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3"/>
  </p:notesMasterIdLst>
  <p:sldIdLst>
    <p:sldId id="263" r:id="rId2"/>
  </p:sldIdLst>
  <p:sldSz cx="402336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477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85"/>
    <p:restoredTop sz="95884"/>
  </p:normalViewPr>
  <p:slideViewPr>
    <p:cSldViewPr snapToGrid="0" snapToObjects="1">
      <p:cViewPr>
        <p:scale>
          <a:sx n="20" d="100"/>
          <a:sy n="20" d="100"/>
        </p:scale>
        <p:origin x="1984" y="496"/>
      </p:cViewPr>
      <p:guideLst>
        <p:guide orient="horz" pos="4080"/>
        <p:guide pos="4776"/>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6" d="100"/>
          <a:sy n="86" d="100"/>
        </p:scale>
        <p:origin x="2584" y="208"/>
      </p:cViewPr>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569756-5FC0-9B4C-9A23-444F14CAF6E4}" type="datetimeFigureOut">
              <a:rPr lang="en-US" smtClean="0"/>
              <a:t>2/24/20</a:t>
            </a:fld>
            <a:endParaRPr lang="en-US"/>
          </a:p>
        </p:txBody>
      </p:sp>
      <p:sp>
        <p:nvSpPr>
          <p:cNvPr id="4" name="Slide Image Placeholder 3"/>
          <p:cNvSpPr>
            <a:spLocks noGrp="1" noRot="1" noChangeAspect="1"/>
          </p:cNvSpPr>
          <p:nvPr>
            <p:ph type="sldImg" idx="2"/>
          </p:nvPr>
        </p:nvSpPr>
        <p:spPr>
          <a:xfrm>
            <a:off x="1543050" y="1143000"/>
            <a:ext cx="37719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0F8471-932F-7E4C-B4D5-4824A134BEA6}" type="slidenum">
              <a:rPr lang="en-US" smtClean="0"/>
              <a:t>‹#›</a:t>
            </a:fld>
            <a:endParaRPr lang="en-US"/>
          </a:p>
        </p:txBody>
      </p:sp>
    </p:spTree>
    <p:extLst>
      <p:ext uri="{BB962C8B-B14F-4D97-AF65-F5344CB8AC3E}">
        <p14:creationId xmlns:p14="http://schemas.microsoft.com/office/powerpoint/2010/main" val="2889952380"/>
      </p:ext>
    </p:extLst>
  </p:cSld>
  <p:clrMap bg1="lt1" tx1="dk1" bg2="lt2" tx2="dk2" accent1="accent1" accent2="accent2" accent3="accent3" accent4="accent4" accent5="accent5" accent6="accent6" hlink="hlink" folHlink="folHlink"/>
  <p:notesStyle>
    <a:lvl1pPr marL="0" algn="l" defTabSz="3510478" rtl="0" eaLnBrk="1" latinLnBrk="0" hangingPunct="1">
      <a:defRPr sz="4608" kern="1200">
        <a:solidFill>
          <a:schemeClr val="tx1"/>
        </a:solidFill>
        <a:latin typeface="+mn-lt"/>
        <a:ea typeface="+mn-ea"/>
        <a:cs typeface="+mn-cs"/>
      </a:defRPr>
    </a:lvl1pPr>
    <a:lvl2pPr marL="1755237" algn="l" defTabSz="3510478" rtl="0" eaLnBrk="1" latinLnBrk="0" hangingPunct="1">
      <a:defRPr sz="4608" kern="1200">
        <a:solidFill>
          <a:schemeClr val="tx1"/>
        </a:solidFill>
        <a:latin typeface="+mn-lt"/>
        <a:ea typeface="+mn-ea"/>
        <a:cs typeface="+mn-cs"/>
      </a:defRPr>
    </a:lvl2pPr>
    <a:lvl3pPr marL="3510478" algn="l" defTabSz="3510478" rtl="0" eaLnBrk="1" latinLnBrk="0" hangingPunct="1">
      <a:defRPr sz="4608" kern="1200">
        <a:solidFill>
          <a:schemeClr val="tx1"/>
        </a:solidFill>
        <a:latin typeface="+mn-lt"/>
        <a:ea typeface="+mn-ea"/>
        <a:cs typeface="+mn-cs"/>
      </a:defRPr>
    </a:lvl3pPr>
    <a:lvl4pPr marL="5265715" algn="l" defTabSz="3510478" rtl="0" eaLnBrk="1" latinLnBrk="0" hangingPunct="1">
      <a:defRPr sz="4608" kern="1200">
        <a:solidFill>
          <a:schemeClr val="tx1"/>
        </a:solidFill>
        <a:latin typeface="+mn-lt"/>
        <a:ea typeface="+mn-ea"/>
        <a:cs typeface="+mn-cs"/>
      </a:defRPr>
    </a:lvl4pPr>
    <a:lvl5pPr marL="7020952" algn="l" defTabSz="3510478" rtl="0" eaLnBrk="1" latinLnBrk="0" hangingPunct="1">
      <a:defRPr sz="4608" kern="1200">
        <a:solidFill>
          <a:schemeClr val="tx1"/>
        </a:solidFill>
        <a:latin typeface="+mn-lt"/>
        <a:ea typeface="+mn-ea"/>
        <a:cs typeface="+mn-cs"/>
      </a:defRPr>
    </a:lvl5pPr>
    <a:lvl6pPr marL="8776190" algn="l" defTabSz="3510478" rtl="0" eaLnBrk="1" latinLnBrk="0" hangingPunct="1">
      <a:defRPr sz="4608" kern="1200">
        <a:solidFill>
          <a:schemeClr val="tx1"/>
        </a:solidFill>
        <a:latin typeface="+mn-lt"/>
        <a:ea typeface="+mn-ea"/>
        <a:cs typeface="+mn-cs"/>
      </a:defRPr>
    </a:lvl6pPr>
    <a:lvl7pPr marL="10531430" algn="l" defTabSz="3510478" rtl="0" eaLnBrk="1" latinLnBrk="0" hangingPunct="1">
      <a:defRPr sz="4608" kern="1200">
        <a:solidFill>
          <a:schemeClr val="tx1"/>
        </a:solidFill>
        <a:latin typeface="+mn-lt"/>
        <a:ea typeface="+mn-ea"/>
        <a:cs typeface="+mn-cs"/>
      </a:defRPr>
    </a:lvl7pPr>
    <a:lvl8pPr marL="12286668" algn="l" defTabSz="3510478" rtl="0" eaLnBrk="1" latinLnBrk="0" hangingPunct="1">
      <a:defRPr sz="4608" kern="1200">
        <a:solidFill>
          <a:schemeClr val="tx1"/>
        </a:solidFill>
        <a:latin typeface="+mn-lt"/>
        <a:ea typeface="+mn-ea"/>
        <a:cs typeface="+mn-cs"/>
      </a:defRPr>
    </a:lvl8pPr>
    <a:lvl9pPr marL="14041905" algn="l" defTabSz="3510478" rtl="0" eaLnBrk="1" latinLnBrk="0" hangingPunct="1">
      <a:defRPr sz="460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3050" y="1143000"/>
            <a:ext cx="3771900" cy="3086100"/>
          </a:xfrm>
        </p:spPr>
      </p:sp>
      <p:sp>
        <p:nvSpPr>
          <p:cNvPr id="3" name="Notes Placeholder 2"/>
          <p:cNvSpPr>
            <a:spLocks noGrp="1"/>
          </p:cNvSpPr>
          <p:nvPr>
            <p:ph type="body" idx="1"/>
          </p:nvPr>
        </p:nvSpPr>
        <p:spPr/>
        <p:txBody>
          <a:bodyPr/>
          <a:lstStyle/>
          <a:p>
            <a:r>
              <a:rPr lang="en-US" dirty="0"/>
              <a:t>Add A B to map</a:t>
            </a:r>
          </a:p>
        </p:txBody>
      </p:sp>
      <p:sp>
        <p:nvSpPr>
          <p:cNvPr id="4" name="Slide Number Placeholder 3"/>
          <p:cNvSpPr>
            <a:spLocks noGrp="1"/>
          </p:cNvSpPr>
          <p:nvPr>
            <p:ph type="sldNum" sz="quarter" idx="5"/>
          </p:nvPr>
        </p:nvSpPr>
        <p:spPr/>
        <p:txBody>
          <a:bodyPr/>
          <a:lstStyle/>
          <a:p>
            <a:fld id="{E20F8471-932F-7E4C-B4D5-4824A134BEA6}" type="slidenum">
              <a:rPr lang="en-US" smtClean="0"/>
              <a:t>1</a:t>
            </a:fld>
            <a:endParaRPr lang="en-US"/>
          </a:p>
        </p:txBody>
      </p:sp>
    </p:spTree>
    <p:extLst>
      <p:ext uri="{BB962C8B-B14F-4D97-AF65-F5344CB8AC3E}">
        <p14:creationId xmlns:p14="http://schemas.microsoft.com/office/powerpoint/2010/main" val="1939631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17520" y="5387342"/>
            <a:ext cx="34198560" cy="11460480"/>
          </a:xfrm>
        </p:spPr>
        <p:txBody>
          <a:bodyPr anchor="b"/>
          <a:lstStyle>
            <a:lvl1pPr algn="ctr">
              <a:defRPr sz="26400"/>
            </a:lvl1pPr>
          </a:lstStyle>
          <a:p>
            <a:r>
              <a:rPr lang="en-US"/>
              <a:t>Click to edit Master title style</a:t>
            </a:r>
            <a:endParaRPr lang="en-US" dirty="0"/>
          </a:p>
        </p:txBody>
      </p:sp>
      <p:sp>
        <p:nvSpPr>
          <p:cNvPr id="3" name="Subtitle 2"/>
          <p:cNvSpPr>
            <a:spLocks noGrp="1"/>
          </p:cNvSpPr>
          <p:nvPr>
            <p:ph type="subTitle" idx="1"/>
          </p:nvPr>
        </p:nvSpPr>
        <p:spPr>
          <a:xfrm>
            <a:off x="5029200" y="17289782"/>
            <a:ext cx="30175200" cy="7947658"/>
          </a:xfrm>
        </p:spPr>
        <p:txBody>
          <a:bodyPr/>
          <a:lstStyle>
            <a:lvl1pPr marL="0" indent="0" algn="ctr">
              <a:buNone/>
              <a:defRPr sz="10560"/>
            </a:lvl1pPr>
            <a:lvl2pPr marL="2011680" indent="0" algn="ctr">
              <a:buNone/>
              <a:defRPr sz="8800"/>
            </a:lvl2pPr>
            <a:lvl3pPr marL="4023360" indent="0" algn="ctr">
              <a:buNone/>
              <a:defRPr sz="7920"/>
            </a:lvl3pPr>
            <a:lvl4pPr marL="6035040" indent="0" algn="ctr">
              <a:buNone/>
              <a:defRPr sz="7040"/>
            </a:lvl4pPr>
            <a:lvl5pPr marL="8046720" indent="0" algn="ctr">
              <a:buNone/>
              <a:defRPr sz="7040"/>
            </a:lvl5pPr>
            <a:lvl6pPr marL="10058400" indent="0" algn="ctr">
              <a:buNone/>
              <a:defRPr sz="7040"/>
            </a:lvl6pPr>
            <a:lvl7pPr marL="12070080" indent="0" algn="ctr">
              <a:buNone/>
              <a:defRPr sz="7040"/>
            </a:lvl7pPr>
            <a:lvl8pPr marL="14081760" indent="0" algn="ctr">
              <a:buNone/>
              <a:defRPr sz="7040"/>
            </a:lvl8pPr>
            <a:lvl9pPr marL="16093440" indent="0" algn="ctr">
              <a:buNone/>
              <a:defRPr sz="704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6C7545E-C5C7-364D-BAAA-F5B20EC7415C}" type="datetimeFigureOut">
              <a:rPr lang="en-US" smtClean="0"/>
              <a:t>2/24/20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50023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6C7545E-C5C7-364D-BAAA-F5B20EC7415C}" type="datetimeFigureOut">
              <a:rPr lang="en-US" smtClean="0"/>
              <a:t>2/24/20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3017191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8792172" y="1752600"/>
            <a:ext cx="8675370"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766062" y="1752600"/>
            <a:ext cx="25523190" cy="2789682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6C7545E-C5C7-364D-BAAA-F5B20EC7415C}" type="datetimeFigureOut">
              <a:rPr lang="en-US" smtClean="0"/>
              <a:t>2/24/20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2284559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6C7545E-C5C7-364D-BAAA-F5B20EC7415C}" type="datetimeFigureOut">
              <a:rPr lang="en-US" smtClean="0"/>
              <a:t>2/24/20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3247742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45107" y="8206749"/>
            <a:ext cx="34701480" cy="13693138"/>
          </a:xfrm>
        </p:spPr>
        <p:txBody>
          <a:bodyPr anchor="b"/>
          <a:lstStyle>
            <a:lvl1pPr>
              <a:defRPr sz="26400"/>
            </a:lvl1pPr>
          </a:lstStyle>
          <a:p>
            <a:r>
              <a:rPr lang="en-US"/>
              <a:t>Click to edit Master title style</a:t>
            </a:r>
            <a:endParaRPr lang="en-US" dirty="0"/>
          </a:p>
        </p:txBody>
      </p:sp>
      <p:sp>
        <p:nvSpPr>
          <p:cNvPr id="3" name="Text Placeholder 2"/>
          <p:cNvSpPr>
            <a:spLocks noGrp="1"/>
          </p:cNvSpPr>
          <p:nvPr>
            <p:ph type="body" idx="1"/>
          </p:nvPr>
        </p:nvSpPr>
        <p:spPr>
          <a:xfrm>
            <a:off x="2745107" y="22029429"/>
            <a:ext cx="34701480" cy="7200898"/>
          </a:xfrm>
        </p:spPr>
        <p:txBody>
          <a:bodyPr/>
          <a:lstStyle>
            <a:lvl1pPr marL="0" indent="0">
              <a:buNone/>
              <a:defRPr sz="10560">
                <a:solidFill>
                  <a:schemeClr val="tx1"/>
                </a:solidFill>
              </a:defRPr>
            </a:lvl1pPr>
            <a:lvl2pPr marL="2011680" indent="0">
              <a:buNone/>
              <a:defRPr sz="8800">
                <a:solidFill>
                  <a:schemeClr val="tx1">
                    <a:tint val="75000"/>
                  </a:schemeClr>
                </a:solidFill>
              </a:defRPr>
            </a:lvl2pPr>
            <a:lvl3pPr marL="4023360" indent="0">
              <a:buNone/>
              <a:defRPr sz="7920">
                <a:solidFill>
                  <a:schemeClr val="tx1">
                    <a:tint val="75000"/>
                  </a:schemeClr>
                </a:solidFill>
              </a:defRPr>
            </a:lvl3pPr>
            <a:lvl4pPr marL="6035040" indent="0">
              <a:buNone/>
              <a:defRPr sz="7040">
                <a:solidFill>
                  <a:schemeClr val="tx1">
                    <a:tint val="75000"/>
                  </a:schemeClr>
                </a:solidFill>
              </a:defRPr>
            </a:lvl4pPr>
            <a:lvl5pPr marL="8046720" indent="0">
              <a:buNone/>
              <a:defRPr sz="7040">
                <a:solidFill>
                  <a:schemeClr val="tx1">
                    <a:tint val="75000"/>
                  </a:schemeClr>
                </a:solidFill>
              </a:defRPr>
            </a:lvl5pPr>
            <a:lvl6pPr marL="10058400" indent="0">
              <a:buNone/>
              <a:defRPr sz="7040">
                <a:solidFill>
                  <a:schemeClr val="tx1">
                    <a:tint val="75000"/>
                  </a:schemeClr>
                </a:solidFill>
              </a:defRPr>
            </a:lvl6pPr>
            <a:lvl7pPr marL="12070080" indent="0">
              <a:buNone/>
              <a:defRPr sz="7040">
                <a:solidFill>
                  <a:schemeClr val="tx1">
                    <a:tint val="75000"/>
                  </a:schemeClr>
                </a:solidFill>
              </a:defRPr>
            </a:lvl7pPr>
            <a:lvl8pPr marL="14081760" indent="0">
              <a:buNone/>
              <a:defRPr sz="7040">
                <a:solidFill>
                  <a:schemeClr val="tx1">
                    <a:tint val="75000"/>
                  </a:schemeClr>
                </a:solidFill>
              </a:defRPr>
            </a:lvl8pPr>
            <a:lvl9pPr marL="16093440" indent="0">
              <a:buNone/>
              <a:defRPr sz="704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C7545E-C5C7-364D-BAAA-F5B20EC7415C}" type="datetimeFigureOut">
              <a:rPr lang="en-US" smtClean="0"/>
              <a:t>2/24/20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3582870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766060" y="8763000"/>
            <a:ext cx="17099280" cy="208864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0368260" y="8763000"/>
            <a:ext cx="17099280" cy="208864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6C7545E-C5C7-364D-BAAA-F5B20EC7415C}" type="datetimeFigureOut">
              <a:rPr lang="en-US" smtClean="0"/>
              <a:t>2/24/20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2593183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1300" y="1752607"/>
            <a:ext cx="3470148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771305" y="8069582"/>
            <a:ext cx="17020696" cy="3954778"/>
          </a:xfrm>
        </p:spPr>
        <p:txBody>
          <a:bodyPr anchor="b"/>
          <a:lstStyle>
            <a:lvl1pPr marL="0" indent="0">
              <a:buNone/>
              <a:defRPr sz="10560" b="1"/>
            </a:lvl1pPr>
            <a:lvl2pPr marL="2011680" indent="0">
              <a:buNone/>
              <a:defRPr sz="8800" b="1"/>
            </a:lvl2pPr>
            <a:lvl3pPr marL="4023360" indent="0">
              <a:buNone/>
              <a:defRPr sz="7920" b="1"/>
            </a:lvl3pPr>
            <a:lvl4pPr marL="6035040" indent="0">
              <a:buNone/>
              <a:defRPr sz="7040" b="1"/>
            </a:lvl4pPr>
            <a:lvl5pPr marL="8046720" indent="0">
              <a:buNone/>
              <a:defRPr sz="7040" b="1"/>
            </a:lvl5pPr>
            <a:lvl6pPr marL="10058400" indent="0">
              <a:buNone/>
              <a:defRPr sz="7040" b="1"/>
            </a:lvl6pPr>
            <a:lvl7pPr marL="12070080" indent="0">
              <a:buNone/>
              <a:defRPr sz="7040" b="1"/>
            </a:lvl7pPr>
            <a:lvl8pPr marL="14081760" indent="0">
              <a:buNone/>
              <a:defRPr sz="7040" b="1"/>
            </a:lvl8pPr>
            <a:lvl9pPr marL="16093440" indent="0">
              <a:buNone/>
              <a:defRPr sz="7040" b="1"/>
            </a:lvl9pPr>
          </a:lstStyle>
          <a:p>
            <a:pPr lvl="0"/>
            <a:r>
              <a:rPr lang="en-US"/>
              <a:t>Click to edit Master text styles</a:t>
            </a:r>
          </a:p>
        </p:txBody>
      </p:sp>
      <p:sp>
        <p:nvSpPr>
          <p:cNvPr id="4" name="Content Placeholder 3"/>
          <p:cNvSpPr>
            <a:spLocks noGrp="1"/>
          </p:cNvSpPr>
          <p:nvPr>
            <p:ph sz="half" idx="2"/>
          </p:nvPr>
        </p:nvSpPr>
        <p:spPr>
          <a:xfrm>
            <a:off x="2771305" y="12024360"/>
            <a:ext cx="17020696" cy="17686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0368262" y="8069582"/>
            <a:ext cx="17104520" cy="3954778"/>
          </a:xfrm>
        </p:spPr>
        <p:txBody>
          <a:bodyPr anchor="b"/>
          <a:lstStyle>
            <a:lvl1pPr marL="0" indent="0">
              <a:buNone/>
              <a:defRPr sz="10560" b="1"/>
            </a:lvl1pPr>
            <a:lvl2pPr marL="2011680" indent="0">
              <a:buNone/>
              <a:defRPr sz="8800" b="1"/>
            </a:lvl2pPr>
            <a:lvl3pPr marL="4023360" indent="0">
              <a:buNone/>
              <a:defRPr sz="7920" b="1"/>
            </a:lvl3pPr>
            <a:lvl4pPr marL="6035040" indent="0">
              <a:buNone/>
              <a:defRPr sz="7040" b="1"/>
            </a:lvl4pPr>
            <a:lvl5pPr marL="8046720" indent="0">
              <a:buNone/>
              <a:defRPr sz="7040" b="1"/>
            </a:lvl5pPr>
            <a:lvl6pPr marL="10058400" indent="0">
              <a:buNone/>
              <a:defRPr sz="7040" b="1"/>
            </a:lvl6pPr>
            <a:lvl7pPr marL="12070080" indent="0">
              <a:buNone/>
              <a:defRPr sz="7040" b="1"/>
            </a:lvl7pPr>
            <a:lvl8pPr marL="14081760" indent="0">
              <a:buNone/>
              <a:defRPr sz="7040" b="1"/>
            </a:lvl8pPr>
            <a:lvl9pPr marL="16093440" indent="0">
              <a:buNone/>
              <a:defRPr sz="7040" b="1"/>
            </a:lvl9pPr>
          </a:lstStyle>
          <a:p>
            <a:pPr lvl="0"/>
            <a:r>
              <a:rPr lang="en-US"/>
              <a:t>Click to edit Master text styles</a:t>
            </a:r>
          </a:p>
        </p:txBody>
      </p:sp>
      <p:sp>
        <p:nvSpPr>
          <p:cNvPr id="6" name="Content Placeholder 5"/>
          <p:cNvSpPr>
            <a:spLocks noGrp="1"/>
          </p:cNvSpPr>
          <p:nvPr>
            <p:ph sz="quarter" idx="4"/>
          </p:nvPr>
        </p:nvSpPr>
        <p:spPr>
          <a:xfrm>
            <a:off x="20368262" y="12024360"/>
            <a:ext cx="17104520" cy="17686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6C7545E-C5C7-364D-BAAA-F5B20EC7415C}" type="datetimeFigureOut">
              <a:rPr lang="en-US" smtClean="0"/>
              <a:t>2/24/20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1214256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6C7545E-C5C7-364D-BAAA-F5B20EC7415C}" type="datetimeFigureOut">
              <a:rPr lang="en-US" smtClean="0"/>
              <a:t>2/24/20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989963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C7545E-C5C7-364D-BAAA-F5B20EC7415C}" type="datetimeFigureOut">
              <a:rPr lang="en-US" smtClean="0"/>
              <a:t>2/24/20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2826456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71301" y="2194560"/>
            <a:ext cx="12976383" cy="7680960"/>
          </a:xfrm>
        </p:spPr>
        <p:txBody>
          <a:bodyPr anchor="b"/>
          <a:lstStyle>
            <a:lvl1pPr>
              <a:defRPr sz="14080"/>
            </a:lvl1pPr>
          </a:lstStyle>
          <a:p>
            <a:r>
              <a:rPr lang="en-US"/>
              <a:t>Click to edit Master title style</a:t>
            </a:r>
            <a:endParaRPr lang="en-US" dirty="0"/>
          </a:p>
        </p:txBody>
      </p:sp>
      <p:sp>
        <p:nvSpPr>
          <p:cNvPr id="3" name="Content Placeholder 2"/>
          <p:cNvSpPr>
            <a:spLocks noGrp="1"/>
          </p:cNvSpPr>
          <p:nvPr>
            <p:ph idx="1"/>
          </p:nvPr>
        </p:nvSpPr>
        <p:spPr>
          <a:xfrm>
            <a:off x="17104520" y="4739647"/>
            <a:ext cx="20368260" cy="23393400"/>
          </a:xfrm>
        </p:spPr>
        <p:txBody>
          <a:bodyPr/>
          <a:lstStyle>
            <a:lvl1pPr>
              <a:defRPr sz="14080"/>
            </a:lvl1pPr>
            <a:lvl2pPr>
              <a:defRPr sz="12320"/>
            </a:lvl2pPr>
            <a:lvl3pPr>
              <a:defRPr sz="10560"/>
            </a:lvl3pPr>
            <a:lvl4pPr>
              <a:defRPr sz="8800"/>
            </a:lvl4pPr>
            <a:lvl5pPr>
              <a:defRPr sz="8800"/>
            </a:lvl5pPr>
            <a:lvl6pPr>
              <a:defRPr sz="8800"/>
            </a:lvl6pPr>
            <a:lvl7pPr>
              <a:defRPr sz="8800"/>
            </a:lvl7pPr>
            <a:lvl8pPr>
              <a:defRPr sz="8800"/>
            </a:lvl8pPr>
            <a:lvl9pPr>
              <a:defRPr sz="8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771301" y="9875520"/>
            <a:ext cx="12976383" cy="18295622"/>
          </a:xfrm>
        </p:spPr>
        <p:txBody>
          <a:bodyPr/>
          <a:lstStyle>
            <a:lvl1pPr marL="0" indent="0">
              <a:buNone/>
              <a:defRPr sz="7040"/>
            </a:lvl1pPr>
            <a:lvl2pPr marL="2011680" indent="0">
              <a:buNone/>
              <a:defRPr sz="6160"/>
            </a:lvl2pPr>
            <a:lvl3pPr marL="4023360" indent="0">
              <a:buNone/>
              <a:defRPr sz="5280"/>
            </a:lvl3pPr>
            <a:lvl4pPr marL="6035040" indent="0">
              <a:buNone/>
              <a:defRPr sz="4400"/>
            </a:lvl4pPr>
            <a:lvl5pPr marL="8046720" indent="0">
              <a:buNone/>
              <a:defRPr sz="4400"/>
            </a:lvl5pPr>
            <a:lvl6pPr marL="10058400" indent="0">
              <a:buNone/>
              <a:defRPr sz="4400"/>
            </a:lvl6pPr>
            <a:lvl7pPr marL="12070080" indent="0">
              <a:buNone/>
              <a:defRPr sz="4400"/>
            </a:lvl7pPr>
            <a:lvl8pPr marL="14081760" indent="0">
              <a:buNone/>
              <a:defRPr sz="4400"/>
            </a:lvl8pPr>
            <a:lvl9pPr marL="16093440" indent="0">
              <a:buNone/>
              <a:defRPr sz="4400"/>
            </a:lvl9pPr>
          </a:lstStyle>
          <a:p>
            <a:pPr lvl="0"/>
            <a:r>
              <a:rPr lang="en-US"/>
              <a:t>Click to edit Master text styles</a:t>
            </a:r>
          </a:p>
        </p:txBody>
      </p:sp>
      <p:sp>
        <p:nvSpPr>
          <p:cNvPr id="5" name="Date Placeholder 4"/>
          <p:cNvSpPr>
            <a:spLocks noGrp="1"/>
          </p:cNvSpPr>
          <p:nvPr>
            <p:ph type="dt" sz="half" idx="10"/>
          </p:nvPr>
        </p:nvSpPr>
        <p:spPr/>
        <p:txBody>
          <a:bodyPr/>
          <a:lstStyle/>
          <a:p>
            <a:fld id="{E6C7545E-C5C7-364D-BAAA-F5B20EC7415C}" type="datetimeFigureOut">
              <a:rPr lang="en-US" smtClean="0"/>
              <a:t>2/24/20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496499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71301" y="2194560"/>
            <a:ext cx="12976383" cy="7680960"/>
          </a:xfrm>
        </p:spPr>
        <p:txBody>
          <a:bodyPr anchor="b"/>
          <a:lstStyle>
            <a:lvl1pPr>
              <a:defRPr sz="1408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104520" y="4739647"/>
            <a:ext cx="20368260" cy="23393400"/>
          </a:xfrm>
        </p:spPr>
        <p:txBody>
          <a:bodyPr anchor="t"/>
          <a:lstStyle>
            <a:lvl1pPr marL="0" indent="0">
              <a:buNone/>
              <a:defRPr sz="14080"/>
            </a:lvl1pPr>
            <a:lvl2pPr marL="2011680" indent="0">
              <a:buNone/>
              <a:defRPr sz="12320"/>
            </a:lvl2pPr>
            <a:lvl3pPr marL="4023360" indent="0">
              <a:buNone/>
              <a:defRPr sz="10560"/>
            </a:lvl3pPr>
            <a:lvl4pPr marL="6035040" indent="0">
              <a:buNone/>
              <a:defRPr sz="8800"/>
            </a:lvl4pPr>
            <a:lvl5pPr marL="8046720" indent="0">
              <a:buNone/>
              <a:defRPr sz="8800"/>
            </a:lvl5pPr>
            <a:lvl6pPr marL="10058400" indent="0">
              <a:buNone/>
              <a:defRPr sz="8800"/>
            </a:lvl6pPr>
            <a:lvl7pPr marL="12070080" indent="0">
              <a:buNone/>
              <a:defRPr sz="8800"/>
            </a:lvl7pPr>
            <a:lvl8pPr marL="14081760" indent="0">
              <a:buNone/>
              <a:defRPr sz="8800"/>
            </a:lvl8pPr>
            <a:lvl9pPr marL="16093440" indent="0">
              <a:buNone/>
              <a:defRPr sz="8800"/>
            </a:lvl9pPr>
          </a:lstStyle>
          <a:p>
            <a:r>
              <a:rPr lang="en-US"/>
              <a:t>Click icon to add picture</a:t>
            </a:r>
            <a:endParaRPr lang="en-US" dirty="0"/>
          </a:p>
        </p:txBody>
      </p:sp>
      <p:sp>
        <p:nvSpPr>
          <p:cNvPr id="4" name="Text Placeholder 3"/>
          <p:cNvSpPr>
            <a:spLocks noGrp="1"/>
          </p:cNvSpPr>
          <p:nvPr>
            <p:ph type="body" sz="half" idx="2"/>
          </p:nvPr>
        </p:nvSpPr>
        <p:spPr>
          <a:xfrm>
            <a:off x="2771301" y="9875520"/>
            <a:ext cx="12976383" cy="18295622"/>
          </a:xfrm>
        </p:spPr>
        <p:txBody>
          <a:bodyPr/>
          <a:lstStyle>
            <a:lvl1pPr marL="0" indent="0">
              <a:buNone/>
              <a:defRPr sz="7040"/>
            </a:lvl1pPr>
            <a:lvl2pPr marL="2011680" indent="0">
              <a:buNone/>
              <a:defRPr sz="6160"/>
            </a:lvl2pPr>
            <a:lvl3pPr marL="4023360" indent="0">
              <a:buNone/>
              <a:defRPr sz="5280"/>
            </a:lvl3pPr>
            <a:lvl4pPr marL="6035040" indent="0">
              <a:buNone/>
              <a:defRPr sz="4400"/>
            </a:lvl4pPr>
            <a:lvl5pPr marL="8046720" indent="0">
              <a:buNone/>
              <a:defRPr sz="4400"/>
            </a:lvl5pPr>
            <a:lvl6pPr marL="10058400" indent="0">
              <a:buNone/>
              <a:defRPr sz="4400"/>
            </a:lvl6pPr>
            <a:lvl7pPr marL="12070080" indent="0">
              <a:buNone/>
              <a:defRPr sz="4400"/>
            </a:lvl7pPr>
            <a:lvl8pPr marL="14081760" indent="0">
              <a:buNone/>
              <a:defRPr sz="4400"/>
            </a:lvl8pPr>
            <a:lvl9pPr marL="16093440" indent="0">
              <a:buNone/>
              <a:defRPr sz="4400"/>
            </a:lvl9pPr>
          </a:lstStyle>
          <a:p>
            <a:pPr lvl="0"/>
            <a:r>
              <a:rPr lang="en-US"/>
              <a:t>Click to edit Master text styles</a:t>
            </a:r>
          </a:p>
        </p:txBody>
      </p:sp>
      <p:sp>
        <p:nvSpPr>
          <p:cNvPr id="5" name="Date Placeholder 4"/>
          <p:cNvSpPr>
            <a:spLocks noGrp="1"/>
          </p:cNvSpPr>
          <p:nvPr>
            <p:ph type="dt" sz="half" idx="10"/>
          </p:nvPr>
        </p:nvSpPr>
        <p:spPr/>
        <p:txBody>
          <a:bodyPr/>
          <a:lstStyle/>
          <a:p>
            <a:fld id="{E6C7545E-C5C7-364D-BAAA-F5B20EC7415C}" type="datetimeFigureOut">
              <a:rPr lang="en-US" smtClean="0"/>
              <a:t>2/24/20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E24A3-D680-DD4B-B652-285B9A23BB97}" type="slidenum">
              <a:rPr lang="en-US" smtClean="0"/>
              <a:t>‹#›</a:t>
            </a:fld>
            <a:endParaRPr lang="en-US"/>
          </a:p>
        </p:txBody>
      </p:sp>
    </p:spTree>
    <p:extLst>
      <p:ext uri="{BB962C8B-B14F-4D97-AF65-F5344CB8AC3E}">
        <p14:creationId xmlns:p14="http://schemas.microsoft.com/office/powerpoint/2010/main" val="260353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060" y="1752607"/>
            <a:ext cx="3470148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766060" y="8763000"/>
            <a:ext cx="34701480" cy="208864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66060" y="30510487"/>
            <a:ext cx="9052560" cy="1752600"/>
          </a:xfrm>
          <a:prstGeom prst="rect">
            <a:avLst/>
          </a:prstGeom>
        </p:spPr>
        <p:txBody>
          <a:bodyPr vert="horz" lIns="91440" tIns="45720" rIns="91440" bIns="45720" rtlCol="0" anchor="ctr"/>
          <a:lstStyle>
            <a:lvl1pPr algn="l">
              <a:defRPr sz="5280">
                <a:solidFill>
                  <a:schemeClr val="tx1">
                    <a:tint val="75000"/>
                  </a:schemeClr>
                </a:solidFill>
              </a:defRPr>
            </a:lvl1pPr>
          </a:lstStyle>
          <a:p>
            <a:fld id="{E6C7545E-C5C7-364D-BAAA-F5B20EC7415C}" type="datetimeFigureOut">
              <a:rPr lang="en-US" smtClean="0"/>
              <a:t>2/24/20</a:t>
            </a:fld>
            <a:endParaRPr lang="en-US"/>
          </a:p>
        </p:txBody>
      </p:sp>
      <p:sp>
        <p:nvSpPr>
          <p:cNvPr id="5" name="Footer Placeholder 4"/>
          <p:cNvSpPr>
            <a:spLocks noGrp="1"/>
          </p:cNvSpPr>
          <p:nvPr>
            <p:ph type="ftr" sz="quarter" idx="3"/>
          </p:nvPr>
        </p:nvSpPr>
        <p:spPr>
          <a:xfrm>
            <a:off x="13327380" y="30510487"/>
            <a:ext cx="13578840" cy="1752600"/>
          </a:xfrm>
          <a:prstGeom prst="rect">
            <a:avLst/>
          </a:prstGeom>
        </p:spPr>
        <p:txBody>
          <a:bodyPr vert="horz" lIns="91440" tIns="45720" rIns="91440" bIns="45720" rtlCol="0" anchor="ctr"/>
          <a:lstStyle>
            <a:lvl1pPr algn="ctr">
              <a:defRPr sz="528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8414980" y="30510487"/>
            <a:ext cx="9052560" cy="1752600"/>
          </a:xfrm>
          <a:prstGeom prst="rect">
            <a:avLst/>
          </a:prstGeom>
        </p:spPr>
        <p:txBody>
          <a:bodyPr vert="horz" lIns="91440" tIns="45720" rIns="91440" bIns="45720" rtlCol="0" anchor="ctr"/>
          <a:lstStyle>
            <a:lvl1pPr algn="r">
              <a:defRPr sz="5280">
                <a:solidFill>
                  <a:schemeClr val="tx1">
                    <a:tint val="75000"/>
                  </a:schemeClr>
                </a:solidFill>
              </a:defRPr>
            </a:lvl1pPr>
          </a:lstStyle>
          <a:p>
            <a:fld id="{811E24A3-D680-DD4B-B652-285B9A23BB97}" type="slidenum">
              <a:rPr lang="en-US" smtClean="0"/>
              <a:t>‹#›</a:t>
            </a:fld>
            <a:endParaRPr lang="en-US"/>
          </a:p>
        </p:txBody>
      </p:sp>
    </p:spTree>
    <p:extLst>
      <p:ext uri="{BB962C8B-B14F-4D97-AF65-F5344CB8AC3E}">
        <p14:creationId xmlns:p14="http://schemas.microsoft.com/office/powerpoint/2010/main" val="299306918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023360" rtl="0" eaLnBrk="1" latinLnBrk="0" hangingPunct="1">
        <a:lnSpc>
          <a:spcPct val="90000"/>
        </a:lnSpc>
        <a:spcBef>
          <a:spcPct val="0"/>
        </a:spcBef>
        <a:buNone/>
        <a:defRPr sz="19360" kern="1200">
          <a:solidFill>
            <a:schemeClr val="tx1"/>
          </a:solidFill>
          <a:latin typeface="+mj-lt"/>
          <a:ea typeface="+mj-ea"/>
          <a:cs typeface="+mj-cs"/>
        </a:defRPr>
      </a:lvl1pPr>
    </p:titleStyle>
    <p:bodyStyle>
      <a:lvl1pPr marL="1005840" indent="-1005840" algn="l" defTabSz="4023360" rtl="0" eaLnBrk="1" latinLnBrk="0" hangingPunct="1">
        <a:lnSpc>
          <a:spcPct val="90000"/>
        </a:lnSpc>
        <a:spcBef>
          <a:spcPts val="4400"/>
        </a:spcBef>
        <a:buFont typeface="Arial" panose="020B0604020202020204" pitchFamily="34" charset="0"/>
        <a:buChar char="•"/>
        <a:defRPr sz="12320" kern="1200">
          <a:solidFill>
            <a:schemeClr val="tx1"/>
          </a:solidFill>
          <a:latin typeface="+mn-lt"/>
          <a:ea typeface="+mn-ea"/>
          <a:cs typeface="+mn-cs"/>
        </a:defRPr>
      </a:lvl1pPr>
      <a:lvl2pPr marL="3017520" indent="-1005840" algn="l" defTabSz="4023360" rtl="0" eaLnBrk="1" latinLnBrk="0" hangingPunct="1">
        <a:lnSpc>
          <a:spcPct val="90000"/>
        </a:lnSpc>
        <a:spcBef>
          <a:spcPts val="2200"/>
        </a:spcBef>
        <a:buFont typeface="Arial" panose="020B0604020202020204" pitchFamily="34" charset="0"/>
        <a:buChar char="•"/>
        <a:defRPr sz="10560" kern="1200">
          <a:solidFill>
            <a:schemeClr val="tx1"/>
          </a:solidFill>
          <a:latin typeface="+mn-lt"/>
          <a:ea typeface="+mn-ea"/>
          <a:cs typeface="+mn-cs"/>
        </a:defRPr>
      </a:lvl2pPr>
      <a:lvl3pPr marL="5029200" indent="-1005840" algn="l" defTabSz="4023360" rtl="0" eaLnBrk="1" latinLnBrk="0" hangingPunct="1">
        <a:lnSpc>
          <a:spcPct val="90000"/>
        </a:lnSpc>
        <a:spcBef>
          <a:spcPts val="2200"/>
        </a:spcBef>
        <a:buFont typeface="Arial" panose="020B0604020202020204" pitchFamily="34" charset="0"/>
        <a:buChar char="•"/>
        <a:defRPr sz="8800" kern="1200">
          <a:solidFill>
            <a:schemeClr val="tx1"/>
          </a:solidFill>
          <a:latin typeface="+mn-lt"/>
          <a:ea typeface="+mn-ea"/>
          <a:cs typeface="+mn-cs"/>
        </a:defRPr>
      </a:lvl3pPr>
      <a:lvl4pPr marL="70408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4pPr>
      <a:lvl5pPr marL="905256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p:bodyStyle>
    <p:otherStyle>
      <a:defPPr>
        <a:defRPr lang="en-US"/>
      </a:defPPr>
      <a:lvl1pPr marL="0" algn="l" defTabSz="4023360" rtl="0" eaLnBrk="1" latinLnBrk="0" hangingPunct="1">
        <a:defRPr sz="7920" kern="1200">
          <a:solidFill>
            <a:schemeClr val="tx1"/>
          </a:solidFill>
          <a:latin typeface="+mn-lt"/>
          <a:ea typeface="+mn-ea"/>
          <a:cs typeface="+mn-cs"/>
        </a:defRPr>
      </a:lvl1pPr>
      <a:lvl2pPr marL="2011680" algn="l" defTabSz="4023360" rtl="0" eaLnBrk="1" latinLnBrk="0" hangingPunct="1">
        <a:defRPr sz="7920" kern="1200">
          <a:solidFill>
            <a:schemeClr val="tx1"/>
          </a:solidFill>
          <a:latin typeface="+mn-lt"/>
          <a:ea typeface="+mn-ea"/>
          <a:cs typeface="+mn-cs"/>
        </a:defRPr>
      </a:lvl2pPr>
      <a:lvl3pPr marL="4023360" algn="l" defTabSz="4023360" rtl="0" eaLnBrk="1" latinLnBrk="0" hangingPunct="1">
        <a:defRPr sz="7920" kern="1200">
          <a:solidFill>
            <a:schemeClr val="tx1"/>
          </a:solidFill>
          <a:latin typeface="+mn-lt"/>
          <a:ea typeface="+mn-ea"/>
          <a:cs typeface="+mn-cs"/>
        </a:defRPr>
      </a:lvl3pPr>
      <a:lvl4pPr marL="6035040" algn="l" defTabSz="4023360" rtl="0" eaLnBrk="1" latinLnBrk="0" hangingPunct="1">
        <a:defRPr sz="7920" kern="1200">
          <a:solidFill>
            <a:schemeClr val="tx1"/>
          </a:solidFill>
          <a:latin typeface="+mn-lt"/>
          <a:ea typeface="+mn-ea"/>
          <a:cs typeface="+mn-cs"/>
        </a:defRPr>
      </a:lvl4pPr>
      <a:lvl5pPr marL="8046720" algn="l" defTabSz="4023360" rtl="0" eaLnBrk="1" latinLnBrk="0" hangingPunct="1">
        <a:defRPr sz="7920" kern="1200">
          <a:solidFill>
            <a:schemeClr val="tx1"/>
          </a:solidFill>
          <a:latin typeface="+mn-lt"/>
          <a:ea typeface="+mn-ea"/>
          <a:cs typeface="+mn-cs"/>
        </a:defRPr>
      </a:lvl5pPr>
      <a:lvl6pPr marL="10058400" algn="l" defTabSz="4023360" rtl="0" eaLnBrk="1" latinLnBrk="0" hangingPunct="1">
        <a:defRPr sz="7920" kern="1200">
          <a:solidFill>
            <a:schemeClr val="tx1"/>
          </a:solidFill>
          <a:latin typeface="+mn-lt"/>
          <a:ea typeface="+mn-ea"/>
          <a:cs typeface="+mn-cs"/>
        </a:defRPr>
      </a:lvl6pPr>
      <a:lvl7pPr marL="12070080" algn="l" defTabSz="4023360" rtl="0" eaLnBrk="1" latinLnBrk="0" hangingPunct="1">
        <a:defRPr sz="7920" kern="1200">
          <a:solidFill>
            <a:schemeClr val="tx1"/>
          </a:solidFill>
          <a:latin typeface="+mn-lt"/>
          <a:ea typeface="+mn-ea"/>
          <a:cs typeface="+mn-cs"/>
        </a:defRPr>
      </a:lvl7pPr>
      <a:lvl8pPr marL="14081760" algn="l" defTabSz="4023360" rtl="0" eaLnBrk="1" latinLnBrk="0" hangingPunct="1">
        <a:defRPr sz="7920" kern="1200">
          <a:solidFill>
            <a:schemeClr val="tx1"/>
          </a:solidFill>
          <a:latin typeface="+mn-lt"/>
          <a:ea typeface="+mn-ea"/>
          <a:cs typeface="+mn-cs"/>
        </a:defRPr>
      </a:lvl8pPr>
      <a:lvl9pPr marL="16093440" algn="l" defTabSz="4023360" rtl="0" eaLnBrk="1" latinLnBrk="0" hangingPunct="1">
        <a:defRPr sz="7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jpg"/><Relationship Id="rId3" Type="http://schemas.openxmlformats.org/officeDocument/2006/relationships/image" Target="../media/image1.png"/><Relationship Id="rId7" Type="http://schemas.openxmlformats.org/officeDocument/2006/relationships/image" Target="../media/image4.tiff"/><Relationship Id="rId12"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8.tif"/><Relationship Id="rId5" Type="http://schemas.openxmlformats.org/officeDocument/2006/relationships/image" Target="../media/image2.jpg"/><Relationship Id="rId15" Type="http://schemas.openxmlformats.org/officeDocument/2006/relationships/image" Target="../media/image12.jp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tiff"/><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A person holding a fish&#10;&#10;Description automatically generated">
            <a:extLst>
              <a:ext uri="{FF2B5EF4-FFF2-40B4-BE49-F238E27FC236}">
                <a16:creationId xmlns:a16="http://schemas.microsoft.com/office/drawing/2014/main" id="{A529A564-6767-5B4F-83AC-32766B98068E}"/>
              </a:ext>
            </a:extLst>
          </p:cNvPr>
          <p:cNvPicPr>
            <a:picLocks noChangeAspect="1"/>
          </p:cNvPicPr>
          <p:nvPr/>
        </p:nvPicPr>
        <p:blipFill rotWithShape="1">
          <a:blip r:embed="rId3">
            <a:alphaModFix/>
            <a:extLst>
              <a:ext uri="{BEBA8EAE-BF5A-486C-A8C5-ECC9F3942E4B}">
                <a14:imgProps xmlns:a14="http://schemas.microsoft.com/office/drawing/2010/main">
                  <a14:imgLayer r:embed="rId4">
                    <a14:imgEffect>
                      <a14:brightnessContrast bright="-20000" contrast="-40000"/>
                    </a14:imgEffect>
                  </a14:imgLayer>
                </a14:imgProps>
              </a:ext>
            </a:extLst>
          </a:blip>
          <a:srcRect l="14088" t="35982" r="10536" b="40870"/>
          <a:stretch/>
        </p:blipFill>
        <p:spPr>
          <a:xfrm>
            <a:off x="5502342" y="0"/>
            <a:ext cx="29228917" cy="5070748"/>
          </a:xfrm>
          <a:prstGeom prst="rect">
            <a:avLst/>
          </a:prstGeom>
        </p:spPr>
      </p:pic>
      <p:sp>
        <p:nvSpPr>
          <p:cNvPr id="2" name="TextBox 1">
            <a:extLst>
              <a:ext uri="{FF2B5EF4-FFF2-40B4-BE49-F238E27FC236}">
                <a16:creationId xmlns:a16="http://schemas.microsoft.com/office/drawing/2014/main" id="{F982AE3C-5107-6043-9980-184B58928A74}"/>
              </a:ext>
            </a:extLst>
          </p:cNvPr>
          <p:cNvSpPr txBox="1"/>
          <p:nvPr/>
        </p:nvSpPr>
        <p:spPr>
          <a:xfrm>
            <a:off x="5502341" y="-882552"/>
            <a:ext cx="29228917" cy="5170646"/>
          </a:xfrm>
          <a:prstGeom prst="rect">
            <a:avLst/>
          </a:prstGeom>
          <a:noFill/>
        </p:spPr>
        <p:txBody>
          <a:bodyPr wrap="square" rtlCol="0">
            <a:spAutoFit/>
          </a:bodyPr>
          <a:lstStyle/>
          <a:p>
            <a:pPr algn="ctr"/>
            <a:endParaRPr lang="en-US" sz="8000" b="1" dirty="0">
              <a:solidFill>
                <a:schemeClr val="bg1"/>
              </a:solidFill>
              <a:latin typeface="Times New Roman" panose="02020603050405020304" pitchFamily="18" charset="0"/>
              <a:cs typeface="Times New Roman" panose="02020603050405020304" pitchFamily="18" charset="0"/>
            </a:endParaRPr>
          </a:p>
          <a:p>
            <a:pPr algn="ctr"/>
            <a:r>
              <a:rPr lang="en-US" sz="8500" b="1" dirty="0">
                <a:solidFill>
                  <a:schemeClr val="bg1"/>
                </a:solidFill>
                <a:latin typeface="Times New Roman" panose="02020603050405020304" pitchFamily="18" charset="0"/>
                <a:cs typeface="Times New Roman" panose="02020603050405020304" pitchFamily="18" charset="0"/>
              </a:rPr>
              <a:t>What Predicts Probability of Spawning and Post-Spawning</a:t>
            </a:r>
          </a:p>
          <a:p>
            <a:pPr algn="ctr"/>
            <a:r>
              <a:rPr lang="en-US" sz="8500" b="1" dirty="0">
                <a:solidFill>
                  <a:schemeClr val="bg1"/>
                </a:solidFill>
                <a:latin typeface="Times New Roman" panose="02020603050405020304" pitchFamily="18" charset="0"/>
                <a:cs typeface="Times New Roman" panose="02020603050405020304" pitchFamily="18" charset="0"/>
              </a:rPr>
              <a:t> Mortality for a Migratory Inland Trout? </a:t>
            </a:r>
          </a:p>
          <a:p>
            <a:pPr algn="ctr"/>
            <a:endParaRPr lang="en-US" sz="8000" b="1" dirty="0">
              <a:solidFill>
                <a:schemeClr val="bg1"/>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FA836A8F-9E90-C646-A4B0-AE8E4AF8CACC}"/>
              </a:ext>
            </a:extLst>
          </p:cNvPr>
          <p:cNvSpPr txBox="1"/>
          <p:nvPr/>
        </p:nvSpPr>
        <p:spPr>
          <a:xfrm>
            <a:off x="7381322" y="3310383"/>
            <a:ext cx="24644569" cy="1631216"/>
          </a:xfrm>
          <a:prstGeom prst="rect">
            <a:avLst/>
          </a:prstGeom>
          <a:noFill/>
        </p:spPr>
        <p:txBody>
          <a:bodyPr wrap="square" rtlCol="0">
            <a:spAutoFit/>
          </a:bodyPr>
          <a:lstStyle/>
          <a:p>
            <a:pPr algn="ctr"/>
            <a:r>
              <a:rPr lang="en-US" sz="5000" dirty="0">
                <a:solidFill>
                  <a:schemeClr val="bg1"/>
                </a:solidFill>
                <a:latin typeface="Times New Roman" panose="02020603050405020304" pitchFamily="18" charset="0"/>
                <a:cs typeface="Times New Roman" panose="02020603050405020304" pitchFamily="18" charset="0"/>
              </a:rPr>
              <a:t>Maggie Wallace¹, Troy W. Smith¹, Lisa A. Eby¹, Brad Liermann²</a:t>
            </a:r>
          </a:p>
          <a:p>
            <a:pPr algn="ctr"/>
            <a:r>
              <a:rPr lang="en-US" sz="5000" dirty="0">
                <a:solidFill>
                  <a:schemeClr val="bg1"/>
                </a:solidFill>
                <a:latin typeface="Times New Roman" panose="02020603050405020304" pitchFamily="18" charset="0"/>
                <a:cs typeface="Times New Roman" panose="02020603050405020304" pitchFamily="18" charset="0"/>
              </a:rPr>
              <a:t>¹University of Montana, Wildlife Biology, ² Montana Fish, Wildlife, and Parks</a:t>
            </a:r>
          </a:p>
        </p:txBody>
      </p:sp>
      <p:sp>
        <p:nvSpPr>
          <p:cNvPr id="42" name="TextBox 41">
            <a:extLst>
              <a:ext uri="{FF2B5EF4-FFF2-40B4-BE49-F238E27FC236}">
                <a16:creationId xmlns:a16="http://schemas.microsoft.com/office/drawing/2014/main" id="{FE371A87-EE86-644F-A214-239CE566F7D9}"/>
              </a:ext>
            </a:extLst>
          </p:cNvPr>
          <p:cNvSpPr txBox="1"/>
          <p:nvPr/>
        </p:nvSpPr>
        <p:spPr>
          <a:xfrm>
            <a:off x="1949949" y="16313780"/>
            <a:ext cx="8596555" cy="851297"/>
          </a:xfrm>
          <a:prstGeom prst="roundRect">
            <a:avLst/>
          </a:prstGeom>
          <a:solidFill>
            <a:schemeClr val="accent2"/>
          </a:solidFill>
        </p:spPr>
        <p:txBody>
          <a:bodyPr wrap="square" rtlCol="0">
            <a:spAutoFit/>
          </a:bodyPr>
          <a:lstStyle/>
          <a:p>
            <a:pPr algn="ctr"/>
            <a:r>
              <a:rPr lang="en-US" sz="4400" b="1" dirty="0">
                <a:latin typeface="Times New Roman" panose="02020603050405020304" pitchFamily="18" charset="0"/>
                <a:cs typeface="Times New Roman" panose="02020603050405020304" pitchFamily="18" charset="0"/>
              </a:rPr>
              <a:t>Methods</a:t>
            </a:r>
            <a:endParaRPr lang="en-US" sz="3600" b="1" dirty="0">
              <a:latin typeface="Times New Roman" panose="02020603050405020304" pitchFamily="18" charset="0"/>
              <a:cs typeface="Times New Roman" panose="02020603050405020304" pitchFamily="18" charset="0"/>
            </a:endParaRPr>
          </a:p>
        </p:txBody>
      </p:sp>
      <p:sp>
        <p:nvSpPr>
          <p:cNvPr id="54" name="TextBox 53">
            <a:extLst>
              <a:ext uri="{FF2B5EF4-FFF2-40B4-BE49-F238E27FC236}">
                <a16:creationId xmlns:a16="http://schemas.microsoft.com/office/drawing/2014/main" id="{E938F6DF-737A-8D47-AE4F-2321B766974B}"/>
              </a:ext>
            </a:extLst>
          </p:cNvPr>
          <p:cNvSpPr txBox="1"/>
          <p:nvPr/>
        </p:nvSpPr>
        <p:spPr>
          <a:xfrm>
            <a:off x="22479996" y="19557535"/>
            <a:ext cx="17164327" cy="5313878"/>
          </a:xfrm>
          <a:prstGeom prst="roundRect">
            <a:avLst>
              <a:gd name="adj" fmla="val 3234"/>
            </a:avLst>
          </a:prstGeom>
          <a:solidFill>
            <a:schemeClr val="accent2">
              <a:lumMod val="20000"/>
              <a:lumOff val="80000"/>
            </a:schemeClr>
          </a:solidFill>
          <a:ln>
            <a:solidFill>
              <a:schemeClr val="accent2"/>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indent="-457200" algn="just">
              <a:buFont typeface="Courier New" panose="02070309020205020404" pitchFamily="49" charset="0"/>
              <a:buChar char="o"/>
            </a:pPr>
            <a:r>
              <a:rPr lang="en-US" sz="3200" dirty="0">
                <a:latin typeface="Times New Roman" panose="02020603050405020304" pitchFamily="18" charset="0"/>
                <a:cs typeface="Times New Roman" panose="02020603050405020304" pitchFamily="18" charset="0"/>
              </a:rPr>
              <a:t>Fish tagged in the upper section were more likely to spawn (67%) vs 20% in the lower and 12% and middle sections.</a:t>
            </a:r>
          </a:p>
          <a:p>
            <a:pPr marL="457200" indent="-457200" algn="just">
              <a:buFont typeface="Courier New" panose="02070309020205020404" pitchFamily="49" charset="0"/>
              <a:buChar char="o"/>
            </a:pPr>
            <a:r>
              <a:rPr lang="en-US" sz="3200" dirty="0">
                <a:latin typeface="Times New Roman" panose="02020603050405020304" pitchFamily="18" charset="0"/>
                <a:cs typeface="Times New Roman" panose="02020603050405020304" pitchFamily="18" charset="0"/>
              </a:rPr>
              <a:t>Given that fish &gt;350 mm were tagged, there is evidence of skipped spawning</a:t>
            </a:r>
          </a:p>
          <a:p>
            <a:pPr marL="457200" indent="-457200" algn="just">
              <a:buFont typeface="Courier New" panose="02070309020205020404" pitchFamily="49" charset="0"/>
              <a:buChar char="o"/>
            </a:pPr>
            <a:r>
              <a:rPr lang="en-US" sz="3200" dirty="0">
                <a:latin typeface="Times New Roman" panose="02020603050405020304" pitchFamily="18" charset="0"/>
                <a:cs typeface="Times New Roman" panose="02020603050405020304" pitchFamily="18" charset="0"/>
              </a:rPr>
              <a:t>WCT were rarer in mid and lower sections, the upper section had abundant WCT possibly leading to more larger fish tagged (selection) versus every fish tagged.</a:t>
            </a:r>
          </a:p>
          <a:p>
            <a:pPr marL="457200" indent="-457200" algn="just">
              <a:buFont typeface="Courier New" panose="02070309020205020404" pitchFamily="49" charset="0"/>
              <a:buChar char="o"/>
            </a:pP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Surprisingly, condition wasn’t significant in either model. Differences in pre-spawning conditions between the sexes could be confounding our results.</a:t>
            </a:r>
          </a:p>
          <a:p>
            <a:pPr marL="457200" indent="-457200" algn="just">
              <a:buFont typeface="Courier New" panose="02070309020205020404" pitchFamily="49" charset="0"/>
              <a:buChar char="o"/>
            </a:pP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Neither spawning nor relative condition predicted post-spawning mortality.</a:t>
            </a:r>
          </a:p>
          <a:p>
            <a:pPr algn="ctr"/>
            <a:r>
              <a:rPr lang="en-US" sz="38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sz="3800" b="1" dirty="0">
                <a:latin typeface="Times New Roman" panose="02020603050405020304" pitchFamily="18" charset="0"/>
                <a:ea typeface="Arial Unicode MS" panose="020B0604020202020204" pitchFamily="34" charset="-128"/>
                <a:cs typeface="Times New Roman" panose="02020603050405020304" pitchFamily="18" charset="0"/>
              </a:rPr>
              <a:t>Next Steps</a:t>
            </a:r>
          </a:p>
          <a:p>
            <a:pPr marL="457200" indent="-457200" algn="just">
              <a:buFont typeface="Courier New" panose="02070309020205020404" pitchFamily="49" charset="0"/>
              <a:buChar char="o"/>
            </a:pPr>
            <a:r>
              <a:rPr lang="en-US" sz="3200" dirty="0">
                <a:latin typeface="Times New Roman" panose="02020603050405020304" pitchFamily="18" charset="0"/>
                <a:cs typeface="Times New Roman" panose="02020603050405020304" pitchFamily="18" charset="0"/>
              </a:rPr>
              <a:t>Compare with similar data sets from other drainages to explore whether similarities exist.</a:t>
            </a:r>
          </a:p>
        </p:txBody>
      </p:sp>
      <p:sp>
        <p:nvSpPr>
          <p:cNvPr id="60" name="TextBox 59">
            <a:extLst>
              <a:ext uri="{FF2B5EF4-FFF2-40B4-BE49-F238E27FC236}">
                <a16:creationId xmlns:a16="http://schemas.microsoft.com/office/drawing/2014/main" id="{F83D704D-379E-3F4C-B1A0-AB94357676FC}"/>
              </a:ext>
            </a:extLst>
          </p:cNvPr>
          <p:cNvSpPr txBox="1"/>
          <p:nvPr/>
        </p:nvSpPr>
        <p:spPr>
          <a:xfrm>
            <a:off x="26763880" y="18549160"/>
            <a:ext cx="8596555" cy="851297"/>
          </a:xfrm>
          <a:prstGeom prst="roundRect">
            <a:avLst/>
          </a:prstGeom>
          <a:solidFill>
            <a:schemeClr val="accent2"/>
          </a:solidFill>
        </p:spPr>
        <p:txBody>
          <a:bodyPr wrap="square" rtlCol="0">
            <a:spAutoFit/>
          </a:bodyPr>
          <a:lstStyle/>
          <a:p>
            <a:pPr algn="ctr"/>
            <a:r>
              <a:rPr lang="en-US" sz="4400" b="1" dirty="0">
                <a:latin typeface="Times New Roman" panose="02020603050405020304" pitchFamily="18" charset="0"/>
                <a:cs typeface="Times New Roman" panose="02020603050405020304" pitchFamily="18" charset="0"/>
              </a:rPr>
              <a:t>What We Found</a:t>
            </a:r>
          </a:p>
        </p:txBody>
      </p:sp>
      <p:sp>
        <p:nvSpPr>
          <p:cNvPr id="65" name="TextBox 64">
            <a:extLst>
              <a:ext uri="{FF2B5EF4-FFF2-40B4-BE49-F238E27FC236}">
                <a16:creationId xmlns:a16="http://schemas.microsoft.com/office/drawing/2014/main" id="{D5F31B6B-085A-DB4F-85B0-A0A9B21692EF}"/>
              </a:ext>
            </a:extLst>
          </p:cNvPr>
          <p:cNvSpPr txBox="1"/>
          <p:nvPr/>
        </p:nvSpPr>
        <p:spPr>
          <a:xfrm>
            <a:off x="26763880" y="25098305"/>
            <a:ext cx="8596555" cy="851297"/>
          </a:xfrm>
          <a:prstGeom prst="roundRect">
            <a:avLst/>
          </a:prstGeom>
          <a:solidFill>
            <a:schemeClr val="accent2"/>
          </a:solidFill>
        </p:spPr>
        <p:txBody>
          <a:bodyPr wrap="square" rtlCol="0">
            <a:spAutoFit/>
          </a:bodyPr>
          <a:lstStyle/>
          <a:p>
            <a:pPr algn="ctr"/>
            <a:r>
              <a:rPr lang="en-US" sz="4400" b="1" dirty="0">
                <a:latin typeface="Times New Roman" panose="02020603050405020304" pitchFamily="18" charset="0"/>
                <a:cs typeface="Times New Roman" panose="02020603050405020304" pitchFamily="18" charset="0"/>
              </a:rPr>
              <a:t>Acknowledgements</a:t>
            </a:r>
          </a:p>
        </p:txBody>
      </p:sp>
      <p:sp>
        <p:nvSpPr>
          <p:cNvPr id="66" name="TextBox 65">
            <a:extLst>
              <a:ext uri="{FF2B5EF4-FFF2-40B4-BE49-F238E27FC236}">
                <a16:creationId xmlns:a16="http://schemas.microsoft.com/office/drawing/2014/main" id="{A0C3F5C8-CDA8-5645-9C90-72BA7B9F5787}"/>
              </a:ext>
            </a:extLst>
          </p:cNvPr>
          <p:cNvSpPr txBox="1"/>
          <p:nvPr/>
        </p:nvSpPr>
        <p:spPr>
          <a:xfrm>
            <a:off x="22479995" y="26067358"/>
            <a:ext cx="17164327" cy="2752189"/>
          </a:xfrm>
          <a:prstGeom prst="roundRect">
            <a:avLst>
              <a:gd name="adj" fmla="val 7969"/>
            </a:avLst>
          </a:prstGeom>
          <a:solidFill>
            <a:schemeClr val="accent2">
              <a:lumMod val="20000"/>
              <a:lumOff val="80000"/>
            </a:schemeClr>
          </a:solidFill>
          <a:ln>
            <a:solidFill>
              <a:schemeClr val="accent2"/>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n-US" sz="3200" dirty="0">
                <a:latin typeface="Times New Roman" panose="02020603050405020304" pitchFamily="18" charset="0"/>
                <a:cs typeface="Times New Roman" panose="02020603050405020304" pitchFamily="18" charset="0"/>
              </a:rPr>
              <a:t>This work was partially supported by McIntire Stennis, project no. MONZ17004, accession no. 1012434 from the USDA National Institute of Food and Agriculture and MT SWG Aquatic Survey &amp; Inventory Project #3282. We would like to thank FWP technicians Rob Clark and Tracy Elam for capturing, tagging, and tracking fish. Additionally Nathan Cook, Pat </a:t>
            </a:r>
            <a:r>
              <a:rPr lang="en-US" sz="3200" dirty="0" err="1">
                <a:latin typeface="Times New Roman" panose="02020603050405020304" pitchFamily="18" charset="0"/>
                <a:cs typeface="Times New Roman" panose="02020603050405020304" pitchFamily="18" charset="0"/>
              </a:rPr>
              <a:t>Saffel</a:t>
            </a:r>
            <a:r>
              <a:rPr lang="en-US" sz="3200" dirty="0">
                <a:latin typeface="Times New Roman" panose="02020603050405020304" pitchFamily="18" charset="0"/>
                <a:cs typeface="Times New Roman" panose="02020603050405020304" pitchFamily="18" charset="0"/>
              </a:rPr>
              <a:t>, and Ryan Alger with FWP and Tess Scanlon with Montana Trout Unlimited for their guidance and assistance.</a:t>
            </a:r>
          </a:p>
        </p:txBody>
      </p:sp>
      <p:sp>
        <p:nvSpPr>
          <p:cNvPr id="20" name="TextBox 19">
            <a:extLst>
              <a:ext uri="{FF2B5EF4-FFF2-40B4-BE49-F238E27FC236}">
                <a16:creationId xmlns:a16="http://schemas.microsoft.com/office/drawing/2014/main" id="{C80EAA19-0B4B-0847-8F16-AFE072BE0424}"/>
              </a:ext>
            </a:extLst>
          </p:cNvPr>
          <p:cNvSpPr txBox="1"/>
          <p:nvPr/>
        </p:nvSpPr>
        <p:spPr>
          <a:xfrm>
            <a:off x="473772" y="6416743"/>
            <a:ext cx="11353927" cy="4655582"/>
          </a:xfrm>
          <a:prstGeom prst="roundRect">
            <a:avLst>
              <a:gd name="adj" fmla="val 5433"/>
            </a:avLst>
          </a:prstGeom>
          <a:solidFill>
            <a:schemeClr val="accent2">
              <a:lumMod val="20000"/>
              <a:lumOff val="80000"/>
            </a:schemeClr>
          </a:solidFill>
          <a:ln>
            <a:solidFill>
              <a:schemeClr val="accent2"/>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lvl="0" indent="-457200" algn="just">
              <a:buFont typeface="Courier New" panose="02070309020205020404" pitchFamily="49" charset="0"/>
              <a:buChar char="o"/>
            </a:pP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Little is known about the predictors of probability of spawning and post-spawning mortality in Westslope Cutthroat Trout (</a:t>
            </a:r>
            <a:r>
              <a:rPr lang="en-US" sz="3200" i="1" dirty="0">
                <a:latin typeface="Times New Roman" panose="02020603050405020304" pitchFamily="18" charset="0"/>
                <a:ea typeface="Arial Unicode MS" panose="020B0604020202020204" pitchFamily="34" charset="-128"/>
                <a:cs typeface="Times New Roman" panose="02020603050405020304" pitchFamily="18" charset="0"/>
              </a:rPr>
              <a:t>Oncorhynchus clarkii </a:t>
            </a:r>
            <a:r>
              <a:rPr lang="en-US" sz="3200" i="1" dirty="0" err="1">
                <a:latin typeface="Times New Roman" panose="02020603050405020304" pitchFamily="18" charset="0"/>
                <a:ea typeface="Arial Unicode MS" panose="020B0604020202020204" pitchFamily="34" charset="-128"/>
                <a:cs typeface="Times New Roman" panose="02020603050405020304" pitchFamily="18" charset="0"/>
              </a:rPr>
              <a:t>lewisi</a:t>
            </a: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 WCT).</a:t>
            </a:r>
          </a:p>
          <a:p>
            <a:pPr marL="457200" lvl="0" indent="-457200" algn="just">
              <a:buFont typeface="Courier New" panose="02070309020205020404" pitchFamily="49" charset="0"/>
              <a:buChar char="o"/>
            </a:pP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Iteroparous trout that skipped spawning are associated with lower body condition</a:t>
            </a:r>
            <a:r>
              <a:rPr lang="en-US" sz="3200" baseline="30000" dirty="0">
                <a:latin typeface="Times New Roman" panose="02020603050405020304" pitchFamily="18" charset="0"/>
                <a:ea typeface="Arial Unicode MS" panose="020B0604020202020204" pitchFamily="34" charset="-128"/>
                <a:cs typeface="Times New Roman" panose="02020603050405020304" pitchFamily="18" charset="0"/>
              </a:rPr>
              <a:t>1</a:t>
            </a: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 We expect that relative condition may influence the probability of spawning for fish of mature size.</a:t>
            </a:r>
          </a:p>
          <a:p>
            <a:pPr marL="457200" lvl="0" indent="-457200" algn="just">
              <a:buFont typeface="Courier New" panose="02070309020205020404" pitchFamily="49" charset="0"/>
              <a:buChar char="o"/>
            </a:pP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Given the energetic costs of spawning</a:t>
            </a:r>
            <a:r>
              <a:rPr lang="en-US" sz="3200" baseline="30000" dirty="0">
                <a:latin typeface="Times New Roman" panose="02020603050405020304" pitchFamily="18" charset="0"/>
                <a:ea typeface="Arial Unicode MS" panose="020B0604020202020204" pitchFamily="34" charset="-128"/>
                <a:cs typeface="Times New Roman" panose="02020603050405020304" pitchFamily="18" charset="0"/>
              </a:rPr>
              <a:t>2</a:t>
            </a:r>
            <a:r>
              <a:rPr lang="en-US" sz="3200" dirty="0">
                <a:latin typeface="Times New Roman" panose="02020603050405020304" pitchFamily="18" charset="0"/>
                <a:ea typeface="Arial Unicode MS" panose="020B0604020202020204" pitchFamily="34" charset="-128"/>
                <a:cs typeface="Times New Roman" panose="02020603050405020304" pitchFamily="18" charset="0"/>
              </a:rPr>
              <a:t>, we expect that fish in higher condition pre-spawning may have higher post-spawn survival.</a:t>
            </a:r>
          </a:p>
        </p:txBody>
      </p:sp>
      <p:sp>
        <p:nvSpPr>
          <p:cNvPr id="50" name="TextBox 49">
            <a:extLst>
              <a:ext uri="{FF2B5EF4-FFF2-40B4-BE49-F238E27FC236}">
                <a16:creationId xmlns:a16="http://schemas.microsoft.com/office/drawing/2014/main" id="{DD3B748B-E11F-E141-B082-BC10B0FE50BB}"/>
              </a:ext>
            </a:extLst>
          </p:cNvPr>
          <p:cNvSpPr txBox="1"/>
          <p:nvPr/>
        </p:nvSpPr>
        <p:spPr>
          <a:xfrm>
            <a:off x="12855570" y="18706238"/>
            <a:ext cx="8596555" cy="851297"/>
          </a:xfrm>
          <a:prstGeom prst="roundRect">
            <a:avLst/>
          </a:prstGeom>
          <a:solidFill>
            <a:schemeClr val="accent2"/>
          </a:solidFill>
        </p:spPr>
        <p:txBody>
          <a:bodyPr wrap="square" rtlCol="0">
            <a:spAutoFit/>
          </a:bodyPr>
          <a:lstStyle/>
          <a:p>
            <a:pPr algn="ctr"/>
            <a:r>
              <a:rPr lang="en-US" sz="4400" b="1" dirty="0">
                <a:latin typeface="Times New Roman" panose="02020603050405020304" pitchFamily="18" charset="0"/>
                <a:cs typeface="Times New Roman" panose="02020603050405020304" pitchFamily="18" charset="0"/>
              </a:rPr>
              <a:t>Study Area</a:t>
            </a:r>
          </a:p>
        </p:txBody>
      </p:sp>
      <p:sp>
        <p:nvSpPr>
          <p:cNvPr id="40" name="TextBox 39">
            <a:extLst>
              <a:ext uri="{FF2B5EF4-FFF2-40B4-BE49-F238E27FC236}">
                <a16:creationId xmlns:a16="http://schemas.microsoft.com/office/drawing/2014/main" id="{E095AF04-500D-6542-B707-1385E622952B}"/>
              </a:ext>
            </a:extLst>
          </p:cNvPr>
          <p:cNvSpPr txBox="1"/>
          <p:nvPr/>
        </p:nvSpPr>
        <p:spPr>
          <a:xfrm>
            <a:off x="1873517" y="5237835"/>
            <a:ext cx="8596555" cy="851297"/>
          </a:xfrm>
          <a:prstGeom prst="roundRect">
            <a:avLst/>
          </a:prstGeom>
          <a:solidFill>
            <a:schemeClr val="accent2"/>
          </a:solidFill>
        </p:spPr>
        <p:txBody>
          <a:bodyPr wrap="square" rtlCol="0">
            <a:spAutoFit/>
          </a:bodyPr>
          <a:lstStyle/>
          <a:p>
            <a:pPr algn="ctr"/>
            <a:r>
              <a:rPr lang="en-US" sz="4400" b="1" dirty="0">
                <a:latin typeface="Times New Roman" panose="02020603050405020304" pitchFamily="18" charset="0"/>
                <a:cs typeface="Times New Roman" panose="02020603050405020304" pitchFamily="18" charset="0"/>
              </a:rPr>
              <a:t>Introduction</a:t>
            </a:r>
            <a:endParaRPr lang="en-US" sz="3600" b="1"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003DE7E1-4A96-3C43-8915-3CA2950FCA54}"/>
              </a:ext>
            </a:extLst>
          </p:cNvPr>
          <p:cNvSpPr txBox="1"/>
          <p:nvPr/>
        </p:nvSpPr>
        <p:spPr>
          <a:xfrm>
            <a:off x="26763880" y="28937303"/>
            <a:ext cx="8596555" cy="851297"/>
          </a:xfrm>
          <a:prstGeom prst="roundRect">
            <a:avLst/>
          </a:prstGeom>
          <a:solidFill>
            <a:schemeClr val="accent2"/>
          </a:solidFill>
        </p:spPr>
        <p:txBody>
          <a:bodyPr wrap="square" rtlCol="0">
            <a:spAutoFit/>
          </a:bodyPr>
          <a:lstStyle/>
          <a:p>
            <a:pPr algn="ctr"/>
            <a:r>
              <a:rPr lang="en-US" sz="4400" b="1" dirty="0">
                <a:latin typeface="Times New Roman" panose="02020603050405020304" pitchFamily="18" charset="0"/>
                <a:cs typeface="Times New Roman" panose="02020603050405020304" pitchFamily="18" charset="0"/>
              </a:rPr>
              <a:t>References</a:t>
            </a:r>
          </a:p>
        </p:txBody>
      </p:sp>
      <p:sp>
        <p:nvSpPr>
          <p:cNvPr id="58" name="TextBox 57">
            <a:extLst>
              <a:ext uri="{FF2B5EF4-FFF2-40B4-BE49-F238E27FC236}">
                <a16:creationId xmlns:a16="http://schemas.microsoft.com/office/drawing/2014/main" id="{A52CF7B6-F4AF-DC41-AA2D-2027F34B08B5}"/>
              </a:ext>
            </a:extLst>
          </p:cNvPr>
          <p:cNvSpPr txBox="1"/>
          <p:nvPr/>
        </p:nvSpPr>
        <p:spPr>
          <a:xfrm>
            <a:off x="22595501" y="5244798"/>
            <a:ext cx="8596555" cy="851297"/>
          </a:xfrm>
          <a:prstGeom prst="roundRect">
            <a:avLst/>
          </a:prstGeom>
          <a:solidFill>
            <a:schemeClr val="accent2"/>
          </a:solidFill>
        </p:spPr>
        <p:txBody>
          <a:bodyPr wrap="square" rtlCol="0">
            <a:spAutoFit/>
          </a:bodyPr>
          <a:lstStyle/>
          <a:p>
            <a:pPr algn="ctr"/>
            <a:r>
              <a:rPr lang="en-US" sz="4400" b="1" dirty="0">
                <a:latin typeface="Times New Roman" panose="02020603050405020304" pitchFamily="18" charset="0"/>
                <a:cs typeface="Times New Roman" panose="02020603050405020304" pitchFamily="18" charset="0"/>
              </a:rPr>
              <a:t>Results</a:t>
            </a:r>
            <a:endParaRPr lang="en-US" sz="3600" b="1" dirty="0">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1A764EE2-0DED-824C-9A7E-4E2D6997FFDC}"/>
              </a:ext>
            </a:extLst>
          </p:cNvPr>
          <p:cNvSpPr/>
          <p:nvPr/>
        </p:nvSpPr>
        <p:spPr>
          <a:xfrm>
            <a:off x="0" y="0"/>
            <a:ext cx="5502341" cy="5070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7D062E5-D4FF-224D-8EB3-9DC08EA922B9}"/>
              </a:ext>
            </a:extLst>
          </p:cNvPr>
          <p:cNvSpPr/>
          <p:nvPr/>
        </p:nvSpPr>
        <p:spPr>
          <a:xfrm>
            <a:off x="34731259" y="0"/>
            <a:ext cx="5502341" cy="5070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71" descr="A picture containing room&#10;&#10;Description automatically generated">
            <a:extLst>
              <a:ext uri="{FF2B5EF4-FFF2-40B4-BE49-F238E27FC236}">
                <a16:creationId xmlns:a16="http://schemas.microsoft.com/office/drawing/2014/main" id="{91156F05-944D-8041-A813-AC95C2B49ABF}"/>
              </a:ext>
            </a:extLst>
          </p:cNvPr>
          <p:cNvPicPr>
            <a:picLocks noChangeAspect="1"/>
          </p:cNvPicPr>
          <p:nvPr/>
        </p:nvPicPr>
        <p:blipFill>
          <a:blip r:embed="rId5"/>
          <a:stretch>
            <a:fillRect/>
          </a:stretch>
        </p:blipFill>
        <p:spPr>
          <a:xfrm>
            <a:off x="799671" y="554871"/>
            <a:ext cx="3902998" cy="3902998"/>
          </a:xfrm>
          <a:prstGeom prst="ellipse">
            <a:avLst/>
          </a:prstGeom>
          <a:ln>
            <a:noFill/>
          </a:ln>
          <a:effectLst>
            <a:softEdge rad="112500"/>
          </a:effectLst>
        </p:spPr>
      </p:pic>
      <p:pic>
        <p:nvPicPr>
          <p:cNvPr id="9" name="Picture 8" descr="A yellow sign with black text&#10;&#10;Description automatically generated">
            <a:extLst>
              <a:ext uri="{FF2B5EF4-FFF2-40B4-BE49-F238E27FC236}">
                <a16:creationId xmlns:a16="http://schemas.microsoft.com/office/drawing/2014/main" id="{D2DD2727-B4B4-3D48-BCCD-286CDB183CCB}"/>
              </a:ext>
            </a:extLst>
          </p:cNvPr>
          <p:cNvPicPr>
            <a:picLocks noChangeAspect="1"/>
          </p:cNvPicPr>
          <p:nvPr/>
        </p:nvPicPr>
        <p:blipFill>
          <a:blip r:embed="rId6"/>
          <a:stretch>
            <a:fillRect/>
          </a:stretch>
        </p:blipFill>
        <p:spPr>
          <a:xfrm>
            <a:off x="35530931" y="554871"/>
            <a:ext cx="3902998" cy="3902998"/>
          </a:xfrm>
          <a:prstGeom prst="rect">
            <a:avLst/>
          </a:prstGeom>
        </p:spPr>
      </p:pic>
      <p:grpSp>
        <p:nvGrpSpPr>
          <p:cNvPr id="12" name="Group 11">
            <a:extLst>
              <a:ext uri="{FF2B5EF4-FFF2-40B4-BE49-F238E27FC236}">
                <a16:creationId xmlns:a16="http://schemas.microsoft.com/office/drawing/2014/main" id="{2412898B-E10B-9946-9F5B-DAAA69253560}"/>
              </a:ext>
            </a:extLst>
          </p:cNvPr>
          <p:cNvGrpSpPr/>
          <p:nvPr/>
        </p:nvGrpSpPr>
        <p:grpSpPr>
          <a:xfrm>
            <a:off x="12640373" y="6236469"/>
            <a:ext cx="27003948" cy="12124944"/>
            <a:chOff x="12755880" y="6192655"/>
            <a:chExt cx="27003948" cy="12124945"/>
          </a:xfrm>
        </p:grpSpPr>
        <p:sp>
          <p:nvSpPr>
            <p:cNvPr id="7" name="Rounded Rectangle 6">
              <a:extLst>
                <a:ext uri="{FF2B5EF4-FFF2-40B4-BE49-F238E27FC236}">
                  <a16:creationId xmlns:a16="http://schemas.microsoft.com/office/drawing/2014/main" id="{1AA55145-80C1-5742-B5E0-40888686302C}"/>
                </a:ext>
              </a:extLst>
            </p:cNvPr>
            <p:cNvSpPr/>
            <p:nvPr/>
          </p:nvSpPr>
          <p:spPr>
            <a:xfrm>
              <a:off x="12755880" y="6192655"/>
              <a:ext cx="27003948" cy="12124945"/>
            </a:xfrm>
            <a:prstGeom prst="roundRect">
              <a:avLst>
                <a:gd name="adj" fmla="val 3706"/>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2704FD2-E896-4342-BBAA-495F89D82E88}"/>
                </a:ext>
              </a:extLst>
            </p:cNvPr>
            <p:cNvGrpSpPr/>
            <p:nvPr/>
          </p:nvGrpSpPr>
          <p:grpSpPr>
            <a:xfrm>
              <a:off x="12971077" y="6397762"/>
              <a:ext cx="11113524" cy="9383467"/>
              <a:chOff x="12971077" y="6778270"/>
              <a:chExt cx="11113524" cy="9383467"/>
            </a:xfrm>
          </p:grpSpPr>
          <p:pic>
            <p:nvPicPr>
              <p:cNvPr id="5" name="Picture 4">
                <a:extLst>
                  <a:ext uri="{FF2B5EF4-FFF2-40B4-BE49-F238E27FC236}">
                    <a16:creationId xmlns:a16="http://schemas.microsoft.com/office/drawing/2014/main" id="{620A212E-B44B-304B-9225-3D6FCA913BF1}"/>
                  </a:ext>
                </a:extLst>
              </p:cNvPr>
              <p:cNvPicPr>
                <a:picLocks noChangeAspect="1"/>
              </p:cNvPicPr>
              <p:nvPr/>
            </p:nvPicPr>
            <p:blipFill>
              <a:blip r:embed="rId7"/>
              <a:srcRect/>
              <a:stretch/>
            </p:blipFill>
            <p:spPr>
              <a:xfrm>
                <a:off x="13466618" y="9303737"/>
                <a:ext cx="9144000" cy="6858000"/>
              </a:xfrm>
              <a:prstGeom prst="rect">
                <a:avLst/>
              </a:prstGeom>
            </p:spPr>
          </p:pic>
          <mc:AlternateContent xmlns:mc="http://schemas.openxmlformats.org/markup-compatibility/2006">
            <mc:Choice xmlns:a14="http://schemas.microsoft.com/office/drawing/2010/main" Requires="a14">
              <p:sp>
                <p:nvSpPr>
                  <p:cNvPr id="32" name="TextBox 31">
                    <a:extLst>
                      <a:ext uri="{FF2B5EF4-FFF2-40B4-BE49-F238E27FC236}">
                        <a16:creationId xmlns:a16="http://schemas.microsoft.com/office/drawing/2014/main" id="{952E8EF3-896E-7C4E-9320-E2DBE180EB0A}"/>
                      </a:ext>
                    </a:extLst>
                  </p:cNvPr>
                  <p:cNvSpPr txBox="1"/>
                  <p:nvPr/>
                </p:nvSpPr>
                <p:spPr>
                  <a:xfrm>
                    <a:off x="13466618" y="8185683"/>
                    <a:ext cx="9144000" cy="584775"/>
                  </a:xfrm>
                  <a:prstGeom prst="rect">
                    <a:avLst/>
                  </a:prstGeom>
                  <a:solidFill>
                    <a:schemeClr val="accent2">
                      <a:lumMod val="40000"/>
                      <a:lumOff val="60000"/>
                    </a:schemeClr>
                  </a:solidFill>
                </p:spPr>
                <p:txBody>
                  <a:bodyPr wrap="square" rtlCol="0">
                    <a:spAutoFit/>
                  </a:bodyPr>
                  <a:lstStyle/>
                  <a:p>
                    <a:pPr algn="ctr"/>
                    <a:r>
                      <a:rPr lang="en-US" sz="3200" b="1" dirty="0">
                        <a:latin typeface="Times New Roman" panose="02020603050405020304" pitchFamily="18" charset="0"/>
                        <a:cs typeface="Times New Roman" panose="02020603050405020304" pitchFamily="18" charset="0"/>
                      </a:rPr>
                      <a:t>Top Model: </a:t>
                    </a:r>
                    <a:r>
                      <a:rPr lang="en-US" sz="3200" dirty="0">
                        <a:latin typeface="Times New Roman" panose="02020603050405020304" pitchFamily="18" charset="0"/>
                        <a:cs typeface="Times New Roman" panose="02020603050405020304" pitchFamily="18" charset="0"/>
                      </a:rPr>
                      <a:t>Spawn (Y/N) =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0</m:t>
                            </m:r>
                          </m:sub>
                        </m:sSub>
                        <m:r>
                          <a:rPr lang="en-US" sz="3200" i="1">
                            <a:latin typeface="Cambria Math" panose="02040503050406030204" pitchFamily="18" charset="0"/>
                          </a:rPr>
                          <m:t> </m:t>
                        </m:r>
                      </m:oMath>
                    </a14:m>
                    <a:r>
                      <a:rPr lang="en-US" sz="3200" dirty="0">
                        <a:latin typeface="Times New Roman" panose="02020603050405020304" pitchFamily="18" charset="0"/>
                        <a:cs typeface="Times New Roman" panose="02020603050405020304" pitchFamily="18" charset="0"/>
                      </a:rPr>
                      <a:t>+ TL + Section</a:t>
                    </a:r>
                  </a:p>
                </p:txBody>
              </p:sp>
            </mc:Choice>
            <mc:Fallback>
              <p:sp>
                <p:nvSpPr>
                  <p:cNvPr id="32" name="TextBox 31">
                    <a:extLst>
                      <a:ext uri="{FF2B5EF4-FFF2-40B4-BE49-F238E27FC236}">
                        <a16:creationId xmlns:a16="http://schemas.microsoft.com/office/drawing/2014/main" id="{952E8EF3-896E-7C4E-9320-E2DBE180EB0A}"/>
                      </a:ext>
                    </a:extLst>
                  </p:cNvPr>
                  <p:cNvSpPr txBox="1">
                    <a:spLocks noRot="1" noChangeAspect="1" noMove="1" noResize="1" noEditPoints="1" noAdjustHandles="1" noChangeArrowheads="1" noChangeShapeType="1" noTextEdit="1"/>
                  </p:cNvSpPr>
                  <p:nvPr/>
                </p:nvSpPr>
                <p:spPr>
                  <a:xfrm>
                    <a:off x="13466618" y="8185683"/>
                    <a:ext cx="9144000" cy="584775"/>
                  </a:xfrm>
                  <a:prstGeom prst="rect">
                    <a:avLst/>
                  </a:prstGeom>
                  <a:blipFill>
                    <a:blip r:embed="rId8"/>
                    <a:stretch>
                      <a:fillRect t="-10638" b="-29787"/>
                    </a:stretch>
                  </a:blipFill>
                </p:spPr>
                <p:txBody>
                  <a:bodyPr/>
                  <a:lstStyle/>
                  <a:p>
                    <a:r>
                      <a:rPr lang="en-US">
                        <a:noFill/>
                      </a:rPr>
                      <a:t> </a:t>
                    </a:r>
                  </a:p>
                </p:txBody>
              </p:sp>
            </mc:Fallback>
          </mc:AlternateContent>
          <p:sp>
            <p:nvSpPr>
              <p:cNvPr id="44" name="TextBox 43">
                <a:extLst>
                  <a:ext uri="{FF2B5EF4-FFF2-40B4-BE49-F238E27FC236}">
                    <a16:creationId xmlns:a16="http://schemas.microsoft.com/office/drawing/2014/main" id="{86F9BB9F-D670-294E-91B5-A1CA8D9EDE38}"/>
                  </a:ext>
                </a:extLst>
              </p:cNvPr>
              <p:cNvSpPr txBox="1"/>
              <p:nvPr/>
            </p:nvSpPr>
            <p:spPr>
              <a:xfrm>
                <a:off x="12971077" y="6778270"/>
                <a:ext cx="11113524" cy="1200329"/>
              </a:xfrm>
              <a:prstGeom prst="rect">
                <a:avLst/>
              </a:prstGeom>
              <a:noFill/>
            </p:spPr>
            <p:txBody>
              <a:bodyPr wrap="square" rtlCol="0">
                <a:spAutoFit/>
              </a:bodyPr>
              <a:lstStyle/>
              <a:p>
                <a:pPr algn="ctr"/>
                <a:r>
                  <a:rPr lang="en-US" sz="3600" b="1" dirty="0">
                    <a:latin typeface="Times New Roman" panose="02020603050405020304" pitchFamily="18" charset="0"/>
                    <a:cs typeface="Times New Roman" panose="02020603050405020304" pitchFamily="18" charset="0"/>
                  </a:rPr>
                  <a:t>Q1: Is size, condition, migration distance or location </a:t>
                </a:r>
              </a:p>
              <a:p>
                <a:pPr algn="ctr"/>
                <a:r>
                  <a:rPr lang="en-US" sz="3600" b="1" dirty="0">
                    <a:latin typeface="Times New Roman" panose="02020603050405020304" pitchFamily="18" charset="0"/>
                    <a:cs typeface="Times New Roman" panose="02020603050405020304" pitchFamily="18" charset="0"/>
                  </a:rPr>
                  <a:t>tagged associated with the probability of spawning?</a:t>
                </a:r>
              </a:p>
            </p:txBody>
          </p:sp>
        </p:grpSp>
        <p:grpSp>
          <p:nvGrpSpPr>
            <p:cNvPr id="11" name="Group 10">
              <a:extLst>
                <a:ext uri="{FF2B5EF4-FFF2-40B4-BE49-F238E27FC236}">
                  <a16:creationId xmlns:a16="http://schemas.microsoft.com/office/drawing/2014/main" id="{84372997-E6BE-9B47-8B0D-75730142117A}"/>
                </a:ext>
              </a:extLst>
            </p:cNvPr>
            <p:cNvGrpSpPr/>
            <p:nvPr/>
          </p:nvGrpSpPr>
          <p:grpSpPr>
            <a:xfrm>
              <a:off x="28036633" y="6275134"/>
              <a:ext cx="11723194" cy="9404285"/>
              <a:chOff x="28176397" y="6666486"/>
              <a:chExt cx="11723194" cy="9404285"/>
            </a:xfrm>
          </p:grpSpPr>
          <p:pic>
            <p:nvPicPr>
              <p:cNvPr id="35" name="Picture 34">
                <a:extLst>
                  <a:ext uri="{FF2B5EF4-FFF2-40B4-BE49-F238E27FC236}">
                    <a16:creationId xmlns:a16="http://schemas.microsoft.com/office/drawing/2014/main" id="{087B75FD-CA86-5648-93FC-995217FC6ACD}"/>
                  </a:ext>
                </a:extLst>
              </p:cNvPr>
              <p:cNvPicPr>
                <a:picLocks noChangeAspect="1"/>
              </p:cNvPicPr>
              <p:nvPr/>
            </p:nvPicPr>
            <p:blipFill>
              <a:blip r:embed="rId9"/>
              <a:srcRect/>
              <a:stretch/>
            </p:blipFill>
            <p:spPr>
              <a:xfrm>
                <a:off x="30091017" y="9212771"/>
                <a:ext cx="9144000" cy="6858000"/>
              </a:xfrm>
              <a:prstGeom prst="rect">
                <a:avLst/>
              </a:prstGeom>
            </p:spPr>
          </p:pic>
          <mc:AlternateContent xmlns:mc="http://schemas.openxmlformats.org/markup-compatibility/2006">
            <mc:Choice xmlns:a14="http://schemas.microsoft.com/office/drawing/2010/main" Requires="a14">
              <p:sp>
                <p:nvSpPr>
                  <p:cNvPr id="61" name="TextBox 60">
                    <a:extLst>
                      <a:ext uri="{FF2B5EF4-FFF2-40B4-BE49-F238E27FC236}">
                        <a16:creationId xmlns:a16="http://schemas.microsoft.com/office/drawing/2014/main" id="{474CFCCA-58B5-2047-AA39-C0E7B39E348F}"/>
                      </a:ext>
                    </a:extLst>
                  </p:cNvPr>
                  <p:cNvSpPr txBox="1"/>
                  <p:nvPr/>
                </p:nvSpPr>
                <p:spPr>
                  <a:xfrm>
                    <a:off x="30183317" y="8196527"/>
                    <a:ext cx="9144001" cy="584775"/>
                  </a:xfrm>
                  <a:prstGeom prst="rect">
                    <a:avLst/>
                  </a:prstGeom>
                  <a:solidFill>
                    <a:schemeClr val="accent2">
                      <a:lumMod val="40000"/>
                      <a:lumOff val="60000"/>
                    </a:schemeClr>
                  </a:solidFill>
                </p:spPr>
                <p:txBody>
                  <a:bodyPr wrap="square" rtlCol="0">
                    <a:spAutoFit/>
                  </a:bodyPr>
                  <a:lstStyle/>
                  <a:p>
                    <a:pPr algn="ctr"/>
                    <a:r>
                      <a:rPr lang="en-US" sz="3200" b="1" dirty="0">
                        <a:latin typeface="Times New Roman" panose="02020603050405020304" pitchFamily="18" charset="0"/>
                        <a:cs typeface="Times New Roman" panose="02020603050405020304" pitchFamily="18" charset="0"/>
                      </a:rPr>
                      <a:t>Top Model: </a:t>
                    </a:r>
                    <a:r>
                      <a:rPr lang="en-US" sz="3200" dirty="0">
                        <a:latin typeface="Times New Roman" panose="02020603050405020304" pitchFamily="18" charset="0"/>
                        <a:cs typeface="Times New Roman" panose="02020603050405020304" pitchFamily="18" charset="0"/>
                      </a:rPr>
                      <a:t>Mortality =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0</m:t>
                            </m:r>
                          </m:sub>
                        </m:sSub>
                        <m:r>
                          <a:rPr lang="en-US" sz="3200" i="1">
                            <a:latin typeface="Cambria Math" panose="02040503050406030204" pitchFamily="18" charset="0"/>
                          </a:rPr>
                          <m:t> </m:t>
                        </m:r>
                      </m:oMath>
                    </a14:m>
                    <a:r>
                      <a:rPr lang="en-US" sz="3200" dirty="0">
                        <a:latin typeface="Times New Roman" panose="02020603050405020304" pitchFamily="18" charset="0"/>
                        <a:cs typeface="Times New Roman" panose="02020603050405020304" pitchFamily="18" charset="0"/>
                      </a:rPr>
                      <a:t>+ TL + Section</a:t>
                    </a:r>
                    <a:endParaRPr lang="en-US" sz="3200" i="1"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mc:Choice>
            <mc:Fallback>
              <p:sp>
                <p:nvSpPr>
                  <p:cNvPr id="61" name="TextBox 60">
                    <a:extLst>
                      <a:ext uri="{FF2B5EF4-FFF2-40B4-BE49-F238E27FC236}">
                        <a16:creationId xmlns:a16="http://schemas.microsoft.com/office/drawing/2014/main" id="{474CFCCA-58B5-2047-AA39-C0E7B39E348F}"/>
                      </a:ext>
                    </a:extLst>
                  </p:cNvPr>
                  <p:cNvSpPr txBox="1">
                    <a:spLocks noRot="1" noChangeAspect="1" noMove="1" noResize="1" noEditPoints="1" noAdjustHandles="1" noChangeArrowheads="1" noChangeShapeType="1" noTextEdit="1"/>
                  </p:cNvSpPr>
                  <p:nvPr/>
                </p:nvSpPr>
                <p:spPr>
                  <a:xfrm>
                    <a:off x="30183317" y="8196527"/>
                    <a:ext cx="9144001" cy="584775"/>
                  </a:xfrm>
                  <a:prstGeom prst="rect">
                    <a:avLst/>
                  </a:prstGeom>
                  <a:blipFill>
                    <a:blip r:embed="rId10"/>
                    <a:stretch>
                      <a:fillRect t="-10638" b="-29787"/>
                    </a:stretch>
                  </a:blipFill>
                </p:spPr>
                <p:txBody>
                  <a:bodyPr/>
                  <a:lstStyle/>
                  <a:p>
                    <a:r>
                      <a:rPr lang="en-US">
                        <a:noFill/>
                      </a:rPr>
                      <a:t> </a:t>
                    </a:r>
                  </a:p>
                </p:txBody>
              </p:sp>
            </mc:Fallback>
          </mc:AlternateContent>
          <p:sp>
            <p:nvSpPr>
              <p:cNvPr id="45" name="TextBox 44">
                <a:extLst>
                  <a:ext uri="{FF2B5EF4-FFF2-40B4-BE49-F238E27FC236}">
                    <a16:creationId xmlns:a16="http://schemas.microsoft.com/office/drawing/2014/main" id="{21CD7B0A-41FE-3F42-87C7-E1928DDB0D34}"/>
                  </a:ext>
                </a:extLst>
              </p:cNvPr>
              <p:cNvSpPr txBox="1"/>
              <p:nvPr/>
            </p:nvSpPr>
            <p:spPr>
              <a:xfrm>
                <a:off x="28176397" y="6666486"/>
                <a:ext cx="11723194" cy="1200329"/>
              </a:xfrm>
              <a:prstGeom prst="rect">
                <a:avLst/>
              </a:prstGeom>
              <a:noFill/>
            </p:spPr>
            <p:txBody>
              <a:bodyPr wrap="square" rtlCol="0">
                <a:spAutoFit/>
              </a:bodyPr>
              <a:lstStyle/>
              <a:p>
                <a:pPr algn="ctr"/>
                <a:r>
                  <a:rPr lang="en-US" sz="3600" b="1" dirty="0">
                    <a:latin typeface="Times New Roman" panose="02020603050405020304" pitchFamily="18" charset="0"/>
                    <a:cs typeface="Times New Roman" panose="02020603050405020304" pitchFamily="18" charset="0"/>
                  </a:rPr>
                  <a:t>Q2: Is condition, distance migrated, location tagged, or </a:t>
                </a:r>
              </a:p>
              <a:p>
                <a:pPr algn="ctr"/>
                <a:r>
                  <a:rPr lang="en-US" sz="3600" b="1" dirty="0">
                    <a:latin typeface="Times New Roman" panose="02020603050405020304" pitchFamily="18" charset="0"/>
                    <a:cs typeface="Times New Roman" panose="02020603050405020304" pitchFamily="18" charset="0"/>
                  </a:rPr>
                  <a:t>whether a fish spawned influence mortality?</a:t>
                </a:r>
              </a:p>
            </p:txBody>
          </p:sp>
        </p:grpSp>
        <p:sp>
          <p:nvSpPr>
            <p:cNvPr id="47" name="TextBox 46">
              <a:extLst>
                <a:ext uri="{FF2B5EF4-FFF2-40B4-BE49-F238E27FC236}">
                  <a16:creationId xmlns:a16="http://schemas.microsoft.com/office/drawing/2014/main" id="{DE72DBDE-CF94-F047-A215-C1431D3DBB15}"/>
                </a:ext>
              </a:extLst>
            </p:cNvPr>
            <p:cNvSpPr txBox="1"/>
            <p:nvPr/>
          </p:nvSpPr>
          <p:spPr>
            <a:xfrm>
              <a:off x="13466618" y="15774983"/>
              <a:ext cx="9144000" cy="2492990"/>
            </a:xfrm>
            <a:prstGeom prst="rect">
              <a:avLst/>
            </a:prstGeom>
            <a:noFill/>
          </p:spPr>
          <p:txBody>
            <a:bodyPr wrap="square" rtlCol="0">
              <a:spAutoFit/>
            </a:bodyPr>
            <a:lstStyle/>
            <a:p>
              <a:pPr algn="just"/>
              <a:r>
                <a:rPr lang="en-US" sz="3600" b="1" dirty="0">
                  <a:latin typeface="Times New Roman" panose="02020603050405020304" pitchFamily="18" charset="0"/>
                  <a:cs typeface="Times New Roman" panose="02020603050405020304" pitchFamily="18" charset="0"/>
                </a:rPr>
                <a:t>A1: </a:t>
              </a:r>
              <a:r>
                <a:rPr lang="en-US" sz="3000" dirty="0">
                  <a:latin typeface="Times New Roman" panose="02020603050405020304" pitchFamily="18" charset="0"/>
                  <a:cs typeface="Times New Roman" panose="02020603050405020304" pitchFamily="18" charset="0"/>
                </a:rPr>
                <a:t>Fish tagged in the upper section were larger than the other sections. A higher percentage of fish spawned in the upper section than the middle and lower sections. Our model selection eliminated condition and distance as explanatory variables ((&gt;2 AIC above next best model).</a:t>
              </a:r>
            </a:p>
          </p:txBody>
        </p:sp>
        <p:sp>
          <p:nvSpPr>
            <p:cNvPr id="48" name="TextBox 47">
              <a:extLst>
                <a:ext uri="{FF2B5EF4-FFF2-40B4-BE49-F238E27FC236}">
                  <a16:creationId xmlns:a16="http://schemas.microsoft.com/office/drawing/2014/main" id="{667FBBBF-C8EE-4D4F-AD28-3900BF1E077B}"/>
                </a:ext>
              </a:extLst>
            </p:cNvPr>
            <p:cNvSpPr txBox="1"/>
            <p:nvPr/>
          </p:nvSpPr>
          <p:spPr>
            <a:xfrm>
              <a:off x="29951252" y="15774983"/>
              <a:ext cx="9328604" cy="2492990"/>
            </a:xfrm>
            <a:prstGeom prst="rect">
              <a:avLst/>
            </a:prstGeom>
            <a:noFill/>
          </p:spPr>
          <p:txBody>
            <a:bodyPr wrap="square" rtlCol="0">
              <a:spAutoFit/>
            </a:bodyPr>
            <a:lstStyle/>
            <a:p>
              <a:pPr algn="just"/>
              <a:r>
                <a:rPr lang="en-US" sz="3600" b="1" dirty="0">
                  <a:latin typeface="Times New Roman" panose="02020603050405020304" pitchFamily="18" charset="0"/>
                  <a:cs typeface="Times New Roman" panose="02020603050405020304" pitchFamily="18" charset="0"/>
                </a:rPr>
                <a:t>A2: </a:t>
              </a:r>
              <a:r>
                <a:rPr lang="en-US" sz="3000" dirty="0">
                  <a:latin typeface="Times New Roman" panose="02020603050405020304" pitchFamily="18" charset="0"/>
                  <a:cs typeface="Times New Roman" panose="02020603050405020304" pitchFamily="18" charset="0"/>
                </a:rPr>
                <a:t>Fish that were larger were less likely to die. Additionally, fish in the upper section were more likely to die than the other two sections. Model selection eliminated condition, distance and spawning as variables associated with  mortality (&gt;2 AIC above next best model). </a:t>
              </a:r>
            </a:p>
          </p:txBody>
        </p:sp>
      </p:grpSp>
      <p:grpSp>
        <p:nvGrpSpPr>
          <p:cNvPr id="14" name="Group 13">
            <a:extLst>
              <a:ext uri="{FF2B5EF4-FFF2-40B4-BE49-F238E27FC236}">
                <a16:creationId xmlns:a16="http://schemas.microsoft.com/office/drawing/2014/main" id="{E9B9845C-9A10-D04F-8FB1-458139AE4C51}"/>
              </a:ext>
            </a:extLst>
          </p:cNvPr>
          <p:cNvGrpSpPr/>
          <p:nvPr/>
        </p:nvGrpSpPr>
        <p:grpSpPr>
          <a:xfrm>
            <a:off x="12640371" y="19736412"/>
            <a:ext cx="9026955" cy="12892331"/>
            <a:chOff x="12755876" y="20628206"/>
            <a:chExt cx="9026955" cy="12894006"/>
          </a:xfrm>
        </p:grpSpPr>
        <p:pic>
          <p:nvPicPr>
            <p:cNvPr id="36" name="Picture 35">
              <a:extLst>
                <a:ext uri="{FF2B5EF4-FFF2-40B4-BE49-F238E27FC236}">
                  <a16:creationId xmlns:a16="http://schemas.microsoft.com/office/drawing/2014/main" id="{AA0A8CB7-826E-4C47-9A93-70C14CB37EDF}"/>
                </a:ext>
              </a:extLst>
            </p:cNvPr>
            <p:cNvPicPr>
              <a:picLocks noChangeAspect="1"/>
            </p:cNvPicPr>
            <p:nvPr/>
          </p:nvPicPr>
          <p:blipFill rotWithShape="1">
            <a:blip r:embed="rId11"/>
            <a:srcRect l="6120" t="4643" r="6811" b="4976"/>
            <a:stretch/>
          </p:blipFill>
          <p:spPr>
            <a:xfrm>
              <a:off x="12755880" y="20628206"/>
              <a:ext cx="9026951" cy="12126519"/>
            </a:xfrm>
            <a:prstGeom prst="rect">
              <a:avLst/>
            </a:prstGeom>
          </p:spPr>
        </p:pic>
        <p:sp>
          <p:nvSpPr>
            <p:cNvPr id="23" name="TextBox 22">
              <a:extLst>
                <a:ext uri="{FF2B5EF4-FFF2-40B4-BE49-F238E27FC236}">
                  <a16:creationId xmlns:a16="http://schemas.microsoft.com/office/drawing/2014/main" id="{9D3D00FC-C06C-0446-B940-AE8432760A7F}"/>
                </a:ext>
              </a:extLst>
            </p:cNvPr>
            <p:cNvSpPr txBox="1"/>
            <p:nvPr/>
          </p:nvSpPr>
          <p:spPr>
            <a:xfrm>
              <a:off x="12755876" y="32137037"/>
              <a:ext cx="9026951" cy="1385175"/>
            </a:xfrm>
            <a:prstGeom prst="roundRect">
              <a:avLst>
                <a:gd name="adj" fmla="val 0"/>
              </a:avLst>
            </a:prstGeom>
            <a:solidFill>
              <a:schemeClr val="bg1"/>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i="1" dirty="0">
                  <a:latin typeface="Times New Roman" panose="02020603050405020304" pitchFamily="18" charset="0"/>
                  <a:cs typeface="Times New Roman" panose="02020603050405020304" pitchFamily="18" charset="0"/>
                </a:rPr>
                <a:t>Figure 1:</a:t>
              </a:r>
              <a:r>
                <a:rPr lang="en-US" sz="2800" b="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Tagging section is highlighted (purple = upper, green = middle, orange = lower). Points indicate the upper most location of an individual WCT.</a:t>
              </a:r>
            </a:p>
          </p:txBody>
        </p:sp>
      </p:grpSp>
      <p:sp>
        <p:nvSpPr>
          <p:cNvPr id="46" name="TextBox 45">
            <a:extLst>
              <a:ext uri="{FF2B5EF4-FFF2-40B4-BE49-F238E27FC236}">
                <a16:creationId xmlns:a16="http://schemas.microsoft.com/office/drawing/2014/main" id="{BE21A4B5-5D27-4C52-9E26-6B988251D9BF}"/>
              </a:ext>
            </a:extLst>
          </p:cNvPr>
          <p:cNvSpPr txBox="1"/>
          <p:nvPr/>
        </p:nvSpPr>
        <p:spPr>
          <a:xfrm>
            <a:off x="22479995" y="29873400"/>
            <a:ext cx="17164326" cy="2755344"/>
          </a:xfrm>
          <a:prstGeom prst="roundRect">
            <a:avLst>
              <a:gd name="adj" fmla="val 7138"/>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indent="-457200">
              <a:buAutoNum type="arabicPeriod"/>
            </a:pPr>
            <a:r>
              <a:rPr lang="en-US" sz="2400" dirty="0" err="1">
                <a:latin typeface="Times New Roman" panose="02020603050405020304" pitchFamily="18" charset="0"/>
                <a:cs typeface="Times New Roman" panose="02020603050405020304" pitchFamily="18" charset="0"/>
              </a:rPr>
              <a:t>Haraldstad</a:t>
            </a:r>
            <a:r>
              <a:rPr lang="en-US" sz="2400" dirty="0">
                <a:latin typeface="Times New Roman" panose="02020603050405020304" pitchFamily="18" charset="0"/>
                <a:cs typeface="Times New Roman" panose="02020603050405020304" pitchFamily="18" charset="0"/>
              </a:rPr>
              <a:t> et al. 2018. Condition-dependent skipped spawning in anadromous brown trout (Salmo trutta). CJFAS </a:t>
            </a:r>
          </a:p>
          <a:p>
            <a:pPr marL="457200" indent="-457200">
              <a:buAutoNum type="arabicPeriod"/>
            </a:pPr>
            <a:r>
              <a:rPr lang="en-US" sz="2400" dirty="0">
                <a:latin typeface="Times New Roman" panose="02020603050405020304" pitchFamily="18" charset="0"/>
                <a:cs typeface="Times New Roman" panose="02020603050405020304" pitchFamily="18" charset="0"/>
              </a:rPr>
              <a:t>Brown, R. S., &amp; Mackay, W. C. (1995). Spawning ecology of cutthroat trout (Oncorhynchus </a:t>
            </a:r>
            <a:r>
              <a:rPr lang="en-US" sz="2400" dirty="0" err="1">
                <a:latin typeface="Times New Roman" panose="02020603050405020304" pitchFamily="18" charset="0"/>
                <a:cs typeface="Times New Roman" panose="02020603050405020304" pitchFamily="18" charset="0"/>
              </a:rPr>
              <a:t>clarki</a:t>
            </a:r>
            <a:r>
              <a:rPr lang="en-US" sz="2400" dirty="0">
                <a:latin typeface="Times New Roman" panose="02020603050405020304" pitchFamily="18" charset="0"/>
                <a:cs typeface="Times New Roman" panose="02020603050405020304" pitchFamily="18" charset="0"/>
              </a:rPr>
              <a:t>) in the Ram River, Alberta. </a:t>
            </a:r>
            <a:r>
              <a:rPr lang="en-US" sz="2400" i="1" dirty="0">
                <a:latin typeface="Times New Roman" panose="02020603050405020304" pitchFamily="18" charset="0"/>
                <a:cs typeface="Times New Roman" panose="02020603050405020304" pitchFamily="18" charset="0"/>
              </a:rPr>
              <a:t>Canadian Journal of Fisheries and Aquatic Sciences</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52</a:t>
            </a:r>
            <a:r>
              <a:rPr lang="en-US" sz="2400" dirty="0">
                <a:latin typeface="Times New Roman" panose="02020603050405020304" pitchFamily="18" charset="0"/>
                <a:cs typeface="Times New Roman" panose="02020603050405020304" pitchFamily="18" charset="0"/>
              </a:rPr>
              <a:t>(5), 983-992.</a:t>
            </a:r>
          </a:p>
          <a:p>
            <a:pPr marL="457200" indent="-457200">
              <a:buAutoNum type="arabicPeriod"/>
            </a:pPr>
            <a:r>
              <a:rPr lang="en-US" sz="2400" dirty="0">
                <a:latin typeface="Times New Roman" panose="02020603050405020304" pitchFamily="18" charset="0"/>
                <a:cs typeface="Times New Roman" panose="02020603050405020304" pitchFamily="18" charset="0"/>
              </a:rPr>
              <a:t>Matt </a:t>
            </a:r>
            <a:r>
              <a:rPr lang="en-US" sz="2400" dirty="0" err="1">
                <a:latin typeface="Times New Roman" panose="02020603050405020304" pitchFamily="18" charset="0"/>
                <a:cs typeface="Times New Roman" panose="02020603050405020304" pitchFamily="18" charset="0"/>
              </a:rPr>
              <a:t>Tyers</a:t>
            </a:r>
            <a:r>
              <a:rPr lang="en-US" sz="2400" dirty="0">
                <a:latin typeface="Times New Roman" panose="02020603050405020304" pitchFamily="18" charset="0"/>
                <a:cs typeface="Times New Roman" panose="02020603050405020304" pitchFamily="18" charset="0"/>
              </a:rPr>
              <a:t> (2017). </a:t>
            </a:r>
            <a:r>
              <a:rPr lang="en-US" sz="2400" dirty="0" err="1">
                <a:latin typeface="Times New Roman" panose="02020603050405020304" pitchFamily="18" charset="0"/>
                <a:cs typeface="Times New Roman" panose="02020603050405020304" pitchFamily="18" charset="0"/>
              </a:rPr>
              <a:t>riverdist</a:t>
            </a:r>
            <a:r>
              <a:rPr lang="en-US" sz="2400" dirty="0">
                <a:latin typeface="Times New Roman" panose="02020603050405020304" pitchFamily="18" charset="0"/>
                <a:cs typeface="Times New Roman" panose="02020603050405020304" pitchFamily="18" charset="0"/>
              </a:rPr>
              <a:t>: River Network Distance Computation and Applications. R package version 0.15.0 https://CRAN.Rproject.org/package=riverdist</a:t>
            </a:r>
          </a:p>
          <a:p>
            <a:pPr marL="457200" indent="-457200">
              <a:buAutoNum type="arabicPeriod"/>
            </a:pPr>
            <a:r>
              <a:rPr lang="en-US" sz="2400" dirty="0">
                <a:latin typeface="Times New Roman" panose="02020603050405020304" pitchFamily="18" charset="0"/>
                <a:cs typeface="Times New Roman" panose="02020603050405020304" pitchFamily="18" charset="0"/>
              </a:rPr>
              <a:t>Le </a:t>
            </a:r>
            <a:r>
              <a:rPr lang="en-US" sz="2400" dirty="0" err="1">
                <a:latin typeface="Times New Roman" panose="02020603050405020304" pitchFamily="18" charset="0"/>
                <a:cs typeface="Times New Roman" panose="02020603050405020304" pitchFamily="18" charset="0"/>
              </a:rPr>
              <a:t>Cren</a:t>
            </a:r>
            <a:r>
              <a:rPr lang="en-US" sz="2400" dirty="0">
                <a:latin typeface="Times New Roman" panose="02020603050405020304" pitchFamily="18" charset="0"/>
                <a:cs typeface="Times New Roman" panose="02020603050405020304" pitchFamily="18" charset="0"/>
              </a:rPr>
              <a:t>, E. D. (1951). The length-weight relationship and seasonal cycle in gonad weight and condition in the perch (Perca fluviatilis). </a:t>
            </a:r>
            <a:r>
              <a:rPr lang="en-US" sz="2400" i="1" dirty="0">
                <a:latin typeface="Times New Roman" panose="02020603050405020304" pitchFamily="18" charset="0"/>
                <a:cs typeface="Times New Roman" panose="02020603050405020304" pitchFamily="18" charset="0"/>
              </a:rPr>
              <a:t>The Journal of Animal Ecology</a:t>
            </a:r>
            <a:r>
              <a:rPr lang="en-US" sz="2400" dirty="0">
                <a:latin typeface="Times New Roman" panose="02020603050405020304" pitchFamily="18" charset="0"/>
                <a:cs typeface="Times New Roman" panose="02020603050405020304" pitchFamily="18" charset="0"/>
              </a:rPr>
              <a:t>, 201-219.</a:t>
            </a:r>
          </a:p>
        </p:txBody>
      </p:sp>
      <p:pic>
        <p:nvPicPr>
          <p:cNvPr id="43" name="Picture 42" descr="A person holding a fish&#10;&#10;Description automatically generated">
            <a:extLst>
              <a:ext uri="{FF2B5EF4-FFF2-40B4-BE49-F238E27FC236}">
                <a16:creationId xmlns:a16="http://schemas.microsoft.com/office/drawing/2014/main" id="{74466676-BE97-41CC-A45A-D5B5295C152C}"/>
              </a:ext>
            </a:extLst>
          </p:cNvPr>
          <p:cNvPicPr>
            <a:picLocks noChangeAspect="1"/>
          </p:cNvPicPr>
          <p:nvPr/>
        </p:nvPicPr>
        <p:blipFill rotWithShape="1">
          <a:blip r:embed="rId12">
            <a:extLst>
              <a:ext uri="{28A0092B-C50C-407E-A947-70E740481C1C}">
                <a14:useLocalDpi xmlns:a14="http://schemas.microsoft.com/office/drawing/2010/main" val="0"/>
              </a:ext>
            </a:extLst>
          </a:blip>
          <a:srcRect l="30692" t="55551" r="20237" b="10214"/>
          <a:stretch/>
        </p:blipFill>
        <p:spPr>
          <a:xfrm>
            <a:off x="515892" y="11561638"/>
            <a:ext cx="11311807" cy="4444675"/>
          </a:xfrm>
          <a:prstGeom prst="rect">
            <a:avLst/>
          </a:prstGeom>
        </p:spPr>
      </p:pic>
      <p:pic>
        <p:nvPicPr>
          <p:cNvPr id="6" name="Picture 5" descr="A picture containing person, outdoor, man, sitting&#10;&#10;Description automatically generated">
            <a:extLst>
              <a:ext uri="{FF2B5EF4-FFF2-40B4-BE49-F238E27FC236}">
                <a16:creationId xmlns:a16="http://schemas.microsoft.com/office/drawing/2014/main" id="{AFDDCAE1-2015-224E-99F5-3C0277D562F8}"/>
              </a:ext>
            </a:extLst>
          </p:cNvPr>
          <p:cNvPicPr>
            <a:picLocks noChangeAspect="1"/>
          </p:cNvPicPr>
          <p:nvPr/>
        </p:nvPicPr>
        <p:blipFill rotWithShape="1">
          <a:blip r:embed="rId13"/>
          <a:srcRect l="28979" t="38256" r="18850" b="24179"/>
          <a:stretch/>
        </p:blipFill>
        <p:spPr>
          <a:xfrm rot="5400000" flipV="1">
            <a:off x="21275023" y="9902788"/>
            <a:ext cx="9734649" cy="5623098"/>
          </a:xfrm>
          <a:prstGeom prst="rect">
            <a:avLst/>
          </a:prstGeom>
        </p:spPr>
      </p:pic>
      <p:grpSp>
        <p:nvGrpSpPr>
          <p:cNvPr id="16" name="Group 15">
            <a:extLst>
              <a:ext uri="{FF2B5EF4-FFF2-40B4-BE49-F238E27FC236}">
                <a16:creationId xmlns:a16="http://schemas.microsoft.com/office/drawing/2014/main" id="{C602CCB1-2496-5547-9977-5DB0B1E338FE}"/>
              </a:ext>
            </a:extLst>
          </p:cNvPr>
          <p:cNvGrpSpPr/>
          <p:nvPr/>
        </p:nvGrpSpPr>
        <p:grpSpPr>
          <a:xfrm>
            <a:off x="589277" y="17352308"/>
            <a:ext cx="11353927" cy="13801792"/>
            <a:chOff x="709017" y="17181289"/>
            <a:chExt cx="11353927" cy="13801792"/>
          </a:xfrm>
        </p:grpSpPr>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6D399B1C-324E-D549-9FC3-BCBC5888514F}"/>
                    </a:ext>
                  </a:extLst>
                </p:cNvPr>
                <p:cNvSpPr txBox="1"/>
                <p:nvPr/>
              </p:nvSpPr>
              <p:spPr>
                <a:xfrm>
                  <a:off x="709017" y="17181289"/>
                  <a:ext cx="11353927" cy="13801792"/>
                </a:xfrm>
                <a:prstGeom prst="roundRect">
                  <a:avLst>
                    <a:gd name="adj" fmla="val 1958"/>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3800" b="1" dirty="0">
                      <a:latin typeface="Times New Roman" panose="02020603050405020304" pitchFamily="18" charset="0"/>
                      <a:cs typeface="Times New Roman" panose="02020603050405020304" pitchFamily="18" charset="0"/>
                    </a:rPr>
                    <a:t>Data Collection</a:t>
                  </a:r>
                </a:p>
                <a:p>
                  <a:pPr algn="just"/>
                  <a:r>
                    <a:rPr lang="en-US" sz="3200" dirty="0">
                      <a:latin typeface="Times New Roman" panose="02020603050405020304" pitchFamily="18" charset="0"/>
                      <a:cs typeface="Times New Roman" panose="02020603050405020304" pitchFamily="18" charset="0"/>
                    </a:rPr>
                    <a:t>In April of 2018 and 2019 Montana Fish Wildlife and Parks (MFWP) captured and implanted radio-transmitters in 73 WCT (&gt;350 mm TL). Fish were relocated every other day during spawning season (May-July) and weekly during late summer and fall. </a:t>
                  </a:r>
                </a:p>
                <a:p>
                  <a:pPr algn="just"/>
                  <a:endParaRPr lang="en-US" sz="3600" b="1" dirty="0">
                    <a:latin typeface="Times New Roman" panose="02020603050405020304" pitchFamily="18" charset="0"/>
                    <a:cs typeface="Times New Roman" panose="02020603050405020304" pitchFamily="18" charset="0"/>
                  </a:endParaRPr>
                </a:p>
                <a:p>
                  <a:pPr algn="just"/>
                  <a:r>
                    <a:rPr lang="en-US" sz="3800" b="1" dirty="0">
                      <a:latin typeface="Times New Roman" panose="02020603050405020304" pitchFamily="18" charset="0"/>
                      <a:cs typeface="Times New Roman" panose="02020603050405020304" pitchFamily="18" charset="0"/>
                    </a:rPr>
                    <a:t>Definitions</a:t>
                  </a:r>
                </a:p>
                <a:p>
                  <a:pPr marL="457200" indent="-457200" algn="just">
                    <a:buFont typeface="Courier New" panose="02070309020205020404" pitchFamily="49" charset="0"/>
                    <a:buChar char="o"/>
                  </a:pPr>
                  <a:r>
                    <a:rPr lang="en-US" sz="3200" u="sng" dirty="0">
                      <a:latin typeface="Times New Roman" panose="02020603050405020304" pitchFamily="18" charset="0"/>
                      <a:cs typeface="Times New Roman" panose="02020603050405020304" pitchFamily="18" charset="0"/>
                    </a:rPr>
                    <a:t>Spawn</a:t>
                  </a:r>
                  <a:r>
                    <a:rPr lang="en-US" sz="3200" dirty="0">
                      <a:latin typeface="Times New Roman" panose="02020603050405020304" pitchFamily="18" charset="0"/>
                      <a:cs typeface="Times New Roman" panose="02020603050405020304" pitchFamily="18" charset="0"/>
                    </a:rPr>
                    <a:t>: Whether a fish made movement </a:t>
                  </a:r>
                </a:p>
                <a:p>
                  <a:pPr algn="just"/>
                  <a:r>
                    <a:rPr lang="en-US" sz="3200" dirty="0">
                      <a:latin typeface="Times New Roman" panose="02020603050405020304" pitchFamily="18" charset="0"/>
                      <a:cs typeface="Times New Roman" panose="02020603050405020304" pitchFamily="18" charset="0"/>
                    </a:rPr>
                    <a:t>	from the mainstem into a tributary during </a:t>
                  </a:r>
                </a:p>
                <a:p>
                  <a:pPr algn="just"/>
                  <a:r>
                    <a:rPr lang="en-US" sz="3200" dirty="0">
                      <a:latin typeface="Times New Roman" panose="02020603050405020304" pitchFamily="18" charset="0"/>
                      <a:cs typeface="Times New Roman" panose="02020603050405020304" pitchFamily="18" charset="0"/>
                    </a:rPr>
                    <a:t>	(May-July)</a:t>
                  </a:r>
                </a:p>
                <a:p>
                  <a:pPr marL="457200" indent="-457200" algn="just">
                    <a:buFont typeface="Courier New" panose="02070309020205020404" pitchFamily="49" charset="0"/>
                    <a:buChar char="o"/>
                  </a:pPr>
                  <a:r>
                    <a:rPr lang="en-US" sz="3200" u="sng" dirty="0">
                      <a:latin typeface="Times New Roman" panose="02020603050405020304" pitchFamily="18" charset="0"/>
                      <a:cs typeface="Times New Roman" panose="02020603050405020304" pitchFamily="18" charset="0"/>
                    </a:rPr>
                    <a:t>Mortality</a:t>
                  </a:r>
                  <a:r>
                    <a:rPr lang="en-US" sz="3200" dirty="0">
                      <a:latin typeface="Times New Roman" panose="02020603050405020304" pitchFamily="18" charset="0"/>
                      <a:cs typeface="Times New Roman" panose="02020603050405020304" pitchFamily="18" charset="0"/>
                    </a:rPr>
                    <a:t>: Mortality signal received </a:t>
                  </a:r>
                </a:p>
                <a:p>
                  <a:pPr algn="just"/>
                  <a:r>
                    <a:rPr lang="en-US" sz="3200" dirty="0">
                      <a:latin typeface="Times New Roman" panose="02020603050405020304" pitchFamily="18" charset="0"/>
                      <a:cs typeface="Times New Roman" panose="02020603050405020304" pitchFamily="18" charset="0"/>
                    </a:rPr>
                    <a:t>	from transmitter</a:t>
                  </a:r>
                </a:p>
                <a:p>
                  <a:pPr marL="457200" indent="-457200" algn="just">
                    <a:buFont typeface="Courier New" panose="02070309020205020404" pitchFamily="49" charset="0"/>
                    <a:buChar char="o"/>
                  </a:pPr>
                  <a:r>
                    <a:rPr lang="en-US" sz="3200" u="sng" dirty="0">
                      <a:latin typeface="Times New Roman" panose="02020603050405020304" pitchFamily="18" charset="0"/>
                      <a:cs typeface="Times New Roman" panose="02020603050405020304" pitchFamily="18" charset="0"/>
                    </a:rPr>
                    <a:t>Section</a:t>
                  </a:r>
                  <a:r>
                    <a:rPr lang="en-US" sz="3200" dirty="0">
                      <a:latin typeface="Times New Roman" panose="02020603050405020304" pitchFamily="18" charset="0"/>
                      <a:cs typeface="Times New Roman" panose="02020603050405020304" pitchFamily="18" charset="0"/>
                    </a:rPr>
                    <a:t>: River reach where the fish was </a:t>
                  </a:r>
                </a:p>
                <a:p>
                  <a:pPr algn="just"/>
                  <a:r>
                    <a:rPr lang="en-US" sz="3200" dirty="0">
                      <a:latin typeface="Times New Roman" panose="02020603050405020304" pitchFamily="18" charset="0"/>
                      <a:cs typeface="Times New Roman" panose="02020603050405020304" pitchFamily="18" charset="0"/>
                    </a:rPr>
                    <a:t>	tagged </a:t>
                  </a:r>
                </a:p>
                <a:p>
                  <a:pPr marL="457200" indent="-457200" algn="just">
                    <a:buFont typeface="Courier New" panose="02070309020205020404" pitchFamily="49" charset="0"/>
                    <a:buChar char="o"/>
                  </a:pPr>
                  <a:r>
                    <a:rPr lang="en-US" sz="3200" u="sng" dirty="0">
                      <a:latin typeface="Times New Roman" panose="02020603050405020304" pitchFamily="18" charset="0"/>
                      <a:cs typeface="Times New Roman" panose="02020603050405020304" pitchFamily="18" charset="0"/>
                    </a:rPr>
                    <a:t>Migration distance (Up):</a:t>
                  </a:r>
                  <a:r>
                    <a:rPr lang="en-US" sz="3200" dirty="0">
                      <a:latin typeface="Times New Roman" panose="02020603050405020304" pitchFamily="18" charset="0"/>
                      <a:cs typeface="Times New Roman" panose="02020603050405020304" pitchFamily="18" charset="0"/>
                    </a:rPr>
                    <a:t> The distance </a:t>
                  </a:r>
                </a:p>
                <a:p>
                  <a:pPr algn="just"/>
                  <a:r>
                    <a:rPr lang="en-US" sz="3200" dirty="0">
                      <a:latin typeface="Times New Roman" panose="02020603050405020304" pitchFamily="18" charset="0"/>
                      <a:cs typeface="Times New Roman" panose="02020603050405020304" pitchFamily="18" charset="0"/>
                    </a:rPr>
                    <a:t>	moved from the tagging location to the </a:t>
                  </a:r>
                </a:p>
                <a:p>
                  <a:pPr algn="just"/>
                  <a:r>
                    <a:rPr lang="en-US" sz="3200" dirty="0">
                      <a:latin typeface="Times New Roman" panose="02020603050405020304" pitchFamily="18" charset="0"/>
                      <a:cs typeface="Times New Roman" panose="02020603050405020304" pitchFamily="18" charset="0"/>
                    </a:rPr>
                    <a:t>	upper most site</a:t>
                  </a:r>
                  <a:r>
                    <a:rPr lang="en-US" sz="3200" baseline="30000" dirty="0">
                      <a:latin typeface="Times New Roman" panose="02020603050405020304" pitchFamily="18" charset="0"/>
                      <a:cs typeface="Times New Roman" panose="02020603050405020304" pitchFamily="18" charset="0"/>
                    </a:rPr>
                    <a:t>3</a:t>
                  </a:r>
                  <a:r>
                    <a:rPr lang="en-US" sz="3200" dirty="0">
                      <a:latin typeface="Times New Roman" panose="02020603050405020304" pitchFamily="18" charset="0"/>
                      <a:cs typeface="Times New Roman" panose="02020603050405020304" pitchFamily="18" charset="0"/>
                    </a:rPr>
                    <a:t>.</a:t>
                  </a:r>
                </a:p>
                <a:p>
                  <a:pPr marL="457200" indent="-457200" algn="just">
                    <a:buFont typeface="Courier New" panose="02070309020205020404" pitchFamily="49" charset="0"/>
                    <a:buChar char="o"/>
                  </a:pPr>
                  <a:r>
                    <a:rPr lang="en-US" sz="3200" u="sng" dirty="0">
                      <a:latin typeface="Times New Roman" panose="02020603050405020304" pitchFamily="18" charset="0"/>
                      <a:cs typeface="Times New Roman" panose="02020603050405020304" pitchFamily="18" charset="0"/>
                    </a:rPr>
                    <a:t>Relative Condition</a:t>
                  </a:r>
                  <a:r>
                    <a:rPr lang="en-US" sz="3200" u="sng" baseline="30000" dirty="0">
                      <a:latin typeface="Times New Roman" panose="02020603050405020304" pitchFamily="18" charset="0"/>
                      <a:cs typeface="Times New Roman" panose="02020603050405020304" pitchFamily="18" charset="0"/>
                    </a:rPr>
                    <a:t>4</a:t>
                  </a:r>
                  <a:r>
                    <a:rPr lang="en-US" sz="3200" u="sng" dirty="0">
                      <a:latin typeface="Times New Roman" panose="02020603050405020304" pitchFamily="18" charset="0"/>
                      <a:cs typeface="Times New Roman" panose="02020603050405020304" pitchFamily="18" charset="0"/>
                    </a:rPr>
                    <a:t> (K)</a:t>
                  </a:r>
                  <a:r>
                    <a:rPr lang="en-US" sz="3200" dirty="0">
                      <a:latin typeface="Times New Roman" panose="02020603050405020304" pitchFamily="18" charset="0"/>
                      <a:cs typeface="Times New Roman" panose="02020603050405020304" pitchFamily="18" charset="0"/>
                    </a:rPr>
                    <a:t>: Ratios of observed weight over estimated weight (W</a:t>
                  </a:r>
                  <a14:m>
                    <m:oMath xmlns:m="http://schemas.openxmlformats.org/officeDocument/2006/math">
                      <m:r>
                        <a:rPr lang="en-US" sz="3200" i="1">
                          <a:latin typeface="Cambria Math" panose="02040503050406030204" pitchFamily="18" charset="0"/>
                          <a:cs typeface="Times New Roman" panose="02020603050405020304" pitchFamily="18" charset="0"/>
                        </a:rPr>
                        <m:t>/</m:t>
                      </m:r>
                      <m:acc>
                        <m:accPr>
                          <m:chr m:val="̂"/>
                          <m:ctrlPr>
                            <a:rPr lang="en-US" sz="3200" i="1">
                              <a:latin typeface="Cambria Math" panose="02040503050406030204" pitchFamily="18" charset="0"/>
                              <a:cs typeface="Times New Roman" panose="02020603050405020304" pitchFamily="18" charset="0"/>
                            </a:rPr>
                          </m:ctrlPr>
                        </m:accPr>
                        <m:e>
                          <m:r>
                            <a:rPr lang="en-US" sz="3200" i="1">
                              <a:latin typeface="Cambria Math" panose="02040503050406030204" pitchFamily="18" charset="0"/>
                              <a:cs typeface="Times New Roman" panose="02020603050405020304" pitchFamily="18" charset="0"/>
                            </a:rPr>
                            <m:t>𝑊</m:t>
                          </m:r>
                        </m:e>
                      </m:acc>
                      <m:r>
                        <a:rPr lang="en-US" sz="3200" i="1">
                          <a:latin typeface="Cambria Math" panose="02040503050406030204" pitchFamily="18" charset="0"/>
                          <a:cs typeface="Times New Roman" panose="02020603050405020304" pitchFamily="18" charset="0"/>
                        </a:rPr>
                        <m:t>)</m:t>
                      </m:r>
                    </m:oMath>
                  </a14:m>
                  <a:r>
                    <a:rPr lang="en-US" sz="3200" dirty="0">
                      <a:latin typeface="Times New Roman" panose="02020603050405020304" pitchFamily="18" charset="0"/>
                      <a:cs typeface="Times New Roman" panose="02020603050405020304" pitchFamily="18" charset="0"/>
                    </a:rPr>
                    <a:t> from a weight length regression of WCT in Rock Creek from 2016-2019. </a:t>
                  </a:r>
                </a:p>
                <a:p>
                  <a:pPr algn="just"/>
                  <a:endParaRPr lang="en-US" sz="3600" dirty="0">
                    <a:latin typeface="Times New Roman" panose="02020603050405020304" pitchFamily="18" charset="0"/>
                    <a:cs typeface="Times New Roman" panose="02020603050405020304" pitchFamily="18" charset="0"/>
                  </a:endParaRPr>
                </a:p>
                <a:p>
                  <a:pPr algn="ctr"/>
                  <a:r>
                    <a:rPr lang="en-US" sz="3800" b="1" dirty="0">
                      <a:latin typeface="Times New Roman" panose="02020603050405020304" pitchFamily="18" charset="0"/>
                      <a:cs typeface="Times New Roman" panose="02020603050405020304" pitchFamily="18" charset="0"/>
                    </a:rPr>
                    <a:t>Model Selection</a:t>
                  </a:r>
                </a:p>
                <a:p>
                  <a:pPr algn="just"/>
                  <a:r>
                    <a:rPr lang="en-US" sz="3200" dirty="0">
                      <a:latin typeface="Times New Roman" panose="02020603050405020304" pitchFamily="18" charset="0"/>
                      <a:cs typeface="Times New Roman" panose="02020603050405020304" pitchFamily="18" charset="0"/>
                    </a:rPr>
                    <a:t>We compared models using AIC and significant coefficients to determine the predictors of spawning and post-spawn mortality.</a:t>
                  </a:r>
                </a:p>
                <a:p>
                  <a:pPr marL="1371600" lvl="2" indent="-4572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Spawn (Y/N) =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0</m:t>
                          </m:r>
                        </m:sub>
                      </m:sSub>
                      <m:r>
                        <a:rPr lang="en-US" sz="3200" i="1">
                          <a:latin typeface="Cambria Math" panose="02040503050406030204" pitchFamily="18" charset="0"/>
                        </a:rPr>
                        <m:t> </m:t>
                      </m:r>
                    </m:oMath>
                  </a14:m>
                  <a:r>
                    <a:rPr lang="en-US" sz="3200" dirty="0">
                      <a:latin typeface="Times New Roman" panose="02020603050405020304" pitchFamily="18" charset="0"/>
                      <a:cs typeface="Times New Roman" panose="02020603050405020304" pitchFamily="18" charset="0"/>
                    </a:rPr>
                    <a:t>+ K+ TL + Section</a:t>
                  </a:r>
                </a:p>
                <a:p>
                  <a:pPr marL="1371600" lvl="2" indent="-4572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Mortality =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0</m:t>
                          </m:r>
                        </m:sub>
                      </m:sSub>
                      <m:r>
                        <a:rPr lang="en-US" sz="3200" i="1">
                          <a:latin typeface="Cambria Math" panose="02040503050406030204" pitchFamily="18" charset="0"/>
                        </a:rPr>
                        <m:t> </m:t>
                      </m:r>
                    </m:oMath>
                  </a14:m>
                  <a:r>
                    <a:rPr lang="en-US" sz="3200" dirty="0">
                      <a:latin typeface="Times New Roman" panose="02020603050405020304" pitchFamily="18" charset="0"/>
                      <a:cs typeface="Times New Roman" panose="02020603050405020304" pitchFamily="18" charset="0"/>
                    </a:rPr>
                    <a:t>+ K + Up + Section + Spawn</a:t>
                  </a:r>
                  <a:endParaRPr lang="en-US" sz="3200" i="1"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mc:Choice>
          <mc:Fallback>
            <p:sp>
              <p:nvSpPr>
                <p:cNvPr id="8" name="TextBox 7">
                  <a:extLst>
                    <a:ext uri="{FF2B5EF4-FFF2-40B4-BE49-F238E27FC236}">
                      <a16:creationId xmlns:a16="http://schemas.microsoft.com/office/drawing/2014/main" id="{6D399B1C-324E-D549-9FC3-BCBC5888514F}"/>
                    </a:ext>
                  </a:extLst>
                </p:cNvPr>
                <p:cNvSpPr txBox="1">
                  <a:spLocks noRot="1" noChangeAspect="1" noMove="1" noResize="1" noEditPoints="1" noAdjustHandles="1" noChangeArrowheads="1" noChangeShapeType="1" noTextEdit="1"/>
                </p:cNvSpPr>
                <p:nvPr/>
              </p:nvSpPr>
              <p:spPr>
                <a:xfrm>
                  <a:off x="709017" y="17181289"/>
                  <a:ext cx="11353927" cy="13801792"/>
                </a:xfrm>
                <a:prstGeom prst="roundRect">
                  <a:avLst>
                    <a:gd name="adj" fmla="val 1958"/>
                  </a:avLst>
                </a:prstGeom>
                <a:blipFill>
                  <a:blip r:embed="rId14"/>
                  <a:stretch>
                    <a:fillRect l="-1116" t="-184" r="-670" b="-735"/>
                  </a:stretch>
                </a:blipFill>
              </p:spPr>
              <p:txBody>
                <a:bodyPr/>
                <a:lstStyle/>
                <a:p>
                  <a:r>
                    <a:rPr lang="en-US">
                      <a:noFill/>
                    </a:rPr>
                    <a:t> </a:t>
                  </a:r>
                </a:p>
              </p:txBody>
            </p:sp>
          </mc:Fallback>
        </mc:AlternateContent>
        <p:pic>
          <p:nvPicPr>
            <p:cNvPr id="52" name="Picture 51" descr="A picture containing outdoor, man, grass, items&#10;&#10;Description automatically generated">
              <a:extLst>
                <a:ext uri="{FF2B5EF4-FFF2-40B4-BE49-F238E27FC236}">
                  <a16:creationId xmlns:a16="http://schemas.microsoft.com/office/drawing/2014/main" id="{78393CB1-B458-3240-BDB9-804EAC87FA6B}"/>
                </a:ext>
              </a:extLst>
            </p:cNvPr>
            <p:cNvPicPr>
              <a:picLocks noChangeAspect="1"/>
            </p:cNvPicPr>
            <p:nvPr/>
          </p:nvPicPr>
          <p:blipFill rotWithShape="1">
            <a:blip r:embed="rId15"/>
            <a:srcRect t="7410"/>
            <a:stretch/>
          </p:blipFill>
          <p:spPr>
            <a:xfrm>
              <a:off x="8217289" y="21009658"/>
              <a:ext cx="3610410" cy="5014325"/>
            </a:xfrm>
            <a:prstGeom prst="rect">
              <a:avLst/>
            </a:prstGeom>
          </p:spPr>
        </p:pic>
      </p:grpSp>
      <p:sp>
        <p:nvSpPr>
          <p:cNvPr id="4" name="TextBox 3">
            <a:extLst>
              <a:ext uri="{FF2B5EF4-FFF2-40B4-BE49-F238E27FC236}">
                <a16:creationId xmlns:a16="http://schemas.microsoft.com/office/drawing/2014/main" id="{E730EB1F-8002-4F92-9C35-CAA83A561AB2}"/>
              </a:ext>
            </a:extLst>
          </p:cNvPr>
          <p:cNvSpPr txBox="1"/>
          <p:nvPr/>
        </p:nvSpPr>
        <p:spPr>
          <a:xfrm>
            <a:off x="8097549" y="25798885"/>
            <a:ext cx="3337560" cy="369332"/>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Photo: Missoulian/ Tony Martino</a:t>
            </a:r>
          </a:p>
        </p:txBody>
      </p:sp>
    </p:spTree>
    <p:extLst>
      <p:ext uri="{BB962C8B-B14F-4D97-AF65-F5344CB8AC3E}">
        <p14:creationId xmlns:p14="http://schemas.microsoft.com/office/powerpoint/2010/main" val="35441850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23415</TotalTime>
  <Words>848</Words>
  <Application>Microsoft Macintosh PowerPoint</Application>
  <PresentationFormat>Custom</PresentationFormat>
  <Paragraphs>59</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Arial Unicode MS</vt:lpstr>
      <vt:lpstr>Arial</vt:lpstr>
      <vt:lpstr>Calibri</vt:lpstr>
      <vt:lpstr>Calibri Light</vt:lpstr>
      <vt:lpstr>Cambria Math</vt:lpstr>
      <vt:lpstr>Courier New</vt:lpstr>
      <vt:lpstr>Times New Roman</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Wallace, Mary</dc:creator>
  <cp:lastModifiedBy>Wallace, Mary</cp:lastModifiedBy>
  <cp:revision>211</cp:revision>
  <cp:lastPrinted>2020-02-20T03:41:43Z</cp:lastPrinted>
  <dcterms:created xsi:type="dcterms:W3CDTF">2020-02-04T19:14:19Z</dcterms:created>
  <dcterms:modified xsi:type="dcterms:W3CDTF">2020-02-25T00:39:19Z</dcterms:modified>
</cp:coreProperties>
</file>