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0" r:id="rId1"/>
  </p:sldMasterIdLst>
  <p:notesMasterIdLst>
    <p:notesMasterId r:id="rId8"/>
  </p:notesMasterIdLst>
  <p:sldIdLst>
    <p:sldId id="256" r:id="rId2"/>
    <p:sldId id="392" r:id="rId3"/>
    <p:sldId id="395" r:id="rId4"/>
    <p:sldId id="391" r:id="rId5"/>
    <p:sldId id="387" r:id="rId6"/>
    <p:sldId id="39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678"/>
  </p:normalViewPr>
  <p:slideViewPr>
    <p:cSldViewPr snapToGrid="0">
      <p:cViewPr varScale="1">
        <p:scale>
          <a:sx n="104" d="100"/>
          <a:sy n="104" d="100"/>
        </p:scale>
        <p:origin x="208" y="9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546A6-2103-4C9F-BA20-89D051120029}" type="datetimeFigureOut">
              <a:rPr lang="en-US" smtClean="0"/>
              <a:t>6/16/22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8C880-FB21-4B24-841B-B176C42DE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8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Intonation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B8C880-FB21-4B24-841B-B176C42DEE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77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0826BB-79FF-431F-8347-FD6CBC2C1565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98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4E1BB-2387-4290-B9C3-3DCADF596352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461AD849-E322-4E10-B2DF-80A26FAD8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26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6567-C2EB-4519-B60A-26C758E51D81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77AF9553-5A53-41DF-841B-9F5ABFEBEF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2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8722-F772-4D87-B59C-04429710F61B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A31D9283-7E8C-4305-BC80-8DCF04AF72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4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5BB2-448D-41A7-B548-A1B3ACBA2E17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B4F3E0EA-AC1C-4C6F-883F-93D320E239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2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FFF4-D842-40FA-B8A2-15E248923D7F}" type="datetime1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96DE4A40-018A-4284-AD0D-42ADDCD72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3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B0910-BC43-42BD-92FE-8392BC07F2D7}" type="datetime1">
              <a:rPr lang="en-US" smtClean="0"/>
              <a:t>6/16/22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92E2B8F1-A0B9-4A3A-BCD0-876B8C379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F55A-1ADB-4451-B90D-BAE0D174B3FA}" type="datetime1">
              <a:rPr lang="en-US" smtClean="0"/>
              <a:t>6/16/22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E83967C9-77D3-4C59-8B8B-9253ACAB2E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3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4EFE-94A9-4BB2-BB6E-C611B22F54BB}" type="datetime1">
              <a:rPr lang="en-US" smtClean="0"/>
              <a:t>6/16/22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C60A9C34-3F21-48EC-A518-228671D2BE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8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DEDE-E26B-43D5-8BC3-7724E6A04F22}" type="datetime1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8B00E8F3-E1E9-414C-9F28-780D4DCD5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7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D33A4-5FDB-44E5-B345-22C22AF344C1}" type="datetime1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EDC06CD3-18D7-42E2-A286-B2B84E0473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2F469D5-9217-478E-9009-6BAD2B064BB8}" type="datetime1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Workshop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1C91546-36BD-4A98-BF11-B8370EBD024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8668DE9D-D947-41D2-A93D-2DF86165278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90" y="5857171"/>
            <a:ext cx="770467" cy="7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6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11">
            <a:extLst>
              <a:ext uri="{FF2B5EF4-FFF2-40B4-BE49-F238E27FC236}">
                <a16:creationId xmlns:a16="http://schemas.microsoft.com/office/drawing/2014/main" id="{6C6896D1-BFB1-4C84-82DD-31073BED3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62458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F753D98-DB98-42B7-865A-2AABCEE00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4297" y="4208424"/>
            <a:ext cx="10434180" cy="1325880"/>
          </a:xfrm>
        </p:spPr>
        <p:txBody>
          <a:bodyPr>
            <a:normAutofit/>
          </a:bodyPr>
          <a:lstStyle/>
          <a:p>
            <a:r>
              <a:rPr lang="en-US" sz="6600" cap="none" dirty="0"/>
              <a:t>Introduction to Linguistics I</a:t>
            </a:r>
            <a:r>
              <a:rPr lang="en-US" sz="66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EF61E1-BE2B-4F47-8F74-419643D6F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8293"/>
            <a:ext cx="8767860" cy="90252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Pa</a:t>
            </a:r>
            <a:r>
              <a:rPr lang="en-US" sz="2400" dirty="0"/>
              <a:t>tricia A. Shaw &amp; Adrienne </a:t>
            </a:r>
            <a:r>
              <a:rPr lang="en-US" sz="2400" dirty="0" err="1"/>
              <a:t>Tsikewa</a:t>
            </a:r>
            <a:endParaRPr lang="en-US" sz="2400" dirty="0"/>
          </a:p>
          <a:p>
            <a:r>
              <a:rPr lang="en-US" sz="2400" dirty="0"/>
              <a:t>2022-06-16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2FDFB1-2B6D-49EB-B6C0-FA923806E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1"/>
            <a:ext cx="11722100" cy="396458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4A629BCE-E290-4E3D-83F4-6B520239F5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48" y="728472"/>
            <a:ext cx="6617083" cy="302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5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351E2F9-D964-BAFD-88FD-8A0959E23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247" y="332966"/>
            <a:ext cx="9875520" cy="60574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Assignment #3.  </a:t>
            </a:r>
            <a:r>
              <a:rPr lang="en-US" sz="32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English vowels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66C225-9570-5B76-F4EE-7FDB2C32C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689" y="1111169"/>
            <a:ext cx="4803493" cy="560214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cleaning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kl __ n__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ŋ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2.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ladder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l  __ d __ r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3.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hurt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h  __ rt   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4.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pain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p __ n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5.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through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θr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__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6.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tough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         t __ f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7.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shop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š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__ p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8.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insane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ʔ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__ ns __ n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9.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coach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k __ č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4572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10.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cryptic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         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kr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__ 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pt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__ k</a:t>
            </a:r>
            <a:r>
              <a:rPr lang="en-CA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endParaRPr lang="en-US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22A84-8B82-4D18-5A8F-F82072A5E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8B91D-51AE-8AAD-AEAD-AAE2A795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FF723-97E2-35CB-B432-92227DBFF0DB}"/>
              </a:ext>
            </a:extLst>
          </p:cNvPr>
          <p:cNvSpPr txBox="1"/>
          <p:nvPr/>
        </p:nvSpPr>
        <p:spPr>
          <a:xfrm>
            <a:off x="5795433" y="1111169"/>
            <a:ext cx="5594056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11.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money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         m __ n __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12.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look	     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l __ k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13.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wren	     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r __ n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14.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liter ~ </a:t>
            </a:r>
            <a:r>
              <a:rPr lang="en-US" sz="2800" i="1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litre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	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l __ t __ r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15.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knot	     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n __ t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16.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days	     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d __ z 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17.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this	              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ð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__ s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18.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buck	     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b __ k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19.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wrote	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r __ t	</a:t>
            </a:r>
            <a:endParaRPr lang="en-CA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>
              <a:spcBef>
                <a:spcPts val="1000"/>
              </a:spcBef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20.  </a:t>
            </a:r>
            <a:r>
              <a:rPr lang="en-US" sz="28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syllable	   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s __ l __ b __ l </a:t>
            </a:r>
          </a:p>
        </p:txBody>
      </p:sp>
    </p:spTree>
    <p:extLst>
      <p:ext uri="{BB962C8B-B14F-4D97-AF65-F5344CB8AC3E}">
        <p14:creationId xmlns:p14="http://schemas.microsoft.com/office/powerpoint/2010/main" val="2304677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85DD45-EB29-9292-B7EF-25FB87A81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551" y="524196"/>
            <a:ext cx="10762735" cy="1564784"/>
          </a:xfrm>
        </p:spPr>
        <p:txBody>
          <a:bodyPr>
            <a:normAutofit/>
          </a:bodyPr>
          <a:lstStyle/>
          <a:p>
            <a:r>
              <a:rPr lang="en-CA" sz="3200" dirty="0">
                <a:solidFill>
                  <a:srgbClr val="7030A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Transcription practice in English: </a:t>
            </a:r>
            <a:r>
              <a:rPr lang="en-CA" sz="3200" dirty="0">
                <a:solidFill>
                  <a:srgbClr val="00B0F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Keep in mind there are many different dialects of English, and variant pronunciations. So, transcribe</a:t>
            </a:r>
            <a:r>
              <a:rPr lang="en-CA" sz="3200" dirty="0">
                <a:solidFill>
                  <a:srgbClr val="7030A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CA" sz="3200" dirty="0">
                <a:solidFill>
                  <a:srgbClr val="00B0F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your own pronunciation of each of the following:</a:t>
            </a:r>
            <a:endParaRPr lang="en-US" sz="3200" dirty="0">
              <a:solidFill>
                <a:srgbClr val="00B0F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796D32-8B3B-C3DF-57ED-441C5C00E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909" y="2454105"/>
            <a:ext cx="9872871" cy="3769723"/>
          </a:xfrm>
        </p:spPr>
        <p:txBody>
          <a:bodyPr>
            <a:normAutofit/>
          </a:bodyPr>
          <a:lstStyle/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ooze</a:t>
            </a:r>
          </a:p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owe</a:t>
            </a:r>
          </a:p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phonetics</a:t>
            </a:r>
          </a:p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campfire</a:t>
            </a:r>
          </a:p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Who is that?</a:t>
            </a:r>
          </a:p>
          <a:p>
            <a:pPr marL="560070" indent="-514350">
              <a:buAutoNum type="arabicPeriod"/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Follow me!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A3F7DC-BA8E-4923-C5C5-99E231F3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0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85DD45-EB29-9292-B7EF-25FB87A81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30" y="375915"/>
            <a:ext cx="10722302" cy="1218107"/>
          </a:xfrm>
        </p:spPr>
        <p:txBody>
          <a:bodyPr>
            <a:normAutofit fontScale="90000"/>
          </a:bodyPr>
          <a:lstStyle/>
          <a:p>
            <a:r>
              <a:rPr lang="en-CA" sz="2800" dirty="0">
                <a:solidFill>
                  <a:srgbClr val="7030A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Transcription practice in English: </a:t>
            </a:r>
            <a:r>
              <a:rPr lang="en-CA" sz="2800" dirty="0">
                <a:solidFill>
                  <a:srgbClr val="00B0F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The </a:t>
            </a:r>
            <a:r>
              <a:rPr lang="en-CA" sz="28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transcriptions</a:t>
            </a:r>
            <a:r>
              <a:rPr lang="en-CA" sz="2800" dirty="0">
                <a:solidFill>
                  <a:srgbClr val="00B0F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here represent just one dialect and one mode of transcription. Where your transcription differs, re-listen to your pronunciation to check if and how your own speech differs.</a:t>
            </a:r>
            <a:endParaRPr lang="en-US" sz="2800" dirty="0">
              <a:solidFill>
                <a:srgbClr val="00B0F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796D32-8B3B-C3DF-57ED-441C5C00E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005" y="1821346"/>
            <a:ext cx="9872871" cy="4660739"/>
          </a:xfrm>
        </p:spPr>
        <p:txBody>
          <a:bodyPr>
            <a:normAutofit fontScale="92500" lnSpcReduction="10000"/>
          </a:bodyPr>
          <a:lstStyle/>
          <a:p>
            <a:pPr marL="558800" indent="-514350"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ooze	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ʔuz</a:t>
            </a:r>
            <a:endParaRPr lang="en-US" sz="3200" dirty="0">
              <a:solidFill>
                <a:srgbClr val="00B05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558800" indent="-514350">
              <a:lnSpc>
                <a:spcPct val="150000"/>
              </a:lnSpc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owe	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ʔo</a:t>
            </a:r>
            <a:endParaRPr lang="en-US" sz="3200" dirty="0">
              <a:solidFill>
                <a:srgbClr val="00B05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558800" indent="-514350">
              <a:lnSpc>
                <a:spcPct val="150000"/>
              </a:lnSpc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phonetics	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fənɛtɩks</a:t>
            </a:r>
            <a:endParaRPr lang="en-US" sz="3200" i="1" dirty="0">
              <a:solidFill>
                <a:srgbClr val="00B05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558800" indent="-514350">
              <a:lnSpc>
                <a:spcPct val="150000"/>
              </a:lnSpc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musicianship	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myuzɩšənšɩp</a:t>
            </a:r>
            <a:r>
              <a:rPr lang="en-US" sz="32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	</a:t>
            </a:r>
          </a:p>
          <a:p>
            <a:pPr marL="558800" indent="-514350">
              <a:lnSpc>
                <a:spcPct val="150000"/>
              </a:lnSpc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Who is that?	</a:t>
            </a:r>
            <a:r>
              <a:rPr lang="en-US" sz="32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hu (w)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ɩz</a:t>
            </a:r>
            <a:r>
              <a:rPr lang="en-US" sz="32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ðæt</a:t>
            </a:r>
            <a:r>
              <a:rPr lang="en-US" sz="32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?</a:t>
            </a:r>
            <a:endParaRPr lang="en-US" sz="3200" i="1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558800" indent="-514350">
              <a:lnSpc>
                <a:spcPct val="150000"/>
              </a:lnSpc>
              <a:buAutoNum type="arabicPeriod"/>
              <a:tabLst>
                <a:tab pos="4305300" algn="l"/>
              </a:tabLst>
            </a:pPr>
            <a:r>
              <a:rPr lang="en-US" sz="3200" i="1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Follow me! 	</a:t>
            </a:r>
            <a:r>
              <a:rPr lang="en-US" sz="3200" dirty="0" err="1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falo</a:t>
            </a:r>
            <a:r>
              <a:rPr lang="en-US" sz="3200" dirty="0">
                <a:solidFill>
                  <a:srgbClr val="00B05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mi 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A3F7DC-BA8E-4923-C5C5-99E231F3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1546-36BD-4A98-BF11-B8370EBD02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2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3600">
                <a:latin typeface="First Nations Unicode" charset="0"/>
                <a:cs typeface="First Nations Unicode" charset="0"/>
              </a:rPr>
              <a:t>Articulatory Description of Consonants: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666" y="1287762"/>
            <a:ext cx="8229600" cy="4900767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1.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Laryngeal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voiced / voiceless / ejective ...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2.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Place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labial ... glottal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3.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Manner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stop... glide</a:t>
            </a:r>
          </a:p>
          <a:p>
            <a:pPr marL="0" indent="0">
              <a:buNone/>
            </a:pPr>
            <a:endParaRPr lang="en-US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e.g. [b]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voiced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(bi-)labial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stop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[s]  =</a:t>
            </a:r>
            <a:endParaRPr lang="en-US" sz="2800" dirty="0">
              <a:solidFill>
                <a:srgbClr val="00800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ǰ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chemeClr val="bg2">
                    <a:lumMod val="90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|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dʒ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</a:t>
            </a:r>
            <a:endParaRPr lang="en-US" sz="2800" dirty="0">
              <a:solidFill>
                <a:srgbClr val="00800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ŋ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</a:t>
            </a:r>
            <a:endParaRPr lang="en-US" sz="2800" dirty="0">
              <a:solidFill>
                <a:srgbClr val="00800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[l]   =</a:t>
            </a:r>
            <a:endParaRPr lang="en-US" sz="2800" dirty="0">
              <a:solidFill>
                <a:srgbClr val="00800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ʔ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</a:t>
            </a:r>
            <a:endParaRPr lang="en-US" sz="2800" dirty="0">
              <a:solidFill>
                <a:srgbClr val="008000"/>
              </a:solidFill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77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3600">
                <a:latin typeface="First Nations Unicode" charset="0"/>
                <a:cs typeface="First Nations Unicode" charset="0"/>
              </a:rPr>
              <a:t>Articulatory Description of Consonants: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666" y="1287762"/>
            <a:ext cx="8229600" cy="4900767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1.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Laryngeal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voiced / voiceless / ejective ...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2.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Place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labial ... glottal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3.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Manner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: stop... glide</a:t>
            </a:r>
          </a:p>
          <a:p>
            <a:pPr marL="0" indent="0">
              <a:buNone/>
            </a:pPr>
            <a:endParaRPr lang="en-US" sz="2800" dirty="0">
              <a:latin typeface="First Nations Unicode" panose="02000400000000000000" pitchFamily="2" charset="2"/>
              <a:cs typeface="First Nations Unicode" panose="02000400000000000000" pitchFamily="2" charset="2"/>
            </a:endParaRP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e.g. [b]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voiced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(bi-)labial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stop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[s] 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voiceless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alveolar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fricative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ǰ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chemeClr val="bg2">
                    <a:lumMod val="90000"/>
                  </a:schemeClr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|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dʒ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voiced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alveo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-palatal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affricate</a:t>
            </a: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ŋ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voiced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velar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nasal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[l]   =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voiced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lateral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liquid</a:t>
            </a:r>
          </a:p>
          <a:p>
            <a:pPr marL="0" indent="0">
              <a:buNone/>
            </a:pP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     [</a:t>
            </a:r>
            <a:r>
              <a:rPr lang="en-US" sz="2800" dirty="0" err="1">
                <a:latin typeface="First Nations Unicode" panose="02000400000000000000" pitchFamily="2" charset="2"/>
                <a:cs typeface="First Nations Unicode" panose="02000400000000000000" pitchFamily="2" charset="2"/>
              </a:rPr>
              <a:t>ʔ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]  =  </a:t>
            </a:r>
            <a:r>
              <a:rPr lang="en-US" sz="2800" dirty="0">
                <a:solidFill>
                  <a:srgbClr val="0000FF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----</a:t>
            </a:r>
            <a:r>
              <a:rPr lang="en-US" sz="2800" dirty="0">
                <a:latin typeface="First Nations Unicode" panose="02000400000000000000" pitchFamily="2" charset="2"/>
                <a:cs typeface="First Nations Unicode" panose="02000400000000000000" pitchFamily="2" charset="2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glottal </a:t>
            </a:r>
            <a:r>
              <a:rPr lang="en-US" sz="2800" dirty="0">
                <a:solidFill>
                  <a:srgbClr val="008000"/>
                </a:solidFill>
                <a:latin typeface="First Nations Unicode" panose="02000400000000000000" pitchFamily="2" charset="2"/>
                <a:cs typeface="First Nations Unicode" panose="02000400000000000000" pitchFamily="2" charset="2"/>
              </a:rPr>
              <a:t>stop</a:t>
            </a: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2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Custom 3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2C3B93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2C3B93"/>
      </a:hlink>
      <a:folHlink>
        <a:srgbClr val="3EBBF0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94622E47-484B-4747-9E3F-6C4D6BEBBC1C}" vid="{5D224864-57A4-4E56-BB23-29CFD04F98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2</Template>
  <TotalTime>831</TotalTime>
  <Words>473</Words>
  <Application>Microsoft Macintosh PowerPoint</Application>
  <PresentationFormat>Widescreen</PresentationFormat>
  <Paragraphs>66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First Nations Unicode</vt:lpstr>
      <vt:lpstr>Basis</vt:lpstr>
      <vt:lpstr>Introduction to Linguistics I </vt:lpstr>
      <vt:lpstr>Assignment #3.  English vowels </vt:lpstr>
      <vt:lpstr>Transcription practice in English: Keep in mind there are many different dialects of English, and variant pronunciations. So, transcribe your own pronunciation of each of the following:</vt:lpstr>
      <vt:lpstr>Transcription practice in English: The transcriptions here represent just one dialect and one mode of transcription. Where your transcription differs, re-listen to your pronunciation to check if and how your own speech differs.</vt:lpstr>
      <vt:lpstr>Articulatory Description of Consonants:</vt:lpstr>
      <vt:lpstr>Articulatory Description of Consonants: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Title</dc:title>
  <dc:creator>Miyashita, Mizuki</dc:creator>
  <cp:lastModifiedBy>Microsoft Office User</cp:lastModifiedBy>
  <cp:revision>77</cp:revision>
  <dcterms:created xsi:type="dcterms:W3CDTF">2022-04-30T02:04:55Z</dcterms:created>
  <dcterms:modified xsi:type="dcterms:W3CDTF">2022-06-17T04:47:33Z</dcterms:modified>
</cp:coreProperties>
</file>