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8" r:id="rId1"/>
  </p:sldMasterIdLst>
  <p:notesMasterIdLst>
    <p:notesMasterId r:id="rId3"/>
  </p:notesMasterIdLst>
  <p:sldIdLst>
    <p:sldId id="257" r:id="rId2"/>
  </p:sldIdLst>
  <p:sldSz cx="402336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98F2"/>
    <a:srgbClr val="A3A1F1"/>
    <a:srgbClr val="8668B3"/>
    <a:srgbClr val="B25157"/>
    <a:srgbClr val="FFD766"/>
    <a:srgbClr val="50D0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77E8B8-86A1-BB70-F6F9-0C2568312C8C}" v="59" dt="2020-04-07T18:08:24.829"/>
    <p1510:client id="{F05126E0-62CD-3A46-B9F1-A1C5FF5D7274}" v="126" dt="2020-04-07T20:45:07.8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53"/>
    <p:restoredTop sz="94692"/>
  </p:normalViewPr>
  <p:slideViewPr>
    <p:cSldViewPr snapToGrid="0" snapToObjects="1">
      <p:cViewPr>
        <p:scale>
          <a:sx n="31" d="100"/>
          <a:sy n="31" d="100"/>
        </p:scale>
        <p:origin x="1136" y="-1568"/>
      </p:cViewPr>
      <p:guideLst/>
    </p:cSldViewPr>
  </p:slideViewPr>
  <p:notesTextViewPr>
    <p:cViewPr>
      <p:scale>
        <a:sx n="80" d="100"/>
        <a:sy n="80" d="100"/>
      </p:scale>
      <p:origin x="0" y="0"/>
    </p:cViewPr>
  </p:notesText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paigeking\Documents\PTRM%20300\Wildlife%20Survey%201%20fixed.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Users\paigeking\Documents\PTRM%20300\Wildlife%20Survey%201%20fixed.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3" Type="http://schemas.openxmlformats.org/officeDocument/2006/relationships/oleObject" Target="file:////Users\paigeking\Documents\PTRM%20300\Wildlife%20Survey%201%20fixed.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oleObject" Target="file:////Users\paigeking\Documents\PTRM%20300\Wildlife%20Survey%201%20fixed.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Users\paigeking\Documents\PTRM%20300\Wildlife%20Survey%201%20fixed.xlsx" TargetMode="External"/><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[Wildlife Survey 1 fixed.xlsx]Q6!PivotTable87</c:name>
    <c:fmtId val="27"/>
  </c:pivotSource>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Bangla MN" pitchFamily="2" charset="0"/>
                <a:ea typeface="+mn-ea"/>
                <a:cs typeface="Bangla MN" pitchFamily="2" charset="0"/>
              </a:defRPr>
            </a:pPr>
            <a:r>
              <a:rPr lang="en-US" sz="2400">
                <a:solidFill>
                  <a:schemeClr val="tx1"/>
                </a:solidFill>
                <a:latin typeface="Bangla MN" pitchFamily="2" charset="0"/>
                <a:cs typeface="Bangla MN" pitchFamily="2" charset="0"/>
              </a:rPr>
              <a:t>How</a:t>
            </a:r>
            <a:r>
              <a:rPr lang="en-US" sz="2400" baseline="0">
                <a:solidFill>
                  <a:schemeClr val="tx1"/>
                </a:solidFill>
                <a:latin typeface="Bangla MN" pitchFamily="2" charset="0"/>
                <a:cs typeface="Bangla MN" pitchFamily="2" charset="0"/>
              </a:rPr>
              <a:t> Visitors Feel When See/Think About Someone Approaching Wildlife</a:t>
            </a:r>
            <a:endParaRPr lang="en-US" sz="2400">
              <a:solidFill>
                <a:schemeClr val="tx1"/>
              </a:solidFill>
              <a:latin typeface="Bangla MN" pitchFamily="2" charset="0"/>
              <a:cs typeface="Bangla MN" pitchFamily="2" charset="0"/>
            </a:endParaRPr>
          </a:p>
        </c:rich>
      </c:tx>
      <c:layout>
        <c:manualLayout>
          <c:xMode val="edge"/>
          <c:yMode val="edge"/>
          <c:x val="0.18904512125879747"/>
          <c:y val="0"/>
        </c:manualLayout>
      </c:layout>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Bangla MN" pitchFamily="2" charset="0"/>
              <a:ea typeface="+mn-ea"/>
              <a:cs typeface="Bangla MN" pitchFamily="2" charset="0"/>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a:noFill/>
          </a:ln>
          <a:effectLst/>
        </c:spPr>
        <c:marker>
          <c:symbol val="none"/>
        </c:marker>
      </c:pivotFmt>
      <c:pivotFmt>
        <c:idx val="4"/>
        <c:spPr>
          <a:solidFill>
            <a:schemeClr val="accent1"/>
          </a:solidFill>
          <a:ln>
            <a:noFill/>
          </a:ln>
          <a:effectLst/>
        </c:spPr>
        <c:marker>
          <c:symbol val="none"/>
        </c:marker>
      </c:pivotFmt>
      <c:pivotFmt>
        <c:idx val="5"/>
        <c:spPr>
          <a:solidFill>
            <a:schemeClr val="accent1"/>
          </a:solidFill>
          <a:ln>
            <a:noFill/>
          </a:ln>
          <a:effectLst/>
        </c:spPr>
        <c:marker>
          <c:symbol val="none"/>
        </c:marker>
      </c:pivotFmt>
      <c:pivotFmt>
        <c:idx val="6"/>
        <c:spPr>
          <a:solidFill>
            <a:schemeClr val="accent1"/>
          </a:solidFill>
          <a:ln>
            <a:noFill/>
          </a:ln>
          <a:effectLst/>
        </c:spPr>
        <c:marker>
          <c:symbol val="none"/>
        </c:marker>
      </c:pivotFmt>
      <c:pivotFmt>
        <c:idx val="7"/>
        <c:spPr>
          <a:solidFill>
            <a:schemeClr val="accent1"/>
          </a:solidFill>
          <a:ln>
            <a:noFill/>
          </a:ln>
          <a:effectLst/>
        </c:spPr>
        <c:marker>
          <c:symbol val="none"/>
        </c:marker>
      </c:pivotFmt>
      <c:pivotFmt>
        <c:idx val="8"/>
        <c:spPr>
          <a:solidFill>
            <a:schemeClr val="accent1"/>
          </a:solidFill>
          <a:ln>
            <a:noFill/>
          </a:ln>
          <a:effectLst/>
        </c:spPr>
        <c:marker>
          <c:symbol val="none"/>
        </c:marker>
      </c:pivotFmt>
      <c:pivotFmt>
        <c:idx val="9"/>
        <c:spPr>
          <a:solidFill>
            <a:schemeClr val="accent1"/>
          </a:solidFill>
          <a:ln>
            <a:noFill/>
          </a:ln>
          <a:effectLst/>
        </c:spPr>
        <c:marker>
          <c:symbol val="none"/>
        </c:marker>
      </c:pivotFmt>
      <c:pivotFmt>
        <c:idx val="10"/>
        <c:spPr>
          <a:solidFill>
            <a:schemeClr val="accent1"/>
          </a:solidFill>
          <a:ln>
            <a:noFill/>
          </a:ln>
          <a:effectLst/>
        </c:spPr>
        <c:marker>
          <c:symbol val="none"/>
        </c:marker>
      </c:pivotFmt>
      <c:pivotFmt>
        <c:idx val="11"/>
        <c:spPr>
          <a:solidFill>
            <a:schemeClr val="accent1"/>
          </a:solidFill>
          <a:ln>
            <a:noFill/>
          </a:ln>
          <a:effectLst/>
        </c:spPr>
        <c:marker>
          <c:symbol val="none"/>
        </c:marker>
      </c:pivotFmt>
      <c:pivotFmt>
        <c:idx val="12"/>
        <c:spPr>
          <a:solidFill>
            <a:schemeClr val="accent1"/>
          </a:solidFill>
          <a:ln>
            <a:noFill/>
          </a:ln>
          <a:effectLst/>
        </c:spPr>
        <c:marker>
          <c:symbol val="none"/>
        </c:marker>
      </c:pivotFmt>
      <c:pivotFmt>
        <c:idx val="13"/>
        <c:spPr>
          <a:solidFill>
            <a:schemeClr val="accent1"/>
          </a:solidFill>
          <a:ln>
            <a:noFill/>
          </a:ln>
          <a:effectLst/>
        </c:spPr>
        <c:marker>
          <c:symbol val="none"/>
        </c:marker>
      </c:pivotFmt>
      <c:pivotFmt>
        <c:idx val="14"/>
        <c:spPr>
          <a:solidFill>
            <a:schemeClr val="accent1"/>
          </a:solidFill>
          <a:ln>
            <a:noFill/>
          </a:ln>
          <a:effectLst/>
        </c:spPr>
        <c:marker>
          <c:symbol val="none"/>
        </c:marker>
      </c:pivotFmt>
      <c:pivotFmt>
        <c:idx val="15"/>
        <c:spPr>
          <a:solidFill>
            <a:schemeClr val="accent1"/>
          </a:solidFill>
          <a:ln>
            <a:noFill/>
          </a:ln>
          <a:effectLst/>
        </c:spPr>
        <c:marker>
          <c:symbol val="none"/>
        </c:marker>
      </c:pivotFmt>
      <c:pivotFmt>
        <c:idx val="16"/>
        <c:spPr>
          <a:solidFill>
            <a:schemeClr val="accent1"/>
          </a:solidFill>
          <a:ln>
            <a:noFill/>
          </a:ln>
          <a:effectLst/>
        </c:spPr>
        <c:marker>
          <c:symbol val="none"/>
        </c:marker>
      </c:pivotFmt>
      <c:pivotFmt>
        <c:idx val="17"/>
        <c:spPr>
          <a:solidFill>
            <a:schemeClr val="accent1"/>
          </a:solidFill>
          <a:ln>
            <a:noFill/>
          </a:ln>
          <a:effectLst/>
        </c:spPr>
        <c:marker>
          <c:symbol val="none"/>
        </c:marker>
      </c:pivotFmt>
      <c:pivotFmt>
        <c:idx val="18"/>
        <c:spPr>
          <a:solidFill>
            <a:schemeClr val="accent1"/>
          </a:solidFill>
          <a:ln>
            <a:noFill/>
          </a:ln>
          <a:effectLst/>
        </c:spPr>
        <c:marker>
          <c:symbol val="none"/>
        </c:marker>
      </c:pivotFmt>
      <c:pivotFmt>
        <c:idx val="19"/>
        <c:spPr>
          <a:solidFill>
            <a:schemeClr val="accent1"/>
          </a:solidFill>
          <a:ln>
            <a:noFill/>
          </a:ln>
          <a:effectLst/>
        </c:spPr>
        <c:marker>
          <c:symbol val="none"/>
        </c:marker>
      </c:pivotFmt>
      <c:pivotFmt>
        <c:idx val="20"/>
        <c:spPr>
          <a:solidFill>
            <a:schemeClr val="accent1"/>
          </a:solidFill>
          <a:ln>
            <a:noFill/>
          </a:ln>
          <a:effectLst/>
        </c:spPr>
        <c:marker>
          <c:symbol val="none"/>
        </c:marker>
      </c:pivotFmt>
      <c:pivotFmt>
        <c:idx val="21"/>
        <c:spPr>
          <a:solidFill>
            <a:schemeClr val="accent1"/>
          </a:solidFill>
          <a:ln>
            <a:noFill/>
          </a:ln>
          <a:effectLst/>
        </c:spPr>
        <c:marker>
          <c:symbol val="none"/>
        </c:marker>
      </c:pivotFmt>
      <c:pivotFmt>
        <c:idx val="22"/>
        <c:spPr>
          <a:solidFill>
            <a:schemeClr val="accent1"/>
          </a:solidFill>
          <a:ln>
            <a:noFill/>
          </a:ln>
          <a:effectLst/>
        </c:spPr>
        <c:marker>
          <c:symbol val="none"/>
        </c:marker>
      </c:pivotFmt>
      <c:pivotFmt>
        <c:idx val="23"/>
        <c:spPr>
          <a:solidFill>
            <a:schemeClr val="accent1"/>
          </a:solidFill>
          <a:ln>
            <a:noFill/>
          </a:ln>
          <a:effectLst/>
        </c:spPr>
        <c:marker>
          <c:symbol val="none"/>
        </c:marker>
      </c:pivotFmt>
    </c:pivotFmts>
    <c:plotArea>
      <c:layout>
        <c:manualLayout>
          <c:layoutTarget val="inner"/>
          <c:xMode val="edge"/>
          <c:yMode val="edge"/>
          <c:x val="5.1207180833165084E-2"/>
          <c:y val="0.21599651720650309"/>
          <c:w val="0.92528854566256136"/>
          <c:h val="0.61738606532537244"/>
        </c:manualLayout>
      </c:layout>
      <c:barChart>
        <c:barDir val="col"/>
        <c:grouping val="clustered"/>
        <c:varyColors val="0"/>
        <c:ser>
          <c:idx val="0"/>
          <c:order val="0"/>
          <c:tx>
            <c:strRef>
              <c:f>'Q6'!$A$1</c:f>
              <c:strCache>
                <c:ptCount val="1"/>
                <c:pt idx="0">
                  <c:v>Sum of Q6: Aggravated (0-1)</c:v>
                </c:pt>
              </c:strCache>
            </c:strRef>
          </c:tx>
          <c:spPr>
            <a:solidFill>
              <a:schemeClr val="accent5">
                <a:lumMod val="60000"/>
                <a:lumOff val="40000"/>
              </a:schemeClr>
            </a:solidFill>
            <a:ln>
              <a:noFill/>
            </a:ln>
            <a:effectLst/>
          </c:spPr>
          <c:invertIfNegative val="0"/>
          <c:cat>
            <c:strRef>
              <c:f>'Q6'!$A$2</c:f>
              <c:strCache>
                <c:ptCount val="1"/>
                <c:pt idx="0">
                  <c:v>Total</c:v>
                </c:pt>
              </c:strCache>
            </c:strRef>
          </c:cat>
          <c:val>
            <c:numRef>
              <c:f>'Q6'!$A$2</c:f>
              <c:numCache>
                <c:formatCode>General</c:formatCode>
                <c:ptCount val="1"/>
                <c:pt idx="0">
                  <c:v>46</c:v>
                </c:pt>
              </c:numCache>
            </c:numRef>
          </c:val>
          <c:extLst>
            <c:ext xmlns:c16="http://schemas.microsoft.com/office/drawing/2014/chart" uri="{C3380CC4-5D6E-409C-BE32-E72D297353CC}">
              <c16:uniqueId val="{00000000-BDDF-F14A-AE6D-66FEB75E228E}"/>
            </c:ext>
          </c:extLst>
        </c:ser>
        <c:ser>
          <c:idx val="1"/>
          <c:order val="1"/>
          <c:tx>
            <c:strRef>
              <c:f>'Q6'!$B$1</c:f>
              <c:strCache>
                <c:ptCount val="1"/>
                <c:pt idx="0">
                  <c:v>Sum of Q6: Disappointed (0-1)</c:v>
                </c:pt>
              </c:strCache>
            </c:strRef>
          </c:tx>
          <c:spPr>
            <a:solidFill>
              <a:schemeClr val="accent2"/>
            </a:solidFill>
            <a:ln>
              <a:noFill/>
            </a:ln>
            <a:effectLst/>
          </c:spPr>
          <c:invertIfNegative val="0"/>
          <c:cat>
            <c:strRef>
              <c:f>'Q6'!$A$2</c:f>
              <c:strCache>
                <c:ptCount val="1"/>
                <c:pt idx="0">
                  <c:v>Total</c:v>
                </c:pt>
              </c:strCache>
            </c:strRef>
          </c:cat>
          <c:val>
            <c:numRef>
              <c:f>'Q6'!$B$2</c:f>
              <c:numCache>
                <c:formatCode>General</c:formatCode>
                <c:ptCount val="1"/>
                <c:pt idx="0">
                  <c:v>33</c:v>
                </c:pt>
              </c:numCache>
            </c:numRef>
          </c:val>
          <c:extLst>
            <c:ext xmlns:c16="http://schemas.microsoft.com/office/drawing/2014/chart" uri="{C3380CC4-5D6E-409C-BE32-E72D297353CC}">
              <c16:uniqueId val="{00000001-BDDF-F14A-AE6D-66FEB75E228E}"/>
            </c:ext>
          </c:extLst>
        </c:ser>
        <c:ser>
          <c:idx val="2"/>
          <c:order val="2"/>
          <c:tx>
            <c:strRef>
              <c:f>'Q6'!$C$1</c:f>
              <c:strCache>
                <c:ptCount val="1"/>
                <c:pt idx="0">
                  <c:v>Sum of Q6: Confused (0-1)</c:v>
                </c:pt>
              </c:strCache>
            </c:strRef>
          </c:tx>
          <c:spPr>
            <a:solidFill>
              <a:schemeClr val="accent3"/>
            </a:solidFill>
            <a:ln>
              <a:noFill/>
            </a:ln>
            <a:effectLst/>
          </c:spPr>
          <c:invertIfNegative val="0"/>
          <c:cat>
            <c:strRef>
              <c:f>'Q6'!$A$2</c:f>
              <c:strCache>
                <c:ptCount val="1"/>
                <c:pt idx="0">
                  <c:v>Total</c:v>
                </c:pt>
              </c:strCache>
            </c:strRef>
          </c:cat>
          <c:val>
            <c:numRef>
              <c:f>'Q6'!$C$2</c:f>
              <c:numCache>
                <c:formatCode>General</c:formatCode>
                <c:ptCount val="1"/>
                <c:pt idx="0">
                  <c:v>2</c:v>
                </c:pt>
              </c:numCache>
            </c:numRef>
          </c:val>
          <c:extLst>
            <c:ext xmlns:c16="http://schemas.microsoft.com/office/drawing/2014/chart" uri="{C3380CC4-5D6E-409C-BE32-E72D297353CC}">
              <c16:uniqueId val="{00000002-BDDF-F14A-AE6D-66FEB75E228E}"/>
            </c:ext>
          </c:extLst>
        </c:ser>
        <c:ser>
          <c:idx val="3"/>
          <c:order val="3"/>
          <c:tx>
            <c:strRef>
              <c:f>'Q6'!$D$1</c:f>
              <c:strCache>
                <c:ptCount val="1"/>
                <c:pt idx="0">
                  <c:v>Sum of Q6: Nervous (0-1)</c:v>
                </c:pt>
              </c:strCache>
            </c:strRef>
          </c:tx>
          <c:spPr>
            <a:solidFill>
              <a:schemeClr val="accent4">
                <a:lumMod val="60000"/>
                <a:lumOff val="40000"/>
              </a:schemeClr>
            </a:solidFill>
            <a:ln>
              <a:noFill/>
            </a:ln>
            <a:effectLst/>
          </c:spPr>
          <c:invertIfNegative val="0"/>
          <c:cat>
            <c:strRef>
              <c:f>'Q6'!$A$2</c:f>
              <c:strCache>
                <c:ptCount val="1"/>
                <c:pt idx="0">
                  <c:v>Total</c:v>
                </c:pt>
              </c:strCache>
            </c:strRef>
          </c:cat>
          <c:val>
            <c:numRef>
              <c:f>'Q6'!$D$2</c:f>
              <c:numCache>
                <c:formatCode>General</c:formatCode>
                <c:ptCount val="1"/>
                <c:pt idx="0">
                  <c:v>39</c:v>
                </c:pt>
              </c:numCache>
            </c:numRef>
          </c:val>
          <c:extLst>
            <c:ext xmlns:c16="http://schemas.microsoft.com/office/drawing/2014/chart" uri="{C3380CC4-5D6E-409C-BE32-E72D297353CC}">
              <c16:uniqueId val="{00000003-BDDF-F14A-AE6D-66FEB75E228E}"/>
            </c:ext>
          </c:extLst>
        </c:ser>
        <c:ser>
          <c:idx val="4"/>
          <c:order val="4"/>
          <c:tx>
            <c:strRef>
              <c:f>'Q6'!$E$1</c:f>
              <c:strCache>
                <c:ptCount val="1"/>
                <c:pt idx="0">
                  <c:v>Sum of Q6: Neutral (0-1)</c:v>
                </c:pt>
              </c:strCache>
            </c:strRef>
          </c:tx>
          <c:spPr>
            <a:solidFill>
              <a:srgbClr val="9C98F2"/>
            </a:solidFill>
            <a:ln>
              <a:noFill/>
            </a:ln>
            <a:effectLst/>
          </c:spPr>
          <c:invertIfNegative val="0"/>
          <c:cat>
            <c:strRef>
              <c:f>'Q6'!$A$2</c:f>
              <c:strCache>
                <c:ptCount val="1"/>
                <c:pt idx="0">
                  <c:v>Total</c:v>
                </c:pt>
              </c:strCache>
            </c:strRef>
          </c:cat>
          <c:val>
            <c:numRef>
              <c:f>'Q6'!$E$2</c:f>
              <c:numCache>
                <c:formatCode>General</c:formatCode>
                <c:ptCount val="1"/>
                <c:pt idx="0">
                  <c:v>6</c:v>
                </c:pt>
              </c:numCache>
            </c:numRef>
          </c:val>
          <c:extLst>
            <c:ext xmlns:c16="http://schemas.microsoft.com/office/drawing/2014/chart" uri="{C3380CC4-5D6E-409C-BE32-E72D297353CC}">
              <c16:uniqueId val="{00000004-BDDF-F14A-AE6D-66FEB75E228E}"/>
            </c:ext>
          </c:extLst>
        </c:ser>
        <c:ser>
          <c:idx val="5"/>
          <c:order val="5"/>
          <c:tx>
            <c:strRef>
              <c:f>'Q6'!$F$1</c:f>
              <c:strCache>
                <c:ptCount val="1"/>
                <c:pt idx="0">
                  <c:v>Sum of Q6: Curious (0-1)</c:v>
                </c:pt>
              </c:strCache>
            </c:strRef>
          </c:tx>
          <c:spPr>
            <a:solidFill>
              <a:schemeClr val="accent6">
                <a:lumMod val="60000"/>
                <a:lumOff val="40000"/>
              </a:schemeClr>
            </a:solidFill>
            <a:ln>
              <a:noFill/>
            </a:ln>
            <a:effectLst/>
          </c:spPr>
          <c:invertIfNegative val="0"/>
          <c:cat>
            <c:strRef>
              <c:f>'Q6'!$A$2</c:f>
              <c:strCache>
                <c:ptCount val="1"/>
                <c:pt idx="0">
                  <c:v>Total</c:v>
                </c:pt>
              </c:strCache>
            </c:strRef>
          </c:cat>
          <c:val>
            <c:numRef>
              <c:f>'Q6'!$F$2</c:f>
              <c:numCache>
                <c:formatCode>General</c:formatCode>
                <c:ptCount val="1"/>
                <c:pt idx="0">
                  <c:v>16</c:v>
                </c:pt>
              </c:numCache>
            </c:numRef>
          </c:val>
          <c:extLst>
            <c:ext xmlns:c16="http://schemas.microsoft.com/office/drawing/2014/chart" uri="{C3380CC4-5D6E-409C-BE32-E72D297353CC}">
              <c16:uniqueId val="{00000005-BDDF-F14A-AE6D-66FEB75E228E}"/>
            </c:ext>
          </c:extLst>
        </c:ser>
        <c:ser>
          <c:idx val="6"/>
          <c:order val="6"/>
          <c:tx>
            <c:strRef>
              <c:f>'Q6'!$G$1</c:f>
              <c:strCache>
                <c:ptCount val="1"/>
                <c:pt idx="0">
                  <c:v>Sum of Q6: Happy (0-1)</c:v>
                </c:pt>
              </c:strCache>
            </c:strRef>
          </c:tx>
          <c:spPr>
            <a:solidFill>
              <a:schemeClr val="accent1">
                <a:lumMod val="60000"/>
              </a:schemeClr>
            </a:solidFill>
            <a:ln>
              <a:noFill/>
            </a:ln>
            <a:effectLst/>
          </c:spPr>
          <c:invertIfNegative val="0"/>
          <c:cat>
            <c:strRef>
              <c:f>'Q6'!$A$2</c:f>
              <c:strCache>
                <c:ptCount val="1"/>
                <c:pt idx="0">
                  <c:v>Total</c:v>
                </c:pt>
              </c:strCache>
            </c:strRef>
          </c:cat>
          <c:val>
            <c:numRef>
              <c:f>'Q6'!$G$2</c:f>
              <c:numCache>
                <c:formatCode>General</c:formatCode>
                <c:ptCount val="1"/>
                <c:pt idx="0">
                  <c:v>0</c:v>
                </c:pt>
              </c:numCache>
            </c:numRef>
          </c:val>
          <c:extLst>
            <c:ext xmlns:c16="http://schemas.microsoft.com/office/drawing/2014/chart" uri="{C3380CC4-5D6E-409C-BE32-E72D297353CC}">
              <c16:uniqueId val="{00000006-BDDF-F14A-AE6D-66FEB75E228E}"/>
            </c:ext>
          </c:extLst>
        </c:ser>
        <c:ser>
          <c:idx val="7"/>
          <c:order val="7"/>
          <c:tx>
            <c:strRef>
              <c:f>'Q6'!$H$1</c:f>
              <c:strCache>
                <c:ptCount val="1"/>
                <c:pt idx="0">
                  <c:v>Sum of Q6: Excited (0-1)</c:v>
                </c:pt>
              </c:strCache>
            </c:strRef>
          </c:tx>
          <c:spPr>
            <a:solidFill>
              <a:srgbClr val="B25157"/>
            </a:solidFill>
            <a:ln>
              <a:noFill/>
            </a:ln>
            <a:effectLst/>
          </c:spPr>
          <c:invertIfNegative val="0"/>
          <c:cat>
            <c:strRef>
              <c:f>'Q6'!$A$2</c:f>
              <c:strCache>
                <c:ptCount val="1"/>
                <c:pt idx="0">
                  <c:v>Total</c:v>
                </c:pt>
              </c:strCache>
            </c:strRef>
          </c:cat>
          <c:val>
            <c:numRef>
              <c:f>'Q6'!$H$2</c:f>
              <c:numCache>
                <c:formatCode>General</c:formatCode>
                <c:ptCount val="1"/>
                <c:pt idx="0">
                  <c:v>9</c:v>
                </c:pt>
              </c:numCache>
            </c:numRef>
          </c:val>
          <c:extLst>
            <c:ext xmlns:c16="http://schemas.microsoft.com/office/drawing/2014/chart" uri="{C3380CC4-5D6E-409C-BE32-E72D297353CC}">
              <c16:uniqueId val="{00000007-BDDF-F14A-AE6D-66FEB75E228E}"/>
            </c:ext>
          </c:extLst>
        </c:ser>
        <c:dLbls>
          <c:showLegendKey val="0"/>
          <c:showVal val="0"/>
          <c:showCatName val="0"/>
          <c:showSerName val="0"/>
          <c:showPercent val="0"/>
          <c:showBubbleSize val="0"/>
        </c:dLbls>
        <c:gapWidth val="219"/>
        <c:overlap val="-27"/>
        <c:axId val="1957146847"/>
        <c:axId val="1957148527"/>
      </c:barChart>
      <c:catAx>
        <c:axId val="1957146847"/>
        <c:scaling>
          <c:orientation val="minMax"/>
        </c:scaling>
        <c:delete val="1"/>
        <c:axPos val="b"/>
        <c:numFmt formatCode="General" sourceLinked="1"/>
        <c:majorTickMark val="none"/>
        <c:minorTickMark val="none"/>
        <c:tickLblPos val="nextTo"/>
        <c:crossAx val="1957148527"/>
        <c:crosses val="autoZero"/>
        <c:auto val="1"/>
        <c:lblAlgn val="ctr"/>
        <c:lblOffset val="100"/>
        <c:noMultiLvlLbl val="0"/>
      </c:catAx>
      <c:valAx>
        <c:axId val="195714852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95714684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solidFill>
        <a:schemeClr val="accent4"/>
      </a:solidFill>
    </a:ln>
    <a:effectLst/>
  </c:spPr>
  <c:txPr>
    <a:bodyPr/>
    <a:lstStyle/>
    <a:p>
      <a:pPr>
        <a:defRPr/>
      </a:pPr>
      <a:endParaRPr lang="en-US"/>
    </a:p>
  </c:txPr>
  <c:externalData r:id="rId3">
    <c:autoUpdate val="0"/>
  </c:externalData>
  <c:userShapes r:id="rId4"/>
  <c:extLst>
    <c:ext xmlns:c14="http://schemas.microsoft.com/office/drawing/2007/8/2/chart" uri="{781A3756-C4B2-4CAC-9D66-4F8BD8637D16}">
      <c14:pivotOptions>
        <c14:dropZoneFilter val="1"/>
        <c14:dropZoneCategories val="1"/>
        <c14:dropZoneData val="1"/>
        <c14:dropZonesVisible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solidFill>
                <a:latin typeface="Bangla MN" pitchFamily="2" charset="0"/>
                <a:ea typeface="+mn-ea"/>
                <a:cs typeface="Bangla MN" pitchFamily="2" charset="0"/>
              </a:defRPr>
            </a:pPr>
            <a:r>
              <a:rPr lang="en-US" sz="2400">
                <a:solidFill>
                  <a:schemeClr val="tx1"/>
                </a:solidFill>
                <a:latin typeface="Bangla MN" pitchFamily="2" charset="0"/>
                <a:cs typeface="Bangla MN" pitchFamily="2" charset="0"/>
              </a:rPr>
              <a:t>Level of Fear </a:t>
            </a: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Bangla MN" pitchFamily="2" charset="0"/>
              <a:ea typeface="+mn-ea"/>
              <a:cs typeface="Bangla MN" pitchFamily="2" charset="0"/>
            </a:defRPr>
          </a:pPr>
          <a:endParaRPr lang="en-US"/>
        </a:p>
      </c:txPr>
    </c:title>
    <c:autoTitleDeleted val="0"/>
    <c:plotArea>
      <c:layout>
        <c:manualLayout>
          <c:layoutTarget val="inner"/>
          <c:xMode val="edge"/>
          <c:yMode val="edge"/>
          <c:x val="7.6368132554859219E-2"/>
          <c:y val="0.14841255954116847"/>
          <c:w val="0.78094420152636834"/>
          <c:h val="0.65237539751975449"/>
        </c:manualLayout>
      </c:layout>
      <c:barChart>
        <c:barDir val="col"/>
        <c:grouping val="clustered"/>
        <c:varyColors val="0"/>
        <c:ser>
          <c:idx val="0"/>
          <c:order val="0"/>
          <c:tx>
            <c:v>Bison</c:v>
          </c:tx>
          <c:spPr>
            <a:solidFill>
              <a:schemeClr val="accent5">
                <a:lumMod val="60000"/>
                <a:lumOff val="40000"/>
              </a:schemeClr>
            </a:solidFill>
            <a:ln>
              <a:noFill/>
            </a:ln>
            <a:effectLst/>
          </c:spPr>
          <c:invertIfNegative val="0"/>
          <c:cat>
            <c:numRef>
              <c:f>Sheet5!$B$1:$F$1</c:f>
              <c:numCache>
                <c:formatCode>General</c:formatCode>
                <c:ptCount val="5"/>
                <c:pt idx="0">
                  <c:v>1</c:v>
                </c:pt>
                <c:pt idx="1">
                  <c:v>2</c:v>
                </c:pt>
                <c:pt idx="2">
                  <c:v>3</c:v>
                </c:pt>
                <c:pt idx="3">
                  <c:v>4</c:v>
                </c:pt>
                <c:pt idx="4">
                  <c:v>5</c:v>
                </c:pt>
              </c:numCache>
            </c:numRef>
          </c:cat>
          <c:val>
            <c:numRef>
              <c:f>Sheet5!$B$2:$F$2</c:f>
              <c:numCache>
                <c:formatCode>General</c:formatCode>
                <c:ptCount val="5"/>
                <c:pt idx="0">
                  <c:v>15</c:v>
                </c:pt>
                <c:pt idx="1">
                  <c:v>34</c:v>
                </c:pt>
                <c:pt idx="2">
                  <c:v>36</c:v>
                </c:pt>
                <c:pt idx="3">
                  <c:v>13</c:v>
                </c:pt>
                <c:pt idx="4">
                  <c:v>11</c:v>
                </c:pt>
              </c:numCache>
            </c:numRef>
          </c:val>
          <c:extLst>
            <c:ext xmlns:c16="http://schemas.microsoft.com/office/drawing/2014/chart" uri="{C3380CC4-5D6E-409C-BE32-E72D297353CC}">
              <c16:uniqueId val="{00000000-1BF6-FD4C-97B8-43425BCBA560}"/>
            </c:ext>
          </c:extLst>
        </c:ser>
        <c:ser>
          <c:idx val="1"/>
          <c:order val="1"/>
          <c:tx>
            <c:v>Elk</c:v>
          </c:tx>
          <c:spPr>
            <a:solidFill>
              <a:schemeClr val="accent6">
                <a:lumMod val="60000"/>
                <a:lumOff val="40000"/>
              </a:schemeClr>
            </a:solidFill>
            <a:ln>
              <a:noFill/>
            </a:ln>
            <a:effectLst/>
          </c:spPr>
          <c:invertIfNegative val="0"/>
          <c:cat>
            <c:numRef>
              <c:f>Sheet5!$B$1:$F$1</c:f>
              <c:numCache>
                <c:formatCode>General</c:formatCode>
                <c:ptCount val="5"/>
                <c:pt idx="0">
                  <c:v>1</c:v>
                </c:pt>
                <c:pt idx="1">
                  <c:v>2</c:v>
                </c:pt>
                <c:pt idx="2">
                  <c:v>3</c:v>
                </c:pt>
                <c:pt idx="3">
                  <c:v>4</c:v>
                </c:pt>
                <c:pt idx="4">
                  <c:v>5</c:v>
                </c:pt>
              </c:numCache>
            </c:numRef>
          </c:cat>
          <c:val>
            <c:numRef>
              <c:f>Sheet5!$B$3:$F$3</c:f>
              <c:numCache>
                <c:formatCode>General</c:formatCode>
                <c:ptCount val="5"/>
                <c:pt idx="0">
                  <c:v>29</c:v>
                </c:pt>
                <c:pt idx="1">
                  <c:v>34</c:v>
                </c:pt>
                <c:pt idx="2">
                  <c:v>32</c:v>
                </c:pt>
                <c:pt idx="3">
                  <c:v>8</c:v>
                </c:pt>
                <c:pt idx="4">
                  <c:v>6</c:v>
                </c:pt>
              </c:numCache>
            </c:numRef>
          </c:val>
          <c:extLst>
            <c:ext xmlns:c16="http://schemas.microsoft.com/office/drawing/2014/chart" uri="{C3380CC4-5D6E-409C-BE32-E72D297353CC}">
              <c16:uniqueId val="{00000001-1BF6-FD4C-97B8-43425BCBA560}"/>
            </c:ext>
          </c:extLst>
        </c:ser>
        <c:ser>
          <c:idx val="2"/>
          <c:order val="2"/>
          <c:tx>
            <c:v>Bears</c:v>
          </c:tx>
          <c:spPr>
            <a:solidFill>
              <a:schemeClr val="accent3"/>
            </a:solidFill>
            <a:ln>
              <a:noFill/>
            </a:ln>
            <a:effectLst/>
          </c:spPr>
          <c:invertIfNegative val="0"/>
          <c:cat>
            <c:numRef>
              <c:f>Sheet5!$B$1:$F$1</c:f>
              <c:numCache>
                <c:formatCode>General</c:formatCode>
                <c:ptCount val="5"/>
                <c:pt idx="0">
                  <c:v>1</c:v>
                </c:pt>
                <c:pt idx="1">
                  <c:v>2</c:v>
                </c:pt>
                <c:pt idx="2">
                  <c:v>3</c:v>
                </c:pt>
                <c:pt idx="3">
                  <c:v>4</c:v>
                </c:pt>
                <c:pt idx="4">
                  <c:v>5</c:v>
                </c:pt>
              </c:numCache>
            </c:numRef>
          </c:cat>
          <c:val>
            <c:numRef>
              <c:f>Sheet5!$B$4:$F$4</c:f>
              <c:numCache>
                <c:formatCode>General</c:formatCode>
                <c:ptCount val="5"/>
                <c:pt idx="0">
                  <c:v>3</c:v>
                </c:pt>
                <c:pt idx="1">
                  <c:v>8</c:v>
                </c:pt>
                <c:pt idx="2">
                  <c:v>17</c:v>
                </c:pt>
                <c:pt idx="3">
                  <c:v>32</c:v>
                </c:pt>
                <c:pt idx="4">
                  <c:v>49</c:v>
                </c:pt>
              </c:numCache>
            </c:numRef>
          </c:val>
          <c:extLst>
            <c:ext xmlns:c16="http://schemas.microsoft.com/office/drawing/2014/chart" uri="{C3380CC4-5D6E-409C-BE32-E72D297353CC}">
              <c16:uniqueId val="{00000002-1BF6-FD4C-97B8-43425BCBA560}"/>
            </c:ext>
          </c:extLst>
        </c:ser>
        <c:ser>
          <c:idx val="3"/>
          <c:order val="3"/>
          <c:tx>
            <c:v>Wolves</c:v>
          </c:tx>
          <c:spPr>
            <a:solidFill>
              <a:schemeClr val="accent2"/>
            </a:solidFill>
            <a:ln>
              <a:noFill/>
            </a:ln>
            <a:effectLst/>
          </c:spPr>
          <c:invertIfNegative val="0"/>
          <c:cat>
            <c:numRef>
              <c:f>Sheet5!$B$1:$F$1</c:f>
              <c:numCache>
                <c:formatCode>General</c:formatCode>
                <c:ptCount val="5"/>
                <c:pt idx="0">
                  <c:v>1</c:v>
                </c:pt>
                <c:pt idx="1">
                  <c:v>2</c:v>
                </c:pt>
                <c:pt idx="2">
                  <c:v>3</c:v>
                </c:pt>
                <c:pt idx="3">
                  <c:v>4</c:v>
                </c:pt>
                <c:pt idx="4">
                  <c:v>5</c:v>
                </c:pt>
              </c:numCache>
            </c:numRef>
          </c:cat>
          <c:val>
            <c:numRef>
              <c:f>Sheet5!$B$5:$F$5</c:f>
              <c:numCache>
                <c:formatCode>General</c:formatCode>
                <c:ptCount val="5"/>
                <c:pt idx="0">
                  <c:v>7</c:v>
                </c:pt>
                <c:pt idx="1">
                  <c:v>14</c:v>
                </c:pt>
                <c:pt idx="2">
                  <c:v>21</c:v>
                </c:pt>
                <c:pt idx="3">
                  <c:v>21</c:v>
                </c:pt>
                <c:pt idx="4">
                  <c:v>46</c:v>
                </c:pt>
              </c:numCache>
            </c:numRef>
          </c:val>
          <c:extLst>
            <c:ext xmlns:c16="http://schemas.microsoft.com/office/drawing/2014/chart" uri="{C3380CC4-5D6E-409C-BE32-E72D297353CC}">
              <c16:uniqueId val="{00000003-1BF6-FD4C-97B8-43425BCBA560}"/>
            </c:ext>
          </c:extLst>
        </c:ser>
        <c:dLbls>
          <c:showLegendKey val="0"/>
          <c:showVal val="0"/>
          <c:showCatName val="0"/>
          <c:showSerName val="0"/>
          <c:showPercent val="0"/>
          <c:showBubbleSize val="0"/>
        </c:dLbls>
        <c:gapWidth val="219"/>
        <c:overlap val="-27"/>
        <c:axId val="1430999855"/>
        <c:axId val="1443427215"/>
      </c:barChart>
      <c:catAx>
        <c:axId val="14309998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443427215"/>
        <c:crosses val="autoZero"/>
        <c:auto val="1"/>
        <c:lblAlgn val="ctr"/>
        <c:lblOffset val="100"/>
        <c:noMultiLvlLbl val="0"/>
      </c:catAx>
      <c:valAx>
        <c:axId val="1443427215"/>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430999855"/>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solidFill>
        <a:schemeClr val="accent4"/>
      </a:solidFill>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solidFill>
                <a:latin typeface="Bangla MN" pitchFamily="2" charset="0"/>
                <a:ea typeface="+mn-ea"/>
                <a:cs typeface="Bangla MN" pitchFamily="2" charset="0"/>
              </a:defRPr>
            </a:pPr>
            <a:r>
              <a:rPr lang="en-US" sz="2400" b="0" i="0" baseline="0">
                <a:solidFill>
                  <a:schemeClr val="tx1"/>
                </a:solidFill>
                <a:effectLst/>
                <a:latin typeface="Bangla MN" pitchFamily="2" charset="0"/>
                <a:cs typeface="Bangla MN" pitchFamily="2" charset="0"/>
              </a:rPr>
              <a:t>Visitor Perception of Risk if Approaching Wildlife </a:t>
            </a:r>
            <a:endParaRPr lang="en-US" sz="2400">
              <a:solidFill>
                <a:schemeClr val="tx1"/>
              </a:solidFill>
              <a:effectLst/>
              <a:latin typeface="Bangla MN" pitchFamily="2" charset="0"/>
              <a:cs typeface="Bangla MN" pitchFamily="2" charset="0"/>
            </a:endParaRP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solidFill>
              <a:latin typeface="Bangla MN" pitchFamily="2" charset="0"/>
              <a:ea typeface="+mn-ea"/>
              <a:cs typeface="Bangla MN" pitchFamily="2" charset="0"/>
            </a:defRPr>
          </a:pPr>
          <a:endParaRPr lang="en-US"/>
        </a:p>
      </c:txPr>
    </c:title>
    <c:autoTitleDeleted val="0"/>
    <c:plotArea>
      <c:layout>
        <c:manualLayout>
          <c:layoutTarget val="inner"/>
          <c:xMode val="edge"/>
          <c:yMode val="edge"/>
          <c:x val="7.0759985114618104E-2"/>
          <c:y val="0.19592008438783007"/>
          <c:w val="0.79417577485617519"/>
          <c:h val="0.62583608282030645"/>
        </c:manualLayout>
      </c:layout>
      <c:barChart>
        <c:barDir val="col"/>
        <c:grouping val="clustered"/>
        <c:varyColors val="0"/>
        <c:ser>
          <c:idx val="0"/>
          <c:order val="0"/>
          <c:tx>
            <c:strRef>
              <c:f>Sheet5!$I$2</c:f>
              <c:strCache>
                <c:ptCount val="1"/>
                <c:pt idx="0">
                  <c:v>Bison</c:v>
                </c:pt>
              </c:strCache>
            </c:strRef>
          </c:tx>
          <c:spPr>
            <a:solidFill>
              <a:schemeClr val="accent5">
                <a:lumMod val="60000"/>
                <a:lumOff val="40000"/>
              </a:schemeClr>
            </a:solidFill>
            <a:ln>
              <a:noFill/>
            </a:ln>
            <a:effectLst/>
          </c:spPr>
          <c:invertIfNegative val="0"/>
          <c:cat>
            <c:numRef>
              <c:f>Sheet5!$J$1:$N$1</c:f>
              <c:numCache>
                <c:formatCode>General</c:formatCode>
                <c:ptCount val="5"/>
                <c:pt idx="0">
                  <c:v>1</c:v>
                </c:pt>
                <c:pt idx="1">
                  <c:v>2</c:v>
                </c:pt>
                <c:pt idx="2">
                  <c:v>3</c:v>
                </c:pt>
                <c:pt idx="3">
                  <c:v>4</c:v>
                </c:pt>
                <c:pt idx="4">
                  <c:v>5</c:v>
                </c:pt>
              </c:numCache>
            </c:numRef>
          </c:cat>
          <c:val>
            <c:numRef>
              <c:f>Sheet5!$J$2:$N$2</c:f>
              <c:numCache>
                <c:formatCode>General</c:formatCode>
                <c:ptCount val="5"/>
                <c:pt idx="0">
                  <c:v>2</c:v>
                </c:pt>
                <c:pt idx="1">
                  <c:v>16</c:v>
                </c:pt>
                <c:pt idx="2">
                  <c:v>24</c:v>
                </c:pt>
                <c:pt idx="3">
                  <c:v>21</c:v>
                </c:pt>
                <c:pt idx="4">
                  <c:v>46</c:v>
                </c:pt>
              </c:numCache>
            </c:numRef>
          </c:val>
          <c:extLst>
            <c:ext xmlns:c16="http://schemas.microsoft.com/office/drawing/2014/chart" uri="{C3380CC4-5D6E-409C-BE32-E72D297353CC}">
              <c16:uniqueId val="{00000000-047A-3147-8280-F29333B5AFDC}"/>
            </c:ext>
          </c:extLst>
        </c:ser>
        <c:ser>
          <c:idx val="1"/>
          <c:order val="1"/>
          <c:tx>
            <c:strRef>
              <c:f>Sheet5!$I$3</c:f>
              <c:strCache>
                <c:ptCount val="1"/>
                <c:pt idx="0">
                  <c:v>Elk</c:v>
                </c:pt>
              </c:strCache>
            </c:strRef>
          </c:tx>
          <c:spPr>
            <a:solidFill>
              <a:schemeClr val="accent6">
                <a:lumMod val="60000"/>
                <a:lumOff val="40000"/>
              </a:schemeClr>
            </a:solidFill>
            <a:ln>
              <a:noFill/>
            </a:ln>
            <a:effectLst/>
          </c:spPr>
          <c:invertIfNegative val="0"/>
          <c:cat>
            <c:numRef>
              <c:f>Sheet5!$J$1:$N$1</c:f>
              <c:numCache>
                <c:formatCode>General</c:formatCode>
                <c:ptCount val="5"/>
                <c:pt idx="0">
                  <c:v>1</c:v>
                </c:pt>
                <c:pt idx="1">
                  <c:v>2</c:v>
                </c:pt>
                <c:pt idx="2">
                  <c:v>3</c:v>
                </c:pt>
                <c:pt idx="3">
                  <c:v>4</c:v>
                </c:pt>
                <c:pt idx="4">
                  <c:v>5</c:v>
                </c:pt>
              </c:numCache>
            </c:numRef>
          </c:cat>
          <c:val>
            <c:numRef>
              <c:f>Sheet5!$J$3:$N$3</c:f>
              <c:numCache>
                <c:formatCode>General</c:formatCode>
                <c:ptCount val="5"/>
                <c:pt idx="0">
                  <c:v>11</c:v>
                </c:pt>
                <c:pt idx="1">
                  <c:v>13</c:v>
                </c:pt>
                <c:pt idx="2">
                  <c:v>33</c:v>
                </c:pt>
                <c:pt idx="3">
                  <c:v>26</c:v>
                </c:pt>
                <c:pt idx="4">
                  <c:v>26</c:v>
                </c:pt>
              </c:numCache>
            </c:numRef>
          </c:val>
          <c:extLst>
            <c:ext xmlns:c16="http://schemas.microsoft.com/office/drawing/2014/chart" uri="{C3380CC4-5D6E-409C-BE32-E72D297353CC}">
              <c16:uniqueId val="{00000001-047A-3147-8280-F29333B5AFDC}"/>
            </c:ext>
          </c:extLst>
        </c:ser>
        <c:ser>
          <c:idx val="2"/>
          <c:order val="2"/>
          <c:tx>
            <c:strRef>
              <c:f>Sheet5!$I$4</c:f>
              <c:strCache>
                <c:ptCount val="1"/>
                <c:pt idx="0">
                  <c:v>Bears</c:v>
                </c:pt>
              </c:strCache>
            </c:strRef>
          </c:tx>
          <c:spPr>
            <a:solidFill>
              <a:schemeClr val="accent3"/>
            </a:solidFill>
            <a:ln>
              <a:noFill/>
            </a:ln>
            <a:effectLst/>
          </c:spPr>
          <c:invertIfNegative val="0"/>
          <c:cat>
            <c:numRef>
              <c:f>Sheet5!$J$1:$N$1</c:f>
              <c:numCache>
                <c:formatCode>General</c:formatCode>
                <c:ptCount val="5"/>
                <c:pt idx="0">
                  <c:v>1</c:v>
                </c:pt>
                <c:pt idx="1">
                  <c:v>2</c:v>
                </c:pt>
                <c:pt idx="2">
                  <c:v>3</c:v>
                </c:pt>
                <c:pt idx="3">
                  <c:v>4</c:v>
                </c:pt>
                <c:pt idx="4">
                  <c:v>5</c:v>
                </c:pt>
              </c:numCache>
            </c:numRef>
          </c:cat>
          <c:val>
            <c:numRef>
              <c:f>Sheet5!$J$4:$N$4</c:f>
              <c:numCache>
                <c:formatCode>General</c:formatCode>
                <c:ptCount val="5"/>
                <c:pt idx="0">
                  <c:v>1</c:v>
                </c:pt>
                <c:pt idx="1">
                  <c:v>0</c:v>
                </c:pt>
                <c:pt idx="2">
                  <c:v>6</c:v>
                </c:pt>
                <c:pt idx="3">
                  <c:v>15</c:v>
                </c:pt>
                <c:pt idx="4">
                  <c:v>87</c:v>
                </c:pt>
              </c:numCache>
            </c:numRef>
          </c:val>
          <c:extLst>
            <c:ext xmlns:c16="http://schemas.microsoft.com/office/drawing/2014/chart" uri="{C3380CC4-5D6E-409C-BE32-E72D297353CC}">
              <c16:uniqueId val="{00000002-047A-3147-8280-F29333B5AFDC}"/>
            </c:ext>
          </c:extLst>
        </c:ser>
        <c:ser>
          <c:idx val="3"/>
          <c:order val="3"/>
          <c:tx>
            <c:strRef>
              <c:f>Sheet5!$I$5</c:f>
              <c:strCache>
                <c:ptCount val="1"/>
                <c:pt idx="0">
                  <c:v>Wolves</c:v>
                </c:pt>
              </c:strCache>
            </c:strRef>
          </c:tx>
          <c:spPr>
            <a:solidFill>
              <a:schemeClr val="accent2"/>
            </a:solidFill>
            <a:ln>
              <a:noFill/>
            </a:ln>
            <a:effectLst/>
          </c:spPr>
          <c:invertIfNegative val="0"/>
          <c:cat>
            <c:numRef>
              <c:f>Sheet5!$J$1:$N$1</c:f>
              <c:numCache>
                <c:formatCode>General</c:formatCode>
                <c:ptCount val="5"/>
                <c:pt idx="0">
                  <c:v>1</c:v>
                </c:pt>
                <c:pt idx="1">
                  <c:v>2</c:v>
                </c:pt>
                <c:pt idx="2">
                  <c:v>3</c:v>
                </c:pt>
                <c:pt idx="3">
                  <c:v>4</c:v>
                </c:pt>
                <c:pt idx="4">
                  <c:v>5</c:v>
                </c:pt>
              </c:numCache>
            </c:numRef>
          </c:cat>
          <c:val>
            <c:numRef>
              <c:f>Sheet5!$J$5:$N$5</c:f>
              <c:numCache>
                <c:formatCode>General</c:formatCode>
                <c:ptCount val="5"/>
                <c:pt idx="0">
                  <c:v>3</c:v>
                </c:pt>
                <c:pt idx="1">
                  <c:v>6</c:v>
                </c:pt>
                <c:pt idx="2">
                  <c:v>6</c:v>
                </c:pt>
                <c:pt idx="3">
                  <c:v>16</c:v>
                </c:pt>
                <c:pt idx="4">
                  <c:v>78</c:v>
                </c:pt>
              </c:numCache>
            </c:numRef>
          </c:val>
          <c:extLst>
            <c:ext xmlns:c16="http://schemas.microsoft.com/office/drawing/2014/chart" uri="{C3380CC4-5D6E-409C-BE32-E72D297353CC}">
              <c16:uniqueId val="{00000003-047A-3147-8280-F29333B5AFDC}"/>
            </c:ext>
          </c:extLst>
        </c:ser>
        <c:dLbls>
          <c:showLegendKey val="0"/>
          <c:showVal val="0"/>
          <c:showCatName val="0"/>
          <c:showSerName val="0"/>
          <c:showPercent val="0"/>
          <c:showBubbleSize val="0"/>
        </c:dLbls>
        <c:gapWidth val="219"/>
        <c:overlap val="-27"/>
        <c:axId val="1449487503"/>
        <c:axId val="1446454687"/>
      </c:barChart>
      <c:catAx>
        <c:axId val="14494875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446454687"/>
        <c:crosses val="autoZero"/>
        <c:auto val="1"/>
        <c:lblAlgn val="ctr"/>
        <c:lblOffset val="100"/>
        <c:noMultiLvlLbl val="0"/>
      </c:catAx>
      <c:valAx>
        <c:axId val="144645468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1449487503"/>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a:solidFill>
        <a:schemeClr val="accent4"/>
      </a:solid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r>
              <a:rPr lang="en-US" sz="2800">
                <a:solidFill>
                  <a:schemeClr val="tx1"/>
                </a:solidFill>
                <a:latin typeface="Bangla MN" pitchFamily="2" charset="0"/>
                <a:cs typeface="Bangla MN" pitchFamily="2" charset="0"/>
              </a:rPr>
              <a:t>Percentage</a:t>
            </a:r>
            <a:r>
              <a:rPr lang="en-US" sz="2800" baseline="0">
                <a:solidFill>
                  <a:schemeClr val="tx1"/>
                </a:solidFill>
                <a:latin typeface="Bangla MN" pitchFamily="2" charset="0"/>
                <a:cs typeface="Bangla MN" pitchFamily="2" charset="0"/>
              </a:rPr>
              <a:t> of Visitors who Reported Approaching Different Wildlife Species</a:t>
            </a:r>
            <a:endParaRPr lang="en-US" sz="2800">
              <a:solidFill>
                <a:schemeClr val="tx1"/>
              </a:solidFill>
              <a:latin typeface="Bangla MN" pitchFamily="2" charset="0"/>
              <a:cs typeface="Bangla MN" pitchFamily="2" charset="0"/>
            </a:endParaRPr>
          </a:p>
        </c:rich>
      </c:tx>
      <c:overlay val="0"/>
      <c:spPr>
        <a:noFill/>
        <a:ln>
          <a:noFill/>
        </a:ln>
        <a:effectLst/>
      </c:spPr>
      <c:txPr>
        <a:bodyPr rot="0" spcFirstLastPara="1" vertOverflow="ellipsis" vert="horz" wrap="square" anchor="ctr" anchorCtr="1"/>
        <a:lstStyle/>
        <a:p>
          <a:pPr>
            <a:defRPr sz="2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dLbls>
          <c:showLegendKey val="0"/>
          <c:showVal val="0"/>
          <c:showCatName val="0"/>
          <c:showSerName val="0"/>
          <c:showPercent val="1"/>
          <c:showBubbleSize val="0"/>
          <c:showLeaderLines val="0"/>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600" b="0" i="0" u="none" strike="noStrike" kern="1200" spc="0" baseline="0">
                <a:solidFill>
                  <a:schemeClr val="tx1">
                    <a:lumMod val="65000"/>
                    <a:lumOff val="35000"/>
                  </a:schemeClr>
                </a:solidFill>
                <a:latin typeface="+mn-lt"/>
                <a:ea typeface="+mn-ea"/>
                <a:cs typeface="+mn-cs"/>
              </a:defRPr>
            </a:pPr>
            <a:r>
              <a:rPr lang="en-US" sz="2600">
                <a:solidFill>
                  <a:schemeClr val="tx1"/>
                </a:solidFill>
                <a:latin typeface="Bangla MN" pitchFamily="2" charset="0"/>
                <a:cs typeface="Bangla MN" pitchFamily="2" charset="0"/>
              </a:rPr>
              <a:t>Percentage</a:t>
            </a:r>
            <a:r>
              <a:rPr lang="en-US" sz="2600" baseline="0">
                <a:solidFill>
                  <a:schemeClr val="tx1"/>
                </a:solidFill>
                <a:latin typeface="Bangla MN" pitchFamily="2" charset="0"/>
                <a:cs typeface="Bangla MN" pitchFamily="2" charset="0"/>
              </a:rPr>
              <a:t> of Visitors who Reported Approaching Different Wildlife Species</a:t>
            </a:r>
            <a:endParaRPr lang="en-US" sz="2600">
              <a:solidFill>
                <a:schemeClr val="tx1"/>
              </a:solidFill>
              <a:latin typeface="Bangla MN" pitchFamily="2" charset="0"/>
              <a:cs typeface="Bangla MN" pitchFamily="2" charset="0"/>
            </a:endParaRPr>
          </a:p>
        </c:rich>
      </c:tx>
      <c:overlay val="0"/>
      <c:spPr>
        <a:noFill/>
        <a:ln>
          <a:noFill/>
        </a:ln>
        <a:effectLst/>
      </c:spPr>
      <c:txPr>
        <a:bodyPr rot="0" spcFirstLastPara="1" vertOverflow="ellipsis" vert="horz" wrap="square" anchor="ctr" anchorCtr="1"/>
        <a:lstStyle/>
        <a:p>
          <a:pPr>
            <a:defRPr sz="2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5">
                  <a:lumMod val="60000"/>
                  <a:lumOff val="40000"/>
                </a:schemeClr>
              </a:solidFill>
              <a:ln w="19050">
                <a:solidFill>
                  <a:schemeClr val="lt1"/>
                </a:solidFill>
              </a:ln>
              <a:effectLst/>
            </c:spPr>
            <c:extLst>
              <c:ext xmlns:c16="http://schemas.microsoft.com/office/drawing/2014/chart" uri="{C3380CC4-5D6E-409C-BE32-E72D297353CC}">
                <c16:uniqueId val="{00000001-82B1-7244-A9B5-1487C88CB331}"/>
              </c:ext>
            </c:extLst>
          </c:dPt>
          <c:dPt>
            <c:idx val="1"/>
            <c:bubble3D val="0"/>
            <c:spPr>
              <a:solidFill>
                <a:schemeClr val="accent6">
                  <a:lumMod val="60000"/>
                  <a:lumOff val="40000"/>
                </a:schemeClr>
              </a:solidFill>
              <a:ln w="19050">
                <a:solidFill>
                  <a:schemeClr val="lt1"/>
                </a:solidFill>
              </a:ln>
              <a:effectLst/>
            </c:spPr>
            <c:extLst>
              <c:ext xmlns:c16="http://schemas.microsoft.com/office/drawing/2014/chart" uri="{C3380CC4-5D6E-409C-BE32-E72D297353CC}">
                <c16:uniqueId val="{00000003-82B1-7244-A9B5-1487C88CB331}"/>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82B1-7244-A9B5-1487C88CB331}"/>
              </c:ext>
            </c:extLst>
          </c:dPt>
          <c:dPt>
            <c:idx val="3"/>
            <c:bubble3D val="0"/>
            <c:spPr>
              <a:solidFill>
                <a:schemeClr val="accent2"/>
              </a:solidFill>
              <a:ln w="19050">
                <a:solidFill>
                  <a:schemeClr val="lt1"/>
                </a:solidFill>
              </a:ln>
              <a:effectLst/>
            </c:spPr>
            <c:extLst>
              <c:ext xmlns:c16="http://schemas.microsoft.com/office/drawing/2014/chart" uri="{C3380CC4-5D6E-409C-BE32-E72D297353CC}">
                <c16:uniqueId val="{00000007-82B1-7244-A9B5-1487C88CB331}"/>
              </c:ext>
            </c:extLst>
          </c:dPt>
          <c:dPt>
            <c:idx val="4"/>
            <c:bubble3D val="0"/>
            <c:spPr>
              <a:solidFill>
                <a:srgbClr val="9C98F2"/>
              </a:solidFill>
              <a:ln w="19050">
                <a:solidFill>
                  <a:schemeClr val="lt1"/>
                </a:solidFill>
              </a:ln>
              <a:effectLst/>
            </c:spPr>
            <c:extLst>
              <c:ext xmlns:c16="http://schemas.microsoft.com/office/drawing/2014/chart" uri="{C3380CC4-5D6E-409C-BE32-E72D297353CC}">
                <c16:uniqueId val="{00000009-82B1-7244-A9B5-1487C88CB331}"/>
              </c:ext>
            </c:extLst>
          </c:dPt>
          <c:dLbls>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'Other Charts'!$A$1:$A$5</c:f>
              <c:strCache>
                <c:ptCount val="5"/>
                <c:pt idx="0">
                  <c:v>Bison</c:v>
                </c:pt>
                <c:pt idx="1">
                  <c:v>Elk</c:v>
                </c:pt>
                <c:pt idx="2">
                  <c:v>Bears</c:v>
                </c:pt>
                <c:pt idx="3">
                  <c:v>Wolves</c:v>
                </c:pt>
                <c:pt idx="4">
                  <c:v>No Approaches</c:v>
                </c:pt>
              </c:strCache>
            </c:strRef>
          </c:cat>
          <c:val>
            <c:numRef>
              <c:f>'Other Charts'!$B$1:$B$5</c:f>
              <c:numCache>
                <c:formatCode>General</c:formatCode>
                <c:ptCount val="5"/>
                <c:pt idx="0">
                  <c:v>19.3</c:v>
                </c:pt>
                <c:pt idx="1">
                  <c:v>31.2</c:v>
                </c:pt>
                <c:pt idx="2">
                  <c:v>18.3</c:v>
                </c:pt>
                <c:pt idx="3">
                  <c:v>5.5</c:v>
                </c:pt>
                <c:pt idx="4">
                  <c:v>25.7</c:v>
                </c:pt>
              </c:numCache>
            </c:numRef>
          </c:val>
          <c:extLst>
            <c:ext xmlns:c16="http://schemas.microsoft.com/office/drawing/2014/chart" uri="{C3380CC4-5D6E-409C-BE32-E72D297353CC}">
              <c16:uniqueId val="{0000000A-82B1-7244-A9B5-1487C88CB331}"/>
            </c:ext>
          </c:extLst>
        </c:ser>
        <c:dLbls>
          <c:showLegendKey val="0"/>
          <c:showVal val="0"/>
          <c:showCatName val="0"/>
          <c:showSerName val="0"/>
          <c:showPercent val="1"/>
          <c:showBubbleSize val="0"/>
          <c:showLeaderLines val="1"/>
        </c:dLbls>
        <c:firstSliceAng val="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2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0.33613</cdr:x>
      <cdr:y>0.86798</cdr:y>
    </cdr:from>
    <cdr:to>
      <cdr:x>0.46234</cdr:x>
      <cdr:y>0.939</cdr:y>
    </cdr:to>
    <cdr:sp macro="" textlink="">
      <cdr:nvSpPr>
        <cdr:cNvPr id="3" name="TextBox 18">
          <a:extLst xmlns:a="http://schemas.openxmlformats.org/drawingml/2006/main">
            <a:ext uri="{FF2B5EF4-FFF2-40B4-BE49-F238E27FC236}">
              <a16:creationId xmlns:a16="http://schemas.microsoft.com/office/drawing/2014/main" id="{B4504031-601B-C74B-B518-9A7A2B1C072E}"/>
            </a:ext>
          </a:extLst>
        </cdr:cNvPr>
        <cdr:cNvSpPr txBox="1"/>
      </cdr:nvSpPr>
      <cdr:spPr>
        <a:xfrm xmlns:a="http://schemas.openxmlformats.org/drawingml/2006/main" rot="1862052">
          <a:off x="3186973" y="5058185"/>
          <a:ext cx="1196616" cy="413823"/>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dirty="0"/>
            <a:t>Confused</a:t>
          </a:r>
        </a:p>
      </cdr:txBody>
    </cdr:sp>
  </cdr:relSizeAnchor>
  <cdr:relSizeAnchor xmlns:cdr="http://schemas.openxmlformats.org/drawingml/2006/chartDrawing">
    <cdr:from>
      <cdr:x>0.64441</cdr:x>
      <cdr:y>0.86312</cdr:y>
    </cdr:from>
    <cdr:to>
      <cdr:x>0.73824</cdr:x>
      <cdr:y>0.93413</cdr:y>
    </cdr:to>
    <cdr:sp macro="" textlink="">
      <cdr:nvSpPr>
        <cdr:cNvPr id="4" name="TextBox 18">
          <a:extLst xmlns:a="http://schemas.openxmlformats.org/drawingml/2006/main">
            <a:ext uri="{FF2B5EF4-FFF2-40B4-BE49-F238E27FC236}">
              <a16:creationId xmlns:a16="http://schemas.microsoft.com/office/drawing/2014/main" id="{B4504031-601B-C74B-B518-9A7A2B1C072E}"/>
            </a:ext>
          </a:extLst>
        </cdr:cNvPr>
        <cdr:cNvSpPr txBox="1"/>
      </cdr:nvSpPr>
      <cdr:spPr>
        <a:xfrm xmlns:a="http://schemas.openxmlformats.org/drawingml/2006/main" rot="1862052">
          <a:off x="6109852" y="5029844"/>
          <a:ext cx="889612" cy="413823"/>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dirty="0"/>
            <a:t>Curious</a:t>
          </a:r>
        </a:p>
      </cdr:txBody>
    </cdr:sp>
  </cdr:relSizeAnchor>
  <cdr:relSizeAnchor xmlns:cdr="http://schemas.openxmlformats.org/drawingml/2006/chartDrawing">
    <cdr:from>
      <cdr:x>0.53718</cdr:x>
      <cdr:y>0.86913</cdr:y>
    </cdr:from>
    <cdr:to>
      <cdr:x>0.64533</cdr:x>
      <cdr:y>0.94014</cdr:y>
    </cdr:to>
    <cdr:sp macro="" textlink="">
      <cdr:nvSpPr>
        <cdr:cNvPr id="5" name="TextBox 18">
          <a:extLst xmlns:a="http://schemas.openxmlformats.org/drawingml/2006/main">
            <a:ext uri="{FF2B5EF4-FFF2-40B4-BE49-F238E27FC236}">
              <a16:creationId xmlns:a16="http://schemas.microsoft.com/office/drawing/2014/main" id="{B4504031-601B-C74B-B518-9A7A2B1C072E}"/>
            </a:ext>
          </a:extLst>
        </cdr:cNvPr>
        <cdr:cNvSpPr txBox="1"/>
      </cdr:nvSpPr>
      <cdr:spPr>
        <a:xfrm xmlns:a="http://schemas.openxmlformats.org/drawingml/2006/main" rot="1862052">
          <a:off x="5093193" y="5064846"/>
          <a:ext cx="1025393" cy="413823"/>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dirty="0"/>
            <a:t>Neutral</a:t>
          </a:r>
        </a:p>
      </cdr:txBody>
    </cdr:sp>
  </cdr:relSizeAnchor>
</c:userShapes>
</file>

<file path=ppt/drawings/drawing2.xml><?xml version="1.0" encoding="utf-8"?>
<c:userShapes xmlns:c="http://schemas.openxmlformats.org/drawingml/2006/chart">
  <cdr:relSizeAnchor xmlns:cdr="http://schemas.openxmlformats.org/drawingml/2006/chartDrawing">
    <cdr:from>
      <cdr:x>0.10204</cdr:x>
      <cdr:y>0.83774</cdr:y>
    </cdr:from>
    <cdr:to>
      <cdr:x>0.78005</cdr:x>
      <cdr:y>0.91534</cdr:y>
    </cdr:to>
    <cdr:sp macro="" textlink="">
      <cdr:nvSpPr>
        <cdr:cNvPr id="2" name="TextBox 1">
          <a:extLst xmlns:a="http://schemas.openxmlformats.org/drawingml/2006/main">
            <a:ext uri="{FF2B5EF4-FFF2-40B4-BE49-F238E27FC236}">
              <a16:creationId xmlns:a16="http://schemas.microsoft.com/office/drawing/2014/main" id="{EA77A512-0B54-6D46-89E6-C5042F0259D2}"/>
            </a:ext>
          </a:extLst>
        </cdr:cNvPr>
        <cdr:cNvSpPr txBox="1"/>
      </cdr:nvSpPr>
      <cdr:spPr>
        <a:xfrm xmlns:a="http://schemas.openxmlformats.org/drawingml/2006/main">
          <a:off x="571500" y="3016250"/>
          <a:ext cx="3797300" cy="2794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0.08163</cdr:x>
      <cdr:y>0.87654</cdr:y>
    </cdr:from>
    <cdr:to>
      <cdr:x>0.88036</cdr:x>
      <cdr:y>0.95744</cdr:y>
    </cdr:to>
    <cdr:sp macro="" textlink="">
      <cdr:nvSpPr>
        <cdr:cNvPr id="3" name="TextBox 2">
          <a:extLst xmlns:a="http://schemas.openxmlformats.org/drawingml/2006/main">
            <a:ext uri="{FF2B5EF4-FFF2-40B4-BE49-F238E27FC236}">
              <a16:creationId xmlns:a16="http://schemas.microsoft.com/office/drawing/2014/main" id="{F94EAA50-61B7-7243-966F-56606DB827AB}"/>
            </a:ext>
          </a:extLst>
        </cdr:cNvPr>
        <cdr:cNvSpPr txBox="1"/>
      </cdr:nvSpPr>
      <cdr:spPr>
        <a:xfrm xmlns:a="http://schemas.openxmlformats.org/drawingml/2006/main">
          <a:off x="740985" y="4037348"/>
          <a:ext cx="7250402" cy="37261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800" dirty="0"/>
            <a:t>Low</a:t>
          </a:r>
          <a:r>
            <a:rPr lang="en-US" sz="1600" baseline="0" dirty="0"/>
            <a:t> </a:t>
          </a:r>
          <a:r>
            <a:rPr lang="en-US" sz="1800" baseline="0" dirty="0"/>
            <a:t>Fear</a:t>
          </a:r>
          <a:r>
            <a:rPr lang="en-US" sz="1600" baseline="0" dirty="0"/>
            <a:t>                                                                                                            </a:t>
          </a:r>
          <a:r>
            <a:rPr lang="en-US" sz="1800" baseline="0" dirty="0"/>
            <a:t>High</a:t>
          </a:r>
          <a:r>
            <a:rPr lang="en-US" sz="1600" baseline="0" dirty="0"/>
            <a:t> </a:t>
          </a:r>
          <a:r>
            <a:rPr lang="en-US" sz="1800" baseline="0" dirty="0"/>
            <a:t>Fear</a:t>
          </a:r>
          <a:endParaRPr lang="en-US" sz="1600" dirty="0"/>
        </a:p>
      </cdr:txBody>
    </cdr:sp>
  </cdr:relSizeAnchor>
</c:userShapes>
</file>

<file path=ppt/drawings/drawing3.xml><?xml version="1.0" encoding="utf-8"?>
<c:userShapes xmlns:c="http://schemas.openxmlformats.org/drawingml/2006/chart">
  <cdr:relSizeAnchor xmlns:cdr="http://schemas.openxmlformats.org/drawingml/2006/chartDrawing">
    <cdr:from>
      <cdr:x>0.08263</cdr:x>
      <cdr:y>0.88779</cdr:y>
    </cdr:from>
    <cdr:to>
      <cdr:x>0.89949</cdr:x>
      <cdr:y>0.95873</cdr:y>
    </cdr:to>
    <cdr:sp macro="" textlink="">
      <cdr:nvSpPr>
        <cdr:cNvPr id="2" name="TextBox 1">
          <a:extLst xmlns:a="http://schemas.openxmlformats.org/drawingml/2006/main">
            <a:ext uri="{FF2B5EF4-FFF2-40B4-BE49-F238E27FC236}">
              <a16:creationId xmlns:a16="http://schemas.microsoft.com/office/drawing/2014/main" id="{A71CE679-C60E-6649-9FBF-BA591CC8A63F}"/>
            </a:ext>
          </a:extLst>
        </cdr:cNvPr>
        <cdr:cNvSpPr txBox="1"/>
      </cdr:nvSpPr>
      <cdr:spPr>
        <a:xfrm xmlns:a="http://schemas.openxmlformats.org/drawingml/2006/main">
          <a:off x="750082" y="4095178"/>
          <a:ext cx="7414876" cy="32725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dirty="0"/>
            <a:t>Low</a:t>
          </a:r>
          <a:r>
            <a:rPr lang="en-US" sz="1600" baseline="0" dirty="0"/>
            <a:t> </a:t>
          </a:r>
          <a:r>
            <a:rPr lang="en-US" sz="1800" dirty="0"/>
            <a:t>risk</a:t>
          </a:r>
          <a:r>
            <a:rPr lang="en-US" sz="1600" baseline="0" dirty="0"/>
            <a:t>                                                                                                              </a:t>
          </a:r>
          <a:r>
            <a:rPr lang="en-US" sz="1800" baseline="0" dirty="0"/>
            <a:t>High</a:t>
          </a:r>
          <a:r>
            <a:rPr lang="en-US" sz="1600" baseline="0" dirty="0"/>
            <a:t> </a:t>
          </a:r>
          <a:r>
            <a:rPr lang="en-US" sz="1800" dirty="0"/>
            <a:t>Risk</a:t>
          </a:r>
          <a:endParaRPr lang="en-US" sz="16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890921-FD09-D64C-8D20-90B6741B0B65}" type="datetimeFigureOut">
              <a:rPr lang="en-US" smtClean="0"/>
              <a:t>4/7/20</a:t>
            </a:fld>
            <a:endParaRPr lang="en-US"/>
          </a:p>
        </p:txBody>
      </p:sp>
      <p:sp>
        <p:nvSpPr>
          <p:cNvPr id="4" name="Slide Image Placeholder 3"/>
          <p:cNvSpPr>
            <a:spLocks noGrp="1" noRot="1" noChangeAspect="1"/>
          </p:cNvSpPr>
          <p:nvPr>
            <p:ph type="sldImg" idx="2"/>
          </p:nvPr>
        </p:nvSpPr>
        <p:spPr>
          <a:xfrm>
            <a:off x="1543050" y="1143000"/>
            <a:ext cx="37719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A77EF9-B137-844D-99E5-937FB80AA039}" type="slidenum">
              <a:rPr lang="en-US" smtClean="0"/>
              <a:t>‹#›</a:t>
            </a:fld>
            <a:endParaRPr lang="en-US"/>
          </a:p>
        </p:txBody>
      </p:sp>
    </p:spTree>
    <p:extLst>
      <p:ext uri="{BB962C8B-B14F-4D97-AF65-F5344CB8AC3E}">
        <p14:creationId xmlns:p14="http://schemas.microsoft.com/office/powerpoint/2010/main" val="35567570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3A77EF9-B137-844D-99E5-937FB80AA039}" type="slidenum">
              <a:rPr lang="en-US" smtClean="0"/>
              <a:t>1</a:t>
            </a:fld>
            <a:endParaRPr lang="en-US"/>
          </a:p>
        </p:txBody>
      </p:sp>
    </p:spTree>
    <p:extLst>
      <p:ext uri="{BB962C8B-B14F-4D97-AF65-F5344CB8AC3E}">
        <p14:creationId xmlns:p14="http://schemas.microsoft.com/office/powerpoint/2010/main" val="27571024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17520" y="5387342"/>
            <a:ext cx="34198560" cy="11460480"/>
          </a:xfrm>
        </p:spPr>
        <p:txBody>
          <a:bodyPr anchor="b"/>
          <a:lstStyle>
            <a:lvl1pPr algn="ctr">
              <a:defRPr sz="26400"/>
            </a:lvl1pPr>
          </a:lstStyle>
          <a:p>
            <a:r>
              <a:rPr lang="en-US"/>
              <a:t>Click to edit Master title style</a:t>
            </a:r>
            <a:endParaRPr lang="en-US" dirty="0"/>
          </a:p>
        </p:txBody>
      </p:sp>
      <p:sp>
        <p:nvSpPr>
          <p:cNvPr id="3" name="Subtitle 2"/>
          <p:cNvSpPr>
            <a:spLocks noGrp="1"/>
          </p:cNvSpPr>
          <p:nvPr>
            <p:ph type="subTitle" idx="1"/>
          </p:nvPr>
        </p:nvSpPr>
        <p:spPr>
          <a:xfrm>
            <a:off x="5029200" y="17289782"/>
            <a:ext cx="30175200" cy="7947658"/>
          </a:xfrm>
        </p:spPr>
        <p:txBody>
          <a:bodyPr/>
          <a:lstStyle>
            <a:lvl1pPr marL="0" indent="0" algn="ctr">
              <a:buNone/>
              <a:defRPr sz="10560"/>
            </a:lvl1pPr>
            <a:lvl2pPr marL="2011680" indent="0" algn="ctr">
              <a:buNone/>
              <a:defRPr sz="8800"/>
            </a:lvl2pPr>
            <a:lvl3pPr marL="4023360" indent="0" algn="ctr">
              <a:buNone/>
              <a:defRPr sz="7920"/>
            </a:lvl3pPr>
            <a:lvl4pPr marL="6035040" indent="0" algn="ctr">
              <a:buNone/>
              <a:defRPr sz="7040"/>
            </a:lvl4pPr>
            <a:lvl5pPr marL="8046720" indent="0" algn="ctr">
              <a:buNone/>
              <a:defRPr sz="7040"/>
            </a:lvl5pPr>
            <a:lvl6pPr marL="10058400" indent="0" algn="ctr">
              <a:buNone/>
              <a:defRPr sz="7040"/>
            </a:lvl6pPr>
            <a:lvl7pPr marL="12070080" indent="0" algn="ctr">
              <a:buNone/>
              <a:defRPr sz="7040"/>
            </a:lvl7pPr>
            <a:lvl8pPr marL="14081760" indent="0" algn="ctr">
              <a:buNone/>
              <a:defRPr sz="7040"/>
            </a:lvl8pPr>
            <a:lvl9pPr marL="16093440" indent="0" algn="ctr">
              <a:buNone/>
              <a:defRPr sz="70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A861919-E249-C44C-962B-AFF64D65950A}" type="datetimeFigureOut">
              <a:rPr lang="en-US" smtClean="0"/>
              <a:t>4/7/20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2636358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861919-E249-C44C-962B-AFF64D65950A}" type="datetimeFigureOut">
              <a:rPr lang="en-US" smtClean="0"/>
              <a:t>4/7/20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3715977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792172" y="1752600"/>
            <a:ext cx="8675370" cy="2789682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766062" y="1752600"/>
            <a:ext cx="25523190" cy="2789682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861919-E249-C44C-962B-AFF64D65950A}" type="datetimeFigureOut">
              <a:rPr lang="en-US" smtClean="0"/>
              <a:t>4/7/20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1782061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861919-E249-C44C-962B-AFF64D65950A}" type="datetimeFigureOut">
              <a:rPr lang="en-US" smtClean="0"/>
              <a:t>4/7/20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2942036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745107" y="8206749"/>
            <a:ext cx="34701480" cy="13693138"/>
          </a:xfrm>
        </p:spPr>
        <p:txBody>
          <a:bodyPr anchor="b"/>
          <a:lstStyle>
            <a:lvl1pPr>
              <a:defRPr sz="26400"/>
            </a:lvl1pPr>
          </a:lstStyle>
          <a:p>
            <a:r>
              <a:rPr lang="en-US"/>
              <a:t>Click to edit Master title style</a:t>
            </a:r>
            <a:endParaRPr lang="en-US" dirty="0"/>
          </a:p>
        </p:txBody>
      </p:sp>
      <p:sp>
        <p:nvSpPr>
          <p:cNvPr id="3" name="Text Placeholder 2"/>
          <p:cNvSpPr>
            <a:spLocks noGrp="1"/>
          </p:cNvSpPr>
          <p:nvPr>
            <p:ph type="body" idx="1"/>
          </p:nvPr>
        </p:nvSpPr>
        <p:spPr>
          <a:xfrm>
            <a:off x="2745107" y="22029429"/>
            <a:ext cx="34701480" cy="7200898"/>
          </a:xfrm>
        </p:spPr>
        <p:txBody>
          <a:bodyPr/>
          <a:lstStyle>
            <a:lvl1pPr marL="0" indent="0">
              <a:buNone/>
              <a:defRPr sz="10560">
                <a:solidFill>
                  <a:schemeClr val="tx1"/>
                </a:solidFill>
              </a:defRPr>
            </a:lvl1pPr>
            <a:lvl2pPr marL="2011680" indent="0">
              <a:buNone/>
              <a:defRPr sz="8800">
                <a:solidFill>
                  <a:schemeClr val="tx1">
                    <a:tint val="75000"/>
                  </a:schemeClr>
                </a:solidFill>
              </a:defRPr>
            </a:lvl2pPr>
            <a:lvl3pPr marL="4023360" indent="0">
              <a:buNone/>
              <a:defRPr sz="7920">
                <a:solidFill>
                  <a:schemeClr val="tx1">
                    <a:tint val="75000"/>
                  </a:schemeClr>
                </a:solidFill>
              </a:defRPr>
            </a:lvl3pPr>
            <a:lvl4pPr marL="6035040" indent="0">
              <a:buNone/>
              <a:defRPr sz="7040">
                <a:solidFill>
                  <a:schemeClr val="tx1">
                    <a:tint val="75000"/>
                  </a:schemeClr>
                </a:solidFill>
              </a:defRPr>
            </a:lvl4pPr>
            <a:lvl5pPr marL="8046720" indent="0">
              <a:buNone/>
              <a:defRPr sz="7040">
                <a:solidFill>
                  <a:schemeClr val="tx1">
                    <a:tint val="75000"/>
                  </a:schemeClr>
                </a:solidFill>
              </a:defRPr>
            </a:lvl5pPr>
            <a:lvl6pPr marL="10058400" indent="0">
              <a:buNone/>
              <a:defRPr sz="7040">
                <a:solidFill>
                  <a:schemeClr val="tx1">
                    <a:tint val="75000"/>
                  </a:schemeClr>
                </a:solidFill>
              </a:defRPr>
            </a:lvl6pPr>
            <a:lvl7pPr marL="12070080" indent="0">
              <a:buNone/>
              <a:defRPr sz="7040">
                <a:solidFill>
                  <a:schemeClr val="tx1">
                    <a:tint val="75000"/>
                  </a:schemeClr>
                </a:solidFill>
              </a:defRPr>
            </a:lvl7pPr>
            <a:lvl8pPr marL="14081760" indent="0">
              <a:buNone/>
              <a:defRPr sz="7040">
                <a:solidFill>
                  <a:schemeClr val="tx1">
                    <a:tint val="75000"/>
                  </a:schemeClr>
                </a:solidFill>
              </a:defRPr>
            </a:lvl8pPr>
            <a:lvl9pPr marL="16093440" indent="0">
              <a:buNone/>
              <a:defRPr sz="70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A861919-E249-C44C-962B-AFF64D65950A}" type="datetimeFigureOut">
              <a:rPr lang="en-US" smtClean="0"/>
              <a:t>4/7/20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42921487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766060" y="8763000"/>
            <a:ext cx="1709928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0368260" y="8763000"/>
            <a:ext cx="17099280" cy="208864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861919-E249-C44C-962B-AFF64D65950A}" type="datetimeFigureOut">
              <a:rPr lang="en-US" smtClean="0"/>
              <a:t>4/7/20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603168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771300" y="1752607"/>
            <a:ext cx="34701480" cy="6362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2771305" y="8069582"/>
            <a:ext cx="17020696" cy="3954778"/>
          </a:xfrm>
        </p:spPr>
        <p:txBody>
          <a:bodyPr anchor="b"/>
          <a:lstStyle>
            <a:lvl1pPr marL="0" indent="0">
              <a:buNone/>
              <a:defRPr sz="10560" b="1"/>
            </a:lvl1pPr>
            <a:lvl2pPr marL="2011680" indent="0">
              <a:buNone/>
              <a:defRPr sz="8800" b="1"/>
            </a:lvl2pPr>
            <a:lvl3pPr marL="4023360" indent="0">
              <a:buNone/>
              <a:defRPr sz="7920" b="1"/>
            </a:lvl3pPr>
            <a:lvl4pPr marL="6035040" indent="0">
              <a:buNone/>
              <a:defRPr sz="7040" b="1"/>
            </a:lvl4pPr>
            <a:lvl5pPr marL="8046720" indent="0">
              <a:buNone/>
              <a:defRPr sz="7040" b="1"/>
            </a:lvl5pPr>
            <a:lvl6pPr marL="10058400" indent="0">
              <a:buNone/>
              <a:defRPr sz="7040" b="1"/>
            </a:lvl6pPr>
            <a:lvl7pPr marL="12070080" indent="0">
              <a:buNone/>
              <a:defRPr sz="7040" b="1"/>
            </a:lvl7pPr>
            <a:lvl8pPr marL="14081760" indent="0">
              <a:buNone/>
              <a:defRPr sz="7040" b="1"/>
            </a:lvl8pPr>
            <a:lvl9pPr marL="16093440" indent="0">
              <a:buNone/>
              <a:defRPr sz="7040" b="1"/>
            </a:lvl9pPr>
          </a:lstStyle>
          <a:p>
            <a:pPr lvl="0"/>
            <a:r>
              <a:rPr lang="en-US"/>
              <a:t>Edit Master text styles</a:t>
            </a:r>
          </a:p>
        </p:txBody>
      </p:sp>
      <p:sp>
        <p:nvSpPr>
          <p:cNvPr id="4" name="Content Placeholder 3"/>
          <p:cNvSpPr>
            <a:spLocks noGrp="1"/>
          </p:cNvSpPr>
          <p:nvPr>
            <p:ph sz="half" idx="2"/>
          </p:nvPr>
        </p:nvSpPr>
        <p:spPr>
          <a:xfrm>
            <a:off x="2771305" y="12024360"/>
            <a:ext cx="17020696"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0368262" y="8069582"/>
            <a:ext cx="17104520" cy="3954778"/>
          </a:xfrm>
        </p:spPr>
        <p:txBody>
          <a:bodyPr anchor="b"/>
          <a:lstStyle>
            <a:lvl1pPr marL="0" indent="0">
              <a:buNone/>
              <a:defRPr sz="10560" b="1"/>
            </a:lvl1pPr>
            <a:lvl2pPr marL="2011680" indent="0">
              <a:buNone/>
              <a:defRPr sz="8800" b="1"/>
            </a:lvl2pPr>
            <a:lvl3pPr marL="4023360" indent="0">
              <a:buNone/>
              <a:defRPr sz="7920" b="1"/>
            </a:lvl3pPr>
            <a:lvl4pPr marL="6035040" indent="0">
              <a:buNone/>
              <a:defRPr sz="7040" b="1"/>
            </a:lvl4pPr>
            <a:lvl5pPr marL="8046720" indent="0">
              <a:buNone/>
              <a:defRPr sz="7040" b="1"/>
            </a:lvl5pPr>
            <a:lvl6pPr marL="10058400" indent="0">
              <a:buNone/>
              <a:defRPr sz="7040" b="1"/>
            </a:lvl6pPr>
            <a:lvl7pPr marL="12070080" indent="0">
              <a:buNone/>
              <a:defRPr sz="7040" b="1"/>
            </a:lvl7pPr>
            <a:lvl8pPr marL="14081760" indent="0">
              <a:buNone/>
              <a:defRPr sz="7040" b="1"/>
            </a:lvl8pPr>
            <a:lvl9pPr marL="16093440" indent="0">
              <a:buNone/>
              <a:defRPr sz="7040" b="1"/>
            </a:lvl9pPr>
          </a:lstStyle>
          <a:p>
            <a:pPr lvl="0"/>
            <a:r>
              <a:rPr lang="en-US"/>
              <a:t>Edit Master text styles</a:t>
            </a:r>
          </a:p>
        </p:txBody>
      </p:sp>
      <p:sp>
        <p:nvSpPr>
          <p:cNvPr id="6" name="Content Placeholder 5"/>
          <p:cNvSpPr>
            <a:spLocks noGrp="1"/>
          </p:cNvSpPr>
          <p:nvPr>
            <p:ph sz="quarter" idx="4"/>
          </p:nvPr>
        </p:nvSpPr>
        <p:spPr>
          <a:xfrm>
            <a:off x="20368262" y="12024360"/>
            <a:ext cx="17104520" cy="1768602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861919-E249-C44C-962B-AFF64D65950A}" type="datetimeFigureOut">
              <a:rPr lang="en-US" smtClean="0"/>
              <a:t>4/7/20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39131922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861919-E249-C44C-962B-AFF64D65950A}" type="datetimeFigureOut">
              <a:rPr lang="en-US" smtClean="0"/>
              <a:t>4/7/20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1594835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861919-E249-C44C-962B-AFF64D65950A}" type="datetimeFigureOut">
              <a:rPr lang="en-US" smtClean="0"/>
              <a:t>4/7/20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3302970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771301" y="2194560"/>
            <a:ext cx="12976383" cy="7680960"/>
          </a:xfrm>
        </p:spPr>
        <p:txBody>
          <a:bodyPr anchor="b"/>
          <a:lstStyle>
            <a:lvl1pPr>
              <a:defRPr sz="14080"/>
            </a:lvl1pPr>
          </a:lstStyle>
          <a:p>
            <a:r>
              <a:rPr lang="en-US"/>
              <a:t>Click to edit Master title style</a:t>
            </a:r>
            <a:endParaRPr lang="en-US" dirty="0"/>
          </a:p>
        </p:txBody>
      </p:sp>
      <p:sp>
        <p:nvSpPr>
          <p:cNvPr id="3" name="Content Placeholder 2"/>
          <p:cNvSpPr>
            <a:spLocks noGrp="1"/>
          </p:cNvSpPr>
          <p:nvPr>
            <p:ph idx="1"/>
          </p:nvPr>
        </p:nvSpPr>
        <p:spPr>
          <a:xfrm>
            <a:off x="17104520" y="4739647"/>
            <a:ext cx="20368260" cy="23393400"/>
          </a:xfrm>
        </p:spPr>
        <p:txBody>
          <a:bodyPr/>
          <a:lstStyle>
            <a:lvl1pPr>
              <a:defRPr sz="14080"/>
            </a:lvl1pPr>
            <a:lvl2pPr>
              <a:defRPr sz="12320"/>
            </a:lvl2pPr>
            <a:lvl3pPr>
              <a:defRPr sz="10560"/>
            </a:lvl3pPr>
            <a:lvl4pPr>
              <a:defRPr sz="8800"/>
            </a:lvl4pPr>
            <a:lvl5pPr>
              <a:defRPr sz="8800"/>
            </a:lvl5pPr>
            <a:lvl6pPr>
              <a:defRPr sz="8800"/>
            </a:lvl6pPr>
            <a:lvl7pPr>
              <a:defRPr sz="8800"/>
            </a:lvl7pPr>
            <a:lvl8pPr>
              <a:defRPr sz="8800"/>
            </a:lvl8pPr>
            <a:lvl9pPr>
              <a:defRPr sz="8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771301" y="9875520"/>
            <a:ext cx="12976383" cy="18295622"/>
          </a:xfrm>
        </p:spPr>
        <p:txBody>
          <a:bodyPr/>
          <a:lstStyle>
            <a:lvl1pPr marL="0" indent="0">
              <a:buNone/>
              <a:defRPr sz="7040"/>
            </a:lvl1pPr>
            <a:lvl2pPr marL="2011680" indent="0">
              <a:buNone/>
              <a:defRPr sz="6160"/>
            </a:lvl2pPr>
            <a:lvl3pPr marL="4023360" indent="0">
              <a:buNone/>
              <a:defRPr sz="5280"/>
            </a:lvl3pPr>
            <a:lvl4pPr marL="6035040" indent="0">
              <a:buNone/>
              <a:defRPr sz="4400"/>
            </a:lvl4pPr>
            <a:lvl5pPr marL="8046720" indent="0">
              <a:buNone/>
              <a:defRPr sz="4400"/>
            </a:lvl5pPr>
            <a:lvl6pPr marL="10058400" indent="0">
              <a:buNone/>
              <a:defRPr sz="4400"/>
            </a:lvl6pPr>
            <a:lvl7pPr marL="12070080" indent="0">
              <a:buNone/>
              <a:defRPr sz="4400"/>
            </a:lvl7pPr>
            <a:lvl8pPr marL="14081760" indent="0">
              <a:buNone/>
              <a:defRPr sz="4400"/>
            </a:lvl8pPr>
            <a:lvl9pPr marL="16093440" indent="0">
              <a:buNone/>
              <a:defRPr sz="4400"/>
            </a:lvl9pPr>
          </a:lstStyle>
          <a:p>
            <a:pPr lvl="0"/>
            <a:r>
              <a:rPr lang="en-US"/>
              <a:t>Edit Master text styles</a:t>
            </a:r>
          </a:p>
        </p:txBody>
      </p:sp>
      <p:sp>
        <p:nvSpPr>
          <p:cNvPr id="5" name="Date Placeholder 4"/>
          <p:cNvSpPr>
            <a:spLocks noGrp="1"/>
          </p:cNvSpPr>
          <p:nvPr>
            <p:ph type="dt" sz="half" idx="10"/>
          </p:nvPr>
        </p:nvSpPr>
        <p:spPr/>
        <p:txBody>
          <a:bodyPr/>
          <a:lstStyle/>
          <a:p>
            <a:fld id="{7A861919-E249-C44C-962B-AFF64D65950A}" type="datetimeFigureOut">
              <a:rPr lang="en-US" smtClean="0"/>
              <a:t>4/7/20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30164222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771301" y="2194560"/>
            <a:ext cx="12976383" cy="7680960"/>
          </a:xfrm>
        </p:spPr>
        <p:txBody>
          <a:bodyPr anchor="b"/>
          <a:lstStyle>
            <a:lvl1pPr>
              <a:defRPr sz="14080"/>
            </a:lvl1pPr>
          </a:lstStyle>
          <a:p>
            <a:r>
              <a:rPr lang="en-US"/>
              <a:t>Click to edit Master title style</a:t>
            </a:r>
            <a:endParaRPr lang="en-US" dirty="0"/>
          </a:p>
        </p:txBody>
      </p:sp>
      <p:sp>
        <p:nvSpPr>
          <p:cNvPr id="3" name="Picture Placeholder 2"/>
          <p:cNvSpPr>
            <a:spLocks noGrp="1" noChangeAspect="1"/>
          </p:cNvSpPr>
          <p:nvPr>
            <p:ph type="pic" idx="1"/>
          </p:nvPr>
        </p:nvSpPr>
        <p:spPr>
          <a:xfrm>
            <a:off x="17104520" y="4739647"/>
            <a:ext cx="20368260" cy="23393400"/>
          </a:xfrm>
        </p:spPr>
        <p:txBody>
          <a:bodyPr anchor="t"/>
          <a:lstStyle>
            <a:lvl1pPr marL="0" indent="0">
              <a:buNone/>
              <a:defRPr sz="14080"/>
            </a:lvl1pPr>
            <a:lvl2pPr marL="2011680" indent="0">
              <a:buNone/>
              <a:defRPr sz="12320"/>
            </a:lvl2pPr>
            <a:lvl3pPr marL="4023360" indent="0">
              <a:buNone/>
              <a:defRPr sz="10560"/>
            </a:lvl3pPr>
            <a:lvl4pPr marL="6035040" indent="0">
              <a:buNone/>
              <a:defRPr sz="8800"/>
            </a:lvl4pPr>
            <a:lvl5pPr marL="8046720" indent="0">
              <a:buNone/>
              <a:defRPr sz="8800"/>
            </a:lvl5pPr>
            <a:lvl6pPr marL="10058400" indent="0">
              <a:buNone/>
              <a:defRPr sz="8800"/>
            </a:lvl6pPr>
            <a:lvl7pPr marL="12070080" indent="0">
              <a:buNone/>
              <a:defRPr sz="8800"/>
            </a:lvl7pPr>
            <a:lvl8pPr marL="14081760" indent="0">
              <a:buNone/>
              <a:defRPr sz="8800"/>
            </a:lvl8pPr>
            <a:lvl9pPr marL="16093440" indent="0">
              <a:buNone/>
              <a:defRPr sz="8800"/>
            </a:lvl9pPr>
          </a:lstStyle>
          <a:p>
            <a:r>
              <a:rPr lang="en-US"/>
              <a:t>Click icon to add picture</a:t>
            </a:r>
            <a:endParaRPr lang="en-US" dirty="0"/>
          </a:p>
        </p:txBody>
      </p:sp>
      <p:sp>
        <p:nvSpPr>
          <p:cNvPr id="4" name="Text Placeholder 3"/>
          <p:cNvSpPr>
            <a:spLocks noGrp="1"/>
          </p:cNvSpPr>
          <p:nvPr>
            <p:ph type="body" sz="half" idx="2"/>
          </p:nvPr>
        </p:nvSpPr>
        <p:spPr>
          <a:xfrm>
            <a:off x="2771301" y="9875520"/>
            <a:ext cx="12976383" cy="18295622"/>
          </a:xfrm>
        </p:spPr>
        <p:txBody>
          <a:bodyPr/>
          <a:lstStyle>
            <a:lvl1pPr marL="0" indent="0">
              <a:buNone/>
              <a:defRPr sz="7040"/>
            </a:lvl1pPr>
            <a:lvl2pPr marL="2011680" indent="0">
              <a:buNone/>
              <a:defRPr sz="6160"/>
            </a:lvl2pPr>
            <a:lvl3pPr marL="4023360" indent="0">
              <a:buNone/>
              <a:defRPr sz="5280"/>
            </a:lvl3pPr>
            <a:lvl4pPr marL="6035040" indent="0">
              <a:buNone/>
              <a:defRPr sz="4400"/>
            </a:lvl4pPr>
            <a:lvl5pPr marL="8046720" indent="0">
              <a:buNone/>
              <a:defRPr sz="4400"/>
            </a:lvl5pPr>
            <a:lvl6pPr marL="10058400" indent="0">
              <a:buNone/>
              <a:defRPr sz="4400"/>
            </a:lvl6pPr>
            <a:lvl7pPr marL="12070080" indent="0">
              <a:buNone/>
              <a:defRPr sz="4400"/>
            </a:lvl7pPr>
            <a:lvl8pPr marL="14081760" indent="0">
              <a:buNone/>
              <a:defRPr sz="4400"/>
            </a:lvl8pPr>
            <a:lvl9pPr marL="16093440" indent="0">
              <a:buNone/>
              <a:defRPr sz="4400"/>
            </a:lvl9pPr>
          </a:lstStyle>
          <a:p>
            <a:pPr lvl="0"/>
            <a:r>
              <a:rPr lang="en-US"/>
              <a:t>Edit Master text styles</a:t>
            </a:r>
          </a:p>
        </p:txBody>
      </p:sp>
      <p:sp>
        <p:nvSpPr>
          <p:cNvPr id="5" name="Date Placeholder 4"/>
          <p:cNvSpPr>
            <a:spLocks noGrp="1"/>
          </p:cNvSpPr>
          <p:nvPr>
            <p:ph type="dt" sz="half" idx="10"/>
          </p:nvPr>
        </p:nvSpPr>
        <p:spPr/>
        <p:txBody>
          <a:bodyPr/>
          <a:lstStyle/>
          <a:p>
            <a:fld id="{7A861919-E249-C44C-962B-AFF64D65950A}" type="datetimeFigureOut">
              <a:rPr lang="en-US" smtClean="0"/>
              <a:t>4/7/20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CAFD88-4D1E-6248-900B-F2779EC8A1FB}" type="slidenum">
              <a:rPr lang="en-US" smtClean="0"/>
              <a:t>‹#›</a:t>
            </a:fld>
            <a:endParaRPr lang="en-US"/>
          </a:p>
        </p:txBody>
      </p:sp>
    </p:spTree>
    <p:extLst>
      <p:ext uri="{BB962C8B-B14F-4D97-AF65-F5344CB8AC3E}">
        <p14:creationId xmlns:p14="http://schemas.microsoft.com/office/powerpoint/2010/main" val="2990745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6060" y="1752607"/>
            <a:ext cx="34701480" cy="6362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766060" y="8763000"/>
            <a:ext cx="34701480" cy="20886422"/>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66060" y="30510487"/>
            <a:ext cx="9052560" cy="1752600"/>
          </a:xfrm>
          <a:prstGeom prst="rect">
            <a:avLst/>
          </a:prstGeom>
        </p:spPr>
        <p:txBody>
          <a:bodyPr vert="horz" lIns="91440" tIns="45720" rIns="91440" bIns="45720" rtlCol="0" anchor="ctr"/>
          <a:lstStyle>
            <a:lvl1pPr algn="l">
              <a:defRPr sz="5280">
                <a:solidFill>
                  <a:schemeClr val="tx1">
                    <a:tint val="75000"/>
                  </a:schemeClr>
                </a:solidFill>
              </a:defRPr>
            </a:lvl1pPr>
          </a:lstStyle>
          <a:p>
            <a:fld id="{7A861919-E249-C44C-962B-AFF64D65950A}" type="datetimeFigureOut">
              <a:rPr lang="en-US" smtClean="0"/>
              <a:t>4/7/20</a:t>
            </a:fld>
            <a:endParaRPr lang="en-US"/>
          </a:p>
        </p:txBody>
      </p:sp>
      <p:sp>
        <p:nvSpPr>
          <p:cNvPr id="5" name="Footer Placeholder 4"/>
          <p:cNvSpPr>
            <a:spLocks noGrp="1"/>
          </p:cNvSpPr>
          <p:nvPr>
            <p:ph type="ftr" sz="quarter" idx="3"/>
          </p:nvPr>
        </p:nvSpPr>
        <p:spPr>
          <a:xfrm>
            <a:off x="13327380" y="30510487"/>
            <a:ext cx="13578840" cy="1752600"/>
          </a:xfrm>
          <a:prstGeom prst="rect">
            <a:avLst/>
          </a:prstGeom>
        </p:spPr>
        <p:txBody>
          <a:bodyPr vert="horz" lIns="91440" tIns="45720" rIns="91440" bIns="45720" rtlCol="0" anchor="ctr"/>
          <a:lstStyle>
            <a:lvl1pPr algn="ctr">
              <a:defRPr sz="52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8414980" y="30510487"/>
            <a:ext cx="9052560" cy="1752600"/>
          </a:xfrm>
          <a:prstGeom prst="rect">
            <a:avLst/>
          </a:prstGeom>
        </p:spPr>
        <p:txBody>
          <a:bodyPr vert="horz" lIns="91440" tIns="45720" rIns="91440" bIns="45720" rtlCol="0" anchor="ctr"/>
          <a:lstStyle>
            <a:lvl1pPr algn="r">
              <a:defRPr sz="5280">
                <a:solidFill>
                  <a:schemeClr val="tx1">
                    <a:tint val="75000"/>
                  </a:schemeClr>
                </a:solidFill>
              </a:defRPr>
            </a:lvl1pPr>
          </a:lstStyle>
          <a:p>
            <a:fld id="{59CAFD88-4D1E-6248-900B-F2779EC8A1FB}" type="slidenum">
              <a:rPr lang="en-US" smtClean="0"/>
              <a:t>‹#›</a:t>
            </a:fld>
            <a:endParaRPr lang="en-US"/>
          </a:p>
        </p:txBody>
      </p:sp>
    </p:spTree>
    <p:extLst>
      <p:ext uri="{BB962C8B-B14F-4D97-AF65-F5344CB8AC3E}">
        <p14:creationId xmlns:p14="http://schemas.microsoft.com/office/powerpoint/2010/main" val="124576957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023360" rtl="0" eaLnBrk="1" latinLnBrk="0" hangingPunct="1">
        <a:lnSpc>
          <a:spcPct val="90000"/>
        </a:lnSpc>
        <a:spcBef>
          <a:spcPct val="0"/>
        </a:spcBef>
        <a:buNone/>
        <a:defRPr sz="19360" kern="1200">
          <a:solidFill>
            <a:schemeClr val="tx1"/>
          </a:solidFill>
          <a:latin typeface="+mj-lt"/>
          <a:ea typeface="+mj-ea"/>
          <a:cs typeface="+mj-cs"/>
        </a:defRPr>
      </a:lvl1pPr>
    </p:titleStyle>
    <p:bodyStyle>
      <a:lvl1pPr marL="1005840" indent="-1005840" algn="l" defTabSz="4023360" rtl="0" eaLnBrk="1" latinLnBrk="0" hangingPunct="1">
        <a:lnSpc>
          <a:spcPct val="90000"/>
        </a:lnSpc>
        <a:spcBef>
          <a:spcPts val="4400"/>
        </a:spcBef>
        <a:buFont typeface="Arial" panose="020B0604020202020204" pitchFamily="34" charset="0"/>
        <a:buChar char="•"/>
        <a:defRPr sz="12320" kern="1200">
          <a:solidFill>
            <a:schemeClr val="tx1"/>
          </a:solidFill>
          <a:latin typeface="+mn-lt"/>
          <a:ea typeface="+mn-ea"/>
          <a:cs typeface="+mn-cs"/>
        </a:defRPr>
      </a:lvl1pPr>
      <a:lvl2pPr marL="3017520" indent="-1005840" algn="l" defTabSz="4023360" rtl="0" eaLnBrk="1" latinLnBrk="0" hangingPunct="1">
        <a:lnSpc>
          <a:spcPct val="90000"/>
        </a:lnSpc>
        <a:spcBef>
          <a:spcPts val="2200"/>
        </a:spcBef>
        <a:buFont typeface="Arial" panose="020B0604020202020204" pitchFamily="34" charset="0"/>
        <a:buChar char="•"/>
        <a:defRPr sz="10560" kern="1200">
          <a:solidFill>
            <a:schemeClr val="tx1"/>
          </a:solidFill>
          <a:latin typeface="+mn-lt"/>
          <a:ea typeface="+mn-ea"/>
          <a:cs typeface="+mn-cs"/>
        </a:defRPr>
      </a:lvl2pPr>
      <a:lvl3pPr marL="5029200" indent="-1005840" algn="l" defTabSz="4023360" rtl="0" eaLnBrk="1" latinLnBrk="0" hangingPunct="1">
        <a:lnSpc>
          <a:spcPct val="90000"/>
        </a:lnSpc>
        <a:spcBef>
          <a:spcPts val="2200"/>
        </a:spcBef>
        <a:buFont typeface="Arial" panose="020B0604020202020204" pitchFamily="34" charset="0"/>
        <a:buChar char="•"/>
        <a:defRPr sz="8800" kern="1200">
          <a:solidFill>
            <a:schemeClr val="tx1"/>
          </a:solidFill>
          <a:latin typeface="+mn-lt"/>
          <a:ea typeface="+mn-ea"/>
          <a:cs typeface="+mn-cs"/>
        </a:defRPr>
      </a:lvl3pPr>
      <a:lvl4pPr marL="704088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4pPr>
      <a:lvl5pPr marL="905256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5pPr>
      <a:lvl6pPr marL="1106424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6pPr>
      <a:lvl7pPr marL="1307592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7pPr>
      <a:lvl8pPr marL="1508760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8pPr>
      <a:lvl9pPr marL="17099280" indent="-1005840" algn="l" defTabSz="4023360" rtl="0" eaLnBrk="1" latinLnBrk="0" hangingPunct="1">
        <a:lnSpc>
          <a:spcPct val="90000"/>
        </a:lnSpc>
        <a:spcBef>
          <a:spcPts val="2200"/>
        </a:spcBef>
        <a:buFont typeface="Arial" panose="020B0604020202020204" pitchFamily="34" charset="0"/>
        <a:buChar char="•"/>
        <a:defRPr sz="7920" kern="1200">
          <a:solidFill>
            <a:schemeClr val="tx1"/>
          </a:solidFill>
          <a:latin typeface="+mn-lt"/>
          <a:ea typeface="+mn-ea"/>
          <a:cs typeface="+mn-cs"/>
        </a:defRPr>
      </a:lvl9pPr>
    </p:bodyStyle>
    <p:otherStyle>
      <a:defPPr>
        <a:defRPr lang="en-US"/>
      </a:defPPr>
      <a:lvl1pPr marL="0" algn="l" defTabSz="4023360" rtl="0" eaLnBrk="1" latinLnBrk="0" hangingPunct="1">
        <a:defRPr sz="7920" kern="1200">
          <a:solidFill>
            <a:schemeClr val="tx1"/>
          </a:solidFill>
          <a:latin typeface="+mn-lt"/>
          <a:ea typeface="+mn-ea"/>
          <a:cs typeface="+mn-cs"/>
        </a:defRPr>
      </a:lvl1pPr>
      <a:lvl2pPr marL="2011680" algn="l" defTabSz="4023360" rtl="0" eaLnBrk="1" latinLnBrk="0" hangingPunct="1">
        <a:defRPr sz="7920" kern="1200">
          <a:solidFill>
            <a:schemeClr val="tx1"/>
          </a:solidFill>
          <a:latin typeface="+mn-lt"/>
          <a:ea typeface="+mn-ea"/>
          <a:cs typeface="+mn-cs"/>
        </a:defRPr>
      </a:lvl2pPr>
      <a:lvl3pPr marL="4023360" algn="l" defTabSz="4023360" rtl="0" eaLnBrk="1" latinLnBrk="0" hangingPunct="1">
        <a:defRPr sz="7920" kern="1200">
          <a:solidFill>
            <a:schemeClr val="tx1"/>
          </a:solidFill>
          <a:latin typeface="+mn-lt"/>
          <a:ea typeface="+mn-ea"/>
          <a:cs typeface="+mn-cs"/>
        </a:defRPr>
      </a:lvl3pPr>
      <a:lvl4pPr marL="6035040" algn="l" defTabSz="4023360" rtl="0" eaLnBrk="1" latinLnBrk="0" hangingPunct="1">
        <a:defRPr sz="7920" kern="1200">
          <a:solidFill>
            <a:schemeClr val="tx1"/>
          </a:solidFill>
          <a:latin typeface="+mn-lt"/>
          <a:ea typeface="+mn-ea"/>
          <a:cs typeface="+mn-cs"/>
        </a:defRPr>
      </a:lvl4pPr>
      <a:lvl5pPr marL="8046720" algn="l" defTabSz="4023360" rtl="0" eaLnBrk="1" latinLnBrk="0" hangingPunct="1">
        <a:defRPr sz="7920" kern="1200">
          <a:solidFill>
            <a:schemeClr val="tx1"/>
          </a:solidFill>
          <a:latin typeface="+mn-lt"/>
          <a:ea typeface="+mn-ea"/>
          <a:cs typeface="+mn-cs"/>
        </a:defRPr>
      </a:lvl5pPr>
      <a:lvl6pPr marL="10058400" algn="l" defTabSz="4023360" rtl="0" eaLnBrk="1" latinLnBrk="0" hangingPunct="1">
        <a:defRPr sz="7920" kern="1200">
          <a:solidFill>
            <a:schemeClr val="tx1"/>
          </a:solidFill>
          <a:latin typeface="+mn-lt"/>
          <a:ea typeface="+mn-ea"/>
          <a:cs typeface="+mn-cs"/>
        </a:defRPr>
      </a:lvl6pPr>
      <a:lvl7pPr marL="12070080" algn="l" defTabSz="4023360" rtl="0" eaLnBrk="1" latinLnBrk="0" hangingPunct="1">
        <a:defRPr sz="7920" kern="1200">
          <a:solidFill>
            <a:schemeClr val="tx1"/>
          </a:solidFill>
          <a:latin typeface="+mn-lt"/>
          <a:ea typeface="+mn-ea"/>
          <a:cs typeface="+mn-cs"/>
        </a:defRPr>
      </a:lvl7pPr>
      <a:lvl8pPr marL="14081760" algn="l" defTabSz="4023360" rtl="0" eaLnBrk="1" latinLnBrk="0" hangingPunct="1">
        <a:defRPr sz="7920" kern="1200">
          <a:solidFill>
            <a:schemeClr val="tx1"/>
          </a:solidFill>
          <a:latin typeface="+mn-lt"/>
          <a:ea typeface="+mn-ea"/>
          <a:cs typeface="+mn-cs"/>
        </a:defRPr>
      </a:lvl8pPr>
      <a:lvl9pPr marL="16093440" algn="l" defTabSz="4023360" rtl="0" eaLnBrk="1" latinLnBrk="0" hangingPunct="1">
        <a:defRPr sz="7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png"/><Relationship Id="rId18" Type="http://schemas.openxmlformats.org/officeDocument/2006/relationships/chart" Target="../charts/chart4.xml"/><Relationship Id="rId3" Type="http://schemas.openxmlformats.org/officeDocument/2006/relationships/image" Target="../media/image1.tiff"/><Relationship Id="rId7" Type="http://schemas.openxmlformats.org/officeDocument/2006/relationships/image" Target="../media/image4.jpeg"/><Relationship Id="rId12" Type="http://schemas.openxmlformats.org/officeDocument/2006/relationships/image" Target="../media/image9.png"/><Relationship Id="rId17" Type="http://schemas.openxmlformats.org/officeDocument/2006/relationships/chart" Target="../charts/chart3.xml"/><Relationship Id="rId2" Type="http://schemas.openxmlformats.org/officeDocument/2006/relationships/notesSlide" Target="../notesSlides/notesSlide1.xml"/><Relationship Id="rId16" Type="http://schemas.openxmlformats.org/officeDocument/2006/relationships/chart" Target="../charts/chart2.xml"/><Relationship Id="rId1" Type="http://schemas.openxmlformats.org/officeDocument/2006/relationships/slideLayout" Target="../slideLayouts/slideLayout7.xml"/><Relationship Id="rId6" Type="http://schemas.microsoft.com/office/2007/relationships/hdphoto" Target="../media/hdphoto1.wdp"/><Relationship Id="rId11" Type="http://schemas.openxmlformats.org/officeDocument/2006/relationships/image" Target="../media/image8.png"/><Relationship Id="rId5" Type="http://schemas.openxmlformats.org/officeDocument/2006/relationships/image" Target="../media/image3.png"/><Relationship Id="rId15" Type="http://schemas.openxmlformats.org/officeDocument/2006/relationships/chart" Target="../charts/chart1.xml"/><Relationship Id="rId10" Type="http://schemas.openxmlformats.org/officeDocument/2006/relationships/image" Target="../media/image7.gif"/><Relationship Id="rId19" Type="http://schemas.openxmlformats.org/officeDocument/2006/relationships/chart" Target="../charts/chart5.xml"/><Relationship Id="rId4" Type="http://schemas.openxmlformats.org/officeDocument/2006/relationships/image" Target="../media/image2.tiff"/><Relationship Id="rId9" Type="http://schemas.openxmlformats.org/officeDocument/2006/relationships/image" Target="../media/image6.jpeg"/><Relationship Id="rId1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ounded Rectangle 30">
            <a:extLst>
              <a:ext uri="{FF2B5EF4-FFF2-40B4-BE49-F238E27FC236}">
                <a16:creationId xmlns:a16="http://schemas.microsoft.com/office/drawing/2014/main" id="{9CE756F9-2C3E-254E-8B68-DC9321DB3B59}"/>
              </a:ext>
            </a:extLst>
          </p:cNvPr>
          <p:cNvSpPr/>
          <p:nvPr/>
        </p:nvSpPr>
        <p:spPr>
          <a:xfrm>
            <a:off x="385087" y="5440004"/>
            <a:ext cx="9997582" cy="9224496"/>
          </a:xfrm>
          <a:prstGeom prst="roundRect">
            <a:avLst>
              <a:gd name="adj" fmla="val 6068"/>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a:extLst>
              <a:ext uri="{FF2B5EF4-FFF2-40B4-BE49-F238E27FC236}">
                <a16:creationId xmlns:a16="http://schemas.microsoft.com/office/drawing/2014/main" id="{89BB4D29-6772-6D4D-8F3A-3A019CD2EE61}"/>
              </a:ext>
            </a:extLst>
          </p:cNvPr>
          <p:cNvSpPr/>
          <p:nvPr/>
        </p:nvSpPr>
        <p:spPr>
          <a:xfrm>
            <a:off x="317892" y="16045216"/>
            <a:ext cx="9997582" cy="4211137"/>
          </a:xfrm>
          <a:prstGeom prst="roundRect">
            <a:avLst>
              <a:gd name="adj" fmla="val 9986"/>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EF33BCD-29D3-D146-BB20-1FCAF5ABDCCF}"/>
              </a:ext>
            </a:extLst>
          </p:cNvPr>
          <p:cNvSpPr/>
          <p:nvPr/>
        </p:nvSpPr>
        <p:spPr>
          <a:xfrm>
            <a:off x="0" y="-14452"/>
            <a:ext cx="40233600" cy="4176546"/>
          </a:xfrm>
          <a:prstGeom prst="rect">
            <a:avLst/>
          </a:prstGeom>
          <a:solidFill>
            <a:srgbClr val="FFD76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 name="TextBox 4">
            <a:extLst>
              <a:ext uri="{FF2B5EF4-FFF2-40B4-BE49-F238E27FC236}">
                <a16:creationId xmlns:a16="http://schemas.microsoft.com/office/drawing/2014/main" id="{214BC3A8-1F68-344C-B7B2-A2A95CDDD829}"/>
              </a:ext>
            </a:extLst>
          </p:cNvPr>
          <p:cNvSpPr txBox="1"/>
          <p:nvPr/>
        </p:nvSpPr>
        <p:spPr>
          <a:xfrm>
            <a:off x="6975598" y="235285"/>
            <a:ext cx="28216846" cy="3354765"/>
          </a:xfrm>
          <a:prstGeom prst="rect">
            <a:avLst/>
          </a:prstGeom>
          <a:noFill/>
        </p:spPr>
        <p:txBody>
          <a:bodyPr wrap="square" rtlCol="0" anchor="t">
            <a:spAutoFit/>
          </a:bodyPr>
          <a:lstStyle/>
          <a:p>
            <a:pPr algn="ctr"/>
            <a:r>
              <a:rPr lang="en-US" sz="8800">
                <a:latin typeface="Bangla MN"/>
                <a:cs typeface="Bangla MN" pitchFamily="2" charset="0"/>
              </a:rPr>
              <a:t>Understanding the Perceptions of Threats and</a:t>
            </a:r>
            <a:endParaRPr lang="en-US">
              <a:latin typeface="Bangla MN"/>
            </a:endParaRPr>
          </a:p>
          <a:p>
            <a:pPr algn="ctr"/>
            <a:r>
              <a:rPr lang="en-US" sz="8800">
                <a:latin typeface="Bangla MN"/>
                <a:cs typeface="Bangla MN" pitchFamily="2" charset="0"/>
              </a:rPr>
              <a:t> Risks People </a:t>
            </a:r>
            <a:r>
              <a:rPr lang="en-US" sz="8000">
                <a:latin typeface="Bangla MN"/>
                <a:cs typeface="Bangla MN" pitchFamily="2" charset="0"/>
              </a:rPr>
              <a:t>have Towards Wildlife</a:t>
            </a:r>
            <a:endParaRPr lang="en-US">
              <a:latin typeface="Bangla MN"/>
            </a:endParaRPr>
          </a:p>
          <a:p>
            <a:endParaRPr lang="en-US"/>
          </a:p>
          <a:p>
            <a:endParaRPr lang="en-US"/>
          </a:p>
        </p:txBody>
      </p:sp>
      <p:pic>
        <p:nvPicPr>
          <p:cNvPr id="6" name="Picture 5">
            <a:extLst>
              <a:ext uri="{FF2B5EF4-FFF2-40B4-BE49-F238E27FC236}">
                <a16:creationId xmlns:a16="http://schemas.microsoft.com/office/drawing/2014/main" id="{2C198D5E-C3B9-644B-AC8B-35AD94239EED}"/>
              </a:ext>
            </a:extLst>
          </p:cNvPr>
          <p:cNvPicPr>
            <a:picLocks noChangeAspect="1"/>
          </p:cNvPicPr>
          <p:nvPr/>
        </p:nvPicPr>
        <p:blipFill rotWithShape="1">
          <a:blip r:embed="rId3"/>
          <a:srcRect t="33905" b="33048"/>
          <a:stretch/>
        </p:blipFill>
        <p:spPr>
          <a:xfrm>
            <a:off x="33937845" y="1426770"/>
            <a:ext cx="5676011" cy="2042233"/>
          </a:xfrm>
          <a:prstGeom prst="rect">
            <a:avLst/>
          </a:prstGeom>
        </p:spPr>
      </p:pic>
      <p:sp>
        <p:nvSpPr>
          <p:cNvPr id="7" name="TextBox 6">
            <a:extLst>
              <a:ext uri="{FF2B5EF4-FFF2-40B4-BE49-F238E27FC236}">
                <a16:creationId xmlns:a16="http://schemas.microsoft.com/office/drawing/2014/main" id="{5A37C0E7-FC02-4441-827F-CAB93C3EE1DC}"/>
              </a:ext>
            </a:extLst>
          </p:cNvPr>
          <p:cNvSpPr txBox="1"/>
          <p:nvPr/>
        </p:nvSpPr>
        <p:spPr>
          <a:xfrm>
            <a:off x="9016350" y="2888351"/>
            <a:ext cx="23343250" cy="1200329"/>
          </a:xfrm>
          <a:prstGeom prst="rect">
            <a:avLst/>
          </a:prstGeom>
          <a:noFill/>
        </p:spPr>
        <p:txBody>
          <a:bodyPr wrap="square" rtlCol="0">
            <a:spAutoFit/>
          </a:bodyPr>
          <a:lstStyle/>
          <a:p>
            <a:pPr algn="ctr"/>
            <a:r>
              <a:rPr lang="en-US" sz="3600">
                <a:latin typeface="Bangla MN" pitchFamily="2" charset="0"/>
                <a:cs typeface="Bangla MN" pitchFamily="2" charset="0"/>
              </a:rPr>
              <a:t>Paige King &amp; Jennifer Thomsen</a:t>
            </a:r>
            <a:endParaRPr lang="en-US" sz="4400">
              <a:latin typeface="Bangla MN" pitchFamily="2" charset="0"/>
              <a:cs typeface="Bangla MN" pitchFamily="2" charset="0"/>
            </a:endParaRPr>
          </a:p>
          <a:p>
            <a:pPr algn="ctr"/>
            <a:r>
              <a:rPr lang="en-US" sz="3600">
                <a:latin typeface="Bangla MN" pitchFamily="2" charset="0"/>
                <a:cs typeface="Bangla MN" pitchFamily="2" charset="0"/>
              </a:rPr>
              <a:t>University of Montana, Wildlife Biology &amp; Parks, Tourism, Recreation Management</a:t>
            </a:r>
          </a:p>
        </p:txBody>
      </p:sp>
      <p:pic>
        <p:nvPicPr>
          <p:cNvPr id="8" name="Picture 7">
            <a:extLst>
              <a:ext uri="{FF2B5EF4-FFF2-40B4-BE49-F238E27FC236}">
                <a16:creationId xmlns:a16="http://schemas.microsoft.com/office/drawing/2014/main" id="{6C590302-8165-D746-B675-17E63D1B9DD2}"/>
              </a:ext>
            </a:extLst>
          </p:cNvPr>
          <p:cNvPicPr>
            <a:picLocks noChangeAspect="1"/>
          </p:cNvPicPr>
          <p:nvPr/>
        </p:nvPicPr>
        <p:blipFill>
          <a:blip r:embed="rId4"/>
          <a:stretch>
            <a:fillRect/>
          </a:stretch>
        </p:blipFill>
        <p:spPr>
          <a:xfrm>
            <a:off x="778753" y="578336"/>
            <a:ext cx="5418093" cy="3011714"/>
          </a:xfrm>
          <a:prstGeom prst="rect">
            <a:avLst/>
          </a:prstGeom>
        </p:spPr>
      </p:pic>
      <p:sp>
        <p:nvSpPr>
          <p:cNvPr id="25" name="TextBox 24">
            <a:extLst>
              <a:ext uri="{FF2B5EF4-FFF2-40B4-BE49-F238E27FC236}">
                <a16:creationId xmlns:a16="http://schemas.microsoft.com/office/drawing/2014/main" id="{9434050C-914B-F64E-AE32-889F245973D1}"/>
              </a:ext>
            </a:extLst>
          </p:cNvPr>
          <p:cNvSpPr txBox="1"/>
          <p:nvPr/>
        </p:nvSpPr>
        <p:spPr>
          <a:xfrm>
            <a:off x="974969" y="4497412"/>
            <a:ext cx="8875987" cy="707886"/>
          </a:xfrm>
          <a:prstGeom prst="rect">
            <a:avLst/>
          </a:prstGeom>
          <a:solidFill>
            <a:schemeClr val="accent4">
              <a:lumMod val="60000"/>
              <a:lumOff val="40000"/>
            </a:schemeClr>
          </a:solidFill>
          <a:ln>
            <a:solidFill>
              <a:schemeClr val="accent4"/>
            </a:solidFill>
          </a:ln>
        </p:spPr>
        <p:txBody>
          <a:bodyPr wrap="square" rtlCol="0">
            <a:spAutoFit/>
          </a:bodyPr>
          <a:lstStyle/>
          <a:p>
            <a:pPr algn="ctr"/>
            <a:r>
              <a:rPr lang="en-US" sz="4000">
                <a:latin typeface="Bangla MN" pitchFamily="2" charset="0"/>
                <a:cs typeface="Bangla MN" pitchFamily="2" charset="0"/>
              </a:rPr>
              <a:t>Background and Objectives</a:t>
            </a:r>
          </a:p>
        </p:txBody>
      </p:sp>
      <p:sp>
        <p:nvSpPr>
          <p:cNvPr id="26" name="TextBox 25">
            <a:extLst>
              <a:ext uri="{FF2B5EF4-FFF2-40B4-BE49-F238E27FC236}">
                <a16:creationId xmlns:a16="http://schemas.microsoft.com/office/drawing/2014/main" id="{3173B15F-201E-3044-BE93-15D3BC3F87F4}"/>
              </a:ext>
            </a:extLst>
          </p:cNvPr>
          <p:cNvSpPr txBox="1"/>
          <p:nvPr/>
        </p:nvSpPr>
        <p:spPr>
          <a:xfrm>
            <a:off x="1856302" y="15033407"/>
            <a:ext cx="7314406" cy="707886"/>
          </a:xfrm>
          <a:prstGeom prst="rect">
            <a:avLst/>
          </a:prstGeom>
          <a:solidFill>
            <a:schemeClr val="accent4">
              <a:lumMod val="60000"/>
              <a:lumOff val="40000"/>
            </a:schemeClr>
          </a:solidFill>
          <a:ln>
            <a:solidFill>
              <a:schemeClr val="accent4"/>
            </a:solidFill>
          </a:ln>
        </p:spPr>
        <p:txBody>
          <a:bodyPr wrap="square" rtlCol="0">
            <a:spAutoFit/>
          </a:bodyPr>
          <a:lstStyle/>
          <a:p>
            <a:pPr algn="ctr"/>
            <a:r>
              <a:rPr lang="en-US" sz="4000" dirty="0">
                <a:latin typeface="Bangla MN" pitchFamily="2" charset="0"/>
                <a:cs typeface="Bangla MN" pitchFamily="2" charset="0"/>
              </a:rPr>
              <a:t>Methods and Study Sites</a:t>
            </a:r>
          </a:p>
        </p:txBody>
      </p:sp>
      <p:sp>
        <p:nvSpPr>
          <p:cNvPr id="37" name="TextBox 36">
            <a:extLst>
              <a:ext uri="{FF2B5EF4-FFF2-40B4-BE49-F238E27FC236}">
                <a16:creationId xmlns:a16="http://schemas.microsoft.com/office/drawing/2014/main" id="{20A681A8-DC63-9E45-AA17-A7B0564ABD21}"/>
              </a:ext>
            </a:extLst>
          </p:cNvPr>
          <p:cNvSpPr txBox="1"/>
          <p:nvPr/>
        </p:nvSpPr>
        <p:spPr>
          <a:xfrm>
            <a:off x="575252" y="16243735"/>
            <a:ext cx="9612250" cy="4216539"/>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spAutoFit/>
          </a:bodyPr>
          <a:lstStyle/>
          <a:p>
            <a:pPr marL="457200" indent="-457200">
              <a:buFont typeface="Wingdings" pitchFamily="2" charset="2"/>
              <a:buChar char="v"/>
            </a:pPr>
            <a:r>
              <a:rPr lang="en-US" sz="3000" dirty="0"/>
              <a:t>109 individuals were surveyed in July and August of 2019 in downtown Gardiner, MT, a gateway community of YNP.</a:t>
            </a:r>
          </a:p>
          <a:p>
            <a:endParaRPr lang="en-US" sz="3000" dirty="0"/>
          </a:p>
          <a:p>
            <a:pPr marL="457200" indent="-457200">
              <a:buFont typeface="Wingdings" pitchFamily="2" charset="2"/>
              <a:buChar char="v"/>
            </a:pPr>
            <a:r>
              <a:rPr lang="en-US" sz="3000" dirty="0"/>
              <a:t>Survey questions focused on: (1) how people feel about wildlife being approached; (2) types of wildlife interactions observed and experienced personally, (3) visitor's perceptions of risks and threats towards bison, elk, bears, and wolves. </a:t>
            </a:r>
          </a:p>
          <a:p>
            <a:pPr marL="457200" indent="-457200">
              <a:buFont typeface="Wingdings" pitchFamily="2" charset="2"/>
              <a:buChar char="v"/>
            </a:pPr>
            <a:endParaRPr lang="en-US" sz="2800" dirty="0"/>
          </a:p>
        </p:txBody>
      </p:sp>
      <p:sp>
        <p:nvSpPr>
          <p:cNvPr id="95" name="Rounded Rectangle 94">
            <a:extLst>
              <a:ext uri="{FF2B5EF4-FFF2-40B4-BE49-F238E27FC236}">
                <a16:creationId xmlns:a16="http://schemas.microsoft.com/office/drawing/2014/main" id="{D65E4C1B-EE9B-CF47-A5B4-22BF0753BDA5}"/>
              </a:ext>
            </a:extLst>
          </p:cNvPr>
          <p:cNvSpPr/>
          <p:nvPr/>
        </p:nvSpPr>
        <p:spPr>
          <a:xfrm rot="5400000">
            <a:off x="29022204" y="21924743"/>
            <a:ext cx="11312961" cy="10331651"/>
          </a:xfrm>
          <a:prstGeom prst="roundRect">
            <a:avLst>
              <a:gd name="adj" fmla="val 6424"/>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TextBox 27">
            <a:extLst>
              <a:ext uri="{FF2B5EF4-FFF2-40B4-BE49-F238E27FC236}">
                <a16:creationId xmlns:a16="http://schemas.microsoft.com/office/drawing/2014/main" id="{8A588752-854B-164D-8A9B-10EDA763F087}"/>
              </a:ext>
            </a:extLst>
          </p:cNvPr>
          <p:cNvSpPr txBox="1"/>
          <p:nvPr/>
        </p:nvSpPr>
        <p:spPr>
          <a:xfrm>
            <a:off x="29894376" y="20477968"/>
            <a:ext cx="9541480" cy="707886"/>
          </a:xfrm>
          <a:prstGeom prst="rect">
            <a:avLst/>
          </a:prstGeom>
          <a:solidFill>
            <a:schemeClr val="accent4">
              <a:lumMod val="60000"/>
              <a:lumOff val="40000"/>
            </a:schemeClr>
          </a:solidFill>
          <a:ln>
            <a:solidFill>
              <a:schemeClr val="accent4">
                <a:lumMod val="60000"/>
                <a:lumOff val="40000"/>
              </a:schemeClr>
            </a:solidFill>
          </a:ln>
        </p:spPr>
        <p:txBody>
          <a:bodyPr wrap="square" rtlCol="0">
            <a:spAutoFit/>
          </a:bodyPr>
          <a:lstStyle/>
          <a:p>
            <a:pPr algn="ctr"/>
            <a:r>
              <a:rPr lang="en-US" sz="3600" dirty="0">
                <a:latin typeface="Arial" panose="020B0604020202020204" pitchFamily="34" charset="0"/>
                <a:cs typeface="Arial" panose="020B0604020202020204" pitchFamily="34" charset="0"/>
              </a:rPr>
              <a:t> </a:t>
            </a:r>
            <a:r>
              <a:rPr lang="en-US" sz="4000" dirty="0">
                <a:latin typeface="Bangla MN" pitchFamily="2" charset="0"/>
                <a:cs typeface="Bangla MN" pitchFamily="2" charset="0"/>
              </a:rPr>
              <a:t>Conclusions and Future Research</a:t>
            </a:r>
          </a:p>
        </p:txBody>
      </p:sp>
      <p:sp>
        <p:nvSpPr>
          <p:cNvPr id="84" name="TextBox 83">
            <a:extLst>
              <a:ext uri="{FF2B5EF4-FFF2-40B4-BE49-F238E27FC236}">
                <a16:creationId xmlns:a16="http://schemas.microsoft.com/office/drawing/2014/main" id="{6D9112C5-5862-684D-8BA5-AEB4F1F995F7}"/>
              </a:ext>
            </a:extLst>
          </p:cNvPr>
          <p:cNvSpPr txBox="1"/>
          <p:nvPr/>
        </p:nvSpPr>
        <p:spPr>
          <a:xfrm>
            <a:off x="29726637" y="21552764"/>
            <a:ext cx="10151609" cy="9264075"/>
          </a:xfrm>
          <a:prstGeom prst="rect">
            <a:avLst/>
          </a:prstGeom>
          <a:noFill/>
        </p:spPr>
        <p:txBody>
          <a:bodyPr wrap="square" rtlCol="0" anchor="t">
            <a:spAutoFit/>
          </a:bodyPr>
          <a:lstStyle/>
          <a:p>
            <a:pPr marL="457200" indent="-457200">
              <a:buFont typeface="Wingdings" pitchFamily="2" charset="2"/>
              <a:buChar char="v"/>
            </a:pPr>
            <a:r>
              <a:rPr lang="en-US" sz="3000"/>
              <a:t>YNP visitors are likely to encounter wildlife in the backcountry, on the road, trails, and outside the park boundary. Continued education is essential to inform visitors about the consequences of approaching wildlife and ensuring safety. </a:t>
            </a:r>
          </a:p>
          <a:p>
            <a:pPr marL="457200" indent="-457200">
              <a:buFont typeface="Wingdings" pitchFamily="2" charset="2"/>
              <a:buChar char="v"/>
            </a:pPr>
            <a:endParaRPr lang="en-US" sz="3000"/>
          </a:p>
          <a:p>
            <a:pPr marL="457200" indent="-457200">
              <a:buFont typeface="Wingdings" pitchFamily="2" charset="2"/>
              <a:buChar char="v"/>
            </a:pPr>
            <a:r>
              <a:rPr lang="en-US" sz="3000"/>
              <a:t>To help provide additional resources about safe interactions with wildlife, gateway communities could offer information that aligns with the education efforts of YNP. </a:t>
            </a:r>
            <a:endParaRPr lang="en-US" sz="3000">
              <a:cs typeface="Calibri"/>
            </a:endParaRPr>
          </a:p>
          <a:p>
            <a:pPr lvl="1"/>
            <a:endParaRPr lang="en-US" sz="3000"/>
          </a:p>
          <a:p>
            <a:pPr marL="285750" indent="-285750">
              <a:buFont typeface="Wingdings" pitchFamily="2" charset="2"/>
              <a:buChar char="v"/>
            </a:pPr>
            <a:r>
              <a:rPr lang="en-US" sz="3000"/>
              <a:t> YNP can conduct research inside the park that includes observations of visitor and wildlife interactions. Additionally, spatial analysis can help identify hotspots for visitor-wildlife interactions and can help inform management practices.</a:t>
            </a:r>
            <a:endParaRPr lang="en-US" sz="3000">
              <a:cs typeface="Calibri" panose="020F0502020204030204"/>
            </a:endParaRPr>
          </a:p>
          <a:p>
            <a:pPr marL="742950" lvl="1" indent="-285750">
              <a:buFont typeface="Wingdings" pitchFamily="2" charset="2"/>
              <a:buChar char="v"/>
            </a:pPr>
            <a:endParaRPr lang="en-US" sz="3000"/>
          </a:p>
          <a:p>
            <a:pPr marL="285750" indent="-285750">
              <a:buFont typeface="Wingdings" pitchFamily="2" charset="2"/>
              <a:buChar char="v"/>
            </a:pPr>
            <a:r>
              <a:rPr lang="en-US" sz="3000"/>
              <a:t>Replication in other National Parks that have a lot of human-wildlife conflicts can help inform greater understanding and effective strategies. </a:t>
            </a:r>
            <a:endParaRPr lang="en-US" sz="3000">
              <a:cs typeface="Calibri"/>
            </a:endParaRPr>
          </a:p>
          <a:p>
            <a:pPr marL="285750" indent="-285750">
              <a:buFont typeface="Wingdings" pitchFamily="2" charset="2"/>
              <a:buChar char="v"/>
            </a:pPr>
            <a:endParaRPr lang="en-US" sz="2800"/>
          </a:p>
          <a:p>
            <a:pPr marL="285750" indent="-285750">
              <a:buFont typeface="Wingdings" pitchFamily="2" charset="2"/>
              <a:buChar char="v"/>
            </a:pPr>
            <a:endParaRPr lang="en-US" sz="2800"/>
          </a:p>
        </p:txBody>
      </p:sp>
      <p:sp>
        <p:nvSpPr>
          <p:cNvPr id="97" name="TextBox 96">
            <a:extLst>
              <a:ext uri="{FF2B5EF4-FFF2-40B4-BE49-F238E27FC236}">
                <a16:creationId xmlns:a16="http://schemas.microsoft.com/office/drawing/2014/main" id="{8DBBBF0C-D154-0349-9A15-79D90DFD1605}"/>
              </a:ext>
            </a:extLst>
          </p:cNvPr>
          <p:cNvSpPr txBox="1"/>
          <p:nvPr/>
        </p:nvSpPr>
        <p:spPr>
          <a:xfrm>
            <a:off x="671968" y="5704391"/>
            <a:ext cx="9841198" cy="9171742"/>
          </a:xfrm>
          <a:prstGeom prst="rect">
            <a:avLst/>
          </a:prstGeom>
          <a:noFill/>
          <a:ln>
            <a:noFill/>
          </a:ln>
        </p:spPr>
        <p:style>
          <a:lnRef idx="2">
            <a:schemeClr val="accent4"/>
          </a:lnRef>
          <a:fillRef idx="1">
            <a:schemeClr val="lt1"/>
          </a:fillRef>
          <a:effectRef idx="0">
            <a:schemeClr val="accent4"/>
          </a:effectRef>
          <a:fontRef idx="minor">
            <a:schemeClr val="dk1"/>
          </a:fontRef>
        </p:style>
        <p:txBody>
          <a:bodyPr wrap="square" rtlCol="0" anchor="t">
            <a:spAutoFit/>
          </a:bodyPr>
          <a:lstStyle/>
          <a:p>
            <a:pPr marL="457200" indent="-457200">
              <a:buFont typeface="Wingdings" pitchFamily="2" charset="2"/>
              <a:buChar char="v"/>
            </a:pPr>
            <a:r>
              <a:rPr lang="en-US" sz="3000" dirty="0"/>
              <a:t>In Yellowstone National Park (YNP), visitors interacting with wildlife (bison, elk, bears, and wolves) poses an opportunity for visitors and major challenge for managers. </a:t>
            </a:r>
          </a:p>
          <a:p>
            <a:endParaRPr lang="en-US" sz="3000" dirty="0"/>
          </a:p>
          <a:p>
            <a:pPr marL="457200" indent="-457200">
              <a:buFont typeface="Wingdings" pitchFamily="2" charset="2"/>
              <a:buChar char="v"/>
            </a:pPr>
            <a:r>
              <a:rPr lang="en-US" sz="3000" dirty="0"/>
              <a:t>This is a concern for the safety of visitors, impacts to wildlife, and preservation of natural and cultural values of the National Park and surrounding communities.  </a:t>
            </a:r>
          </a:p>
          <a:p>
            <a:endParaRPr lang="en-US" sz="3000" dirty="0"/>
          </a:p>
          <a:p>
            <a:pPr marL="457200" indent="-457200">
              <a:buFont typeface="Wingdings" pitchFamily="2" charset="2"/>
              <a:buChar char="v"/>
            </a:pPr>
            <a:r>
              <a:rPr lang="en-US" sz="3000" dirty="0"/>
              <a:t>The goal of the study is to understand visitors' interactions with wildlife and their perceptions of risk. </a:t>
            </a:r>
          </a:p>
          <a:p>
            <a:endParaRPr lang="en-US" sz="3000" dirty="0"/>
          </a:p>
          <a:p>
            <a:pPr marL="457200" indent="-457200">
              <a:buFont typeface="Wingdings" pitchFamily="2" charset="2"/>
              <a:buChar char="v"/>
            </a:pPr>
            <a:r>
              <a:rPr lang="en-US" sz="3000" dirty="0"/>
              <a:t>Understanding the emotional connections and the perceived risks of approaching wildlife can influence visitors’ decision-making when inside and outside of the park. </a:t>
            </a:r>
          </a:p>
          <a:p>
            <a:pPr marL="457200" indent="-457200">
              <a:buFont typeface="Wingdings" pitchFamily="2" charset="2"/>
              <a:buChar char="v"/>
            </a:pPr>
            <a:endParaRPr lang="en-US" sz="3000" dirty="0"/>
          </a:p>
          <a:p>
            <a:pPr marL="457200" indent="-457200">
              <a:buFont typeface="Wingdings" pitchFamily="2" charset="2"/>
              <a:buChar char="v"/>
            </a:pPr>
            <a:r>
              <a:rPr lang="en-US" sz="3000" dirty="0"/>
              <a:t>These findings can help managers understand why visitors interact with wildlife and educate them about dangers/consequences of approaching wildlife.</a:t>
            </a:r>
          </a:p>
          <a:p>
            <a:pPr marL="342900" indent="-342900">
              <a:buFont typeface="Wingdings" pitchFamily="2" charset="2"/>
              <a:buChar char="v"/>
            </a:pPr>
            <a:endParaRPr lang="en-US" sz="2000" dirty="0"/>
          </a:p>
        </p:txBody>
      </p:sp>
      <p:pic>
        <p:nvPicPr>
          <p:cNvPr id="3" name="Picture 2">
            <a:extLst>
              <a:ext uri="{FF2B5EF4-FFF2-40B4-BE49-F238E27FC236}">
                <a16:creationId xmlns:a16="http://schemas.microsoft.com/office/drawing/2014/main" id="{EC387B0E-4427-B04F-9080-1D211F456D5D}"/>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25000"/>
                    </a14:imgEffect>
                    <a14:imgEffect>
                      <a14:brightnessContrast bright="20000"/>
                    </a14:imgEffect>
                  </a14:imgLayer>
                </a14:imgProps>
              </a:ext>
            </a:extLst>
          </a:blip>
          <a:srcRect r="6386"/>
          <a:stretch/>
        </p:blipFill>
        <p:spPr>
          <a:xfrm>
            <a:off x="32080139" y="14917737"/>
            <a:ext cx="7305860" cy="4345501"/>
          </a:xfrm>
          <a:prstGeom prst="rect">
            <a:avLst/>
          </a:prstGeom>
          <a:ln>
            <a:solidFill>
              <a:schemeClr val="accent4">
                <a:lumMod val="60000"/>
                <a:lumOff val="40000"/>
              </a:schemeClr>
            </a:solidFill>
          </a:ln>
        </p:spPr>
      </p:pic>
      <p:grpSp>
        <p:nvGrpSpPr>
          <p:cNvPr id="98" name="Group 97">
            <a:extLst>
              <a:ext uri="{FF2B5EF4-FFF2-40B4-BE49-F238E27FC236}">
                <a16:creationId xmlns:a16="http://schemas.microsoft.com/office/drawing/2014/main" id="{0CF5DA0B-4087-5348-BC8D-A9B96806BAB2}"/>
              </a:ext>
            </a:extLst>
          </p:cNvPr>
          <p:cNvGrpSpPr/>
          <p:nvPr/>
        </p:nvGrpSpPr>
        <p:grpSpPr>
          <a:xfrm>
            <a:off x="6196846" y="21115936"/>
            <a:ext cx="4571056" cy="1954712"/>
            <a:chOff x="0" y="0"/>
            <a:chExt cx="4008474" cy="1855560"/>
          </a:xfrm>
        </p:grpSpPr>
        <p:pic>
          <p:nvPicPr>
            <p:cNvPr id="99" name="Picture 98" descr="Image result for school bus white background\">
              <a:extLst>
                <a:ext uri="{FF2B5EF4-FFF2-40B4-BE49-F238E27FC236}">
                  <a16:creationId xmlns:a16="http://schemas.microsoft.com/office/drawing/2014/main" id="{59FC6E4D-5159-6841-8C2A-941C836828A0}"/>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65447" b="37397"/>
            <a:stretch/>
          </p:blipFill>
          <p:spPr bwMode="auto">
            <a:xfrm>
              <a:off x="584791" y="0"/>
              <a:ext cx="1245870" cy="1402715"/>
            </a:xfrm>
            <a:prstGeom prst="rect">
              <a:avLst/>
            </a:prstGeom>
            <a:noFill/>
            <a:ln>
              <a:noFill/>
            </a:ln>
            <a:extLst>
              <a:ext uri="{53640926-AAD7-44D8-BBD7-CCE9431645EC}">
                <a14:shadowObscured xmlns:a14="http://schemas.microsoft.com/office/drawing/2010/main"/>
              </a:ext>
            </a:extLst>
          </p:spPr>
        </p:pic>
        <p:pic>
          <p:nvPicPr>
            <p:cNvPr id="100" name="Picture 99" descr="Image result for outline of person hiker">
              <a:extLst>
                <a:ext uri="{FF2B5EF4-FFF2-40B4-BE49-F238E27FC236}">
                  <a16:creationId xmlns:a16="http://schemas.microsoft.com/office/drawing/2014/main" id="{20EC1017-0D5D-7B40-9561-1EA7B337E80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637953"/>
              <a:ext cx="572135" cy="767080"/>
            </a:xfrm>
            <a:prstGeom prst="rect">
              <a:avLst/>
            </a:prstGeom>
            <a:noFill/>
            <a:ln>
              <a:noFill/>
            </a:ln>
          </p:spPr>
        </p:pic>
        <p:sp>
          <p:nvSpPr>
            <p:cNvPr id="101" name="Text Box 12">
              <a:extLst>
                <a:ext uri="{FF2B5EF4-FFF2-40B4-BE49-F238E27FC236}">
                  <a16:creationId xmlns:a16="http://schemas.microsoft.com/office/drawing/2014/main" id="{EAF85040-1466-0B42-9479-9166D5FA68BD}"/>
                </a:ext>
              </a:extLst>
            </p:cNvPr>
            <p:cNvSpPr txBox="1"/>
            <p:nvPr/>
          </p:nvSpPr>
          <p:spPr>
            <a:xfrm>
              <a:off x="1314493" y="1502723"/>
              <a:ext cx="1239661" cy="352837"/>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5 yards</a:t>
              </a:r>
            </a:p>
          </p:txBody>
        </p:sp>
        <p:pic>
          <p:nvPicPr>
            <p:cNvPr id="102" name="Picture 101" descr="Image result for bison silhouette">
              <a:extLst>
                <a:ext uri="{FF2B5EF4-FFF2-40B4-BE49-F238E27FC236}">
                  <a16:creationId xmlns:a16="http://schemas.microsoft.com/office/drawing/2014/main" id="{478B357A-92F1-1043-9ED7-6894E0E75933}"/>
                </a:ext>
              </a:extLst>
            </p:cNvPr>
            <p:cNvPicPr>
              <a:picLocks noChangeAspect="1"/>
            </p:cNvPicPr>
            <p:nvPr/>
          </p:nvPicPr>
          <p:blipFill rotWithShape="1">
            <a:blip r:embed="rId9">
              <a:extLst>
                <a:ext uri="{28A0092B-C50C-407E-A947-70E740481C1C}">
                  <a14:useLocalDpi xmlns:a14="http://schemas.microsoft.com/office/drawing/2010/main" val="0"/>
                </a:ext>
              </a:extLst>
            </a:blip>
            <a:srcRect b="57115"/>
            <a:stretch/>
          </p:blipFill>
          <p:spPr bwMode="auto">
            <a:xfrm>
              <a:off x="1860698" y="669851"/>
              <a:ext cx="1132840" cy="721360"/>
            </a:xfrm>
            <a:prstGeom prst="rect">
              <a:avLst/>
            </a:prstGeom>
            <a:noFill/>
            <a:ln>
              <a:noFill/>
            </a:ln>
            <a:extLst>
              <a:ext uri="{53640926-AAD7-44D8-BBD7-CCE9431645EC}">
                <a14:shadowObscured xmlns:a14="http://schemas.microsoft.com/office/drawing/2010/main"/>
              </a:ext>
            </a:extLst>
          </p:spPr>
        </p:pic>
        <p:pic>
          <p:nvPicPr>
            <p:cNvPr id="103" name="Picture 102" descr="Image result for elk silhouette">
              <a:extLst>
                <a:ext uri="{FF2B5EF4-FFF2-40B4-BE49-F238E27FC236}">
                  <a16:creationId xmlns:a16="http://schemas.microsoft.com/office/drawing/2014/main" id="{78B50A1F-0F36-A346-B875-AA24BED2BFBD}"/>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3094074" y="414670"/>
              <a:ext cx="914400" cy="914400"/>
            </a:xfrm>
            <a:prstGeom prst="rect">
              <a:avLst/>
            </a:prstGeom>
            <a:noFill/>
            <a:ln>
              <a:noFill/>
            </a:ln>
          </p:spPr>
        </p:pic>
      </p:grpSp>
      <p:grpSp>
        <p:nvGrpSpPr>
          <p:cNvPr id="104" name="Group 103">
            <a:extLst>
              <a:ext uri="{FF2B5EF4-FFF2-40B4-BE49-F238E27FC236}">
                <a16:creationId xmlns:a16="http://schemas.microsoft.com/office/drawing/2014/main" id="{6AEC7B36-DB48-5A45-8921-DFA31E6B1C03}"/>
              </a:ext>
            </a:extLst>
          </p:cNvPr>
          <p:cNvGrpSpPr/>
          <p:nvPr/>
        </p:nvGrpSpPr>
        <p:grpSpPr>
          <a:xfrm>
            <a:off x="6350101" y="23564337"/>
            <a:ext cx="5379722" cy="1855895"/>
            <a:chOff x="0" y="0"/>
            <a:chExt cx="5380075" cy="1856541"/>
          </a:xfrm>
        </p:grpSpPr>
        <p:pic>
          <p:nvPicPr>
            <p:cNvPr id="105" name="Picture 104" descr="Image result for school bus white background\">
              <a:extLst>
                <a:ext uri="{FF2B5EF4-FFF2-40B4-BE49-F238E27FC236}">
                  <a16:creationId xmlns:a16="http://schemas.microsoft.com/office/drawing/2014/main" id="{640D4CE3-0ACD-0B45-B71B-EE6A4AEF6715}"/>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38770" b="37397"/>
            <a:stretch/>
          </p:blipFill>
          <p:spPr bwMode="auto">
            <a:xfrm>
              <a:off x="584791" y="0"/>
              <a:ext cx="2628900" cy="1402715"/>
            </a:xfrm>
            <a:prstGeom prst="rect">
              <a:avLst/>
            </a:prstGeom>
            <a:noFill/>
            <a:ln>
              <a:noFill/>
            </a:ln>
            <a:extLst>
              <a:ext uri="{53640926-AAD7-44D8-BBD7-CCE9431645EC}">
                <a14:shadowObscured xmlns:a14="http://schemas.microsoft.com/office/drawing/2010/main"/>
              </a:ext>
            </a:extLst>
          </p:spPr>
        </p:pic>
        <p:pic>
          <p:nvPicPr>
            <p:cNvPr id="106" name="Picture 105" descr="Image result for outline of person hiker">
              <a:extLst>
                <a:ext uri="{FF2B5EF4-FFF2-40B4-BE49-F238E27FC236}">
                  <a16:creationId xmlns:a16="http://schemas.microsoft.com/office/drawing/2014/main" id="{27EA16B5-8E6A-7449-9F72-EA048072F7E9}"/>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637954"/>
              <a:ext cx="563245" cy="755650"/>
            </a:xfrm>
            <a:prstGeom prst="rect">
              <a:avLst/>
            </a:prstGeom>
            <a:noFill/>
            <a:ln>
              <a:noFill/>
            </a:ln>
          </p:spPr>
        </p:pic>
        <p:sp>
          <p:nvSpPr>
            <p:cNvPr id="107" name="Text Box 3">
              <a:extLst>
                <a:ext uri="{FF2B5EF4-FFF2-40B4-BE49-F238E27FC236}">
                  <a16:creationId xmlns:a16="http://schemas.microsoft.com/office/drawing/2014/main" id="{28882769-6DFB-0840-B747-551FB55AD0EE}"/>
                </a:ext>
              </a:extLst>
            </p:cNvPr>
            <p:cNvSpPr txBox="1"/>
            <p:nvPr/>
          </p:nvSpPr>
          <p:spPr>
            <a:xfrm>
              <a:off x="2053925" y="1471684"/>
              <a:ext cx="1428474" cy="384857"/>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10 yards </a:t>
              </a:r>
            </a:p>
          </p:txBody>
        </p:sp>
        <p:pic>
          <p:nvPicPr>
            <p:cNvPr id="108" name="Picture 107" descr="Image result for bison silhouette">
              <a:extLst>
                <a:ext uri="{FF2B5EF4-FFF2-40B4-BE49-F238E27FC236}">
                  <a16:creationId xmlns:a16="http://schemas.microsoft.com/office/drawing/2014/main" id="{51171E13-44B0-3E4B-A48A-515F3DEDE783}"/>
                </a:ext>
              </a:extLst>
            </p:cNvPr>
            <p:cNvPicPr>
              <a:picLocks noChangeAspect="1"/>
            </p:cNvPicPr>
            <p:nvPr/>
          </p:nvPicPr>
          <p:blipFill rotWithShape="1">
            <a:blip r:embed="rId9">
              <a:extLst>
                <a:ext uri="{28A0092B-C50C-407E-A947-70E740481C1C}">
                  <a14:useLocalDpi xmlns:a14="http://schemas.microsoft.com/office/drawing/2010/main" val="0"/>
                </a:ext>
              </a:extLst>
            </a:blip>
            <a:srcRect b="57115"/>
            <a:stretch/>
          </p:blipFill>
          <p:spPr bwMode="auto">
            <a:xfrm>
              <a:off x="3242930" y="691117"/>
              <a:ext cx="1132840" cy="721360"/>
            </a:xfrm>
            <a:prstGeom prst="rect">
              <a:avLst/>
            </a:prstGeom>
            <a:noFill/>
            <a:ln>
              <a:noFill/>
            </a:ln>
            <a:extLst>
              <a:ext uri="{53640926-AAD7-44D8-BBD7-CCE9431645EC}">
                <a14:shadowObscured xmlns:a14="http://schemas.microsoft.com/office/drawing/2010/main"/>
              </a:ext>
            </a:extLst>
          </p:spPr>
        </p:pic>
        <p:pic>
          <p:nvPicPr>
            <p:cNvPr id="109" name="Picture 108" descr="Image result for elk silhouette">
              <a:extLst>
                <a:ext uri="{FF2B5EF4-FFF2-40B4-BE49-F238E27FC236}">
                  <a16:creationId xmlns:a16="http://schemas.microsoft.com/office/drawing/2014/main" id="{177689BF-C99C-C748-9659-4946CDC1D524}"/>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4465675" y="446568"/>
              <a:ext cx="914400" cy="914400"/>
            </a:xfrm>
            <a:prstGeom prst="rect">
              <a:avLst/>
            </a:prstGeom>
            <a:noFill/>
            <a:ln>
              <a:noFill/>
            </a:ln>
          </p:spPr>
        </p:pic>
      </p:grpSp>
      <p:grpSp>
        <p:nvGrpSpPr>
          <p:cNvPr id="110" name="Group 109">
            <a:extLst>
              <a:ext uri="{FF2B5EF4-FFF2-40B4-BE49-F238E27FC236}">
                <a16:creationId xmlns:a16="http://schemas.microsoft.com/office/drawing/2014/main" id="{01CFF95B-AEAF-0A41-B536-1F13045E226A}"/>
              </a:ext>
            </a:extLst>
          </p:cNvPr>
          <p:cNvGrpSpPr/>
          <p:nvPr/>
        </p:nvGrpSpPr>
        <p:grpSpPr>
          <a:xfrm>
            <a:off x="6390581" y="26173555"/>
            <a:ext cx="7687314" cy="1740293"/>
            <a:chOff x="0" y="0"/>
            <a:chExt cx="7687340" cy="1740615"/>
          </a:xfrm>
        </p:grpSpPr>
        <p:pic>
          <p:nvPicPr>
            <p:cNvPr id="111" name="Picture 110" descr="Image result for outline of person hiker">
              <a:extLst>
                <a:ext uri="{FF2B5EF4-FFF2-40B4-BE49-F238E27FC236}">
                  <a16:creationId xmlns:a16="http://schemas.microsoft.com/office/drawing/2014/main" id="{94B1D30A-0E60-ED4F-9134-DBA1CBE954A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606056"/>
              <a:ext cx="580390" cy="778510"/>
            </a:xfrm>
            <a:prstGeom prst="rect">
              <a:avLst/>
            </a:prstGeom>
            <a:noFill/>
            <a:ln>
              <a:noFill/>
            </a:ln>
          </p:spPr>
        </p:pic>
        <p:pic>
          <p:nvPicPr>
            <p:cNvPr id="112" name="Picture 111" descr="Image result for school bus white background\">
              <a:extLst>
                <a:ext uri="{FF2B5EF4-FFF2-40B4-BE49-F238E27FC236}">
                  <a16:creationId xmlns:a16="http://schemas.microsoft.com/office/drawing/2014/main" id="{4D0D9B72-6ECB-1E45-B771-28B959DA36AE}"/>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520995" y="0"/>
              <a:ext cx="3797300" cy="1360170"/>
            </a:xfrm>
            <a:prstGeom prst="rect">
              <a:avLst/>
            </a:prstGeom>
            <a:noFill/>
            <a:ln>
              <a:noFill/>
            </a:ln>
            <a:extLst>
              <a:ext uri="{53640926-AAD7-44D8-BBD7-CCE9431645EC}">
                <a14:shadowObscured xmlns:a14="http://schemas.microsoft.com/office/drawing/2010/main"/>
              </a:ext>
            </a:extLst>
          </p:spPr>
        </p:pic>
        <p:pic>
          <p:nvPicPr>
            <p:cNvPr id="113" name="Picture 112" descr="Image result for school bus white background\">
              <a:extLst>
                <a:ext uri="{FF2B5EF4-FFF2-40B4-BE49-F238E27FC236}">
                  <a16:creationId xmlns:a16="http://schemas.microsoft.com/office/drawing/2014/main" id="{6587B13D-CB0D-5F41-9B62-8161A2AD3E92}"/>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65628" b="37397"/>
            <a:stretch/>
          </p:blipFill>
          <p:spPr bwMode="auto">
            <a:xfrm>
              <a:off x="4306186" y="0"/>
              <a:ext cx="1200150" cy="1361440"/>
            </a:xfrm>
            <a:prstGeom prst="rect">
              <a:avLst/>
            </a:prstGeom>
            <a:noFill/>
            <a:ln>
              <a:noFill/>
            </a:ln>
            <a:extLst>
              <a:ext uri="{53640926-AAD7-44D8-BBD7-CCE9431645EC}">
                <a14:shadowObscured xmlns:a14="http://schemas.microsoft.com/office/drawing/2010/main"/>
              </a:ext>
            </a:extLst>
          </p:spPr>
        </p:pic>
        <p:sp>
          <p:nvSpPr>
            <p:cNvPr id="114" name="Text Box 22">
              <a:extLst>
                <a:ext uri="{FF2B5EF4-FFF2-40B4-BE49-F238E27FC236}">
                  <a16:creationId xmlns:a16="http://schemas.microsoft.com/office/drawing/2014/main" id="{265CDBC8-B48F-1946-8859-E8FF6812B7C5}"/>
                </a:ext>
              </a:extLst>
            </p:cNvPr>
            <p:cNvSpPr txBox="1"/>
            <p:nvPr/>
          </p:nvSpPr>
          <p:spPr>
            <a:xfrm>
              <a:off x="3074070" y="1402126"/>
              <a:ext cx="1282693" cy="338489"/>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20 yards</a:t>
              </a:r>
            </a:p>
          </p:txBody>
        </p:sp>
        <p:pic>
          <p:nvPicPr>
            <p:cNvPr id="115" name="Picture 114" descr="Image result for bison silhouette">
              <a:extLst>
                <a:ext uri="{FF2B5EF4-FFF2-40B4-BE49-F238E27FC236}">
                  <a16:creationId xmlns:a16="http://schemas.microsoft.com/office/drawing/2014/main" id="{842D0F92-534B-384A-97D2-54602EE14ECA}"/>
                </a:ext>
              </a:extLst>
            </p:cNvPr>
            <p:cNvPicPr>
              <a:picLocks noChangeAspect="1"/>
            </p:cNvPicPr>
            <p:nvPr/>
          </p:nvPicPr>
          <p:blipFill rotWithShape="1">
            <a:blip r:embed="rId9">
              <a:extLst>
                <a:ext uri="{28A0092B-C50C-407E-A947-70E740481C1C}">
                  <a14:useLocalDpi xmlns:a14="http://schemas.microsoft.com/office/drawing/2010/main" val="0"/>
                </a:ext>
              </a:extLst>
            </a:blip>
            <a:srcRect b="57115"/>
            <a:stretch/>
          </p:blipFill>
          <p:spPr bwMode="auto">
            <a:xfrm>
              <a:off x="5560828" y="616688"/>
              <a:ext cx="1132840" cy="721360"/>
            </a:xfrm>
            <a:prstGeom prst="rect">
              <a:avLst/>
            </a:prstGeom>
            <a:noFill/>
            <a:ln>
              <a:noFill/>
            </a:ln>
            <a:extLst>
              <a:ext uri="{53640926-AAD7-44D8-BBD7-CCE9431645EC}">
                <a14:shadowObscured xmlns:a14="http://schemas.microsoft.com/office/drawing/2010/main"/>
              </a:ext>
            </a:extLst>
          </p:spPr>
        </p:pic>
        <p:pic>
          <p:nvPicPr>
            <p:cNvPr id="116" name="Picture 115" descr="Image result for elk silhouette">
              <a:extLst>
                <a:ext uri="{FF2B5EF4-FFF2-40B4-BE49-F238E27FC236}">
                  <a16:creationId xmlns:a16="http://schemas.microsoft.com/office/drawing/2014/main" id="{C24C1C3E-7B71-4A45-AF0E-7F0E4257D483}"/>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6772940" y="350874"/>
              <a:ext cx="914400" cy="914400"/>
            </a:xfrm>
            <a:prstGeom prst="rect">
              <a:avLst/>
            </a:prstGeom>
            <a:noFill/>
            <a:ln>
              <a:noFill/>
            </a:ln>
          </p:spPr>
        </p:pic>
      </p:grpSp>
      <p:grpSp>
        <p:nvGrpSpPr>
          <p:cNvPr id="117" name="Group 116">
            <a:extLst>
              <a:ext uri="{FF2B5EF4-FFF2-40B4-BE49-F238E27FC236}">
                <a16:creationId xmlns:a16="http://schemas.microsoft.com/office/drawing/2014/main" id="{37305D9C-C551-924A-8635-5E50C928E990}"/>
              </a:ext>
            </a:extLst>
          </p:cNvPr>
          <p:cNvGrpSpPr/>
          <p:nvPr/>
        </p:nvGrpSpPr>
        <p:grpSpPr>
          <a:xfrm>
            <a:off x="6419348" y="28300715"/>
            <a:ext cx="9079865" cy="1965418"/>
            <a:chOff x="0" y="0"/>
            <a:chExt cx="9080205" cy="1965686"/>
          </a:xfrm>
        </p:grpSpPr>
        <p:pic>
          <p:nvPicPr>
            <p:cNvPr id="118" name="Picture 117" descr="Image result for school bus white background\">
              <a:extLst>
                <a:ext uri="{FF2B5EF4-FFF2-40B4-BE49-F238E27FC236}">
                  <a16:creationId xmlns:a16="http://schemas.microsoft.com/office/drawing/2014/main" id="{9BBEE14D-E5E6-A049-8509-1E0E194CB464}"/>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563526" y="42530"/>
              <a:ext cx="3797300" cy="1360170"/>
            </a:xfrm>
            <a:prstGeom prst="rect">
              <a:avLst/>
            </a:prstGeom>
            <a:noFill/>
            <a:ln>
              <a:noFill/>
            </a:ln>
            <a:extLst>
              <a:ext uri="{53640926-AAD7-44D8-BBD7-CCE9431645EC}">
                <a14:shadowObscured xmlns:a14="http://schemas.microsoft.com/office/drawing/2010/main"/>
              </a:ext>
            </a:extLst>
          </p:spPr>
        </p:pic>
        <p:pic>
          <p:nvPicPr>
            <p:cNvPr id="119" name="Picture 118" descr="Image result for school bus white background\">
              <a:extLst>
                <a:ext uri="{FF2B5EF4-FFF2-40B4-BE49-F238E27FC236}">
                  <a16:creationId xmlns:a16="http://schemas.microsoft.com/office/drawing/2014/main" id="{08578799-BC97-6D42-8C28-4048E4EECAD2}"/>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38770" b="37397"/>
            <a:stretch/>
          </p:blipFill>
          <p:spPr bwMode="auto">
            <a:xfrm>
              <a:off x="4348717" y="0"/>
              <a:ext cx="2628900" cy="1402715"/>
            </a:xfrm>
            <a:prstGeom prst="rect">
              <a:avLst/>
            </a:prstGeom>
            <a:noFill/>
            <a:ln>
              <a:noFill/>
            </a:ln>
            <a:extLst>
              <a:ext uri="{53640926-AAD7-44D8-BBD7-CCE9431645EC}">
                <a14:shadowObscured xmlns:a14="http://schemas.microsoft.com/office/drawing/2010/main"/>
              </a:ext>
            </a:extLst>
          </p:spPr>
        </p:pic>
        <p:pic>
          <p:nvPicPr>
            <p:cNvPr id="120" name="Picture 119" descr="Image result for bison silhouette">
              <a:extLst>
                <a:ext uri="{FF2B5EF4-FFF2-40B4-BE49-F238E27FC236}">
                  <a16:creationId xmlns:a16="http://schemas.microsoft.com/office/drawing/2014/main" id="{1A381250-17C9-304D-A34B-4DB7974D72F0}"/>
                </a:ext>
              </a:extLst>
            </p:cNvPr>
            <p:cNvPicPr>
              <a:picLocks noChangeAspect="1"/>
            </p:cNvPicPr>
            <p:nvPr/>
          </p:nvPicPr>
          <p:blipFill rotWithShape="1">
            <a:blip r:embed="rId9">
              <a:extLst>
                <a:ext uri="{28A0092B-C50C-407E-A947-70E740481C1C}">
                  <a14:useLocalDpi xmlns:a14="http://schemas.microsoft.com/office/drawing/2010/main" val="0"/>
                </a:ext>
              </a:extLst>
            </a:blip>
            <a:srcRect b="57115"/>
            <a:stretch/>
          </p:blipFill>
          <p:spPr bwMode="auto">
            <a:xfrm>
              <a:off x="6996224" y="680483"/>
              <a:ext cx="1132840" cy="721360"/>
            </a:xfrm>
            <a:prstGeom prst="rect">
              <a:avLst/>
            </a:prstGeom>
            <a:noFill/>
            <a:ln>
              <a:noFill/>
            </a:ln>
            <a:extLst>
              <a:ext uri="{53640926-AAD7-44D8-BBD7-CCE9431645EC}">
                <a14:shadowObscured xmlns:a14="http://schemas.microsoft.com/office/drawing/2010/main"/>
              </a:ext>
            </a:extLst>
          </p:spPr>
        </p:pic>
        <p:pic>
          <p:nvPicPr>
            <p:cNvPr id="121" name="Picture 120" descr="Image result for elk silhouette">
              <a:extLst>
                <a:ext uri="{FF2B5EF4-FFF2-40B4-BE49-F238E27FC236}">
                  <a16:creationId xmlns:a16="http://schemas.microsoft.com/office/drawing/2014/main" id="{19876342-222C-D94E-9849-4AFFEB6FEFB2}"/>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8165805" y="446567"/>
              <a:ext cx="914400" cy="914400"/>
            </a:xfrm>
            <a:prstGeom prst="rect">
              <a:avLst/>
            </a:prstGeom>
            <a:noFill/>
            <a:ln>
              <a:noFill/>
            </a:ln>
          </p:spPr>
        </p:pic>
        <p:pic>
          <p:nvPicPr>
            <p:cNvPr id="122" name="Picture 121" descr="Image result for outline of person hiker">
              <a:extLst>
                <a:ext uri="{FF2B5EF4-FFF2-40B4-BE49-F238E27FC236}">
                  <a16:creationId xmlns:a16="http://schemas.microsoft.com/office/drawing/2014/main" id="{EB9C6349-8B1F-2943-B42E-1DD85E90B0D3}"/>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637953"/>
              <a:ext cx="543560" cy="728345"/>
            </a:xfrm>
            <a:prstGeom prst="rect">
              <a:avLst/>
            </a:prstGeom>
            <a:noFill/>
            <a:ln>
              <a:noFill/>
            </a:ln>
          </p:spPr>
        </p:pic>
        <p:sp>
          <p:nvSpPr>
            <p:cNvPr id="123" name="Text Box 45">
              <a:extLst>
                <a:ext uri="{FF2B5EF4-FFF2-40B4-BE49-F238E27FC236}">
                  <a16:creationId xmlns:a16="http://schemas.microsoft.com/office/drawing/2014/main" id="{DCA639E6-A244-E344-B57B-9788095444C4}"/>
                </a:ext>
              </a:extLst>
            </p:cNvPr>
            <p:cNvSpPr txBox="1"/>
            <p:nvPr/>
          </p:nvSpPr>
          <p:spPr>
            <a:xfrm>
              <a:off x="3775484" y="1569870"/>
              <a:ext cx="1241630" cy="395816"/>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25 yards</a:t>
              </a:r>
            </a:p>
          </p:txBody>
        </p:sp>
      </p:grpSp>
      <p:grpSp>
        <p:nvGrpSpPr>
          <p:cNvPr id="124" name="Group 123">
            <a:extLst>
              <a:ext uri="{FF2B5EF4-FFF2-40B4-BE49-F238E27FC236}">
                <a16:creationId xmlns:a16="http://schemas.microsoft.com/office/drawing/2014/main" id="{8AB3998E-BD45-C946-955A-E90099F1BE9E}"/>
              </a:ext>
            </a:extLst>
          </p:cNvPr>
          <p:cNvGrpSpPr/>
          <p:nvPr/>
        </p:nvGrpSpPr>
        <p:grpSpPr>
          <a:xfrm>
            <a:off x="6419348" y="30788751"/>
            <a:ext cx="9958662" cy="1507270"/>
            <a:chOff x="0" y="0"/>
            <a:chExt cx="9061538" cy="1440977"/>
          </a:xfrm>
        </p:grpSpPr>
        <p:pic>
          <p:nvPicPr>
            <p:cNvPr id="125" name="Picture 124" descr="Image result for outline of person hiker">
              <a:extLst>
                <a:ext uri="{FF2B5EF4-FFF2-40B4-BE49-F238E27FC236}">
                  <a16:creationId xmlns:a16="http://schemas.microsoft.com/office/drawing/2014/main" id="{A383E9A4-A6D1-CB4C-81FE-79C1BF1F03A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340242"/>
              <a:ext cx="384175" cy="515620"/>
            </a:xfrm>
            <a:prstGeom prst="rect">
              <a:avLst/>
            </a:prstGeom>
            <a:noFill/>
            <a:ln>
              <a:noFill/>
            </a:ln>
          </p:spPr>
        </p:pic>
        <p:pic>
          <p:nvPicPr>
            <p:cNvPr id="126" name="Picture 125" descr="Image result for school bus white background\">
              <a:extLst>
                <a:ext uri="{FF2B5EF4-FFF2-40B4-BE49-F238E27FC236}">
                  <a16:creationId xmlns:a16="http://schemas.microsoft.com/office/drawing/2014/main" id="{7D3CC489-5805-AE45-824B-E94EB1837EBF}"/>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350874" y="0"/>
              <a:ext cx="2454910" cy="879475"/>
            </a:xfrm>
            <a:prstGeom prst="rect">
              <a:avLst/>
            </a:prstGeom>
            <a:noFill/>
            <a:ln>
              <a:noFill/>
            </a:ln>
            <a:extLst>
              <a:ext uri="{53640926-AAD7-44D8-BBD7-CCE9431645EC}">
                <a14:shadowObscured xmlns:a14="http://schemas.microsoft.com/office/drawing/2010/main"/>
              </a:ext>
            </a:extLst>
          </p:spPr>
        </p:pic>
        <p:sp>
          <p:nvSpPr>
            <p:cNvPr id="127" name="Text Box 24">
              <a:extLst>
                <a:ext uri="{FF2B5EF4-FFF2-40B4-BE49-F238E27FC236}">
                  <a16:creationId xmlns:a16="http://schemas.microsoft.com/office/drawing/2014/main" id="{5D38EAF9-4F8A-DE47-A84F-B5A2631E1D61}"/>
                </a:ext>
              </a:extLst>
            </p:cNvPr>
            <p:cNvSpPr txBox="1"/>
            <p:nvPr/>
          </p:nvSpPr>
          <p:spPr>
            <a:xfrm>
              <a:off x="4269889" y="941664"/>
              <a:ext cx="1174483" cy="342117"/>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50 yards</a:t>
              </a:r>
            </a:p>
          </p:txBody>
        </p:sp>
        <p:pic>
          <p:nvPicPr>
            <p:cNvPr id="128" name="Picture 127" descr="Image result for school bus white background\">
              <a:extLst>
                <a:ext uri="{FF2B5EF4-FFF2-40B4-BE49-F238E27FC236}">
                  <a16:creationId xmlns:a16="http://schemas.microsoft.com/office/drawing/2014/main" id="{1C02F09E-F7F3-5B41-9945-B21D6B9A5ADE}"/>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5220586" y="0"/>
              <a:ext cx="2454910" cy="879475"/>
            </a:xfrm>
            <a:prstGeom prst="rect">
              <a:avLst/>
            </a:prstGeom>
            <a:noFill/>
            <a:ln>
              <a:noFill/>
            </a:ln>
            <a:extLst>
              <a:ext uri="{53640926-AAD7-44D8-BBD7-CCE9431645EC}">
                <a14:shadowObscured xmlns:a14="http://schemas.microsoft.com/office/drawing/2010/main"/>
              </a:ext>
            </a:extLst>
          </p:spPr>
        </p:pic>
        <p:pic>
          <p:nvPicPr>
            <p:cNvPr id="129" name="Picture 128" descr="Image result for school bus white background\">
              <a:extLst>
                <a:ext uri="{FF2B5EF4-FFF2-40B4-BE49-F238E27FC236}">
                  <a16:creationId xmlns:a16="http://schemas.microsoft.com/office/drawing/2014/main" id="{CCC9BB38-40D4-444D-B52B-EA412ECE58BA}"/>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2775098" y="0"/>
              <a:ext cx="2454910" cy="879475"/>
            </a:xfrm>
            <a:prstGeom prst="rect">
              <a:avLst/>
            </a:prstGeom>
            <a:noFill/>
            <a:ln>
              <a:noFill/>
            </a:ln>
            <a:extLst>
              <a:ext uri="{53640926-AAD7-44D8-BBD7-CCE9431645EC}">
                <a14:shadowObscured xmlns:a14="http://schemas.microsoft.com/office/drawing/2010/main"/>
              </a:ext>
            </a:extLst>
          </p:spPr>
        </p:pic>
        <p:pic>
          <p:nvPicPr>
            <p:cNvPr id="130" name="Picture 129" descr="Image result for school bus white background\">
              <a:extLst>
                <a:ext uri="{FF2B5EF4-FFF2-40B4-BE49-F238E27FC236}">
                  <a16:creationId xmlns:a16="http://schemas.microsoft.com/office/drawing/2014/main" id="{AACA3390-9B19-F645-81FA-DB572D2DAE60}"/>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65903" b="37397"/>
            <a:stretch/>
          </p:blipFill>
          <p:spPr bwMode="auto">
            <a:xfrm>
              <a:off x="7655442" y="0"/>
              <a:ext cx="765810" cy="879475"/>
            </a:xfrm>
            <a:prstGeom prst="rect">
              <a:avLst/>
            </a:prstGeom>
            <a:noFill/>
            <a:ln>
              <a:noFill/>
            </a:ln>
            <a:extLst>
              <a:ext uri="{53640926-AAD7-44D8-BBD7-CCE9431645EC}">
                <a14:shadowObscured xmlns:a14="http://schemas.microsoft.com/office/drawing/2010/main"/>
              </a:ext>
            </a:extLst>
          </p:spPr>
        </p:pic>
        <p:pic>
          <p:nvPicPr>
            <p:cNvPr id="131" name="Picture 130" descr="Image result for bison silhouette">
              <a:extLst>
                <a:ext uri="{FF2B5EF4-FFF2-40B4-BE49-F238E27FC236}">
                  <a16:creationId xmlns:a16="http://schemas.microsoft.com/office/drawing/2014/main" id="{44802D19-1DA8-2D46-BC01-63D6D7E0AED5}"/>
                </a:ext>
              </a:extLst>
            </p:cNvPr>
            <p:cNvPicPr>
              <a:picLocks noChangeAspect="1"/>
            </p:cNvPicPr>
            <p:nvPr/>
          </p:nvPicPr>
          <p:blipFill rotWithShape="1">
            <a:blip r:embed="rId9">
              <a:extLst>
                <a:ext uri="{28A0092B-C50C-407E-A947-70E740481C1C}">
                  <a14:useLocalDpi xmlns:a14="http://schemas.microsoft.com/office/drawing/2010/main" val="0"/>
                </a:ext>
              </a:extLst>
            </a:blip>
            <a:srcRect b="57115"/>
            <a:stretch/>
          </p:blipFill>
          <p:spPr bwMode="auto">
            <a:xfrm>
              <a:off x="8431618" y="478465"/>
              <a:ext cx="629920" cy="400685"/>
            </a:xfrm>
            <a:prstGeom prst="rect">
              <a:avLst/>
            </a:prstGeom>
            <a:noFill/>
            <a:ln>
              <a:noFill/>
            </a:ln>
            <a:extLst>
              <a:ext uri="{53640926-AAD7-44D8-BBD7-CCE9431645EC}">
                <a14:shadowObscured xmlns:a14="http://schemas.microsoft.com/office/drawing/2010/main"/>
              </a:ext>
            </a:extLst>
          </p:spPr>
        </p:pic>
        <p:pic>
          <p:nvPicPr>
            <p:cNvPr id="132" name="Picture 131" descr="Image result for elk silhouette">
              <a:extLst>
                <a:ext uri="{FF2B5EF4-FFF2-40B4-BE49-F238E27FC236}">
                  <a16:creationId xmlns:a16="http://schemas.microsoft.com/office/drawing/2014/main" id="{142B176A-3C3F-0F49-B6BF-403F4CD025AC}"/>
                </a:ext>
              </a:extLst>
            </p:cNvPr>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8506046" y="903767"/>
              <a:ext cx="537210" cy="537210"/>
            </a:xfrm>
            <a:prstGeom prst="rect">
              <a:avLst/>
            </a:prstGeom>
            <a:noFill/>
            <a:ln>
              <a:noFill/>
            </a:ln>
          </p:spPr>
        </p:pic>
      </p:grpSp>
      <p:grpSp>
        <p:nvGrpSpPr>
          <p:cNvPr id="133" name="Group 132">
            <a:extLst>
              <a:ext uri="{FF2B5EF4-FFF2-40B4-BE49-F238E27FC236}">
                <a16:creationId xmlns:a16="http://schemas.microsoft.com/office/drawing/2014/main" id="{B6344A48-E63D-1A42-8960-8829666016CC}"/>
              </a:ext>
            </a:extLst>
          </p:cNvPr>
          <p:cNvGrpSpPr/>
          <p:nvPr/>
        </p:nvGrpSpPr>
        <p:grpSpPr>
          <a:xfrm>
            <a:off x="13135879" y="21115936"/>
            <a:ext cx="5182871" cy="1946734"/>
            <a:chOff x="0" y="0"/>
            <a:chExt cx="5183106" cy="1946734"/>
          </a:xfrm>
        </p:grpSpPr>
        <p:grpSp>
          <p:nvGrpSpPr>
            <p:cNvPr id="134" name="Group 133">
              <a:extLst>
                <a:ext uri="{FF2B5EF4-FFF2-40B4-BE49-F238E27FC236}">
                  <a16:creationId xmlns:a16="http://schemas.microsoft.com/office/drawing/2014/main" id="{0C255914-74D8-484F-8B64-2BB4114AB462}"/>
                </a:ext>
              </a:extLst>
            </p:cNvPr>
            <p:cNvGrpSpPr/>
            <p:nvPr/>
          </p:nvGrpSpPr>
          <p:grpSpPr>
            <a:xfrm>
              <a:off x="0" y="0"/>
              <a:ext cx="4309110" cy="1946734"/>
              <a:chOff x="0" y="0"/>
              <a:chExt cx="4309110" cy="1946734"/>
            </a:xfrm>
          </p:grpSpPr>
          <p:pic>
            <p:nvPicPr>
              <p:cNvPr id="136" name="Picture 135" descr="/var/folders/m6/39rtp9fx0hq7cxfk195bt05w0000gn/T/com.microsoft.Word/Content.MSO/5BD9D90A.tmp">
                <a:extLst>
                  <a:ext uri="{FF2B5EF4-FFF2-40B4-BE49-F238E27FC236}">
                    <a16:creationId xmlns:a16="http://schemas.microsoft.com/office/drawing/2014/main" id="{8944618C-DB74-044C-8193-9145BB61612A}"/>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3394710" y="834390"/>
                <a:ext cx="914400" cy="508635"/>
              </a:xfrm>
              <a:prstGeom prst="rect">
                <a:avLst/>
              </a:prstGeom>
              <a:noFill/>
              <a:ln>
                <a:noFill/>
              </a:ln>
            </p:spPr>
          </p:pic>
          <p:pic>
            <p:nvPicPr>
              <p:cNvPr id="137" name="Picture 136" descr="Image result for school bus white background\">
                <a:extLst>
                  <a:ext uri="{FF2B5EF4-FFF2-40B4-BE49-F238E27FC236}">
                    <a16:creationId xmlns:a16="http://schemas.microsoft.com/office/drawing/2014/main" id="{ED6D9B0A-A140-5D4D-9FD2-433243425C78}"/>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38770" b="37397"/>
              <a:stretch/>
            </p:blipFill>
            <p:spPr bwMode="auto">
              <a:xfrm>
                <a:off x="697230" y="0"/>
                <a:ext cx="2628900" cy="1402715"/>
              </a:xfrm>
              <a:prstGeom prst="rect">
                <a:avLst/>
              </a:prstGeom>
              <a:noFill/>
              <a:ln>
                <a:noFill/>
              </a:ln>
              <a:extLst>
                <a:ext uri="{53640926-AAD7-44D8-BBD7-CCE9431645EC}">
                  <a14:shadowObscured xmlns:a14="http://schemas.microsoft.com/office/drawing/2010/main"/>
                </a:ext>
              </a:extLst>
            </p:spPr>
          </p:pic>
          <p:sp>
            <p:nvSpPr>
              <p:cNvPr id="138" name="Text Box 3">
                <a:extLst>
                  <a:ext uri="{FF2B5EF4-FFF2-40B4-BE49-F238E27FC236}">
                    <a16:creationId xmlns:a16="http://schemas.microsoft.com/office/drawing/2014/main" id="{E181EE31-6559-0D44-869C-9BD13E019412}"/>
                  </a:ext>
                </a:extLst>
              </p:cNvPr>
              <p:cNvSpPr txBox="1"/>
              <p:nvPr/>
            </p:nvSpPr>
            <p:spPr>
              <a:xfrm>
                <a:off x="1801966" y="1491431"/>
                <a:ext cx="1242813" cy="455303"/>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10 yards</a:t>
                </a:r>
              </a:p>
            </p:txBody>
          </p:sp>
          <p:pic>
            <p:nvPicPr>
              <p:cNvPr id="139" name="Picture 138" descr="Image result for outline of person hiker">
                <a:extLst>
                  <a:ext uri="{FF2B5EF4-FFF2-40B4-BE49-F238E27FC236}">
                    <a16:creationId xmlns:a16="http://schemas.microsoft.com/office/drawing/2014/main" id="{1EB7AD4D-1631-8149-AD5A-4D268631432F}"/>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560070"/>
                <a:ext cx="623570" cy="835660"/>
              </a:xfrm>
              <a:prstGeom prst="rect">
                <a:avLst/>
              </a:prstGeom>
              <a:noFill/>
              <a:ln>
                <a:noFill/>
              </a:ln>
            </p:spPr>
          </p:pic>
        </p:grpSp>
        <p:pic>
          <p:nvPicPr>
            <p:cNvPr id="135" name="Picture 134" descr="Image result for wolf silhouette">
              <a:extLst>
                <a:ext uri="{FF2B5EF4-FFF2-40B4-BE49-F238E27FC236}">
                  <a16:creationId xmlns:a16="http://schemas.microsoft.com/office/drawing/2014/main" id="{D4DA9284-95EE-A44E-A75E-9766A92375D1}"/>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4348716" y="925033"/>
              <a:ext cx="834390" cy="408305"/>
            </a:xfrm>
            <a:prstGeom prst="rect">
              <a:avLst/>
            </a:prstGeom>
            <a:noFill/>
            <a:ln>
              <a:noFill/>
            </a:ln>
          </p:spPr>
        </p:pic>
      </p:grpSp>
      <p:grpSp>
        <p:nvGrpSpPr>
          <p:cNvPr id="140" name="Group 139">
            <a:extLst>
              <a:ext uri="{FF2B5EF4-FFF2-40B4-BE49-F238E27FC236}">
                <a16:creationId xmlns:a16="http://schemas.microsoft.com/office/drawing/2014/main" id="{F254BB43-C89E-CF4C-9AB4-F92A791D3F64}"/>
              </a:ext>
            </a:extLst>
          </p:cNvPr>
          <p:cNvGrpSpPr/>
          <p:nvPr/>
        </p:nvGrpSpPr>
        <p:grpSpPr>
          <a:xfrm>
            <a:off x="14045824" y="23581172"/>
            <a:ext cx="7406640" cy="1909957"/>
            <a:chOff x="0" y="0"/>
            <a:chExt cx="7406640" cy="1909957"/>
          </a:xfrm>
        </p:grpSpPr>
        <p:pic>
          <p:nvPicPr>
            <p:cNvPr id="141" name="Picture 140" descr="Image result for outline of person hiker">
              <a:extLst>
                <a:ext uri="{FF2B5EF4-FFF2-40B4-BE49-F238E27FC236}">
                  <a16:creationId xmlns:a16="http://schemas.microsoft.com/office/drawing/2014/main" id="{FDB2A2C2-64DA-1F4F-A88A-872604D2E65D}"/>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548640"/>
              <a:ext cx="623570" cy="835660"/>
            </a:xfrm>
            <a:prstGeom prst="rect">
              <a:avLst/>
            </a:prstGeom>
            <a:noFill/>
            <a:ln>
              <a:noFill/>
            </a:ln>
          </p:spPr>
        </p:pic>
        <p:pic>
          <p:nvPicPr>
            <p:cNvPr id="142" name="Picture 141" descr="/var/folders/m6/39rtp9fx0hq7cxfk195bt05w0000gn/T/com.microsoft.Word/Content.MSO/5BD9D90A.tmp">
              <a:extLst>
                <a:ext uri="{FF2B5EF4-FFF2-40B4-BE49-F238E27FC236}">
                  <a16:creationId xmlns:a16="http://schemas.microsoft.com/office/drawing/2014/main" id="{A264C476-9967-4A42-AF78-B980A88F3DF0}"/>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577840" y="800100"/>
              <a:ext cx="914400" cy="508635"/>
            </a:xfrm>
            <a:prstGeom prst="rect">
              <a:avLst/>
            </a:prstGeom>
            <a:noFill/>
            <a:ln>
              <a:noFill/>
            </a:ln>
          </p:spPr>
        </p:pic>
        <p:pic>
          <p:nvPicPr>
            <p:cNvPr id="143" name="Picture 142" descr="Image result for school bus white background\">
              <a:extLst>
                <a:ext uri="{FF2B5EF4-FFF2-40B4-BE49-F238E27FC236}">
                  <a16:creationId xmlns:a16="http://schemas.microsoft.com/office/drawing/2014/main" id="{C2A7BD76-C5B2-FF4B-B6A6-A64105523601}"/>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571500" y="0"/>
              <a:ext cx="3797300" cy="1360170"/>
            </a:xfrm>
            <a:prstGeom prst="rect">
              <a:avLst/>
            </a:prstGeom>
            <a:noFill/>
            <a:ln>
              <a:noFill/>
            </a:ln>
            <a:extLst>
              <a:ext uri="{53640926-AAD7-44D8-BBD7-CCE9431645EC}">
                <a14:shadowObscured xmlns:a14="http://schemas.microsoft.com/office/drawing/2010/main"/>
              </a:ext>
            </a:extLst>
          </p:spPr>
        </p:pic>
        <p:pic>
          <p:nvPicPr>
            <p:cNvPr id="144" name="Picture 143" descr="Image result for school bus white background\">
              <a:extLst>
                <a:ext uri="{FF2B5EF4-FFF2-40B4-BE49-F238E27FC236}">
                  <a16:creationId xmlns:a16="http://schemas.microsoft.com/office/drawing/2014/main" id="{975939EC-BEED-8E41-878A-083A1B6CA057}"/>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65628" b="37397"/>
            <a:stretch/>
          </p:blipFill>
          <p:spPr bwMode="auto">
            <a:xfrm>
              <a:off x="4354830" y="0"/>
              <a:ext cx="1200150" cy="1361440"/>
            </a:xfrm>
            <a:prstGeom prst="rect">
              <a:avLst/>
            </a:prstGeom>
            <a:noFill/>
            <a:ln>
              <a:noFill/>
            </a:ln>
            <a:extLst>
              <a:ext uri="{53640926-AAD7-44D8-BBD7-CCE9431645EC}">
                <a14:shadowObscured xmlns:a14="http://schemas.microsoft.com/office/drawing/2010/main"/>
              </a:ext>
            </a:extLst>
          </p:spPr>
        </p:pic>
        <p:sp>
          <p:nvSpPr>
            <p:cNvPr id="145" name="Text Box 7">
              <a:extLst>
                <a:ext uri="{FF2B5EF4-FFF2-40B4-BE49-F238E27FC236}">
                  <a16:creationId xmlns:a16="http://schemas.microsoft.com/office/drawing/2014/main" id="{3F348DC6-CD32-D84E-88F1-E3A500E6CAFE}"/>
                </a:ext>
              </a:extLst>
            </p:cNvPr>
            <p:cNvSpPr txBox="1"/>
            <p:nvPr/>
          </p:nvSpPr>
          <p:spPr>
            <a:xfrm>
              <a:off x="2411730" y="1394458"/>
              <a:ext cx="1428380" cy="515499"/>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20 yards</a:t>
              </a:r>
            </a:p>
          </p:txBody>
        </p:sp>
        <p:pic>
          <p:nvPicPr>
            <p:cNvPr id="146" name="Picture 145" descr="Image result for wolf silhouette">
              <a:extLst>
                <a:ext uri="{FF2B5EF4-FFF2-40B4-BE49-F238E27FC236}">
                  <a16:creationId xmlns:a16="http://schemas.microsoft.com/office/drawing/2014/main" id="{A5C24B97-5C0F-3B44-A473-CBC2DD02DABE}"/>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6572250" y="880110"/>
              <a:ext cx="834390" cy="408305"/>
            </a:xfrm>
            <a:prstGeom prst="rect">
              <a:avLst/>
            </a:prstGeom>
            <a:noFill/>
            <a:ln>
              <a:noFill/>
            </a:ln>
          </p:spPr>
        </p:pic>
      </p:grpSp>
      <p:grpSp>
        <p:nvGrpSpPr>
          <p:cNvPr id="147" name="Group 146">
            <a:extLst>
              <a:ext uri="{FF2B5EF4-FFF2-40B4-BE49-F238E27FC236}">
                <a16:creationId xmlns:a16="http://schemas.microsoft.com/office/drawing/2014/main" id="{888A81B1-8FDB-F74A-80B8-28C6B5C66C50}"/>
              </a:ext>
            </a:extLst>
          </p:cNvPr>
          <p:cNvGrpSpPr/>
          <p:nvPr/>
        </p:nvGrpSpPr>
        <p:grpSpPr>
          <a:xfrm>
            <a:off x="15160676" y="26381673"/>
            <a:ext cx="10045057" cy="1513688"/>
            <a:chOff x="0" y="0"/>
            <a:chExt cx="9031826" cy="1320965"/>
          </a:xfrm>
        </p:grpSpPr>
        <p:pic>
          <p:nvPicPr>
            <p:cNvPr id="148" name="Picture 147" descr="Image result for outline of person hiker">
              <a:extLst>
                <a:ext uri="{FF2B5EF4-FFF2-40B4-BE49-F238E27FC236}">
                  <a16:creationId xmlns:a16="http://schemas.microsoft.com/office/drawing/2014/main" id="{03ACC5BC-7287-3945-A484-D3A0DD3B3391}"/>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340242"/>
              <a:ext cx="384175" cy="515620"/>
            </a:xfrm>
            <a:prstGeom prst="rect">
              <a:avLst/>
            </a:prstGeom>
            <a:noFill/>
            <a:ln>
              <a:noFill/>
            </a:ln>
          </p:spPr>
        </p:pic>
        <p:pic>
          <p:nvPicPr>
            <p:cNvPr id="149" name="Picture 148" descr="Image result for school bus white background\">
              <a:extLst>
                <a:ext uri="{FF2B5EF4-FFF2-40B4-BE49-F238E27FC236}">
                  <a16:creationId xmlns:a16="http://schemas.microsoft.com/office/drawing/2014/main" id="{2471D164-54B2-8F48-86A0-EF9B331715E6}"/>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350874" y="0"/>
              <a:ext cx="2454910" cy="879475"/>
            </a:xfrm>
            <a:prstGeom prst="rect">
              <a:avLst/>
            </a:prstGeom>
            <a:noFill/>
            <a:ln>
              <a:noFill/>
            </a:ln>
            <a:extLst>
              <a:ext uri="{53640926-AAD7-44D8-BBD7-CCE9431645EC}">
                <a14:shadowObscured xmlns:a14="http://schemas.microsoft.com/office/drawing/2010/main"/>
              </a:ext>
            </a:extLst>
          </p:spPr>
        </p:pic>
        <p:pic>
          <p:nvPicPr>
            <p:cNvPr id="150" name="Picture 149" descr="/var/folders/m6/39rtp9fx0hq7cxfk195bt05w0000gn/T/com.microsoft.Word/Content.MSO/5BD9D90A.tmp">
              <a:extLst>
                <a:ext uri="{FF2B5EF4-FFF2-40B4-BE49-F238E27FC236}">
                  <a16:creationId xmlns:a16="http://schemas.microsoft.com/office/drawing/2014/main" id="{712DBC0D-DCAC-CD49-9DFD-0D0CEC3963B0}"/>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8442251" y="552893"/>
              <a:ext cx="544195" cy="302260"/>
            </a:xfrm>
            <a:prstGeom prst="rect">
              <a:avLst/>
            </a:prstGeom>
            <a:noFill/>
            <a:ln>
              <a:noFill/>
            </a:ln>
          </p:spPr>
        </p:pic>
        <p:sp>
          <p:nvSpPr>
            <p:cNvPr id="151" name="Text Box 24">
              <a:extLst>
                <a:ext uri="{FF2B5EF4-FFF2-40B4-BE49-F238E27FC236}">
                  <a16:creationId xmlns:a16="http://schemas.microsoft.com/office/drawing/2014/main" id="{29CD66D6-04BE-DE4F-B59B-B6D3AC33789F}"/>
                </a:ext>
              </a:extLst>
            </p:cNvPr>
            <p:cNvSpPr txBox="1"/>
            <p:nvPr/>
          </p:nvSpPr>
          <p:spPr>
            <a:xfrm>
              <a:off x="4010843" y="968438"/>
              <a:ext cx="1134348" cy="352527"/>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50 yards</a:t>
              </a:r>
            </a:p>
          </p:txBody>
        </p:sp>
        <p:pic>
          <p:nvPicPr>
            <p:cNvPr id="152" name="Picture 151" descr="Image result for school bus white background\">
              <a:extLst>
                <a:ext uri="{FF2B5EF4-FFF2-40B4-BE49-F238E27FC236}">
                  <a16:creationId xmlns:a16="http://schemas.microsoft.com/office/drawing/2014/main" id="{114AB86F-7A7E-624A-B4C0-65F6C1E0DE75}"/>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5220586" y="0"/>
              <a:ext cx="2454910" cy="879475"/>
            </a:xfrm>
            <a:prstGeom prst="rect">
              <a:avLst/>
            </a:prstGeom>
            <a:noFill/>
            <a:ln>
              <a:noFill/>
            </a:ln>
            <a:extLst>
              <a:ext uri="{53640926-AAD7-44D8-BBD7-CCE9431645EC}">
                <a14:shadowObscured xmlns:a14="http://schemas.microsoft.com/office/drawing/2010/main"/>
              </a:ext>
            </a:extLst>
          </p:spPr>
        </p:pic>
        <p:pic>
          <p:nvPicPr>
            <p:cNvPr id="153" name="Picture 152" descr="Image result for school bus white background\">
              <a:extLst>
                <a:ext uri="{FF2B5EF4-FFF2-40B4-BE49-F238E27FC236}">
                  <a16:creationId xmlns:a16="http://schemas.microsoft.com/office/drawing/2014/main" id="{0F16D72A-5FFF-D949-9278-CBE9A65BEABB}"/>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2785730" y="0"/>
              <a:ext cx="2454910" cy="879475"/>
            </a:xfrm>
            <a:prstGeom prst="rect">
              <a:avLst/>
            </a:prstGeom>
            <a:noFill/>
            <a:ln>
              <a:noFill/>
            </a:ln>
            <a:extLst>
              <a:ext uri="{53640926-AAD7-44D8-BBD7-CCE9431645EC}">
                <a14:shadowObscured xmlns:a14="http://schemas.microsoft.com/office/drawing/2010/main"/>
              </a:ext>
            </a:extLst>
          </p:spPr>
        </p:pic>
        <p:pic>
          <p:nvPicPr>
            <p:cNvPr id="154" name="Picture 153" descr="Image result for school bus white background\">
              <a:extLst>
                <a:ext uri="{FF2B5EF4-FFF2-40B4-BE49-F238E27FC236}">
                  <a16:creationId xmlns:a16="http://schemas.microsoft.com/office/drawing/2014/main" id="{B9DD841B-EAC7-E645-92AE-734AE3BBF619}"/>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65903" b="37397"/>
            <a:stretch/>
          </p:blipFill>
          <p:spPr bwMode="auto">
            <a:xfrm>
              <a:off x="7655441" y="0"/>
              <a:ext cx="765810" cy="879475"/>
            </a:xfrm>
            <a:prstGeom prst="rect">
              <a:avLst/>
            </a:prstGeom>
            <a:noFill/>
            <a:ln>
              <a:noFill/>
            </a:ln>
            <a:extLst>
              <a:ext uri="{53640926-AAD7-44D8-BBD7-CCE9431645EC}">
                <a14:shadowObscured xmlns:a14="http://schemas.microsoft.com/office/drawing/2010/main"/>
              </a:ext>
            </a:extLst>
          </p:spPr>
        </p:pic>
        <p:pic>
          <p:nvPicPr>
            <p:cNvPr id="155" name="Picture 154" descr="Image result for wolf silhouette">
              <a:extLst>
                <a:ext uri="{FF2B5EF4-FFF2-40B4-BE49-F238E27FC236}">
                  <a16:creationId xmlns:a16="http://schemas.microsoft.com/office/drawing/2014/main" id="{D5E0DA54-5E76-564B-B828-026BD2688191}"/>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8506046" y="914400"/>
              <a:ext cx="525780" cy="257175"/>
            </a:xfrm>
            <a:prstGeom prst="rect">
              <a:avLst/>
            </a:prstGeom>
            <a:noFill/>
            <a:ln>
              <a:noFill/>
            </a:ln>
          </p:spPr>
        </p:pic>
      </p:grpSp>
      <p:grpSp>
        <p:nvGrpSpPr>
          <p:cNvPr id="156" name="Group 155">
            <a:extLst>
              <a:ext uri="{FF2B5EF4-FFF2-40B4-BE49-F238E27FC236}">
                <a16:creationId xmlns:a16="http://schemas.microsoft.com/office/drawing/2014/main" id="{4A6247D8-2090-9542-BC6B-1505A8C02FBA}"/>
              </a:ext>
            </a:extLst>
          </p:cNvPr>
          <p:cNvGrpSpPr/>
          <p:nvPr/>
        </p:nvGrpSpPr>
        <p:grpSpPr>
          <a:xfrm>
            <a:off x="16357918" y="28780342"/>
            <a:ext cx="12043549" cy="1485791"/>
            <a:chOff x="0" y="0"/>
            <a:chExt cx="9216198" cy="947597"/>
          </a:xfrm>
        </p:grpSpPr>
        <p:pic>
          <p:nvPicPr>
            <p:cNvPr id="157" name="Picture 156" descr="Image result for school bus white background\">
              <a:extLst>
                <a:ext uri="{FF2B5EF4-FFF2-40B4-BE49-F238E27FC236}">
                  <a16:creationId xmlns:a16="http://schemas.microsoft.com/office/drawing/2014/main" id="{17476298-3D89-6A46-904E-F44E1C9B3F00}"/>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276446" y="0"/>
              <a:ext cx="1691005" cy="593090"/>
            </a:xfrm>
            <a:prstGeom prst="rect">
              <a:avLst/>
            </a:prstGeom>
            <a:noFill/>
            <a:ln>
              <a:noFill/>
            </a:ln>
            <a:extLst>
              <a:ext uri="{53640926-AAD7-44D8-BBD7-CCE9431645EC}">
                <a14:shadowObscured xmlns:a14="http://schemas.microsoft.com/office/drawing/2010/main"/>
              </a:ext>
            </a:extLst>
          </p:spPr>
        </p:pic>
        <p:pic>
          <p:nvPicPr>
            <p:cNvPr id="158" name="Picture 157" descr="Image result for school bus white background\">
              <a:extLst>
                <a:ext uri="{FF2B5EF4-FFF2-40B4-BE49-F238E27FC236}">
                  <a16:creationId xmlns:a16="http://schemas.microsoft.com/office/drawing/2014/main" id="{41D0BA0C-142A-DE40-BEED-C7DB42DE1330}"/>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7006856" y="0"/>
              <a:ext cx="1691005" cy="593090"/>
            </a:xfrm>
            <a:prstGeom prst="rect">
              <a:avLst/>
            </a:prstGeom>
            <a:noFill/>
            <a:ln>
              <a:noFill/>
            </a:ln>
            <a:extLst>
              <a:ext uri="{53640926-AAD7-44D8-BBD7-CCE9431645EC}">
                <a14:shadowObscured xmlns:a14="http://schemas.microsoft.com/office/drawing/2010/main"/>
              </a:ext>
            </a:extLst>
          </p:spPr>
        </p:pic>
        <p:pic>
          <p:nvPicPr>
            <p:cNvPr id="159" name="Picture 158" descr="Image result for school bus white background\">
              <a:extLst>
                <a:ext uri="{FF2B5EF4-FFF2-40B4-BE49-F238E27FC236}">
                  <a16:creationId xmlns:a16="http://schemas.microsoft.com/office/drawing/2014/main" id="{21A67440-2687-8244-A7F8-C3611F076C7A}"/>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5316279" y="0"/>
              <a:ext cx="1691005" cy="593090"/>
            </a:xfrm>
            <a:prstGeom prst="rect">
              <a:avLst/>
            </a:prstGeom>
            <a:noFill/>
            <a:ln>
              <a:noFill/>
            </a:ln>
            <a:extLst>
              <a:ext uri="{53640926-AAD7-44D8-BBD7-CCE9431645EC}">
                <a14:shadowObscured xmlns:a14="http://schemas.microsoft.com/office/drawing/2010/main"/>
              </a:ext>
            </a:extLst>
          </p:spPr>
        </p:pic>
        <p:pic>
          <p:nvPicPr>
            <p:cNvPr id="160" name="Picture 159" descr="Image result for school bus white background\">
              <a:extLst>
                <a:ext uri="{FF2B5EF4-FFF2-40B4-BE49-F238E27FC236}">
                  <a16:creationId xmlns:a16="http://schemas.microsoft.com/office/drawing/2014/main" id="{6DA2EC79-85C3-9141-AAFE-9885A55FD75D}"/>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3625702" y="0"/>
              <a:ext cx="1691005" cy="593090"/>
            </a:xfrm>
            <a:prstGeom prst="rect">
              <a:avLst/>
            </a:prstGeom>
            <a:noFill/>
            <a:ln>
              <a:noFill/>
            </a:ln>
            <a:extLst>
              <a:ext uri="{53640926-AAD7-44D8-BBD7-CCE9431645EC}">
                <a14:shadowObscured xmlns:a14="http://schemas.microsoft.com/office/drawing/2010/main"/>
              </a:ext>
            </a:extLst>
          </p:spPr>
        </p:pic>
        <p:pic>
          <p:nvPicPr>
            <p:cNvPr id="161" name="Picture 160" descr="Image result for school bus white background\">
              <a:extLst>
                <a:ext uri="{FF2B5EF4-FFF2-40B4-BE49-F238E27FC236}">
                  <a16:creationId xmlns:a16="http://schemas.microsoft.com/office/drawing/2014/main" id="{DC2BFFDB-7E2B-9D45-A5C6-B13413E43BFD}"/>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1956391" y="0"/>
              <a:ext cx="1691005" cy="593090"/>
            </a:xfrm>
            <a:prstGeom prst="rect">
              <a:avLst/>
            </a:prstGeom>
            <a:noFill/>
            <a:ln>
              <a:noFill/>
            </a:ln>
            <a:extLst>
              <a:ext uri="{53640926-AAD7-44D8-BBD7-CCE9431645EC}">
                <a14:shadowObscured xmlns:a14="http://schemas.microsoft.com/office/drawing/2010/main"/>
              </a:ext>
            </a:extLst>
          </p:spPr>
        </p:pic>
        <p:pic>
          <p:nvPicPr>
            <p:cNvPr id="162" name="Picture 161" descr="Image result for outline of person hiker">
              <a:extLst>
                <a:ext uri="{FF2B5EF4-FFF2-40B4-BE49-F238E27FC236}">
                  <a16:creationId xmlns:a16="http://schemas.microsoft.com/office/drawing/2014/main" id="{A4AFCA95-1A71-C342-A368-BBBF58E0A3E6}"/>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212651"/>
              <a:ext cx="251460" cy="337185"/>
            </a:xfrm>
            <a:prstGeom prst="rect">
              <a:avLst/>
            </a:prstGeom>
            <a:noFill/>
            <a:ln>
              <a:noFill/>
            </a:ln>
          </p:spPr>
        </p:pic>
        <p:pic>
          <p:nvPicPr>
            <p:cNvPr id="163" name="Picture 162" descr="/var/folders/m6/39rtp9fx0hq7cxfk195bt05w0000gn/T/com.microsoft.Word/Content.MSO/5BD9D90A.tmp">
              <a:extLst>
                <a:ext uri="{FF2B5EF4-FFF2-40B4-BE49-F238E27FC236}">
                  <a16:creationId xmlns:a16="http://schemas.microsoft.com/office/drawing/2014/main" id="{593AC52F-CFAC-2D4D-9386-13A170D8CFE9}"/>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8750595" y="340242"/>
              <a:ext cx="420370" cy="233680"/>
            </a:xfrm>
            <a:prstGeom prst="rect">
              <a:avLst/>
            </a:prstGeom>
            <a:noFill/>
            <a:ln>
              <a:noFill/>
            </a:ln>
          </p:spPr>
        </p:pic>
        <p:sp>
          <p:nvSpPr>
            <p:cNvPr id="164" name="Text Box 82">
              <a:extLst>
                <a:ext uri="{FF2B5EF4-FFF2-40B4-BE49-F238E27FC236}">
                  <a16:creationId xmlns:a16="http://schemas.microsoft.com/office/drawing/2014/main" id="{DB4F3775-BAF0-D243-AED1-060280649B53}"/>
                </a:ext>
              </a:extLst>
            </p:cNvPr>
            <p:cNvSpPr txBox="1"/>
            <p:nvPr/>
          </p:nvSpPr>
          <p:spPr>
            <a:xfrm>
              <a:off x="4137775" y="640163"/>
              <a:ext cx="1104812" cy="307434"/>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75 yards</a:t>
              </a:r>
            </a:p>
          </p:txBody>
        </p:sp>
        <p:pic>
          <p:nvPicPr>
            <p:cNvPr id="165" name="Picture 164" descr="Image result for wolf silhouette">
              <a:extLst>
                <a:ext uri="{FF2B5EF4-FFF2-40B4-BE49-F238E27FC236}">
                  <a16:creationId xmlns:a16="http://schemas.microsoft.com/office/drawing/2014/main" id="{19F748C0-551A-CE40-8F38-E381FB6B1E9A}"/>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8782493" y="648586"/>
              <a:ext cx="433705" cy="201295"/>
            </a:xfrm>
            <a:prstGeom prst="rect">
              <a:avLst/>
            </a:prstGeom>
            <a:noFill/>
            <a:ln>
              <a:noFill/>
            </a:ln>
          </p:spPr>
        </p:pic>
      </p:grpSp>
      <p:grpSp>
        <p:nvGrpSpPr>
          <p:cNvPr id="23" name="Group 22">
            <a:extLst>
              <a:ext uri="{FF2B5EF4-FFF2-40B4-BE49-F238E27FC236}">
                <a16:creationId xmlns:a16="http://schemas.microsoft.com/office/drawing/2014/main" id="{89895FDA-DB7B-C64F-B97D-210C85E43357}"/>
              </a:ext>
            </a:extLst>
          </p:cNvPr>
          <p:cNvGrpSpPr/>
          <p:nvPr/>
        </p:nvGrpSpPr>
        <p:grpSpPr>
          <a:xfrm>
            <a:off x="924148" y="21089297"/>
            <a:ext cx="4511554" cy="2224182"/>
            <a:chOff x="1085759" y="23325955"/>
            <a:chExt cx="4511554" cy="2224182"/>
          </a:xfrm>
        </p:grpSpPr>
        <p:grpSp>
          <p:nvGrpSpPr>
            <p:cNvPr id="179" name="Group 178">
              <a:extLst>
                <a:ext uri="{FF2B5EF4-FFF2-40B4-BE49-F238E27FC236}">
                  <a16:creationId xmlns:a16="http://schemas.microsoft.com/office/drawing/2014/main" id="{F9858441-8960-0346-956C-F5D9A3CC26D7}"/>
                </a:ext>
              </a:extLst>
            </p:cNvPr>
            <p:cNvGrpSpPr/>
            <p:nvPr/>
          </p:nvGrpSpPr>
          <p:grpSpPr>
            <a:xfrm>
              <a:off x="1085759" y="23325955"/>
              <a:ext cx="4488815" cy="2224182"/>
              <a:chOff x="-28921" y="0"/>
              <a:chExt cx="4489339" cy="2224791"/>
            </a:xfrm>
          </p:grpSpPr>
          <p:sp>
            <p:nvSpPr>
              <p:cNvPr id="180" name="Text Box 14">
                <a:extLst>
                  <a:ext uri="{FF2B5EF4-FFF2-40B4-BE49-F238E27FC236}">
                    <a16:creationId xmlns:a16="http://schemas.microsoft.com/office/drawing/2014/main" id="{813D1A3B-F1D3-D647-B24B-078B173B887B}"/>
                  </a:ext>
                </a:extLst>
              </p:cNvPr>
              <p:cNvSpPr txBox="1"/>
              <p:nvPr/>
            </p:nvSpPr>
            <p:spPr>
              <a:xfrm>
                <a:off x="-28921" y="1878010"/>
                <a:ext cx="4489339" cy="346781"/>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Length of a school bus is 15 yards</a:t>
                </a:r>
              </a:p>
            </p:txBody>
          </p:sp>
          <p:sp>
            <p:nvSpPr>
              <p:cNvPr id="181" name="Rectangle 180">
                <a:extLst>
                  <a:ext uri="{FF2B5EF4-FFF2-40B4-BE49-F238E27FC236}">
                    <a16:creationId xmlns:a16="http://schemas.microsoft.com/office/drawing/2014/main" id="{00FCD98C-0290-A74C-A444-A695BE932E5E}"/>
                  </a:ext>
                </a:extLst>
              </p:cNvPr>
              <p:cNvSpPr/>
              <p:nvPr/>
            </p:nvSpPr>
            <p:spPr>
              <a:xfrm>
                <a:off x="2966484" y="10633"/>
                <a:ext cx="68580" cy="125730"/>
              </a:xfrm>
              <a:prstGeom prst="rect">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82" name="Rectangle 181">
                <a:extLst>
                  <a:ext uri="{FF2B5EF4-FFF2-40B4-BE49-F238E27FC236}">
                    <a16:creationId xmlns:a16="http://schemas.microsoft.com/office/drawing/2014/main" id="{2F8A8276-6708-FB41-AA27-A3E57B53B6FE}"/>
                  </a:ext>
                </a:extLst>
              </p:cNvPr>
              <p:cNvSpPr/>
              <p:nvPr/>
            </p:nvSpPr>
            <p:spPr>
              <a:xfrm flipV="1">
                <a:off x="1307805" y="0"/>
                <a:ext cx="68580" cy="137160"/>
              </a:xfrm>
              <a:prstGeom prst="rect">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pic>
          <p:nvPicPr>
            <p:cNvPr id="183" name="Picture 182" descr="Image result for school bus white background\">
              <a:extLst>
                <a:ext uri="{FF2B5EF4-FFF2-40B4-BE49-F238E27FC236}">
                  <a16:creationId xmlns:a16="http://schemas.microsoft.com/office/drawing/2014/main" id="{E6FB4E71-5FCF-804E-8A05-023AF17F4C95}"/>
                </a:ext>
              </a:extLst>
            </p:cNvPr>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1108498" y="23568114"/>
              <a:ext cx="4488815" cy="1607820"/>
            </a:xfrm>
            <a:prstGeom prst="rect">
              <a:avLst/>
            </a:prstGeom>
            <a:noFill/>
            <a:ln>
              <a:noFill/>
            </a:ln>
            <a:extLst>
              <a:ext uri="{53640926-AAD7-44D8-BBD7-CCE9431645EC}">
                <a14:shadowObscured xmlns:a14="http://schemas.microsoft.com/office/drawing/2010/main"/>
              </a:ext>
            </a:extLst>
          </p:spPr>
        </p:pic>
      </p:grpSp>
      <p:grpSp>
        <p:nvGrpSpPr>
          <p:cNvPr id="184" name="Group 183">
            <a:extLst>
              <a:ext uri="{FF2B5EF4-FFF2-40B4-BE49-F238E27FC236}">
                <a16:creationId xmlns:a16="http://schemas.microsoft.com/office/drawing/2014/main" id="{F3441ED8-D22D-8046-B48A-E25411CA63DD}"/>
              </a:ext>
            </a:extLst>
          </p:cNvPr>
          <p:cNvGrpSpPr/>
          <p:nvPr/>
        </p:nvGrpSpPr>
        <p:grpSpPr>
          <a:xfrm>
            <a:off x="16719171" y="30996292"/>
            <a:ext cx="12192166" cy="1375389"/>
            <a:chOff x="0" y="0"/>
            <a:chExt cx="8953840" cy="817710"/>
          </a:xfrm>
        </p:grpSpPr>
        <p:pic>
          <p:nvPicPr>
            <p:cNvPr id="185" name="Picture 184" descr="Image result for outline of person hiker">
              <a:extLst>
                <a:ext uri="{FF2B5EF4-FFF2-40B4-BE49-F238E27FC236}">
                  <a16:creationId xmlns:a16="http://schemas.microsoft.com/office/drawing/2014/main" id="{03D45DED-811E-1A46-81D2-B40E207DA264}"/>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0" y="127591"/>
              <a:ext cx="228600" cy="306070"/>
            </a:xfrm>
            <a:prstGeom prst="rect">
              <a:avLst/>
            </a:prstGeom>
            <a:noFill/>
            <a:ln>
              <a:noFill/>
            </a:ln>
          </p:spPr>
        </p:pic>
        <p:pic>
          <p:nvPicPr>
            <p:cNvPr id="186" name="Picture 185" descr="/var/folders/m6/39rtp9fx0hq7cxfk195bt05w0000gn/T/com.microsoft.Word/Content.MSO/5BD9D90A.tmp">
              <a:extLst>
                <a:ext uri="{FF2B5EF4-FFF2-40B4-BE49-F238E27FC236}">
                  <a16:creationId xmlns:a16="http://schemas.microsoft.com/office/drawing/2014/main" id="{311BEFE3-EB89-4F4F-B19D-23B93B41098F}"/>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8612372" y="212651"/>
              <a:ext cx="308610" cy="189230"/>
            </a:xfrm>
            <a:prstGeom prst="rect">
              <a:avLst/>
            </a:prstGeom>
            <a:noFill/>
            <a:ln>
              <a:noFill/>
            </a:ln>
          </p:spPr>
        </p:pic>
        <p:pic>
          <p:nvPicPr>
            <p:cNvPr id="187" name="Picture 186" descr="Image result for school bus white background\">
              <a:extLst>
                <a:ext uri="{FF2B5EF4-FFF2-40B4-BE49-F238E27FC236}">
                  <a16:creationId xmlns:a16="http://schemas.microsoft.com/office/drawing/2014/main" id="{97C8104A-DB27-C947-AF20-E5584905F020}"/>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265814" y="0"/>
              <a:ext cx="1245235" cy="445770"/>
            </a:xfrm>
            <a:prstGeom prst="rect">
              <a:avLst/>
            </a:prstGeom>
            <a:noFill/>
            <a:ln>
              <a:noFill/>
            </a:ln>
            <a:extLst>
              <a:ext uri="{53640926-AAD7-44D8-BBD7-CCE9431645EC}">
                <a14:shadowObscured xmlns:a14="http://schemas.microsoft.com/office/drawing/2010/main"/>
              </a:ext>
            </a:extLst>
          </p:spPr>
        </p:pic>
        <p:pic>
          <p:nvPicPr>
            <p:cNvPr id="188" name="Picture 187" descr="Image result for school bus white background\">
              <a:extLst>
                <a:ext uri="{FF2B5EF4-FFF2-40B4-BE49-F238E27FC236}">
                  <a16:creationId xmlns:a16="http://schemas.microsoft.com/office/drawing/2014/main" id="{4DD9E9B6-C49D-5445-A18E-B02DD8BA2C86}"/>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1499191" y="0"/>
              <a:ext cx="1245235" cy="445770"/>
            </a:xfrm>
            <a:prstGeom prst="rect">
              <a:avLst/>
            </a:prstGeom>
            <a:noFill/>
            <a:ln>
              <a:noFill/>
            </a:ln>
            <a:extLst>
              <a:ext uri="{53640926-AAD7-44D8-BBD7-CCE9431645EC}">
                <a14:shadowObscured xmlns:a14="http://schemas.microsoft.com/office/drawing/2010/main"/>
              </a:ext>
            </a:extLst>
          </p:spPr>
        </p:pic>
        <p:pic>
          <p:nvPicPr>
            <p:cNvPr id="189" name="Picture 188" descr="Image result for school bus white background\">
              <a:extLst>
                <a:ext uri="{FF2B5EF4-FFF2-40B4-BE49-F238E27FC236}">
                  <a16:creationId xmlns:a16="http://schemas.microsoft.com/office/drawing/2014/main" id="{3891F1FA-B60A-9148-885E-CF3E0D88FAA8}"/>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7" r="38325" b="38054"/>
            <a:stretch/>
          </p:blipFill>
          <p:spPr bwMode="auto">
            <a:xfrm>
              <a:off x="7697972" y="0"/>
              <a:ext cx="868680" cy="450215"/>
            </a:xfrm>
            <a:prstGeom prst="rect">
              <a:avLst/>
            </a:prstGeom>
            <a:noFill/>
            <a:ln>
              <a:noFill/>
            </a:ln>
            <a:extLst>
              <a:ext uri="{53640926-AAD7-44D8-BBD7-CCE9431645EC}">
                <a14:shadowObscured xmlns:a14="http://schemas.microsoft.com/office/drawing/2010/main"/>
              </a:ext>
            </a:extLst>
          </p:spPr>
        </p:pic>
        <p:pic>
          <p:nvPicPr>
            <p:cNvPr id="190" name="Picture 189" descr="Image result for school bus white background\">
              <a:extLst>
                <a:ext uri="{FF2B5EF4-FFF2-40B4-BE49-F238E27FC236}">
                  <a16:creationId xmlns:a16="http://schemas.microsoft.com/office/drawing/2014/main" id="{6428AE14-73D3-F040-96C5-F896551D0159}"/>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3965944" y="0"/>
              <a:ext cx="1245235" cy="445770"/>
            </a:xfrm>
            <a:prstGeom prst="rect">
              <a:avLst/>
            </a:prstGeom>
            <a:noFill/>
            <a:ln>
              <a:noFill/>
            </a:ln>
            <a:extLst>
              <a:ext uri="{53640926-AAD7-44D8-BBD7-CCE9431645EC}">
                <a14:shadowObscured xmlns:a14="http://schemas.microsoft.com/office/drawing/2010/main"/>
              </a:ext>
            </a:extLst>
          </p:spPr>
        </p:pic>
        <p:pic>
          <p:nvPicPr>
            <p:cNvPr id="191" name="Picture 190" descr="Image result for school bus white background\">
              <a:extLst>
                <a:ext uri="{FF2B5EF4-FFF2-40B4-BE49-F238E27FC236}">
                  <a16:creationId xmlns:a16="http://schemas.microsoft.com/office/drawing/2014/main" id="{A668DB98-7444-D445-95B5-4150824A1E50}"/>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2721935" y="0"/>
              <a:ext cx="1245235" cy="445770"/>
            </a:xfrm>
            <a:prstGeom prst="rect">
              <a:avLst/>
            </a:prstGeom>
            <a:noFill/>
            <a:ln>
              <a:noFill/>
            </a:ln>
            <a:extLst>
              <a:ext uri="{53640926-AAD7-44D8-BBD7-CCE9431645EC}">
                <a14:shadowObscured xmlns:a14="http://schemas.microsoft.com/office/drawing/2010/main"/>
              </a:ext>
            </a:extLst>
          </p:spPr>
        </p:pic>
        <p:pic>
          <p:nvPicPr>
            <p:cNvPr id="192" name="Picture 191" descr="Image result for school bus white background\">
              <a:extLst>
                <a:ext uri="{FF2B5EF4-FFF2-40B4-BE49-F238E27FC236}">
                  <a16:creationId xmlns:a16="http://schemas.microsoft.com/office/drawing/2014/main" id="{FCCCF64A-CD28-CA43-B3FE-32A4502C8BD6}"/>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5209953" y="0"/>
              <a:ext cx="1245235" cy="445770"/>
            </a:xfrm>
            <a:prstGeom prst="rect">
              <a:avLst/>
            </a:prstGeom>
            <a:noFill/>
            <a:ln>
              <a:noFill/>
            </a:ln>
            <a:extLst>
              <a:ext uri="{53640926-AAD7-44D8-BBD7-CCE9431645EC}">
                <a14:shadowObscured xmlns:a14="http://schemas.microsoft.com/office/drawing/2010/main"/>
              </a:ext>
            </a:extLst>
          </p:spPr>
        </p:pic>
        <p:pic>
          <p:nvPicPr>
            <p:cNvPr id="193" name="Picture 192" descr="Image result for school bus white background\">
              <a:extLst>
                <a:ext uri="{FF2B5EF4-FFF2-40B4-BE49-F238E27FC236}">
                  <a16:creationId xmlns:a16="http://schemas.microsoft.com/office/drawing/2014/main" id="{7592ABC6-8BD1-524B-BC98-DB1A3D71C8C6}"/>
                </a:ext>
              </a:extLst>
            </p:cNvPr>
            <p:cNvPicPr>
              <a:picLocks noChangeAspect="1"/>
            </p:cNvPicPr>
            <p:nvPr/>
          </p:nvPicPr>
          <p:blipFill rotWithShape="1">
            <a:blip r:embed="rId7">
              <a:extLst>
                <a:ext uri="{28A0092B-C50C-407E-A947-70E740481C1C}">
                  <a14:useLocalDpi xmlns:a14="http://schemas.microsoft.com/office/drawing/2010/main" val="0"/>
                </a:ext>
              </a:extLst>
            </a:blip>
            <a:srcRect l="10522" t="28748" r="13906" b="37397"/>
            <a:stretch/>
          </p:blipFill>
          <p:spPr bwMode="auto">
            <a:xfrm>
              <a:off x="6464595" y="0"/>
              <a:ext cx="1245235" cy="445770"/>
            </a:xfrm>
            <a:prstGeom prst="rect">
              <a:avLst/>
            </a:prstGeom>
            <a:noFill/>
            <a:ln>
              <a:noFill/>
            </a:ln>
            <a:extLst>
              <a:ext uri="{53640926-AAD7-44D8-BBD7-CCE9431645EC}">
                <a14:shadowObscured xmlns:a14="http://schemas.microsoft.com/office/drawing/2010/main"/>
              </a:ext>
            </a:extLst>
          </p:spPr>
        </p:pic>
        <p:sp>
          <p:nvSpPr>
            <p:cNvPr id="194" name="Text Box 81">
              <a:extLst>
                <a:ext uri="{FF2B5EF4-FFF2-40B4-BE49-F238E27FC236}">
                  <a16:creationId xmlns:a16="http://schemas.microsoft.com/office/drawing/2014/main" id="{5BDFD461-0253-504D-AFF5-920CDC48A624}"/>
                </a:ext>
              </a:extLst>
            </p:cNvPr>
            <p:cNvSpPr txBox="1"/>
            <p:nvPr/>
          </p:nvSpPr>
          <p:spPr>
            <a:xfrm>
              <a:off x="4075320" y="515975"/>
              <a:ext cx="1100444" cy="301735"/>
            </a:xfrm>
            <a:prstGeom prst="rect">
              <a:avLst/>
            </a:prstGeom>
            <a:solidFill>
              <a:schemeClr val="lt1"/>
            </a:solidFill>
            <a:ln w="6350">
              <a:solidFill>
                <a:prstClr val="black"/>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pPr>
              <a:r>
                <a:rPr lang="en-US" sz="2400">
                  <a:effectLst/>
                  <a:latin typeface="Calibri" panose="020F0502020204030204" pitchFamily="34" charset="0"/>
                  <a:ea typeface="Calibri" panose="020F0502020204030204" pitchFamily="34" charset="0"/>
                  <a:cs typeface="Times New Roman" panose="02020603050405020304" pitchFamily="18" charset="0"/>
                </a:rPr>
                <a:t>100 yards</a:t>
              </a:r>
            </a:p>
          </p:txBody>
        </p:sp>
        <p:pic>
          <p:nvPicPr>
            <p:cNvPr id="195" name="Picture 194" descr="Image result for wolf silhouette">
              <a:extLst>
                <a:ext uri="{FF2B5EF4-FFF2-40B4-BE49-F238E27FC236}">
                  <a16:creationId xmlns:a16="http://schemas.microsoft.com/office/drawing/2014/main" id="{94093BB9-0761-5941-811E-C7E38B50F9C4}"/>
                </a:ext>
              </a:extLst>
            </p:cNvPr>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8623005" y="478465"/>
              <a:ext cx="330835" cy="171450"/>
            </a:xfrm>
            <a:prstGeom prst="rect">
              <a:avLst/>
            </a:prstGeom>
            <a:noFill/>
            <a:ln>
              <a:noFill/>
            </a:ln>
          </p:spPr>
        </p:pic>
      </p:grpSp>
      <p:sp>
        <p:nvSpPr>
          <p:cNvPr id="13" name="Rounded Rectangle 12">
            <a:extLst>
              <a:ext uri="{FF2B5EF4-FFF2-40B4-BE49-F238E27FC236}">
                <a16:creationId xmlns:a16="http://schemas.microsoft.com/office/drawing/2014/main" id="{B2A1B8E4-D24F-634D-B269-E887885E34BA}"/>
              </a:ext>
            </a:extLst>
          </p:cNvPr>
          <p:cNvSpPr/>
          <p:nvPr/>
        </p:nvSpPr>
        <p:spPr>
          <a:xfrm>
            <a:off x="330200" y="20560276"/>
            <a:ext cx="28603997" cy="12186773"/>
          </a:xfrm>
          <a:prstGeom prst="roundRect">
            <a:avLst>
              <a:gd name="adj" fmla="val 4785"/>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B4C2EAAF-97A4-4A43-9B6D-37342420E3FF}"/>
              </a:ext>
            </a:extLst>
          </p:cNvPr>
          <p:cNvSpPr/>
          <p:nvPr/>
        </p:nvSpPr>
        <p:spPr>
          <a:xfrm>
            <a:off x="957846" y="24701191"/>
            <a:ext cx="4555659" cy="7835657"/>
          </a:xfrm>
          <a:prstGeom prst="roundRect">
            <a:avLst>
              <a:gd name="adj" fmla="val 12524"/>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28813EB-A0F3-E74B-B105-2ECDEFB558F8}"/>
              </a:ext>
            </a:extLst>
          </p:cNvPr>
          <p:cNvSpPr txBox="1"/>
          <p:nvPr/>
        </p:nvSpPr>
        <p:spPr>
          <a:xfrm>
            <a:off x="1128626" y="24989691"/>
            <a:ext cx="4076203" cy="7571303"/>
          </a:xfrm>
          <a:prstGeom prst="rect">
            <a:avLst/>
          </a:prstGeom>
          <a:noFill/>
        </p:spPr>
        <p:txBody>
          <a:bodyPr wrap="square" rtlCol="0" anchor="t">
            <a:spAutoFit/>
          </a:bodyPr>
          <a:lstStyle/>
          <a:p>
            <a:pPr marL="457200" indent="-457200">
              <a:buFont typeface="Wingdings" pitchFamily="2" charset="2"/>
              <a:buChar char="v"/>
            </a:pPr>
            <a:r>
              <a:rPr lang="en-US" sz="2800"/>
              <a:t>For bison and elk, the safe distance the park enforces is 25 yards.</a:t>
            </a:r>
            <a:endParaRPr lang="en-US" sz="2800">
              <a:cs typeface="Calibri"/>
            </a:endParaRPr>
          </a:p>
          <a:p>
            <a:endParaRPr lang="en-US"/>
          </a:p>
          <a:p>
            <a:pPr marL="285750" indent="-285750">
              <a:buFont typeface="Wingdings" pitchFamily="2" charset="2"/>
              <a:buChar char="v"/>
            </a:pPr>
            <a:r>
              <a:rPr lang="en-US" sz="2800"/>
              <a:t>For bears and wolves the enforced safe distance is 100 yards.</a:t>
            </a:r>
            <a:endParaRPr lang="en-US" sz="2800">
              <a:cs typeface="Calibri"/>
            </a:endParaRPr>
          </a:p>
          <a:p>
            <a:endParaRPr lang="en-US" sz="2800">
              <a:cs typeface="Calibri"/>
            </a:endParaRPr>
          </a:p>
          <a:p>
            <a:pPr marL="285750" indent="-285750">
              <a:buFont typeface="Wingdings" pitchFamily="2" charset="2"/>
              <a:buChar char="v"/>
            </a:pPr>
            <a:r>
              <a:rPr lang="en-US" sz="2800">
                <a:ea typeface="+mn-lt"/>
                <a:cs typeface="+mn-lt"/>
              </a:rPr>
              <a:t>When surveyed, only 56% of visitors selected the correct safe distance to be from bison and elk. About 71% selected the correct safe distance to be from bears and wolves.</a:t>
            </a:r>
            <a:endParaRPr lang="en-US" sz="2800"/>
          </a:p>
          <a:p>
            <a:r>
              <a:rPr lang="en-US" sz="2000"/>
              <a:t> 		</a:t>
            </a:r>
          </a:p>
          <a:p>
            <a:r>
              <a:rPr lang="en-US" sz="2000"/>
              <a:t>		</a:t>
            </a:r>
            <a:r>
              <a:rPr lang="en-US" sz="2800"/>
              <a:t>= Correct Distance</a:t>
            </a:r>
            <a:endParaRPr lang="en-US" sz="2000"/>
          </a:p>
        </p:txBody>
      </p:sp>
      <p:sp>
        <p:nvSpPr>
          <p:cNvPr id="12" name="Rounded Rectangle 11">
            <a:extLst>
              <a:ext uri="{FF2B5EF4-FFF2-40B4-BE49-F238E27FC236}">
                <a16:creationId xmlns:a16="http://schemas.microsoft.com/office/drawing/2014/main" id="{EE9D17E9-E3F4-6E4F-9401-3193D8611DF3}"/>
              </a:ext>
            </a:extLst>
          </p:cNvPr>
          <p:cNvSpPr/>
          <p:nvPr/>
        </p:nvSpPr>
        <p:spPr>
          <a:xfrm rot="5400000">
            <a:off x="18229231" y="6941460"/>
            <a:ext cx="5871684" cy="20753027"/>
          </a:xfrm>
          <a:prstGeom prst="roundRect">
            <a:avLst>
              <a:gd name="adj" fmla="val 10898"/>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TextBox 16">
            <a:extLst>
              <a:ext uri="{FF2B5EF4-FFF2-40B4-BE49-F238E27FC236}">
                <a16:creationId xmlns:a16="http://schemas.microsoft.com/office/drawing/2014/main" id="{65FC6015-6575-8344-9D96-57A83180C8FC}"/>
              </a:ext>
            </a:extLst>
          </p:cNvPr>
          <p:cNvSpPr txBox="1"/>
          <p:nvPr/>
        </p:nvSpPr>
        <p:spPr>
          <a:xfrm>
            <a:off x="11270054" y="15838448"/>
            <a:ext cx="13279963" cy="5632311"/>
          </a:xfrm>
          <a:prstGeom prst="rect">
            <a:avLst/>
          </a:prstGeom>
          <a:noFill/>
        </p:spPr>
        <p:txBody>
          <a:bodyPr wrap="square" rtlCol="0" anchor="t">
            <a:spAutoFit/>
          </a:bodyPr>
          <a:lstStyle/>
          <a:p>
            <a:pPr marL="457200" indent="-457200">
              <a:buFont typeface="Wingdings" pitchFamily="2" charset="2"/>
              <a:buChar char="v"/>
            </a:pPr>
            <a:r>
              <a:rPr lang="en-US" sz="3000"/>
              <a:t>73.6% of respondents saw visitors approach wildlife in the park. The top three animals were bison (61), elk (56), and bears (28).</a:t>
            </a:r>
            <a:endParaRPr lang="en-US" sz="3000">
              <a:cs typeface="Calibri"/>
            </a:endParaRPr>
          </a:p>
          <a:p>
            <a:endParaRPr lang="en-US" sz="3000"/>
          </a:p>
          <a:p>
            <a:pPr marL="457200" indent="-457200">
              <a:buFont typeface="Wingdings" pitchFamily="2" charset="2"/>
              <a:buChar char="v"/>
            </a:pPr>
            <a:r>
              <a:rPr lang="en-US" sz="3000"/>
              <a:t>Reasons written by visitors on why they would approach wildlife:</a:t>
            </a:r>
            <a:endParaRPr lang="en-US" sz="3000">
              <a:cs typeface="Calibri"/>
            </a:endParaRPr>
          </a:p>
          <a:p>
            <a:pPr marL="971550" lvl="1" indent="-514350">
              <a:buAutoNum type="arabicParenR"/>
            </a:pPr>
            <a:r>
              <a:rPr lang="en-US" sz="3000"/>
              <a:t>To get a better photo; (2)  If my family was in danger; (3)  Instagram or social media recognition; (4)  Non-dangerous; (5)  To feel a connection</a:t>
            </a:r>
          </a:p>
          <a:p>
            <a:pPr marL="514350" indent="-514350">
              <a:buAutoNum type="arabicParenR"/>
            </a:pPr>
            <a:endParaRPr lang="en-US" sz="3000">
              <a:cs typeface="Calibri" panose="020F0502020204030204"/>
            </a:endParaRPr>
          </a:p>
          <a:p>
            <a:pPr marL="514350" indent="-514350">
              <a:buFont typeface="Wingdings" pitchFamily="2" charset="2"/>
              <a:buChar char="v"/>
            </a:pPr>
            <a:r>
              <a:rPr lang="en-US" sz="3000">
                <a:cs typeface="Calibri" panose="020F0502020204030204"/>
              </a:rPr>
              <a:t>71.8% of visitors strongly agreed or agreed there are enough resources for visitors to learn about the dangers of wildlife.</a:t>
            </a:r>
          </a:p>
          <a:p>
            <a:r>
              <a:rPr lang="en-US" sz="3000">
                <a:cs typeface="Calibri" panose="020F0502020204030204"/>
              </a:rPr>
              <a:t>      </a:t>
            </a:r>
          </a:p>
          <a:p>
            <a:r>
              <a:rPr lang="en-US" sz="3000"/>
              <a:t>   </a:t>
            </a:r>
            <a:endParaRPr lang="en-US" sz="3000">
              <a:cs typeface="Calibri"/>
            </a:endParaRPr>
          </a:p>
          <a:p>
            <a:pPr lvl="1"/>
            <a:endParaRPr lang="en-US" sz="3000"/>
          </a:p>
        </p:txBody>
      </p:sp>
      <p:pic>
        <p:nvPicPr>
          <p:cNvPr id="21" name="Picture 20">
            <a:extLst>
              <a:ext uri="{FF2B5EF4-FFF2-40B4-BE49-F238E27FC236}">
                <a16:creationId xmlns:a16="http://schemas.microsoft.com/office/drawing/2014/main" id="{A9B9B145-6D7A-3040-8098-A90FB224378D}"/>
              </a:ext>
            </a:extLst>
          </p:cNvPr>
          <p:cNvPicPr>
            <a:picLocks noChangeAspect="1"/>
          </p:cNvPicPr>
          <p:nvPr/>
        </p:nvPicPr>
        <p:blipFill rotWithShape="1">
          <a:blip r:embed="rId13">
            <a:extLst>
              <a:ext uri="{BEBA8EAE-BF5A-486C-A8C5-ECC9F3942E4B}">
                <a14:imgProps xmlns:a14="http://schemas.microsoft.com/office/drawing/2010/main">
                  <a14:imgLayer r:embed="rId14">
                    <a14:imgEffect>
                      <a14:sharpenSoften amount="50000"/>
                    </a14:imgEffect>
                  </a14:imgLayer>
                </a14:imgProps>
              </a:ext>
            </a:extLst>
          </a:blip>
          <a:srcRect l="4436" t="19337" r="4230" b="41236"/>
          <a:stretch/>
        </p:blipFill>
        <p:spPr>
          <a:xfrm>
            <a:off x="21754785" y="20981833"/>
            <a:ext cx="6814823" cy="3794125"/>
          </a:xfrm>
          <a:prstGeom prst="rect">
            <a:avLst/>
          </a:prstGeom>
          <a:ln>
            <a:solidFill>
              <a:schemeClr val="accent4">
                <a:lumMod val="60000"/>
                <a:lumOff val="40000"/>
              </a:schemeClr>
            </a:solidFill>
          </a:ln>
        </p:spPr>
      </p:pic>
      <p:sp>
        <p:nvSpPr>
          <p:cNvPr id="20" name="Rounded Rectangle 19">
            <a:extLst>
              <a:ext uri="{FF2B5EF4-FFF2-40B4-BE49-F238E27FC236}">
                <a16:creationId xmlns:a16="http://schemas.microsoft.com/office/drawing/2014/main" id="{1C956A78-A8D8-7445-AC74-4229D37FF15A}"/>
              </a:ext>
            </a:extLst>
          </p:cNvPr>
          <p:cNvSpPr/>
          <p:nvPr/>
        </p:nvSpPr>
        <p:spPr>
          <a:xfrm>
            <a:off x="10806307" y="5497002"/>
            <a:ext cx="29038213" cy="7666858"/>
          </a:xfrm>
          <a:prstGeom prst="roundRect">
            <a:avLst>
              <a:gd name="adj" fmla="val 4526"/>
            </a:avLst>
          </a:prstGeom>
          <a:solidFill>
            <a:schemeClr val="accent4">
              <a:lumMod val="40000"/>
              <a:lumOff val="6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aphicFrame>
        <p:nvGraphicFramePr>
          <p:cNvPr id="78" name="Chart 77">
            <a:extLst>
              <a:ext uri="{FF2B5EF4-FFF2-40B4-BE49-F238E27FC236}">
                <a16:creationId xmlns:a16="http://schemas.microsoft.com/office/drawing/2014/main" id="{B3BC4A5A-0E72-194B-B751-BB8D622206C6}"/>
              </a:ext>
            </a:extLst>
          </p:cNvPr>
          <p:cNvGraphicFramePr/>
          <p:nvPr>
            <p:extLst>
              <p:ext uri="{D42A27DB-BD31-4B8C-83A1-F6EECF244321}">
                <p14:modId xmlns:p14="http://schemas.microsoft.com/office/powerpoint/2010/main" val="3065529628"/>
              </p:ext>
            </p:extLst>
          </p:nvPr>
        </p:nvGraphicFramePr>
        <p:xfrm>
          <a:off x="30080312" y="5907230"/>
          <a:ext cx="9481320" cy="5827506"/>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83" name="Chart 82">
            <a:extLst>
              <a:ext uri="{FF2B5EF4-FFF2-40B4-BE49-F238E27FC236}">
                <a16:creationId xmlns:a16="http://schemas.microsoft.com/office/drawing/2014/main" id="{5BAF88EA-B9B6-EF47-A02B-450A347743B7}"/>
              </a:ext>
            </a:extLst>
          </p:cNvPr>
          <p:cNvGraphicFramePr/>
          <p:nvPr>
            <p:extLst>
              <p:ext uri="{D42A27DB-BD31-4B8C-83A1-F6EECF244321}">
                <p14:modId xmlns:p14="http://schemas.microsoft.com/office/powerpoint/2010/main" val="3558487523"/>
              </p:ext>
            </p:extLst>
          </p:nvPr>
        </p:nvGraphicFramePr>
        <p:xfrm>
          <a:off x="11111971" y="5917128"/>
          <a:ext cx="9077363" cy="5738429"/>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92" name="Chart 91">
            <a:extLst>
              <a:ext uri="{FF2B5EF4-FFF2-40B4-BE49-F238E27FC236}">
                <a16:creationId xmlns:a16="http://schemas.microsoft.com/office/drawing/2014/main" id="{D741121F-28F3-7648-BC49-B6A60384A012}"/>
              </a:ext>
            </a:extLst>
          </p:cNvPr>
          <p:cNvGraphicFramePr>
            <a:graphicFrameLocks/>
          </p:cNvGraphicFramePr>
          <p:nvPr>
            <p:extLst>
              <p:ext uri="{D42A27DB-BD31-4B8C-83A1-F6EECF244321}">
                <p14:modId xmlns:p14="http://schemas.microsoft.com/office/powerpoint/2010/main" val="1711723707"/>
              </p:ext>
            </p:extLst>
          </p:nvPr>
        </p:nvGraphicFramePr>
        <p:xfrm>
          <a:off x="20624550" y="5895016"/>
          <a:ext cx="9077362" cy="5764635"/>
        </p:xfrm>
        <a:graphic>
          <a:graphicData uri="http://schemas.openxmlformats.org/drawingml/2006/chart">
            <c:chart xmlns:c="http://schemas.openxmlformats.org/drawingml/2006/chart" xmlns:r="http://schemas.openxmlformats.org/officeDocument/2006/relationships" r:id="rId17"/>
          </a:graphicData>
        </a:graphic>
      </p:graphicFrame>
      <p:sp>
        <p:nvSpPr>
          <p:cNvPr id="166" name="TextBox 165">
            <a:extLst>
              <a:ext uri="{FF2B5EF4-FFF2-40B4-BE49-F238E27FC236}">
                <a16:creationId xmlns:a16="http://schemas.microsoft.com/office/drawing/2014/main" id="{A2CC3ACD-5396-C24C-BA6F-8313D4DB4302}"/>
              </a:ext>
            </a:extLst>
          </p:cNvPr>
          <p:cNvSpPr txBox="1"/>
          <p:nvPr/>
        </p:nvSpPr>
        <p:spPr>
          <a:xfrm>
            <a:off x="21963443" y="4484515"/>
            <a:ext cx="7116731" cy="707886"/>
          </a:xfrm>
          <a:prstGeom prst="rect">
            <a:avLst/>
          </a:prstGeom>
          <a:solidFill>
            <a:schemeClr val="accent4">
              <a:lumMod val="60000"/>
              <a:lumOff val="40000"/>
            </a:schemeClr>
          </a:solidFill>
          <a:ln>
            <a:solidFill>
              <a:schemeClr val="accent4"/>
            </a:solidFill>
          </a:ln>
        </p:spPr>
        <p:txBody>
          <a:bodyPr wrap="square" rtlCol="0">
            <a:spAutoFit/>
          </a:bodyPr>
          <a:lstStyle/>
          <a:p>
            <a:pPr algn="ctr"/>
            <a:r>
              <a:rPr lang="en-US" sz="4000">
                <a:latin typeface="Bangla MN" pitchFamily="2" charset="0"/>
                <a:cs typeface="Bangla MN" pitchFamily="2" charset="0"/>
              </a:rPr>
              <a:t>Results </a:t>
            </a:r>
          </a:p>
        </p:txBody>
      </p:sp>
      <p:sp>
        <p:nvSpPr>
          <p:cNvPr id="19" name="TextBox 18">
            <a:extLst>
              <a:ext uri="{FF2B5EF4-FFF2-40B4-BE49-F238E27FC236}">
                <a16:creationId xmlns:a16="http://schemas.microsoft.com/office/drawing/2014/main" id="{B4504031-601B-C74B-B518-9A7A2B1C072E}"/>
              </a:ext>
            </a:extLst>
          </p:cNvPr>
          <p:cNvSpPr txBox="1"/>
          <p:nvPr/>
        </p:nvSpPr>
        <p:spPr>
          <a:xfrm rot="1798521">
            <a:off x="32408045" y="10907041"/>
            <a:ext cx="1484144" cy="369332"/>
          </a:xfrm>
          <a:prstGeom prst="rect">
            <a:avLst/>
          </a:prstGeom>
          <a:noFill/>
        </p:spPr>
        <p:txBody>
          <a:bodyPr wrap="square" rtlCol="0">
            <a:spAutoFit/>
          </a:bodyPr>
          <a:lstStyle/>
          <a:p>
            <a:r>
              <a:rPr lang="en-US"/>
              <a:t>Disappointed</a:t>
            </a:r>
          </a:p>
        </p:txBody>
      </p:sp>
      <p:sp>
        <p:nvSpPr>
          <p:cNvPr id="167" name="TextBox 166">
            <a:extLst>
              <a:ext uri="{FF2B5EF4-FFF2-40B4-BE49-F238E27FC236}">
                <a16:creationId xmlns:a16="http://schemas.microsoft.com/office/drawing/2014/main" id="{ECD05E71-C0C8-3E4A-8ECE-19BF83EF967B}"/>
              </a:ext>
            </a:extLst>
          </p:cNvPr>
          <p:cNvSpPr txBox="1"/>
          <p:nvPr/>
        </p:nvSpPr>
        <p:spPr>
          <a:xfrm rot="1862052">
            <a:off x="37007116" y="10798290"/>
            <a:ext cx="830680" cy="369332"/>
          </a:xfrm>
          <a:prstGeom prst="rect">
            <a:avLst/>
          </a:prstGeom>
          <a:noFill/>
        </p:spPr>
        <p:txBody>
          <a:bodyPr wrap="square" rtlCol="0">
            <a:spAutoFit/>
          </a:bodyPr>
          <a:lstStyle/>
          <a:p>
            <a:r>
              <a:rPr lang="en-US"/>
              <a:t>Happy</a:t>
            </a:r>
          </a:p>
        </p:txBody>
      </p:sp>
      <p:sp>
        <p:nvSpPr>
          <p:cNvPr id="168" name="TextBox 167">
            <a:extLst>
              <a:ext uri="{FF2B5EF4-FFF2-40B4-BE49-F238E27FC236}">
                <a16:creationId xmlns:a16="http://schemas.microsoft.com/office/drawing/2014/main" id="{F0EAD5EE-1796-2743-9627-E923D1E6C333}"/>
              </a:ext>
            </a:extLst>
          </p:cNvPr>
          <p:cNvSpPr txBox="1"/>
          <p:nvPr/>
        </p:nvSpPr>
        <p:spPr>
          <a:xfrm rot="1862052">
            <a:off x="34279401" y="10854831"/>
            <a:ext cx="1025393" cy="369332"/>
          </a:xfrm>
          <a:prstGeom prst="rect">
            <a:avLst/>
          </a:prstGeom>
          <a:noFill/>
        </p:spPr>
        <p:txBody>
          <a:bodyPr wrap="square" rtlCol="0">
            <a:spAutoFit/>
          </a:bodyPr>
          <a:lstStyle/>
          <a:p>
            <a:r>
              <a:rPr lang="en-US"/>
              <a:t>Nervous</a:t>
            </a:r>
          </a:p>
        </p:txBody>
      </p:sp>
      <p:sp>
        <p:nvSpPr>
          <p:cNvPr id="169" name="TextBox 168">
            <a:extLst>
              <a:ext uri="{FF2B5EF4-FFF2-40B4-BE49-F238E27FC236}">
                <a16:creationId xmlns:a16="http://schemas.microsoft.com/office/drawing/2014/main" id="{137FBCDD-5634-314E-864B-C8724AAF3E8F}"/>
              </a:ext>
            </a:extLst>
          </p:cNvPr>
          <p:cNvSpPr txBox="1"/>
          <p:nvPr/>
        </p:nvSpPr>
        <p:spPr>
          <a:xfrm rot="1862052">
            <a:off x="31500632" y="10886519"/>
            <a:ext cx="1367488" cy="369332"/>
          </a:xfrm>
          <a:prstGeom prst="rect">
            <a:avLst/>
          </a:prstGeom>
          <a:noFill/>
        </p:spPr>
        <p:txBody>
          <a:bodyPr wrap="square" rtlCol="0">
            <a:spAutoFit/>
          </a:bodyPr>
          <a:lstStyle/>
          <a:p>
            <a:r>
              <a:rPr lang="en-US"/>
              <a:t>Aggravated</a:t>
            </a:r>
          </a:p>
        </p:txBody>
      </p:sp>
      <p:sp>
        <p:nvSpPr>
          <p:cNvPr id="170" name="TextBox 169">
            <a:extLst>
              <a:ext uri="{FF2B5EF4-FFF2-40B4-BE49-F238E27FC236}">
                <a16:creationId xmlns:a16="http://schemas.microsoft.com/office/drawing/2014/main" id="{533179A9-70CC-B64A-852D-ABF6D1FD4FA2}"/>
              </a:ext>
            </a:extLst>
          </p:cNvPr>
          <p:cNvSpPr txBox="1"/>
          <p:nvPr/>
        </p:nvSpPr>
        <p:spPr>
          <a:xfrm rot="1862052">
            <a:off x="38028783" y="10877069"/>
            <a:ext cx="984604" cy="369332"/>
          </a:xfrm>
          <a:prstGeom prst="rect">
            <a:avLst/>
          </a:prstGeom>
          <a:noFill/>
        </p:spPr>
        <p:txBody>
          <a:bodyPr wrap="square" rtlCol="0">
            <a:spAutoFit/>
          </a:bodyPr>
          <a:lstStyle/>
          <a:p>
            <a:r>
              <a:rPr lang="en-US"/>
              <a:t>Excited</a:t>
            </a:r>
          </a:p>
        </p:txBody>
      </p:sp>
      <p:sp>
        <p:nvSpPr>
          <p:cNvPr id="32" name="TextBox 31">
            <a:extLst>
              <a:ext uri="{FF2B5EF4-FFF2-40B4-BE49-F238E27FC236}">
                <a16:creationId xmlns:a16="http://schemas.microsoft.com/office/drawing/2014/main" id="{197584A0-3138-BE4C-82B1-4154A5C8AF94}"/>
              </a:ext>
            </a:extLst>
          </p:cNvPr>
          <p:cNvSpPr txBox="1"/>
          <p:nvPr/>
        </p:nvSpPr>
        <p:spPr>
          <a:xfrm>
            <a:off x="29687400" y="29710281"/>
            <a:ext cx="10160176" cy="4370427"/>
          </a:xfrm>
          <a:prstGeom prst="rect">
            <a:avLst/>
          </a:prstGeom>
          <a:noFill/>
        </p:spPr>
        <p:txBody>
          <a:bodyPr wrap="square" rtlCol="0">
            <a:spAutoFit/>
          </a:bodyPr>
          <a:lstStyle/>
          <a:p>
            <a:pPr algn="ctr"/>
            <a:r>
              <a:rPr lang="en-US" sz="2800"/>
              <a:t>Works Cited</a:t>
            </a:r>
          </a:p>
          <a:p>
            <a:r>
              <a:rPr lang="en-US" sz="2000"/>
              <a:t>1. </a:t>
            </a:r>
            <a:r>
              <a:rPr lang="en-US" sz="2000" err="1"/>
              <a:t>Manfredo</a:t>
            </a:r>
            <a:r>
              <a:rPr lang="en-US" sz="2000"/>
              <a:t>, M. J.  2008.  Who cares about wildlife: Social science concepts for exploring human‐wildlife relationships and conservation issues. Springer‐Verlag Press, New York.</a:t>
            </a:r>
          </a:p>
          <a:p>
            <a:r>
              <a:rPr lang="en-US" sz="2000"/>
              <a:t>2. Joshi, A., Kale, S., </a:t>
            </a:r>
            <a:r>
              <a:rPr lang="en-US" sz="2000" err="1"/>
              <a:t>Chandel</a:t>
            </a:r>
            <a:r>
              <a:rPr lang="en-US" sz="2000"/>
              <a:t>, S., &amp; Pal, D. (2015). Likert Scale: Explored and Explained. </a:t>
            </a:r>
            <a:r>
              <a:rPr lang="en-US" sz="2000" i="1"/>
              <a:t>British Journal of Applied Science &amp; Technology, 396-403.</a:t>
            </a:r>
          </a:p>
          <a:p>
            <a:r>
              <a:rPr lang="en-US" sz="2000" i="1"/>
              <a:t>3. </a:t>
            </a:r>
            <a:r>
              <a:rPr lang="en-US" sz="2000"/>
              <a:t>Miller, Z. D., &amp; </a:t>
            </a:r>
            <a:r>
              <a:rPr lang="en-US" sz="2000" err="1"/>
              <a:t>Freimund</a:t>
            </a:r>
            <a:r>
              <a:rPr lang="en-US" sz="2000"/>
              <a:t>, W. (2017). Using visual-based social norm methods to understand distance-related human-wildlife interactions. </a:t>
            </a:r>
            <a:r>
              <a:rPr lang="en-US" sz="2000" i="1"/>
              <a:t>Human Dimensions of Wildlife</a:t>
            </a:r>
            <a:r>
              <a:rPr lang="en-US" sz="2000"/>
              <a:t>, 176-186.</a:t>
            </a:r>
          </a:p>
          <a:p>
            <a:r>
              <a:rPr lang="en-US" sz="2000"/>
              <a:t>4. Gore, M. L., </a:t>
            </a:r>
            <a:r>
              <a:rPr lang="en-US" sz="2000" err="1"/>
              <a:t>Siemer</a:t>
            </a:r>
            <a:r>
              <a:rPr lang="en-US" sz="2000"/>
              <a:t>, W. F., Shanahan, J. E., </a:t>
            </a:r>
            <a:r>
              <a:rPr lang="en-US" sz="2000" err="1"/>
              <a:t>Schuefele</a:t>
            </a:r>
            <a:r>
              <a:rPr lang="en-US" sz="2000"/>
              <a:t>, D., &amp; Decker, D. J. (2005). Effects on risk perception of media coverage of black bear-related human fatality. </a:t>
            </a:r>
            <a:r>
              <a:rPr lang="en-US" sz="2000" i="1"/>
              <a:t>Human Dimensions</a:t>
            </a:r>
            <a:r>
              <a:rPr lang="en-US" sz="2000"/>
              <a:t>, 505-516.</a:t>
            </a:r>
          </a:p>
          <a:p>
            <a:endParaRPr lang="en-US" sz="2000"/>
          </a:p>
          <a:p>
            <a:endParaRPr lang="en-US" sz="2000" i="1"/>
          </a:p>
          <a:p>
            <a:endParaRPr lang="en-US" sz="2000"/>
          </a:p>
          <a:p>
            <a:endParaRPr lang="en-US" sz="3000"/>
          </a:p>
        </p:txBody>
      </p:sp>
      <p:sp>
        <p:nvSpPr>
          <p:cNvPr id="33" name="TextBox 32">
            <a:extLst>
              <a:ext uri="{FF2B5EF4-FFF2-40B4-BE49-F238E27FC236}">
                <a16:creationId xmlns:a16="http://schemas.microsoft.com/office/drawing/2014/main" id="{A0274E45-325D-C140-9E66-D3159183B625}"/>
              </a:ext>
            </a:extLst>
          </p:cNvPr>
          <p:cNvSpPr txBox="1"/>
          <p:nvPr/>
        </p:nvSpPr>
        <p:spPr>
          <a:xfrm>
            <a:off x="11088254" y="11966471"/>
            <a:ext cx="8941773" cy="954107"/>
          </a:xfrm>
          <a:prstGeom prst="rect">
            <a:avLst/>
          </a:prstGeom>
          <a:noFill/>
        </p:spPr>
        <p:txBody>
          <a:bodyPr wrap="square" rtlCol="0" anchor="t">
            <a:spAutoFit/>
          </a:bodyPr>
          <a:lstStyle/>
          <a:p>
            <a:r>
              <a:rPr lang="en-US" sz="2800" dirty="0"/>
              <a:t>Figure 1:  Bears were the most feared animal and elk were the lowest feared animal.</a:t>
            </a:r>
          </a:p>
        </p:txBody>
      </p:sp>
      <p:sp>
        <p:nvSpPr>
          <p:cNvPr id="34" name="TextBox 33">
            <a:extLst>
              <a:ext uri="{FF2B5EF4-FFF2-40B4-BE49-F238E27FC236}">
                <a16:creationId xmlns:a16="http://schemas.microsoft.com/office/drawing/2014/main" id="{531A5221-B19D-7A45-A164-24547349CDC1}"/>
              </a:ext>
            </a:extLst>
          </p:cNvPr>
          <p:cNvSpPr txBox="1"/>
          <p:nvPr/>
        </p:nvSpPr>
        <p:spPr>
          <a:xfrm>
            <a:off x="20648832" y="11963832"/>
            <a:ext cx="8948444" cy="954107"/>
          </a:xfrm>
          <a:prstGeom prst="rect">
            <a:avLst/>
          </a:prstGeom>
          <a:noFill/>
        </p:spPr>
        <p:txBody>
          <a:bodyPr wrap="square" rtlCol="0" anchor="t">
            <a:spAutoFit/>
          </a:bodyPr>
          <a:lstStyle/>
          <a:p>
            <a:r>
              <a:rPr lang="en-US" sz="2800" dirty="0"/>
              <a:t>Figure 2:  Bears had the highest perceived risk and elk had the lowest perceived risk. </a:t>
            </a:r>
            <a:endParaRPr lang="en-US" sz="2800" dirty="0">
              <a:cs typeface="Calibri"/>
            </a:endParaRPr>
          </a:p>
        </p:txBody>
      </p:sp>
      <p:sp>
        <p:nvSpPr>
          <p:cNvPr id="35" name="TextBox 34">
            <a:extLst>
              <a:ext uri="{FF2B5EF4-FFF2-40B4-BE49-F238E27FC236}">
                <a16:creationId xmlns:a16="http://schemas.microsoft.com/office/drawing/2014/main" id="{56FAC572-A019-3745-AA20-338FDE5654C0}"/>
              </a:ext>
            </a:extLst>
          </p:cNvPr>
          <p:cNvSpPr txBox="1"/>
          <p:nvPr/>
        </p:nvSpPr>
        <p:spPr>
          <a:xfrm>
            <a:off x="30216081" y="11962723"/>
            <a:ext cx="9481320" cy="954107"/>
          </a:xfrm>
          <a:prstGeom prst="rect">
            <a:avLst/>
          </a:prstGeom>
          <a:noFill/>
        </p:spPr>
        <p:txBody>
          <a:bodyPr wrap="square" rtlCol="0" anchor="t">
            <a:spAutoFit/>
          </a:bodyPr>
          <a:lstStyle/>
          <a:p>
            <a:r>
              <a:rPr lang="en-US" sz="2800" dirty="0"/>
              <a:t>Figure 3:  The top three emotions felt during interactions with wildlife were aggravated, nervous, and disappointed.</a:t>
            </a:r>
          </a:p>
        </p:txBody>
      </p:sp>
      <p:sp>
        <p:nvSpPr>
          <p:cNvPr id="171" name="TextBox 170">
            <a:extLst>
              <a:ext uri="{FF2B5EF4-FFF2-40B4-BE49-F238E27FC236}">
                <a16:creationId xmlns:a16="http://schemas.microsoft.com/office/drawing/2014/main" id="{77D5EA10-1CB7-4145-9D89-10C3F3B670BD}"/>
              </a:ext>
            </a:extLst>
          </p:cNvPr>
          <p:cNvSpPr txBox="1"/>
          <p:nvPr/>
        </p:nvSpPr>
        <p:spPr>
          <a:xfrm>
            <a:off x="11389815" y="14767958"/>
            <a:ext cx="7116731" cy="707886"/>
          </a:xfrm>
          <a:prstGeom prst="rect">
            <a:avLst/>
          </a:prstGeom>
          <a:solidFill>
            <a:schemeClr val="accent4">
              <a:lumMod val="60000"/>
              <a:lumOff val="40000"/>
            </a:schemeClr>
          </a:solidFill>
          <a:ln>
            <a:solidFill>
              <a:schemeClr val="accent4"/>
            </a:solidFill>
          </a:ln>
        </p:spPr>
        <p:txBody>
          <a:bodyPr wrap="square" rtlCol="0">
            <a:spAutoFit/>
          </a:bodyPr>
          <a:lstStyle/>
          <a:p>
            <a:pPr algn="ctr"/>
            <a:r>
              <a:rPr lang="en-US" sz="4000">
                <a:latin typeface="Bangla MN" pitchFamily="2" charset="0"/>
                <a:cs typeface="Bangla MN" pitchFamily="2" charset="0"/>
              </a:rPr>
              <a:t>Results </a:t>
            </a:r>
          </a:p>
        </p:txBody>
      </p:sp>
      <p:sp>
        <p:nvSpPr>
          <p:cNvPr id="172" name="TextBox 171">
            <a:extLst>
              <a:ext uri="{FF2B5EF4-FFF2-40B4-BE49-F238E27FC236}">
                <a16:creationId xmlns:a16="http://schemas.microsoft.com/office/drawing/2014/main" id="{576B8F41-A64D-4C02-A463-09CA1FFB38B4}"/>
              </a:ext>
            </a:extLst>
          </p:cNvPr>
          <p:cNvSpPr txBox="1"/>
          <p:nvPr/>
        </p:nvSpPr>
        <p:spPr>
          <a:xfrm>
            <a:off x="1630927" y="23712285"/>
            <a:ext cx="3217904" cy="707886"/>
          </a:xfrm>
          <a:prstGeom prst="rect">
            <a:avLst/>
          </a:prstGeom>
          <a:solidFill>
            <a:schemeClr val="accent4">
              <a:lumMod val="60000"/>
              <a:lumOff val="40000"/>
            </a:schemeClr>
          </a:solidFill>
          <a:ln>
            <a:solidFill>
              <a:schemeClr val="accent4"/>
            </a:solidFill>
          </a:ln>
        </p:spPr>
        <p:txBody>
          <a:bodyPr wrap="square" rtlCol="0" anchor="ctr">
            <a:spAutoFit/>
          </a:bodyPr>
          <a:lstStyle/>
          <a:p>
            <a:pPr algn="ctr"/>
            <a:r>
              <a:rPr lang="en-US" sz="4000">
                <a:latin typeface="Bangla MN" pitchFamily="2" charset="0"/>
                <a:cs typeface="Bangla MN" pitchFamily="2" charset="0"/>
              </a:rPr>
              <a:t>Results </a:t>
            </a:r>
          </a:p>
        </p:txBody>
      </p:sp>
      <p:sp>
        <p:nvSpPr>
          <p:cNvPr id="2" name="Oval 1">
            <a:extLst>
              <a:ext uri="{FF2B5EF4-FFF2-40B4-BE49-F238E27FC236}">
                <a16:creationId xmlns:a16="http://schemas.microsoft.com/office/drawing/2014/main" id="{9CA6DAA3-6C9C-E341-AC04-F503E2C0A5E5}"/>
              </a:ext>
            </a:extLst>
          </p:cNvPr>
          <p:cNvSpPr/>
          <p:nvPr/>
        </p:nvSpPr>
        <p:spPr>
          <a:xfrm>
            <a:off x="5963594" y="27978898"/>
            <a:ext cx="9950820" cy="262113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a:extLst>
              <a:ext uri="{FF2B5EF4-FFF2-40B4-BE49-F238E27FC236}">
                <a16:creationId xmlns:a16="http://schemas.microsoft.com/office/drawing/2014/main" id="{82CA5CB5-93FD-A94D-9F76-B9725FF66D50}"/>
              </a:ext>
            </a:extLst>
          </p:cNvPr>
          <p:cNvSpPr/>
          <p:nvPr/>
        </p:nvSpPr>
        <p:spPr>
          <a:xfrm>
            <a:off x="16545034" y="30336133"/>
            <a:ext cx="12839251" cy="230541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Oval 173">
            <a:extLst>
              <a:ext uri="{FF2B5EF4-FFF2-40B4-BE49-F238E27FC236}">
                <a16:creationId xmlns:a16="http://schemas.microsoft.com/office/drawing/2014/main" id="{1A65E36A-EE9B-BF4F-B0BD-8FBB5F68B49F}"/>
              </a:ext>
            </a:extLst>
          </p:cNvPr>
          <p:cNvSpPr/>
          <p:nvPr/>
        </p:nvSpPr>
        <p:spPr>
          <a:xfrm>
            <a:off x="1509632" y="32016220"/>
            <a:ext cx="422210" cy="41212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5" name="Chart 174">
            <a:extLst>
              <a:ext uri="{FF2B5EF4-FFF2-40B4-BE49-F238E27FC236}">
                <a16:creationId xmlns:a16="http://schemas.microsoft.com/office/drawing/2014/main" id="{585400C9-DEEE-3440-9FE6-C626113C5EA5}"/>
              </a:ext>
            </a:extLst>
          </p:cNvPr>
          <p:cNvGraphicFramePr>
            <a:graphicFrameLocks/>
          </p:cNvGraphicFramePr>
          <p:nvPr>
            <p:extLst>
              <p:ext uri="{D42A27DB-BD31-4B8C-83A1-F6EECF244321}">
                <p14:modId xmlns:p14="http://schemas.microsoft.com/office/powerpoint/2010/main" val="2760313945"/>
              </p:ext>
            </p:extLst>
          </p:nvPr>
        </p:nvGraphicFramePr>
        <p:xfrm>
          <a:off x="23640560" y="14506237"/>
          <a:ext cx="7780913" cy="5664935"/>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176" name="Chart 175">
            <a:extLst>
              <a:ext uri="{FF2B5EF4-FFF2-40B4-BE49-F238E27FC236}">
                <a16:creationId xmlns:a16="http://schemas.microsoft.com/office/drawing/2014/main" id="{585400C9-DEEE-3440-9FE6-C626113C5EA5}"/>
              </a:ext>
            </a:extLst>
          </p:cNvPr>
          <p:cNvGraphicFramePr>
            <a:graphicFrameLocks/>
          </p:cNvGraphicFramePr>
          <p:nvPr>
            <p:extLst>
              <p:ext uri="{D42A27DB-BD31-4B8C-83A1-F6EECF244321}">
                <p14:modId xmlns:p14="http://schemas.microsoft.com/office/powerpoint/2010/main" val="3123724492"/>
              </p:ext>
            </p:extLst>
          </p:nvPr>
        </p:nvGraphicFramePr>
        <p:xfrm>
          <a:off x="24264931" y="14514629"/>
          <a:ext cx="7063649" cy="5585800"/>
        </p:xfrm>
        <a:graphic>
          <a:graphicData uri="http://schemas.openxmlformats.org/drawingml/2006/chart">
            <c:chart xmlns:c="http://schemas.openxmlformats.org/drawingml/2006/chart" xmlns:r="http://schemas.openxmlformats.org/officeDocument/2006/relationships" r:id="rId19"/>
          </a:graphicData>
        </a:graphic>
      </p:graphicFrame>
    </p:spTree>
    <p:extLst>
      <p:ext uri="{BB962C8B-B14F-4D97-AF65-F5344CB8AC3E}">
        <p14:creationId xmlns:p14="http://schemas.microsoft.com/office/powerpoint/2010/main" val="55060199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19527</TotalTime>
  <Words>841</Words>
  <Application>Microsoft Macintosh PowerPoint</Application>
  <PresentationFormat>Custom</PresentationFormat>
  <Paragraphs>81</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Bangla MN</vt:lpstr>
      <vt:lpstr>Calibri</vt:lpstr>
      <vt:lpstr>Calibri Light</vt:lpstr>
      <vt:lpstr>Wingdings</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King, Paige</dc:creator>
  <cp:lastModifiedBy>King, Paige</cp:lastModifiedBy>
  <cp:revision>256</cp:revision>
  <dcterms:created xsi:type="dcterms:W3CDTF">2020-02-26T18:05:27Z</dcterms:created>
  <dcterms:modified xsi:type="dcterms:W3CDTF">2020-04-07T21:00:34Z</dcterms:modified>
</cp:coreProperties>
</file>