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6" autoAdjust="0"/>
    <p:restoredTop sz="94660"/>
  </p:normalViewPr>
  <p:slideViewPr>
    <p:cSldViewPr snapToGrid="0">
      <p:cViewPr varScale="1">
        <p:scale>
          <a:sx n="75" d="100"/>
          <a:sy n="75" d="100"/>
        </p:scale>
        <p:origin x="6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97389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28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57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44492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2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9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1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39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880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113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B7CC6A4-5ECD-422E-9480-C9D1807D1673}" type="datetimeFigureOut">
              <a:rPr lang="en-US" smtClean="0"/>
              <a:t>4/22/2020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142D633-480B-4031-99C1-FBF122721AD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5313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ABA7F3F-D56F-4C06-84AC-03FC83B064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5374B5-D7C8-4AA9-BE65-DB7A0CA9B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C73A7452-ED0F-4903-A620-8D103E556C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6A3F6CE-D581-4C37-8822-4F4A68325E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4AF343E-AABE-4641-B03D-805D67D7B0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>
            <a:normAutofit/>
          </a:bodyPr>
          <a:lstStyle/>
          <a:p>
            <a:r>
              <a:rPr lang="en-US" sz="4500" dirty="0"/>
              <a:t>On Angels’ wings: Idolatry as destruction in </a:t>
            </a:r>
            <a:r>
              <a:rPr lang="en-US" sz="4500" dirty="0" err="1"/>
              <a:t>tokareva</a:t>
            </a:r>
            <a:r>
              <a:rPr lang="en-US" sz="4500" dirty="0"/>
              <a:t> and </a:t>
            </a:r>
            <a:r>
              <a:rPr lang="en-US" sz="4500" dirty="0" err="1"/>
              <a:t>ulitskaya</a:t>
            </a:r>
            <a:endParaRPr lang="en-US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6F2249-EEF1-4A19-BAAE-8ACFC321CF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/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1300"/>
              <a:t>Courtney Bentz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1300"/>
              <a:t>24 April 2020</a:t>
            </a:r>
          </a:p>
          <a:p>
            <a:pPr>
              <a:lnSpc>
                <a:spcPct val="102000"/>
              </a:lnSpc>
              <a:spcAft>
                <a:spcPts val="600"/>
              </a:spcAft>
            </a:pPr>
            <a:r>
              <a:rPr lang="en-US" sz="1300"/>
              <a:t>The University of Montana Conference </a:t>
            </a:r>
            <a:br>
              <a:rPr lang="en-US" sz="1300"/>
            </a:br>
            <a:r>
              <a:rPr lang="en-US" sz="1300"/>
              <a:t>for Undergraduate Research</a:t>
            </a:r>
          </a:p>
        </p:txBody>
      </p:sp>
    </p:spTree>
    <p:extLst>
      <p:ext uri="{BB962C8B-B14F-4D97-AF65-F5344CB8AC3E}">
        <p14:creationId xmlns:p14="http://schemas.microsoft.com/office/powerpoint/2010/main" val="20669660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5F79084-E805-48DA-8EAC-CD5FD493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0FDBC02-48C1-48B7-BF61-2D10CC72F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462AAD0-42E1-4737-9C88-868AC0C1DD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8A582B3-A3B3-49D5-BBF0-98FEA4C2F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-4668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143F64-D44C-4123-A2E1-FEC1C3F30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DB13B9-D0D4-4393-AFAB-2B39448B2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26240" y="6494325"/>
            <a:ext cx="365760" cy="365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sunset in the background&#10;&#10;Description automatically generated">
            <a:extLst>
              <a:ext uri="{FF2B5EF4-FFF2-40B4-BE49-F238E27FC236}">
                <a16:creationId xmlns:a16="http://schemas.microsoft.com/office/drawing/2014/main" id="{03D00E83-31F8-4737-B76D-2DA8C1636B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0" r="1" b="12688"/>
          <a:stretch/>
        </p:blipFill>
        <p:spPr>
          <a:xfrm>
            <a:off x="160867" y="160867"/>
            <a:ext cx="11870265" cy="653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748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57500303-A207-4812-BEB9-51E132FEB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10118C91-C025-4776-BE95-E9926378E7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39174D0-30E8-4BBF-BF81-5DDAC33C0C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78511CAE-6AAD-4026-90B0-6917258C1C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1C95FB-47AC-49B9-93A1-035A6B368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cap="all"/>
              <a:t>The Authors</a:t>
            </a:r>
          </a:p>
        </p:txBody>
      </p:sp>
      <p:sp>
        <p:nvSpPr>
          <p:cNvPr id="31" name="Freeform 6">
            <a:extLst>
              <a:ext uri="{FF2B5EF4-FFF2-40B4-BE49-F238E27FC236}">
                <a16:creationId xmlns:a16="http://schemas.microsoft.com/office/drawing/2014/main" id="{7388763A-4025-4433-A72C-457FC3763E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7" name="Picture 6" descr="A picture containing person, indoor, man, holding&#10;&#10;Description automatically generated">
            <a:extLst>
              <a:ext uri="{FF2B5EF4-FFF2-40B4-BE49-F238E27FC236}">
                <a16:creationId xmlns:a16="http://schemas.microsoft.com/office/drawing/2014/main" id="{A95313CA-DC1A-4CD9-81A2-BBDB6402A2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1" r="2" b="15289"/>
          <a:stretch/>
        </p:blipFill>
        <p:spPr>
          <a:xfrm>
            <a:off x="1379023" y="1763914"/>
            <a:ext cx="2749177" cy="1897052"/>
          </a:xfrm>
          <a:prstGeom prst="rect">
            <a:avLst/>
          </a:prstGeom>
        </p:spPr>
      </p:pic>
      <p:pic>
        <p:nvPicPr>
          <p:cNvPr id="5" name="Content Placeholder 4" descr="A picture containing person, man, indoor, table&#10;&#10;Description automatically generated">
            <a:extLst>
              <a:ext uri="{FF2B5EF4-FFF2-40B4-BE49-F238E27FC236}">
                <a16:creationId xmlns:a16="http://schemas.microsoft.com/office/drawing/2014/main" id="{1E101311-19F7-4A11-931B-E9C5A5CE72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09"/>
          <a:stretch/>
        </p:blipFill>
        <p:spPr>
          <a:xfrm>
            <a:off x="4289068" y="3393464"/>
            <a:ext cx="2749177" cy="1902573"/>
          </a:xfrm>
          <a:prstGeom prst="rect">
            <a:avLst/>
          </a:prstGeom>
        </p:spPr>
      </p:pic>
      <p:sp>
        <p:nvSpPr>
          <p:cNvPr id="33" name="Freeform 6">
            <a:extLst>
              <a:ext uri="{FF2B5EF4-FFF2-40B4-BE49-F238E27FC236}">
                <a16:creationId xmlns:a16="http://schemas.microsoft.com/office/drawing/2014/main" id="{8A2DFE20-1EAE-45A9-AD16-D4DBD0ABB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1C612D-EAB4-4E47-BEDA-85470CD8DCCC}"/>
              </a:ext>
            </a:extLst>
          </p:cNvPr>
          <p:cNvSpPr txBox="1"/>
          <p:nvPr/>
        </p:nvSpPr>
        <p:spPr>
          <a:xfrm>
            <a:off x="4562825" y="3012739"/>
            <a:ext cx="2201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Lyudmila Ulitskaya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849DBA-C3CE-4761-AA30-10013EF812DA}"/>
              </a:ext>
            </a:extLst>
          </p:cNvPr>
          <p:cNvSpPr txBox="1"/>
          <p:nvPr/>
        </p:nvSpPr>
        <p:spPr>
          <a:xfrm>
            <a:off x="1715178" y="3660966"/>
            <a:ext cx="2076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Viktoria </a:t>
            </a:r>
            <a:r>
              <a:rPr lang="en-US" sz="2000" dirty="0" err="1"/>
              <a:t>Tokareva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69634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3362DFFC-4DCC-48EE-B781-94D04B95F1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13E728-8626-4624-8D14-160200D76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791570"/>
            <a:ext cx="4018839" cy="5262390"/>
          </a:xfrm>
        </p:spPr>
        <p:txBody>
          <a:bodyPr anchor="ctr">
            <a:normAutofit/>
          </a:bodyPr>
          <a:lstStyle/>
          <a:p>
            <a:pPr algn="r"/>
            <a:r>
              <a:rPr lang="en-US" sz="5400">
                <a:solidFill>
                  <a:schemeClr val="bg2"/>
                </a:solidFill>
              </a:rPr>
              <a:t>Idolatry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8B8B265-E68C-4B64-9238-781F0102C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B1AF8E6-C964-427D-B27C-B30CFFCA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76720" y="791570"/>
            <a:ext cx="4892308" cy="5262390"/>
          </a:xfrm>
        </p:spPr>
        <p:txBody>
          <a:bodyPr anchor="ctr">
            <a:normAutofit/>
          </a:bodyPr>
          <a:lstStyle/>
          <a:p>
            <a:r>
              <a:rPr lang="en-US" sz="3000" dirty="0"/>
              <a:t>Works off of Mary Ann Stenger’s theory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Objectification, </a:t>
            </a:r>
            <a:br>
              <a:rPr lang="en-US" sz="3000" dirty="0"/>
            </a:br>
            <a:r>
              <a:rPr lang="en-US" sz="3000" dirty="0"/>
              <a:t>“idolatrous faith”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Significant in defining relationship dynamics</a:t>
            </a:r>
          </a:p>
        </p:txBody>
      </p:sp>
    </p:spTree>
    <p:extLst>
      <p:ext uri="{BB962C8B-B14F-4D97-AF65-F5344CB8AC3E}">
        <p14:creationId xmlns:p14="http://schemas.microsoft.com/office/powerpoint/2010/main" val="160038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6903F-75B7-41C9-B4BC-D9775C068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>
            <a:normAutofit/>
          </a:bodyPr>
          <a:lstStyle/>
          <a:p>
            <a:r>
              <a:rPr lang="en-US" sz="3700"/>
              <a:t>“Five Figures On a Pedestal”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240BD3-995E-4AE6-8E73-750AF776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3282694" cy="3581400"/>
          </a:xfrm>
        </p:spPr>
        <p:txBody>
          <a:bodyPr>
            <a:normAutofit/>
          </a:bodyPr>
          <a:lstStyle/>
          <a:p>
            <a:r>
              <a:rPr lang="en-US" sz="1900"/>
              <a:t>Tamara: wife, mother, extremely depressed</a:t>
            </a:r>
            <a:br>
              <a:rPr lang="en-US" sz="1900"/>
            </a:br>
            <a:endParaRPr lang="en-US" sz="1900"/>
          </a:p>
          <a:p>
            <a:r>
              <a:rPr lang="en-US" sz="1900" err="1"/>
              <a:t>Yura</a:t>
            </a:r>
            <a:r>
              <a:rPr lang="en-US" sz="1900"/>
              <a:t>: mechanic, simple, “angel”</a:t>
            </a:r>
            <a:br>
              <a:rPr lang="en-US" sz="1900"/>
            </a:br>
            <a:endParaRPr lang="en-US" sz="1900"/>
          </a:p>
          <a:p>
            <a:r>
              <a:rPr lang="en-US" sz="1900"/>
              <a:t>Objectification, fantasy of the male</a:t>
            </a:r>
            <a:br>
              <a:rPr lang="en-US" sz="1900"/>
            </a:br>
            <a:endParaRPr lang="en-US" sz="1900"/>
          </a:p>
          <a:p>
            <a:r>
              <a:rPr lang="en-US" sz="1900"/>
              <a:t>Consequences of the affair</a:t>
            </a:r>
          </a:p>
        </p:txBody>
      </p:sp>
      <p:pic>
        <p:nvPicPr>
          <p:cNvPr id="5" name="Picture 4" descr="A picture containing person, indoor, woman, young&#10;&#10;Description automatically generated">
            <a:extLst>
              <a:ext uri="{FF2B5EF4-FFF2-40B4-BE49-F238E27FC236}">
                <a16:creationId xmlns:a16="http://schemas.microsoft.com/office/drawing/2014/main" id="{DEE6A4CD-6C95-4BBF-83F4-39845DEA1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824" y="645106"/>
            <a:ext cx="6210351" cy="5247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8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1">
            <a:extLst>
              <a:ext uri="{FF2B5EF4-FFF2-40B4-BE49-F238E27FC236}">
                <a16:creationId xmlns:a16="http://schemas.microsoft.com/office/drawing/2014/main" id="{C96282C0-351C-48EE-A89D-D662C5DB2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24461B-A938-41D6-BE99-5345CD9F2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“Angel”</a:t>
            </a:r>
            <a:endParaRPr lang="en-US" dirty="0"/>
          </a:p>
        </p:txBody>
      </p:sp>
      <p:pic>
        <p:nvPicPr>
          <p:cNvPr id="7" name="Picture 6" descr="A bird flying in the sky&#10;&#10;Description automatically generated">
            <a:extLst>
              <a:ext uri="{FF2B5EF4-FFF2-40B4-BE49-F238E27FC236}">
                <a16:creationId xmlns:a16="http://schemas.microsoft.com/office/drawing/2014/main" id="{F108489E-81CC-4062-998A-89A17E708D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95" r="2824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37" name="Rectangle 33">
            <a:extLst>
              <a:ext uri="{FF2B5EF4-FFF2-40B4-BE49-F238E27FC236}">
                <a16:creationId xmlns:a16="http://schemas.microsoft.com/office/drawing/2014/main" id="{1B35EC73-2F87-44A7-B231-910536590D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7857DD8E-1446-4238-9BEE-CB9AFC25EE9C}"/>
              </a:ext>
            </a:extLst>
          </p:cNvPr>
          <p:cNvSpPr txBox="1">
            <a:spLocks/>
          </p:cNvSpPr>
          <p:nvPr/>
        </p:nvSpPr>
        <p:spPr>
          <a:xfrm>
            <a:off x="5100824" y="1638300"/>
            <a:ext cx="6176776" cy="45339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/>
              <a:t>N. Romanovich: professor, philosopher, pedophile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Slava: fatherless, beautiful, also an “angel”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Objectification, fantasy of the male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Consequences of the affair</a:t>
            </a:r>
          </a:p>
        </p:txBody>
      </p:sp>
    </p:spTree>
    <p:extLst>
      <p:ext uri="{BB962C8B-B14F-4D97-AF65-F5344CB8AC3E}">
        <p14:creationId xmlns:p14="http://schemas.microsoft.com/office/powerpoint/2010/main" val="23434552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61D8973-EAA9-459A-AF59-BBB4233D6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96464B-6F37-4763-BAF2-E508FF1D9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741" y="880738"/>
            <a:ext cx="5793475" cy="752383"/>
          </a:xfrm>
        </p:spPr>
        <p:txBody>
          <a:bodyPr>
            <a:normAutofit/>
          </a:bodyPr>
          <a:lstStyle/>
          <a:p>
            <a:r>
              <a:rPr lang="en-US" dirty="0"/>
              <a:t>The Two Angels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6BC84A-2AA1-461B-A0EA-59D21F3A8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741" y="2019670"/>
            <a:ext cx="5793475" cy="3581400"/>
          </a:xfrm>
        </p:spPr>
        <p:txBody>
          <a:bodyPr>
            <a:normAutofit fontScale="77500" lnSpcReduction="20000"/>
          </a:bodyPr>
          <a:lstStyle/>
          <a:p>
            <a:r>
              <a:rPr lang="en-US" sz="3900" dirty="0"/>
              <a:t>Power dynamics: Tamara and N. Romanovich objectifying their partners</a:t>
            </a:r>
            <a:br>
              <a:rPr lang="en-US" sz="3900" dirty="0"/>
            </a:br>
            <a:endParaRPr lang="en-US" sz="3900" dirty="0"/>
          </a:p>
          <a:p>
            <a:r>
              <a:rPr lang="en-US" sz="3900" dirty="0"/>
              <a:t>Use of angel imagery</a:t>
            </a:r>
            <a:br>
              <a:rPr lang="en-US" sz="3900" dirty="0"/>
            </a:br>
            <a:endParaRPr lang="en-US" sz="3900" dirty="0"/>
          </a:p>
          <a:p>
            <a:r>
              <a:rPr lang="en-US" sz="3900" dirty="0"/>
              <a:t>Emotional consequences: </a:t>
            </a:r>
            <a:r>
              <a:rPr lang="en-US" sz="3900" dirty="0" err="1"/>
              <a:t>Yura</a:t>
            </a:r>
            <a:r>
              <a:rPr lang="en-US" sz="3900" dirty="0"/>
              <a:t> as a grown man, Slava as a child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EA8A33-C0D0-416D-8359-724B8828C7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383661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Picture 4" descr="A picture containing person, standing, woman, building&#10;&#10;Description automatically generated">
            <a:extLst>
              <a:ext uri="{FF2B5EF4-FFF2-40B4-BE49-F238E27FC236}">
                <a16:creationId xmlns:a16="http://schemas.microsoft.com/office/drawing/2014/main" id="{F436F5FC-3AEA-414E-9F99-F2F65DC63C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06"/>
          <a:stretch/>
        </p:blipFill>
        <p:spPr>
          <a:xfrm>
            <a:off x="7612261" y="10"/>
            <a:ext cx="457973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719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32812C54-7AEF-4ABB-826E-221F51CB0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1643B-ECE9-4247-A38D-23D7574DF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3864" y="685800"/>
            <a:ext cx="7705164" cy="1485900"/>
          </a:xfrm>
        </p:spPr>
        <p:txBody>
          <a:bodyPr>
            <a:normAutofit/>
          </a:bodyPr>
          <a:lstStyle/>
          <a:p>
            <a:r>
              <a:rPr lang="en-US"/>
              <a:t>Idolatry as Destruction</a:t>
            </a:r>
            <a:endParaRPr lang="en-US" dirty="0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891F40E4-8A76-44CF-91EC-9073673526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76"/>
            <a:ext cx="304441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171013-D973-4187-9CF2-EE098EEF81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81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42AEB1-45FD-4A3A-A7BB-E9960317D6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3864" y="2286000"/>
            <a:ext cx="7705164" cy="3581400"/>
          </a:xfrm>
        </p:spPr>
        <p:txBody>
          <a:bodyPr>
            <a:normAutofit/>
          </a:bodyPr>
          <a:lstStyle/>
          <a:p>
            <a:r>
              <a:rPr lang="en-US" sz="3000" dirty="0"/>
              <a:t>Idolatry as destructive, power imbalance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Costs Tamara and </a:t>
            </a:r>
            <a:r>
              <a:rPr lang="en-US" sz="3000" dirty="0" err="1"/>
              <a:t>Yura</a:t>
            </a:r>
            <a:r>
              <a:rPr lang="en-US" sz="3000" dirty="0"/>
              <a:t> a happy relationship, Slava a happy future</a:t>
            </a:r>
            <a:br>
              <a:rPr lang="en-US" sz="3000" dirty="0"/>
            </a:br>
            <a:endParaRPr lang="en-US" sz="3000" dirty="0"/>
          </a:p>
          <a:p>
            <a:r>
              <a:rPr lang="en-US" sz="3000" dirty="0"/>
              <a:t>Ultimately doomed for failure</a:t>
            </a:r>
            <a:br>
              <a:rPr lang="en-US" sz="3000" dirty="0"/>
            </a:b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58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29">
            <a:extLst>
              <a:ext uri="{FF2B5EF4-FFF2-40B4-BE49-F238E27FC236}">
                <a16:creationId xmlns:a16="http://schemas.microsoft.com/office/drawing/2014/main" id="{C3638F2F-4688-4030-B1CC-802724443B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6">
            <a:extLst>
              <a:ext uri="{FF2B5EF4-FFF2-40B4-BE49-F238E27FC236}">
                <a16:creationId xmlns:a16="http://schemas.microsoft.com/office/drawing/2014/main" id="{48C811F0-0ED8-4A7B-BFDE-6433C690E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 flipH="1">
            <a:off x="973751" y="303896"/>
            <a:ext cx="1910102" cy="2570671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0892ED-FA1E-419D-B6DD-ECC47637E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764" y="1327355"/>
            <a:ext cx="3559425" cy="4482564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cap="all" dirty="0"/>
              <a:t>Works Cited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098789-4C2C-403B-9950-4C33DD23FA00}"/>
              </a:ext>
            </a:extLst>
          </p:cNvPr>
          <p:cNvSpPr txBox="1"/>
          <p:nvPr/>
        </p:nvSpPr>
        <p:spPr>
          <a:xfrm>
            <a:off x="4927601" y="1327356"/>
            <a:ext cx="6045200" cy="448256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Canova, Antonio. Psyche Revived by Cupid's Kiss. 1777, Marble sculpture, </a:t>
            </a:r>
            <a:r>
              <a:rPr lang="en-US" sz="2500" dirty="0" err="1">
                <a:solidFill>
                  <a:schemeClr val="tx2"/>
                </a:solidFill>
              </a:rPr>
              <a:t>Musée</a:t>
            </a:r>
            <a:r>
              <a:rPr lang="en-US" sz="2500" dirty="0">
                <a:solidFill>
                  <a:schemeClr val="tx2"/>
                </a:solidFill>
              </a:rPr>
              <a:t> du Louvre, Paris.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Gozzoli, </a:t>
            </a:r>
            <a:r>
              <a:rPr lang="en-US" sz="2500" dirty="0" err="1">
                <a:solidFill>
                  <a:schemeClr val="tx2"/>
                </a:solidFill>
              </a:rPr>
              <a:t>Benozzo</a:t>
            </a:r>
            <a:r>
              <a:rPr lang="en-US" sz="2500" dirty="0">
                <a:solidFill>
                  <a:schemeClr val="tx2"/>
                </a:solidFill>
              </a:rPr>
              <a:t>. </a:t>
            </a:r>
            <a:r>
              <a:rPr lang="en-US" sz="2500" i="1" dirty="0">
                <a:solidFill>
                  <a:schemeClr val="tx2"/>
                </a:solidFill>
              </a:rPr>
              <a:t>Angels Worshipping</a:t>
            </a:r>
            <a:r>
              <a:rPr lang="en-US" sz="2500" dirty="0">
                <a:solidFill>
                  <a:schemeClr val="tx2"/>
                </a:solidFill>
              </a:rPr>
              <a:t>. 1459, Wall painting, Magi Chapel, Florence.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“Idolatry.” Merriam-Webster.com Dictionary, Merriam-Webster, https://www.merriam-webster.com/dictionary/idolatry. Accessed 22 Apr. 2020.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Stenger, Mary Ann. “MALE OVER FEMALE OR FEMALE OVER MALE: A Critique of Idolatry.” Soundings: An Interdisciplinary Journal, vol. 69, no. 4, 1986, pp. 464–478. JSTOR, www.jstor.org/stable/41178393.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 err="1">
                <a:solidFill>
                  <a:schemeClr val="tx2"/>
                </a:solidFill>
              </a:rPr>
              <a:t>Tokareva</a:t>
            </a:r>
            <a:r>
              <a:rPr lang="en-US" sz="2500" dirty="0">
                <a:solidFill>
                  <a:schemeClr val="tx2"/>
                </a:solidFill>
              </a:rPr>
              <a:t>, Viktoria. “Five Figures On a Pedestal”, translated by Debra Irving, New York, NY, Abbeville Press, 1987. </a:t>
            </a:r>
            <a:r>
              <a:rPr lang="en-US" sz="2500" i="1" dirty="0">
                <a:solidFill>
                  <a:schemeClr val="tx2"/>
                </a:solidFill>
              </a:rPr>
              <a:t>Soviet Women Writing: Fifteen Short Stories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Ulitskaya, Ludmila. “Angel”, translated by Arch Tait, New York, NY, </a:t>
            </a:r>
            <a:r>
              <a:rPr lang="en-US" sz="2500" dirty="0" err="1">
                <a:solidFill>
                  <a:schemeClr val="tx2"/>
                </a:solidFill>
              </a:rPr>
              <a:t>Schocken</a:t>
            </a:r>
            <a:r>
              <a:rPr lang="en-US" sz="2500" dirty="0">
                <a:solidFill>
                  <a:schemeClr val="tx2"/>
                </a:solidFill>
              </a:rPr>
              <a:t> Books, 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2000. </a:t>
            </a:r>
            <a:r>
              <a:rPr lang="en-US" sz="2500" i="1" dirty="0" err="1">
                <a:solidFill>
                  <a:schemeClr val="tx2"/>
                </a:solidFill>
              </a:rPr>
              <a:t>Sonechka</a:t>
            </a:r>
            <a:r>
              <a:rPr lang="en-US" sz="2500" i="1" dirty="0">
                <a:solidFill>
                  <a:schemeClr val="tx2"/>
                </a:solidFill>
              </a:rPr>
              <a:t>: A Novella and Other Stories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2500" dirty="0">
              <a:solidFill>
                <a:schemeClr val="tx2"/>
              </a:solidFill>
            </a:endParaRP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r>
              <a:rPr lang="en-US" sz="2500" dirty="0">
                <a:solidFill>
                  <a:schemeClr val="tx2"/>
                </a:solidFill>
              </a:rPr>
              <a:t>Victor, Benjamin. </a:t>
            </a:r>
            <a:r>
              <a:rPr lang="en-US" sz="2500" i="1" dirty="0">
                <a:solidFill>
                  <a:schemeClr val="tx2"/>
                </a:solidFill>
              </a:rPr>
              <a:t>The Angel</a:t>
            </a:r>
            <a:r>
              <a:rPr lang="en-US" sz="2500" dirty="0">
                <a:solidFill>
                  <a:schemeClr val="tx2"/>
                </a:solidFill>
              </a:rPr>
              <a:t>. 2017, Bronze sculpture, Art Renewal Center, Port Reading, NJ.</a:t>
            </a:r>
          </a:p>
          <a:p>
            <a:pPr indent="-384048" defTabSz="914400">
              <a:lnSpc>
                <a:spcPct val="94000"/>
              </a:lnSpc>
              <a:spcAft>
                <a:spcPts val="200"/>
              </a:spcAft>
              <a:buFont typeface="Franklin Gothic Book" panose="020B0503020102020204" pitchFamily="34" charset="0"/>
            </a:pP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8" name="Rectangle 33">
            <a:extLst>
              <a:ext uri="{FF2B5EF4-FFF2-40B4-BE49-F238E27FC236}">
                <a16:creationId xmlns:a16="http://schemas.microsoft.com/office/drawing/2014/main" id="{AAC19CEE-435E-4643-849E-5194A5743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6453386"/>
            <a:ext cx="12191998" cy="404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8176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Franklin Gothic Book</vt:lpstr>
      <vt:lpstr>Crop</vt:lpstr>
      <vt:lpstr>On Angels’ wings: Idolatry as destruction in tokareva and ulitskaya</vt:lpstr>
      <vt:lpstr>PowerPoint Presentation</vt:lpstr>
      <vt:lpstr>The Authors</vt:lpstr>
      <vt:lpstr>Idolatry</vt:lpstr>
      <vt:lpstr>“Five Figures On a Pedestal”</vt:lpstr>
      <vt:lpstr>“Angel”</vt:lpstr>
      <vt:lpstr>The Two Angels</vt:lpstr>
      <vt:lpstr>Idolatry as Destruction</vt:lpstr>
      <vt:lpstr>Works Cited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Angels’ wings: Idolatry as destruction in tokareva and ulitskaya</dc:title>
  <dc:creator>Courtney</dc:creator>
  <cp:lastModifiedBy>Courtney</cp:lastModifiedBy>
  <cp:revision>1</cp:revision>
  <dcterms:created xsi:type="dcterms:W3CDTF">2020-04-22T18:08:27Z</dcterms:created>
  <dcterms:modified xsi:type="dcterms:W3CDTF">2020-04-22T18:08:51Z</dcterms:modified>
</cp:coreProperties>
</file>