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1.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2.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73" r:id="rId2"/>
    <p:sldId id="279" r:id="rId3"/>
    <p:sldId id="274" r:id="rId4"/>
    <p:sldId id="275" r:id="rId5"/>
    <p:sldId id="280" r:id="rId6"/>
    <p:sldId id="256" r:id="rId7"/>
    <p:sldId id="281" r:id="rId8"/>
    <p:sldId id="285" r:id="rId9"/>
    <p:sldId id="286" r:id="rId10"/>
    <p:sldId id="287" r:id="rId11"/>
    <p:sldId id="277" r:id="rId12"/>
    <p:sldId id="292" r:id="rId13"/>
    <p:sldId id="289" r:id="rId14"/>
    <p:sldId id="283" r:id="rId15"/>
    <p:sldId id="293" r:id="rId16"/>
    <p:sldId id="290" r:id="rId17"/>
    <p:sldId id="29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Shane Barnett" initials="DB" lastIdx="1" clrIdx="0">
    <p:extLst>
      <p:ext uri="{19B8F6BF-5375-455C-9EA6-DF929625EA0E}">
        <p15:presenceInfo xmlns:p15="http://schemas.microsoft.com/office/powerpoint/2012/main" userId="S::dbarnett@missoulacounty.us::f5a812de-2e10-4f9e-9625-73f596dc35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BE5D6"/>
    <a:srgbClr val="DBDC6E"/>
    <a:srgbClr val="DEEBF7"/>
    <a:srgbClr val="FFFFFF"/>
    <a:srgbClr val="F5F5F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F1809C-5763-4E07-8434-C60C8ABAB871}" v="174" dt="2022-02-08T16:55:15.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94" autoAdjust="0"/>
    <p:restoredTop sz="86395" autoAdjust="0"/>
  </p:normalViewPr>
  <p:slideViewPr>
    <p:cSldViewPr snapToGrid="0" snapToObjects="1">
      <p:cViewPr varScale="1">
        <p:scale>
          <a:sx n="90" d="100"/>
          <a:sy n="90" d="100"/>
        </p:scale>
        <p:origin x="57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 Id="rId1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F224F3-928B-4FC5-82DA-53140C08BE42}" type="doc">
      <dgm:prSet loTypeId="urn:microsoft.com/office/officeart/2018/2/layout/IconLabelList" loCatId="icon" qsTypeId="urn:microsoft.com/office/officeart/2005/8/quickstyle/simple1" qsCatId="simple" csTypeId="urn:microsoft.com/office/officeart/2005/8/colors/accent0_2" csCatId="mainScheme" phldr="1"/>
      <dgm:spPr/>
      <dgm:t>
        <a:bodyPr/>
        <a:lstStyle/>
        <a:p>
          <a:endParaRPr lang="en-US"/>
        </a:p>
      </dgm:t>
    </dgm:pt>
    <dgm:pt modelId="{82EFAFB2-62C2-40A8-AEAD-DF80AF3217C5}">
      <dgm:prSet/>
      <dgm:spPr/>
      <dgm:t>
        <a:bodyPr/>
        <a:lstStyle/>
        <a:p>
          <a:pPr>
            <a:lnSpc>
              <a:spcPct val="100000"/>
            </a:lnSpc>
          </a:pPr>
          <a:r>
            <a:rPr lang="en-US"/>
            <a:t>Methods</a:t>
          </a:r>
        </a:p>
      </dgm:t>
    </dgm:pt>
    <dgm:pt modelId="{8112399D-9F69-4BFD-B8BD-DD5900EA52EF}" type="parTrans" cxnId="{DE4F8794-883E-4B1F-A2A7-14268213DF03}">
      <dgm:prSet/>
      <dgm:spPr/>
      <dgm:t>
        <a:bodyPr/>
        <a:lstStyle/>
        <a:p>
          <a:endParaRPr lang="en-US"/>
        </a:p>
      </dgm:t>
    </dgm:pt>
    <dgm:pt modelId="{31A7A84F-12B0-432F-9E7F-E7B13956D5E9}" type="sibTrans" cxnId="{DE4F8794-883E-4B1F-A2A7-14268213DF03}">
      <dgm:prSet/>
      <dgm:spPr/>
      <dgm:t>
        <a:bodyPr/>
        <a:lstStyle/>
        <a:p>
          <a:endParaRPr lang="en-US"/>
        </a:p>
      </dgm:t>
    </dgm:pt>
    <dgm:pt modelId="{456F13E4-C7ED-45D0-A961-586C00A77E17}">
      <dgm:prSet/>
      <dgm:spPr/>
      <dgm:t>
        <a:bodyPr/>
        <a:lstStyle/>
        <a:p>
          <a:pPr>
            <a:lnSpc>
              <a:spcPct val="100000"/>
            </a:lnSpc>
          </a:pPr>
          <a:r>
            <a:rPr lang="en-US"/>
            <a:t>Preliminary Results</a:t>
          </a:r>
        </a:p>
      </dgm:t>
    </dgm:pt>
    <dgm:pt modelId="{EC578E90-4111-4D9E-90F3-3910AABF6343}" type="parTrans" cxnId="{4F749A01-F5C5-47FB-85B3-FACE3358595B}">
      <dgm:prSet/>
      <dgm:spPr/>
      <dgm:t>
        <a:bodyPr/>
        <a:lstStyle/>
        <a:p>
          <a:endParaRPr lang="en-US"/>
        </a:p>
      </dgm:t>
    </dgm:pt>
    <dgm:pt modelId="{ADBC5948-4382-450F-B244-8641F090390F}" type="sibTrans" cxnId="{4F749A01-F5C5-47FB-85B3-FACE3358595B}">
      <dgm:prSet/>
      <dgm:spPr/>
      <dgm:t>
        <a:bodyPr/>
        <a:lstStyle/>
        <a:p>
          <a:endParaRPr lang="en-US"/>
        </a:p>
      </dgm:t>
    </dgm:pt>
    <dgm:pt modelId="{18693EA1-78B3-4990-B21A-9FBEEB3E0144}">
      <dgm:prSet/>
      <dgm:spPr/>
      <dgm:t>
        <a:bodyPr/>
        <a:lstStyle/>
        <a:p>
          <a:pPr>
            <a:lnSpc>
              <a:spcPct val="100000"/>
            </a:lnSpc>
          </a:pPr>
          <a:r>
            <a:rPr lang="en-US" dirty="0"/>
            <a:t>Significance</a:t>
          </a:r>
        </a:p>
      </dgm:t>
    </dgm:pt>
    <dgm:pt modelId="{AE809042-4016-41F7-B28D-21B52FC8B7C5}" type="parTrans" cxnId="{C483F69C-424E-4C4C-957C-DBF8C7F5A36B}">
      <dgm:prSet/>
      <dgm:spPr/>
      <dgm:t>
        <a:bodyPr/>
        <a:lstStyle/>
        <a:p>
          <a:endParaRPr lang="en-US"/>
        </a:p>
      </dgm:t>
    </dgm:pt>
    <dgm:pt modelId="{F1F12724-C327-40EF-9C36-CB5B404C4CC0}" type="sibTrans" cxnId="{C483F69C-424E-4C4C-957C-DBF8C7F5A36B}">
      <dgm:prSet/>
      <dgm:spPr/>
      <dgm:t>
        <a:bodyPr/>
        <a:lstStyle/>
        <a:p>
          <a:endParaRPr lang="en-US"/>
        </a:p>
      </dgm:t>
    </dgm:pt>
    <dgm:pt modelId="{F82C2280-9289-4CA1-9787-3438F275CCD8}">
      <dgm:prSet/>
      <dgm:spPr/>
      <dgm:t>
        <a:bodyPr/>
        <a:lstStyle/>
        <a:p>
          <a:pPr>
            <a:lnSpc>
              <a:spcPct val="100000"/>
            </a:lnSpc>
          </a:pPr>
          <a:r>
            <a:rPr lang="en-US"/>
            <a:t>References</a:t>
          </a:r>
        </a:p>
      </dgm:t>
    </dgm:pt>
    <dgm:pt modelId="{B8AE8A68-6655-4DEF-B213-88F4501930D2}" type="parTrans" cxnId="{1B9E014A-2517-4CE3-A91E-7A62F962DAF5}">
      <dgm:prSet/>
      <dgm:spPr/>
      <dgm:t>
        <a:bodyPr/>
        <a:lstStyle/>
        <a:p>
          <a:endParaRPr lang="en-US"/>
        </a:p>
      </dgm:t>
    </dgm:pt>
    <dgm:pt modelId="{F0649044-5216-43E2-8E1D-8DF2D23A3F56}" type="sibTrans" cxnId="{1B9E014A-2517-4CE3-A91E-7A62F962DAF5}">
      <dgm:prSet/>
      <dgm:spPr/>
      <dgm:t>
        <a:bodyPr/>
        <a:lstStyle/>
        <a:p>
          <a:endParaRPr lang="en-US"/>
        </a:p>
      </dgm:t>
    </dgm:pt>
    <dgm:pt modelId="{2393AC98-1C5E-4215-8BC1-7043F380B1A9}">
      <dgm:prSet/>
      <dgm:spPr/>
      <dgm:t>
        <a:bodyPr/>
        <a:lstStyle/>
        <a:p>
          <a:pPr>
            <a:lnSpc>
              <a:spcPct val="100000"/>
            </a:lnSpc>
          </a:pPr>
          <a:r>
            <a:rPr lang="en-US"/>
            <a:t>Background</a:t>
          </a:r>
        </a:p>
      </dgm:t>
    </dgm:pt>
    <dgm:pt modelId="{E4368AEA-465D-4DA5-9EDA-6F05A38E3F94}" type="parTrans" cxnId="{11F2A526-7027-42C0-8C45-B5A9B94986AA}">
      <dgm:prSet/>
      <dgm:spPr/>
      <dgm:t>
        <a:bodyPr/>
        <a:lstStyle/>
        <a:p>
          <a:endParaRPr lang="en-US"/>
        </a:p>
      </dgm:t>
    </dgm:pt>
    <dgm:pt modelId="{2AABC891-7BA2-4F2C-B31E-B1D4D7AF731F}" type="sibTrans" cxnId="{11F2A526-7027-42C0-8C45-B5A9B94986AA}">
      <dgm:prSet/>
      <dgm:spPr/>
      <dgm:t>
        <a:bodyPr/>
        <a:lstStyle/>
        <a:p>
          <a:endParaRPr lang="en-US"/>
        </a:p>
      </dgm:t>
    </dgm:pt>
    <dgm:pt modelId="{683985D2-99BB-4D5D-83F3-405D612ACC65}">
      <dgm:prSet/>
      <dgm:spPr/>
      <dgm:t>
        <a:bodyPr/>
        <a:lstStyle/>
        <a:p>
          <a:pPr>
            <a:lnSpc>
              <a:spcPct val="100000"/>
            </a:lnSpc>
          </a:pPr>
          <a:r>
            <a:rPr lang="en-US"/>
            <a:t>Thesis</a:t>
          </a:r>
        </a:p>
      </dgm:t>
    </dgm:pt>
    <dgm:pt modelId="{5256A7FD-FA69-4823-9FB7-AD8920D9CEBA}" type="parTrans" cxnId="{BD50CAC3-D401-4101-A1A2-1418A9446888}">
      <dgm:prSet/>
      <dgm:spPr/>
      <dgm:t>
        <a:bodyPr/>
        <a:lstStyle/>
        <a:p>
          <a:endParaRPr lang="en-US"/>
        </a:p>
      </dgm:t>
    </dgm:pt>
    <dgm:pt modelId="{83D93134-E7A2-4EBE-ABE0-DD3174CF33B2}" type="sibTrans" cxnId="{BD50CAC3-D401-4101-A1A2-1418A9446888}">
      <dgm:prSet/>
      <dgm:spPr/>
      <dgm:t>
        <a:bodyPr/>
        <a:lstStyle/>
        <a:p>
          <a:endParaRPr lang="en-US"/>
        </a:p>
      </dgm:t>
    </dgm:pt>
    <dgm:pt modelId="{2DB9D7CC-9B5F-41B3-9E62-CCEAD94A3475}">
      <dgm:prSet/>
      <dgm:spPr/>
      <dgm:t>
        <a:bodyPr/>
        <a:lstStyle/>
        <a:p>
          <a:pPr>
            <a:lnSpc>
              <a:spcPct val="100000"/>
            </a:lnSpc>
          </a:pPr>
          <a:r>
            <a:rPr lang="en-US"/>
            <a:t>Gratitude</a:t>
          </a:r>
        </a:p>
      </dgm:t>
    </dgm:pt>
    <dgm:pt modelId="{B70D8754-09B3-4A24-87BC-127947B10C33}" type="parTrans" cxnId="{D9412B29-0504-4ED7-AE6B-C861DE9C6A94}">
      <dgm:prSet/>
      <dgm:spPr/>
      <dgm:t>
        <a:bodyPr/>
        <a:lstStyle/>
        <a:p>
          <a:endParaRPr lang="en-US"/>
        </a:p>
      </dgm:t>
    </dgm:pt>
    <dgm:pt modelId="{654D77CE-9B01-46A9-A798-BA2C87EAD6B5}" type="sibTrans" cxnId="{D9412B29-0504-4ED7-AE6B-C861DE9C6A94}">
      <dgm:prSet/>
      <dgm:spPr/>
      <dgm:t>
        <a:bodyPr/>
        <a:lstStyle/>
        <a:p>
          <a:endParaRPr lang="en-US"/>
        </a:p>
      </dgm:t>
    </dgm:pt>
    <dgm:pt modelId="{2C0DA9C0-CCC0-4E24-85DC-D4A7A0F0A5DA}" type="pres">
      <dgm:prSet presAssocID="{C4F224F3-928B-4FC5-82DA-53140C08BE42}" presName="root" presStyleCnt="0">
        <dgm:presLayoutVars>
          <dgm:dir/>
          <dgm:resizeHandles val="exact"/>
        </dgm:presLayoutVars>
      </dgm:prSet>
      <dgm:spPr/>
    </dgm:pt>
    <dgm:pt modelId="{60A8F9CE-76C2-4C42-9A7C-E59E7A81C732}" type="pres">
      <dgm:prSet presAssocID="{2393AC98-1C5E-4215-8BC1-7043F380B1A9}" presName="compNode" presStyleCnt="0"/>
      <dgm:spPr/>
    </dgm:pt>
    <dgm:pt modelId="{E8639593-1425-4607-AF9A-408A1C0F5DE4}" type="pres">
      <dgm:prSet presAssocID="{2393AC98-1C5E-4215-8BC1-7043F380B1A9}"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Test Plan"/>
        </a:ext>
      </dgm:extLst>
    </dgm:pt>
    <dgm:pt modelId="{CB6094B0-7516-4057-AF8D-6EFA9497C7AF}" type="pres">
      <dgm:prSet presAssocID="{2393AC98-1C5E-4215-8BC1-7043F380B1A9}" presName="spaceRect" presStyleCnt="0"/>
      <dgm:spPr/>
    </dgm:pt>
    <dgm:pt modelId="{DB633E03-845A-477A-995B-5F004FD3D7E0}" type="pres">
      <dgm:prSet presAssocID="{2393AC98-1C5E-4215-8BC1-7043F380B1A9}" presName="textRect" presStyleLbl="revTx" presStyleIdx="0" presStyleCnt="7">
        <dgm:presLayoutVars>
          <dgm:chMax val="1"/>
          <dgm:chPref val="1"/>
        </dgm:presLayoutVars>
      </dgm:prSet>
      <dgm:spPr/>
    </dgm:pt>
    <dgm:pt modelId="{C717774F-CB83-49FC-984A-244A8F8A407B}" type="pres">
      <dgm:prSet presAssocID="{2AABC891-7BA2-4F2C-B31E-B1D4D7AF731F}" presName="sibTrans" presStyleCnt="0"/>
      <dgm:spPr/>
    </dgm:pt>
    <dgm:pt modelId="{C805B478-66E0-4B02-BA37-A3EEC2D5CBB8}" type="pres">
      <dgm:prSet presAssocID="{683985D2-99BB-4D5D-83F3-405D612ACC65}" presName="compNode" presStyleCnt="0"/>
      <dgm:spPr/>
    </dgm:pt>
    <dgm:pt modelId="{3DFB2847-4540-4D93-9E68-3258D529B993}" type="pres">
      <dgm:prSet presAssocID="{683985D2-99BB-4D5D-83F3-405D612ACC65}"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Test Case"/>
        </a:ext>
      </dgm:extLst>
    </dgm:pt>
    <dgm:pt modelId="{FF5AEB2A-D3B5-4B36-A58E-5EB03854B502}" type="pres">
      <dgm:prSet presAssocID="{683985D2-99BB-4D5D-83F3-405D612ACC65}" presName="spaceRect" presStyleCnt="0"/>
      <dgm:spPr/>
    </dgm:pt>
    <dgm:pt modelId="{BB3C8F0C-31D7-46F1-A077-8B302497CC3E}" type="pres">
      <dgm:prSet presAssocID="{683985D2-99BB-4D5D-83F3-405D612ACC65}" presName="textRect" presStyleLbl="revTx" presStyleIdx="1" presStyleCnt="7">
        <dgm:presLayoutVars>
          <dgm:chMax val="1"/>
          <dgm:chPref val="1"/>
        </dgm:presLayoutVars>
      </dgm:prSet>
      <dgm:spPr/>
    </dgm:pt>
    <dgm:pt modelId="{655C63BD-9C10-4C2A-972E-E5F58B4365A2}" type="pres">
      <dgm:prSet presAssocID="{83D93134-E7A2-4EBE-ABE0-DD3174CF33B2}" presName="sibTrans" presStyleCnt="0"/>
      <dgm:spPr/>
    </dgm:pt>
    <dgm:pt modelId="{7350A5D4-04CA-4F1B-843F-F13BB6C10BAD}" type="pres">
      <dgm:prSet presAssocID="{82EFAFB2-62C2-40A8-AEAD-DF80AF3217C5}" presName="compNode" presStyleCnt="0"/>
      <dgm:spPr/>
    </dgm:pt>
    <dgm:pt modelId="{18952297-A3C8-4826-90F3-7731B7380CF3}" type="pres">
      <dgm:prSet presAssocID="{82EFAFB2-62C2-40A8-AEAD-DF80AF3217C5}"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Variable"/>
        </a:ext>
      </dgm:extLst>
    </dgm:pt>
    <dgm:pt modelId="{0420A82C-43D2-4CBD-B768-7303C40C4F68}" type="pres">
      <dgm:prSet presAssocID="{82EFAFB2-62C2-40A8-AEAD-DF80AF3217C5}" presName="spaceRect" presStyleCnt="0"/>
      <dgm:spPr/>
    </dgm:pt>
    <dgm:pt modelId="{E2DDAD27-0BF9-47D8-BE5D-EF122D275563}" type="pres">
      <dgm:prSet presAssocID="{82EFAFB2-62C2-40A8-AEAD-DF80AF3217C5}" presName="textRect" presStyleLbl="revTx" presStyleIdx="2" presStyleCnt="7">
        <dgm:presLayoutVars>
          <dgm:chMax val="1"/>
          <dgm:chPref val="1"/>
        </dgm:presLayoutVars>
      </dgm:prSet>
      <dgm:spPr/>
    </dgm:pt>
    <dgm:pt modelId="{02CAC134-0732-48C3-BED8-02B04F8217A4}" type="pres">
      <dgm:prSet presAssocID="{31A7A84F-12B0-432F-9E7F-E7B13956D5E9}" presName="sibTrans" presStyleCnt="0"/>
      <dgm:spPr/>
    </dgm:pt>
    <dgm:pt modelId="{9D2FDD1E-249B-49E7-B3FE-85E12BA858F8}" type="pres">
      <dgm:prSet presAssocID="{456F13E4-C7ED-45D0-A961-586C00A77E17}" presName="compNode" presStyleCnt="0"/>
      <dgm:spPr/>
    </dgm:pt>
    <dgm:pt modelId="{969F106B-0A61-4243-BA1D-65F2B99B79C4}" type="pres">
      <dgm:prSet presAssocID="{456F13E4-C7ED-45D0-A961-586C00A77E17}"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Footer"/>
        </a:ext>
      </dgm:extLst>
    </dgm:pt>
    <dgm:pt modelId="{7E9A2568-7AFA-4781-B3B3-BF223962F301}" type="pres">
      <dgm:prSet presAssocID="{456F13E4-C7ED-45D0-A961-586C00A77E17}" presName="spaceRect" presStyleCnt="0"/>
      <dgm:spPr/>
    </dgm:pt>
    <dgm:pt modelId="{81F1F7E8-F51C-4845-99AA-76FB78A45661}" type="pres">
      <dgm:prSet presAssocID="{456F13E4-C7ED-45D0-A961-586C00A77E17}" presName="textRect" presStyleLbl="revTx" presStyleIdx="3" presStyleCnt="7">
        <dgm:presLayoutVars>
          <dgm:chMax val="1"/>
          <dgm:chPref val="1"/>
        </dgm:presLayoutVars>
      </dgm:prSet>
      <dgm:spPr/>
    </dgm:pt>
    <dgm:pt modelId="{601DE5CB-4F5B-4273-BE25-8A5E13715473}" type="pres">
      <dgm:prSet presAssocID="{ADBC5948-4382-450F-B244-8641F090390F}" presName="sibTrans" presStyleCnt="0"/>
      <dgm:spPr/>
    </dgm:pt>
    <dgm:pt modelId="{8DD94E6E-1D1C-4D29-BDA9-8AA7D10B920F}" type="pres">
      <dgm:prSet presAssocID="{18693EA1-78B3-4990-B21A-9FBEEB3E0144}" presName="compNode" presStyleCnt="0"/>
      <dgm:spPr/>
    </dgm:pt>
    <dgm:pt modelId="{68AF9C21-E5E6-4EBB-9B55-88D15FF2CDDB}" type="pres">
      <dgm:prSet presAssocID="{18693EA1-78B3-4990-B21A-9FBEEB3E0144}"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Education"/>
        </a:ext>
      </dgm:extLst>
    </dgm:pt>
    <dgm:pt modelId="{EA10F601-464E-452A-BDDC-310934029F1A}" type="pres">
      <dgm:prSet presAssocID="{18693EA1-78B3-4990-B21A-9FBEEB3E0144}" presName="spaceRect" presStyleCnt="0"/>
      <dgm:spPr/>
    </dgm:pt>
    <dgm:pt modelId="{CCA4C4F2-5D19-452D-AF67-5161F8711639}" type="pres">
      <dgm:prSet presAssocID="{18693EA1-78B3-4990-B21A-9FBEEB3E0144}" presName="textRect" presStyleLbl="revTx" presStyleIdx="4" presStyleCnt="7">
        <dgm:presLayoutVars>
          <dgm:chMax val="1"/>
          <dgm:chPref val="1"/>
        </dgm:presLayoutVars>
      </dgm:prSet>
      <dgm:spPr/>
    </dgm:pt>
    <dgm:pt modelId="{77841473-8640-4758-889A-AF3C1602D34D}" type="pres">
      <dgm:prSet presAssocID="{F1F12724-C327-40EF-9C36-CB5B404C4CC0}" presName="sibTrans" presStyleCnt="0"/>
      <dgm:spPr/>
    </dgm:pt>
    <dgm:pt modelId="{D9A40608-8D89-45ED-8B5D-74F47735F61E}" type="pres">
      <dgm:prSet presAssocID="{F82C2280-9289-4CA1-9787-3438F275CCD8}" presName="compNode" presStyleCnt="0"/>
      <dgm:spPr/>
    </dgm:pt>
    <dgm:pt modelId="{E8D2DFC6-7B4E-48FE-ABBF-1923E2C14549}" type="pres">
      <dgm:prSet presAssocID="{F82C2280-9289-4CA1-9787-3438F275CCD8}"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Annotation"/>
        </a:ext>
      </dgm:extLst>
    </dgm:pt>
    <dgm:pt modelId="{652308F3-8CD6-4404-BA3A-564D8589CBD8}" type="pres">
      <dgm:prSet presAssocID="{F82C2280-9289-4CA1-9787-3438F275CCD8}" presName="spaceRect" presStyleCnt="0"/>
      <dgm:spPr/>
    </dgm:pt>
    <dgm:pt modelId="{9467F1D2-F3AD-408C-9990-C26DFFFF1A61}" type="pres">
      <dgm:prSet presAssocID="{F82C2280-9289-4CA1-9787-3438F275CCD8}" presName="textRect" presStyleLbl="revTx" presStyleIdx="5" presStyleCnt="7">
        <dgm:presLayoutVars>
          <dgm:chMax val="1"/>
          <dgm:chPref val="1"/>
        </dgm:presLayoutVars>
      </dgm:prSet>
      <dgm:spPr/>
    </dgm:pt>
    <dgm:pt modelId="{5DD8C87F-9926-43CA-9C84-20F6827825AA}" type="pres">
      <dgm:prSet presAssocID="{F0649044-5216-43E2-8E1D-8DF2D23A3F56}" presName="sibTrans" presStyleCnt="0"/>
      <dgm:spPr/>
    </dgm:pt>
    <dgm:pt modelId="{9FD18454-2CD6-425E-ACA4-50C913600325}" type="pres">
      <dgm:prSet presAssocID="{2DB9D7CC-9B5F-41B3-9E62-CCEAD94A3475}" presName="compNode" presStyleCnt="0"/>
      <dgm:spPr/>
    </dgm:pt>
    <dgm:pt modelId="{4E5FC463-8CCA-45BC-AF12-2462F0D9FE5F}" type="pres">
      <dgm:prSet presAssocID="{2DB9D7CC-9B5F-41B3-9E62-CCEAD94A3475}"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Fingerprint"/>
        </a:ext>
      </dgm:extLst>
    </dgm:pt>
    <dgm:pt modelId="{DF6FE6EA-339C-4399-AF4D-A8095C7801F6}" type="pres">
      <dgm:prSet presAssocID="{2DB9D7CC-9B5F-41B3-9E62-CCEAD94A3475}" presName="spaceRect" presStyleCnt="0"/>
      <dgm:spPr/>
    </dgm:pt>
    <dgm:pt modelId="{4D0B06BF-4535-45AF-900C-EAE9ED2EB723}" type="pres">
      <dgm:prSet presAssocID="{2DB9D7CC-9B5F-41B3-9E62-CCEAD94A3475}" presName="textRect" presStyleLbl="revTx" presStyleIdx="6" presStyleCnt="7">
        <dgm:presLayoutVars>
          <dgm:chMax val="1"/>
          <dgm:chPref val="1"/>
        </dgm:presLayoutVars>
      </dgm:prSet>
      <dgm:spPr/>
    </dgm:pt>
  </dgm:ptLst>
  <dgm:cxnLst>
    <dgm:cxn modelId="{4F749A01-F5C5-47FB-85B3-FACE3358595B}" srcId="{C4F224F3-928B-4FC5-82DA-53140C08BE42}" destId="{456F13E4-C7ED-45D0-A961-586C00A77E17}" srcOrd="3" destOrd="0" parTransId="{EC578E90-4111-4D9E-90F3-3910AABF6343}" sibTransId="{ADBC5948-4382-450F-B244-8641F090390F}"/>
    <dgm:cxn modelId="{4315570C-8517-4C0F-BDAD-F601F6FCB56F}" type="presOf" srcId="{2DB9D7CC-9B5F-41B3-9E62-CCEAD94A3475}" destId="{4D0B06BF-4535-45AF-900C-EAE9ED2EB723}" srcOrd="0" destOrd="0" presId="urn:microsoft.com/office/officeart/2018/2/layout/IconLabelList"/>
    <dgm:cxn modelId="{7E7ADD23-C98F-4791-8248-042B50DFF784}" type="presOf" srcId="{683985D2-99BB-4D5D-83F3-405D612ACC65}" destId="{BB3C8F0C-31D7-46F1-A077-8B302497CC3E}" srcOrd="0" destOrd="0" presId="urn:microsoft.com/office/officeart/2018/2/layout/IconLabelList"/>
    <dgm:cxn modelId="{11F2A526-7027-42C0-8C45-B5A9B94986AA}" srcId="{C4F224F3-928B-4FC5-82DA-53140C08BE42}" destId="{2393AC98-1C5E-4215-8BC1-7043F380B1A9}" srcOrd="0" destOrd="0" parTransId="{E4368AEA-465D-4DA5-9EDA-6F05A38E3F94}" sibTransId="{2AABC891-7BA2-4F2C-B31E-B1D4D7AF731F}"/>
    <dgm:cxn modelId="{D9412B29-0504-4ED7-AE6B-C861DE9C6A94}" srcId="{C4F224F3-928B-4FC5-82DA-53140C08BE42}" destId="{2DB9D7CC-9B5F-41B3-9E62-CCEAD94A3475}" srcOrd="6" destOrd="0" parTransId="{B70D8754-09B3-4A24-87BC-127947B10C33}" sibTransId="{654D77CE-9B01-46A9-A798-BA2C87EAD6B5}"/>
    <dgm:cxn modelId="{9C1A042B-E766-4DDA-9375-D52E8C75BC61}" type="presOf" srcId="{2393AC98-1C5E-4215-8BC1-7043F380B1A9}" destId="{DB633E03-845A-477A-995B-5F004FD3D7E0}" srcOrd="0" destOrd="0" presId="urn:microsoft.com/office/officeart/2018/2/layout/IconLabelList"/>
    <dgm:cxn modelId="{E2F8005B-A656-4044-B672-B6087D76ED8A}" type="presOf" srcId="{C4F224F3-928B-4FC5-82DA-53140C08BE42}" destId="{2C0DA9C0-CCC0-4E24-85DC-D4A7A0F0A5DA}" srcOrd="0" destOrd="0" presId="urn:microsoft.com/office/officeart/2018/2/layout/IconLabelList"/>
    <dgm:cxn modelId="{1B9E014A-2517-4CE3-A91E-7A62F962DAF5}" srcId="{C4F224F3-928B-4FC5-82DA-53140C08BE42}" destId="{F82C2280-9289-4CA1-9787-3438F275CCD8}" srcOrd="5" destOrd="0" parTransId="{B8AE8A68-6655-4DEF-B213-88F4501930D2}" sibTransId="{F0649044-5216-43E2-8E1D-8DF2D23A3F56}"/>
    <dgm:cxn modelId="{EB2F616F-1F9C-4856-A75D-8B34CD5228B0}" type="presOf" srcId="{18693EA1-78B3-4990-B21A-9FBEEB3E0144}" destId="{CCA4C4F2-5D19-452D-AF67-5161F8711639}" srcOrd="0" destOrd="0" presId="urn:microsoft.com/office/officeart/2018/2/layout/IconLabelList"/>
    <dgm:cxn modelId="{6368896F-7332-4AF7-BD2E-6235712F877D}" type="presOf" srcId="{F82C2280-9289-4CA1-9787-3438F275CCD8}" destId="{9467F1D2-F3AD-408C-9990-C26DFFFF1A61}" srcOrd="0" destOrd="0" presId="urn:microsoft.com/office/officeart/2018/2/layout/IconLabelList"/>
    <dgm:cxn modelId="{63202B55-793B-4F2B-8BF1-1DC3091F7D60}" type="presOf" srcId="{456F13E4-C7ED-45D0-A961-586C00A77E17}" destId="{81F1F7E8-F51C-4845-99AA-76FB78A45661}" srcOrd="0" destOrd="0" presId="urn:microsoft.com/office/officeart/2018/2/layout/IconLabelList"/>
    <dgm:cxn modelId="{DE4F8794-883E-4B1F-A2A7-14268213DF03}" srcId="{C4F224F3-928B-4FC5-82DA-53140C08BE42}" destId="{82EFAFB2-62C2-40A8-AEAD-DF80AF3217C5}" srcOrd="2" destOrd="0" parTransId="{8112399D-9F69-4BFD-B8BD-DD5900EA52EF}" sibTransId="{31A7A84F-12B0-432F-9E7F-E7B13956D5E9}"/>
    <dgm:cxn modelId="{C483F69C-424E-4C4C-957C-DBF8C7F5A36B}" srcId="{C4F224F3-928B-4FC5-82DA-53140C08BE42}" destId="{18693EA1-78B3-4990-B21A-9FBEEB3E0144}" srcOrd="4" destOrd="0" parTransId="{AE809042-4016-41F7-B28D-21B52FC8B7C5}" sibTransId="{F1F12724-C327-40EF-9C36-CB5B404C4CC0}"/>
    <dgm:cxn modelId="{BD50CAC3-D401-4101-A1A2-1418A9446888}" srcId="{C4F224F3-928B-4FC5-82DA-53140C08BE42}" destId="{683985D2-99BB-4D5D-83F3-405D612ACC65}" srcOrd="1" destOrd="0" parTransId="{5256A7FD-FA69-4823-9FB7-AD8920D9CEBA}" sibTransId="{83D93134-E7A2-4EBE-ABE0-DD3174CF33B2}"/>
    <dgm:cxn modelId="{E85178DB-889B-426A-8384-E0156D331C5D}" type="presOf" srcId="{82EFAFB2-62C2-40A8-AEAD-DF80AF3217C5}" destId="{E2DDAD27-0BF9-47D8-BE5D-EF122D275563}" srcOrd="0" destOrd="0" presId="urn:microsoft.com/office/officeart/2018/2/layout/IconLabelList"/>
    <dgm:cxn modelId="{62F8E05E-DC09-4DED-81F0-82D5F4B56294}" type="presParOf" srcId="{2C0DA9C0-CCC0-4E24-85DC-D4A7A0F0A5DA}" destId="{60A8F9CE-76C2-4C42-9A7C-E59E7A81C732}" srcOrd="0" destOrd="0" presId="urn:microsoft.com/office/officeart/2018/2/layout/IconLabelList"/>
    <dgm:cxn modelId="{769B7888-AD99-45B8-BA31-A4FBC20DF5C2}" type="presParOf" srcId="{60A8F9CE-76C2-4C42-9A7C-E59E7A81C732}" destId="{E8639593-1425-4607-AF9A-408A1C0F5DE4}" srcOrd="0" destOrd="0" presId="urn:microsoft.com/office/officeart/2018/2/layout/IconLabelList"/>
    <dgm:cxn modelId="{9EDD2CC6-9A54-4B6D-86EB-188DF1257C29}" type="presParOf" srcId="{60A8F9CE-76C2-4C42-9A7C-E59E7A81C732}" destId="{CB6094B0-7516-4057-AF8D-6EFA9497C7AF}" srcOrd="1" destOrd="0" presId="urn:microsoft.com/office/officeart/2018/2/layout/IconLabelList"/>
    <dgm:cxn modelId="{A42FE866-ECFE-4ECC-B4E2-ECBADF472536}" type="presParOf" srcId="{60A8F9CE-76C2-4C42-9A7C-E59E7A81C732}" destId="{DB633E03-845A-477A-995B-5F004FD3D7E0}" srcOrd="2" destOrd="0" presId="urn:microsoft.com/office/officeart/2018/2/layout/IconLabelList"/>
    <dgm:cxn modelId="{B2B34F64-3F30-428D-AD5D-157E3200B005}" type="presParOf" srcId="{2C0DA9C0-CCC0-4E24-85DC-D4A7A0F0A5DA}" destId="{C717774F-CB83-49FC-984A-244A8F8A407B}" srcOrd="1" destOrd="0" presId="urn:microsoft.com/office/officeart/2018/2/layout/IconLabelList"/>
    <dgm:cxn modelId="{E18F8D7E-6496-48FB-911F-D15E36E2B456}" type="presParOf" srcId="{2C0DA9C0-CCC0-4E24-85DC-D4A7A0F0A5DA}" destId="{C805B478-66E0-4B02-BA37-A3EEC2D5CBB8}" srcOrd="2" destOrd="0" presId="urn:microsoft.com/office/officeart/2018/2/layout/IconLabelList"/>
    <dgm:cxn modelId="{3332DF60-393B-4663-8E57-5910A4A541A5}" type="presParOf" srcId="{C805B478-66E0-4B02-BA37-A3EEC2D5CBB8}" destId="{3DFB2847-4540-4D93-9E68-3258D529B993}" srcOrd="0" destOrd="0" presId="urn:microsoft.com/office/officeart/2018/2/layout/IconLabelList"/>
    <dgm:cxn modelId="{0190D566-B781-4CED-A48E-35F6BA5F4DB7}" type="presParOf" srcId="{C805B478-66E0-4B02-BA37-A3EEC2D5CBB8}" destId="{FF5AEB2A-D3B5-4B36-A58E-5EB03854B502}" srcOrd="1" destOrd="0" presId="urn:microsoft.com/office/officeart/2018/2/layout/IconLabelList"/>
    <dgm:cxn modelId="{90A0EF86-6EB8-427A-BC88-478B3B3A2378}" type="presParOf" srcId="{C805B478-66E0-4B02-BA37-A3EEC2D5CBB8}" destId="{BB3C8F0C-31D7-46F1-A077-8B302497CC3E}" srcOrd="2" destOrd="0" presId="urn:microsoft.com/office/officeart/2018/2/layout/IconLabelList"/>
    <dgm:cxn modelId="{051D5803-96D6-42F9-9E72-01652C3FAAB2}" type="presParOf" srcId="{2C0DA9C0-CCC0-4E24-85DC-D4A7A0F0A5DA}" destId="{655C63BD-9C10-4C2A-972E-E5F58B4365A2}" srcOrd="3" destOrd="0" presId="urn:microsoft.com/office/officeart/2018/2/layout/IconLabelList"/>
    <dgm:cxn modelId="{0E40EEEC-E683-4B24-A11F-A70DF56B31E3}" type="presParOf" srcId="{2C0DA9C0-CCC0-4E24-85DC-D4A7A0F0A5DA}" destId="{7350A5D4-04CA-4F1B-843F-F13BB6C10BAD}" srcOrd="4" destOrd="0" presId="urn:microsoft.com/office/officeart/2018/2/layout/IconLabelList"/>
    <dgm:cxn modelId="{A41E8482-0F89-4114-A8AA-C09659BC7C49}" type="presParOf" srcId="{7350A5D4-04CA-4F1B-843F-F13BB6C10BAD}" destId="{18952297-A3C8-4826-90F3-7731B7380CF3}" srcOrd="0" destOrd="0" presId="urn:microsoft.com/office/officeart/2018/2/layout/IconLabelList"/>
    <dgm:cxn modelId="{83A55EF3-5BB6-4ABE-BF09-72712776582A}" type="presParOf" srcId="{7350A5D4-04CA-4F1B-843F-F13BB6C10BAD}" destId="{0420A82C-43D2-4CBD-B768-7303C40C4F68}" srcOrd="1" destOrd="0" presId="urn:microsoft.com/office/officeart/2018/2/layout/IconLabelList"/>
    <dgm:cxn modelId="{6DE220A6-3544-4EC5-BB10-27CF292E9E09}" type="presParOf" srcId="{7350A5D4-04CA-4F1B-843F-F13BB6C10BAD}" destId="{E2DDAD27-0BF9-47D8-BE5D-EF122D275563}" srcOrd="2" destOrd="0" presId="urn:microsoft.com/office/officeart/2018/2/layout/IconLabelList"/>
    <dgm:cxn modelId="{D9BFA649-BF7C-467E-B166-AFFE1FC41F94}" type="presParOf" srcId="{2C0DA9C0-CCC0-4E24-85DC-D4A7A0F0A5DA}" destId="{02CAC134-0732-48C3-BED8-02B04F8217A4}" srcOrd="5" destOrd="0" presId="urn:microsoft.com/office/officeart/2018/2/layout/IconLabelList"/>
    <dgm:cxn modelId="{9C1F5034-A625-4E65-A7E3-D49862C1341F}" type="presParOf" srcId="{2C0DA9C0-CCC0-4E24-85DC-D4A7A0F0A5DA}" destId="{9D2FDD1E-249B-49E7-B3FE-85E12BA858F8}" srcOrd="6" destOrd="0" presId="urn:microsoft.com/office/officeart/2018/2/layout/IconLabelList"/>
    <dgm:cxn modelId="{9F2AA35D-BD49-4771-A7AA-FD54DCD56680}" type="presParOf" srcId="{9D2FDD1E-249B-49E7-B3FE-85E12BA858F8}" destId="{969F106B-0A61-4243-BA1D-65F2B99B79C4}" srcOrd="0" destOrd="0" presId="urn:microsoft.com/office/officeart/2018/2/layout/IconLabelList"/>
    <dgm:cxn modelId="{399D7407-564C-473E-BF87-C4511A2EC553}" type="presParOf" srcId="{9D2FDD1E-249B-49E7-B3FE-85E12BA858F8}" destId="{7E9A2568-7AFA-4781-B3B3-BF223962F301}" srcOrd="1" destOrd="0" presId="urn:microsoft.com/office/officeart/2018/2/layout/IconLabelList"/>
    <dgm:cxn modelId="{C8D84F8C-F619-4EC4-A9EF-8B6D51D45911}" type="presParOf" srcId="{9D2FDD1E-249B-49E7-B3FE-85E12BA858F8}" destId="{81F1F7E8-F51C-4845-99AA-76FB78A45661}" srcOrd="2" destOrd="0" presId="urn:microsoft.com/office/officeart/2018/2/layout/IconLabelList"/>
    <dgm:cxn modelId="{ACC2AE62-D37C-41A7-BE43-FB8821B431DE}" type="presParOf" srcId="{2C0DA9C0-CCC0-4E24-85DC-D4A7A0F0A5DA}" destId="{601DE5CB-4F5B-4273-BE25-8A5E13715473}" srcOrd="7" destOrd="0" presId="urn:microsoft.com/office/officeart/2018/2/layout/IconLabelList"/>
    <dgm:cxn modelId="{5FA55983-0568-4A7C-BAC6-E335524F7A7E}" type="presParOf" srcId="{2C0DA9C0-CCC0-4E24-85DC-D4A7A0F0A5DA}" destId="{8DD94E6E-1D1C-4D29-BDA9-8AA7D10B920F}" srcOrd="8" destOrd="0" presId="urn:microsoft.com/office/officeart/2018/2/layout/IconLabelList"/>
    <dgm:cxn modelId="{B719E411-19D4-4552-93B1-EC2144C3B1B0}" type="presParOf" srcId="{8DD94E6E-1D1C-4D29-BDA9-8AA7D10B920F}" destId="{68AF9C21-E5E6-4EBB-9B55-88D15FF2CDDB}" srcOrd="0" destOrd="0" presId="urn:microsoft.com/office/officeart/2018/2/layout/IconLabelList"/>
    <dgm:cxn modelId="{322588FB-0E8F-4E1F-9C8F-D56218CA3537}" type="presParOf" srcId="{8DD94E6E-1D1C-4D29-BDA9-8AA7D10B920F}" destId="{EA10F601-464E-452A-BDDC-310934029F1A}" srcOrd="1" destOrd="0" presId="urn:microsoft.com/office/officeart/2018/2/layout/IconLabelList"/>
    <dgm:cxn modelId="{80D4D184-D344-4554-81E6-80388CAE0B1F}" type="presParOf" srcId="{8DD94E6E-1D1C-4D29-BDA9-8AA7D10B920F}" destId="{CCA4C4F2-5D19-452D-AF67-5161F8711639}" srcOrd="2" destOrd="0" presId="urn:microsoft.com/office/officeart/2018/2/layout/IconLabelList"/>
    <dgm:cxn modelId="{3CA738BB-A6EE-4DDC-9CD4-4326B29C3005}" type="presParOf" srcId="{2C0DA9C0-CCC0-4E24-85DC-D4A7A0F0A5DA}" destId="{77841473-8640-4758-889A-AF3C1602D34D}" srcOrd="9" destOrd="0" presId="urn:microsoft.com/office/officeart/2018/2/layout/IconLabelList"/>
    <dgm:cxn modelId="{DD5865CB-227B-4BE9-BF34-7083B6135125}" type="presParOf" srcId="{2C0DA9C0-CCC0-4E24-85DC-D4A7A0F0A5DA}" destId="{D9A40608-8D89-45ED-8B5D-74F47735F61E}" srcOrd="10" destOrd="0" presId="urn:microsoft.com/office/officeart/2018/2/layout/IconLabelList"/>
    <dgm:cxn modelId="{1CBBCF18-5497-4192-9D5F-FADC300E7FC5}" type="presParOf" srcId="{D9A40608-8D89-45ED-8B5D-74F47735F61E}" destId="{E8D2DFC6-7B4E-48FE-ABBF-1923E2C14549}" srcOrd="0" destOrd="0" presId="urn:microsoft.com/office/officeart/2018/2/layout/IconLabelList"/>
    <dgm:cxn modelId="{D4DB6EC0-FC58-4F2F-83B0-20AD4372E420}" type="presParOf" srcId="{D9A40608-8D89-45ED-8B5D-74F47735F61E}" destId="{652308F3-8CD6-4404-BA3A-564D8589CBD8}" srcOrd="1" destOrd="0" presId="urn:microsoft.com/office/officeart/2018/2/layout/IconLabelList"/>
    <dgm:cxn modelId="{60196BBB-F26E-4B75-A671-0E830D152657}" type="presParOf" srcId="{D9A40608-8D89-45ED-8B5D-74F47735F61E}" destId="{9467F1D2-F3AD-408C-9990-C26DFFFF1A61}" srcOrd="2" destOrd="0" presId="urn:microsoft.com/office/officeart/2018/2/layout/IconLabelList"/>
    <dgm:cxn modelId="{868038D1-2D64-4667-BC40-F94E2B803485}" type="presParOf" srcId="{2C0DA9C0-CCC0-4E24-85DC-D4A7A0F0A5DA}" destId="{5DD8C87F-9926-43CA-9C84-20F6827825AA}" srcOrd="11" destOrd="0" presId="urn:microsoft.com/office/officeart/2018/2/layout/IconLabelList"/>
    <dgm:cxn modelId="{917111B5-D183-4D72-8D98-3D21D8C271F9}" type="presParOf" srcId="{2C0DA9C0-CCC0-4E24-85DC-D4A7A0F0A5DA}" destId="{9FD18454-2CD6-425E-ACA4-50C913600325}" srcOrd="12" destOrd="0" presId="urn:microsoft.com/office/officeart/2018/2/layout/IconLabelList"/>
    <dgm:cxn modelId="{CCC6E2D7-C38B-49FF-A3FB-169EE35D3EB7}" type="presParOf" srcId="{9FD18454-2CD6-425E-ACA4-50C913600325}" destId="{4E5FC463-8CCA-45BC-AF12-2462F0D9FE5F}" srcOrd="0" destOrd="0" presId="urn:microsoft.com/office/officeart/2018/2/layout/IconLabelList"/>
    <dgm:cxn modelId="{62437771-4292-468C-B2B3-CE1473CF079E}" type="presParOf" srcId="{9FD18454-2CD6-425E-ACA4-50C913600325}" destId="{DF6FE6EA-339C-4399-AF4D-A8095C7801F6}" srcOrd="1" destOrd="0" presId="urn:microsoft.com/office/officeart/2018/2/layout/IconLabelList"/>
    <dgm:cxn modelId="{CD1E6574-51E1-4A2B-A04D-2D61F37ADD82}" type="presParOf" srcId="{9FD18454-2CD6-425E-ACA4-50C913600325}" destId="{4D0B06BF-4535-45AF-900C-EAE9ED2EB723}"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a:solidFill>
          <a:schemeClr val="accent4">
            <a:lumMod val="75000"/>
          </a:schemeClr>
        </a:solidFill>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a:solidFill>
          <a:schemeClr val="accent4">
            <a:lumMod val="75000"/>
          </a:schemeClr>
        </a:solidFill>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95762F-981F-DB4A-AB5B-12CCF18D7A87}" type="doc">
      <dgm:prSet loTypeId="urn:microsoft.com/office/officeart/2005/8/layout/default" loCatId="" qsTypeId="urn:microsoft.com/office/officeart/2005/8/quickstyle/simple1" qsCatId="simple" csTypeId="urn:microsoft.com/office/officeart/2005/8/colors/accent1_4" csCatId="accent1" phldr="1"/>
      <dgm:spPr/>
      <dgm:t>
        <a:bodyPr/>
        <a:lstStyle/>
        <a:p>
          <a:endParaRPr lang="en-US"/>
        </a:p>
      </dgm:t>
    </dgm:pt>
    <dgm:pt modelId="{541F0D15-33D1-E945-ACD1-CE9E01C83258}">
      <dgm:prSet phldrT="[Text]"/>
      <dgm:spPr/>
      <dgm:t>
        <a:bodyPr/>
        <a:lstStyle/>
        <a:p>
          <a:r>
            <a:rPr lang="en-US" dirty="0"/>
            <a:t>Trust and Safety</a:t>
          </a:r>
        </a:p>
      </dgm:t>
    </dgm:pt>
    <dgm:pt modelId="{9267FBF3-1843-F845-B502-FF17FDDECBC5}" type="parTrans" cxnId="{0D521D22-2513-794A-B628-03E58E1568C0}">
      <dgm:prSet/>
      <dgm:spPr/>
      <dgm:t>
        <a:bodyPr/>
        <a:lstStyle/>
        <a:p>
          <a:endParaRPr lang="en-US"/>
        </a:p>
      </dgm:t>
    </dgm:pt>
    <dgm:pt modelId="{ED69E074-741E-A743-B197-6A50332D7B5D}" type="sibTrans" cxnId="{0D521D22-2513-794A-B628-03E58E1568C0}">
      <dgm:prSet/>
      <dgm:spPr/>
      <dgm:t>
        <a:bodyPr/>
        <a:lstStyle/>
        <a:p>
          <a:endParaRPr lang="en-US"/>
        </a:p>
      </dgm:t>
    </dgm:pt>
    <dgm:pt modelId="{1A5A23CD-46C4-4649-980D-7F872A37E02D}">
      <dgm:prSet phldrT="[Text]"/>
      <dgm:spPr/>
      <dgm:t>
        <a:bodyPr/>
        <a:lstStyle/>
        <a:p>
          <a:r>
            <a:rPr lang="en-US" dirty="0"/>
            <a:t>Role of Elders</a:t>
          </a:r>
        </a:p>
      </dgm:t>
    </dgm:pt>
    <dgm:pt modelId="{DCC44A6C-4982-7F48-B0D7-F3ABBA78BE56}" type="parTrans" cxnId="{5678CDD1-15CB-BE4D-AF6F-2578EE361C97}">
      <dgm:prSet/>
      <dgm:spPr/>
      <dgm:t>
        <a:bodyPr/>
        <a:lstStyle/>
        <a:p>
          <a:endParaRPr lang="en-US"/>
        </a:p>
      </dgm:t>
    </dgm:pt>
    <dgm:pt modelId="{650EFD44-CA8C-4747-B7B2-05F58DCEB6AF}" type="sibTrans" cxnId="{5678CDD1-15CB-BE4D-AF6F-2578EE361C97}">
      <dgm:prSet/>
      <dgm:spPr/>
      <dgm:t>
        <a:bodyPr/>
        <a:lstStyle/>
        <a:p>
          <a:endParaRPr lang="en-US"/>
        </a:p>
      </dgm:t>
    </dgm:pt>
    <dgm:pt modelId="{8BE6897A-0209-B842-887C-15509B1151E7}">
      <dgm:prSet phldrT="[Text]"/>
      <dgm:spPr/>
      <dgm:t>
        <a:bodyPr/>
        <a:lstStyle/>
        <a:p>
          <a:r>
            <a:rPr lang="en-US" dirty="0"/>
            <a:t>Learning Component</a:t>
          </a:r>
        </a:p>
      </dgm:t>
    </dgm:pt>
    <dgm:pt modelId="{F5844030-A02E-384D-BD96-342CA83464F7}" type="parTrans" cxnId="{4B9EC2E5-2044-2441-AF8C-BE6184F469DA}">
      <dgm:prSet/>
      <dgm:spPr/>
      <dgm:t>
        <a:bodyPr/>
        <a:lstStyle/>
        <a:p>
          <a:endParaRPr lang="en-US"/>
        </a:p>
      </dgm:t>
    </dgm:pt>
    <dgm:pt modelId="{04ACAB95-3E97-0D4F-BDFA-CB3B976A0328}" type="sibTrans" cxnId="{4B9EC2E5-2044-2441-AF8C-BE6184F469DA}">
      <dgm:prSet/>
      <dgm:spPr/>
      <dgm:t>
        <a:bodyPr/>
        <a:lstStyle/>
        <a:p>
          <a:endParaRPr lang="en-US"/>
        </a:p>
      </dgm:t>
    </dgm:pt>
    <dgm:pt modelId="{30FEBB8D-01B7-4E4E-A47A-B0AC1DE2F091}" type="pres">
      <dgm:prSet presAssocID="{B095762F-981F-DB4A-AB5B-12CCF18D7A87}" presName="diagram" presStyleCnt="0">
        <dgm:presLayoutVars>
          <dgm:dir/>
          <dgm:resizeHandles val="exact"/>
        </dgm:presLayoutVars>
      </dgm:prSet>
      <dgm:spPr/>
    </dgm:pt>
    <dgm:pt modelId="{33911EF3-70AB-0347-B4D8-AAF40D7A0771}" type="pres">
      <dgm:prSet presAssocID="{541F0D15-33D1-E945-ACD1-CE9E01C83258}" presName="node" presStyleLbl="node1" presStyleIdx="0" presStyleCnt="3">
        <dgm:presLayoutVars>
          <dgm:bulletEnabled val="1"/>
        </dgm:presLayoutVars>
      </dgm:prSet>
      <dgm:spPr/>
    </dgm:pt>
    <dgm:pt modelId="{74EC1C6C-7223-FC47-B805-068B6DEB451C}" type="pres">
      <dgm:prSet presAssocID="{ED69E074-741E-A743-B197-6A50332D7B5D}" presName="sibTrans" presStyleCnt="0"/>
      <dgm:spPr/>
    </dgm:pt>
    <dgm:pt modelId="{64B75A8B-4A47-894E-966D-8C705CBD4E90}" type="pres">
      <dgm:prSet presAssocID="{1A5A23CD-46C4-4649-980D-7F872A37E02D}" presName="node" presStyleLbl="node1" presStyleIdx="1" presStyleCnt="3">
        <dgm:presLayoutVars>
          <dgm:bulletEnabled val="1"/>
        </dgm:presLayoutVars>
      </dgm:prSet>
      <dgm:spPr/>
    </dgm:pt>
    <dgm:pt modelId="{987C73BC-677E-954A-9BA8-74CBC9CADD59}" type="pres">
      <dgm:prSet presAssocID="{650EFD44-CA8C-4747-B7B2-05F58DCEB6AF}" presName="sibTrans" presStyleCnt="0"/>
      <dgm:spPr/>
    </dgm:pt>
    <dgm:pt modelId="{57A85D26-2902-B143-BEFE-18C6867E9AF9}" type="pres">
      <dgm:prSet presAssocID="{8BE6897A-0209-B842-887C-15509B1151E7}" presName="node" presStyleLbl="node1" presStyleIdx="2" presStyleCnt="3">
        <dgm:presLayoutVars>
          <dgm:bulletEnabled val="1"/>
        </dgm:presLayoutVars>
      </dgm:prSet>
      <dgm:spPr/>
    </dgm:pt>
  </dgm:ptLst>
  <dgm:cxnLst>
    <dgm:cxn modelId="{0D521D22-2513-794A-B628-03E58E1568C0}" srcId="{B095762F-981F-DB4A-AB5B-12CCF18D7A87}" destId="{541F0D15-33D1-E945-ACD1-CE9E01C83258}" srcOrd="0" destOrd="0" parTransId="{9267FBF3-1843-F845-B502-FF17FDDECBC5}" sibTransId="{ED69E074-741E-A743-B197-6A50332D7B5D}"/>
    <dgm:cxn modelId="{B03A5A3B-C502-134E-B7C8-E0973AE0F134}" type="presOf" srcId="{B095762F-981F-DB4A-AB5B-12CCF18D7A87}" destId="{30FEBB8D-01B7-4E4E-A47A-B0AC1DE2F091}" srcOrd="0" destOrd="0" presId="urn:microsoft.com/office/officeart/2005/8/layout/default"/>
    <dgm:cxn modelId="{74AB065F-787D-3547-AF64-C4464FB8E309}" type="presOf" srcId="{541F0D15-33D1-E945-ACD1-CE9E01C83258}" destId="{33911EF3-70AB-0347-B4D8-AAF40D7A0771}" srcOrd="0" destOrd="0" presId="urn:microsoft.com/office/officeart/2005/8/layout/default"/>
    <dgm:cxn modelId="{12629D86-40BF-544E-8F94-964B8EC9E006}" type="presOf" srcId="{1A5A23CD-46C4-4649-980D-7F872A37E02D}" destId="{64B75A8B-4A47-894E-966D-8C705CBD4E90}" srcOrd="0" destOrd="0" presId="urn:microsoft.com/office/officeart/2005/8/layout/default"/>
    <dgm:cxn modelId="{5678CDD1-15CB-BE4D-AF6F-2578EE361C97}" srcId="{B095762F-981F-DB4A-AB5B-12CCF18D7A87}" destId="{1A5A23CD-46C4-4649-980D-7F872A37E02D}" srcOrd="1" destOrd="0" parTransId="{DCC44A6C-4982-7F48-B0D7-F3ABBA78BE56}" sibTransId="{650EFD44-CA8C-4747-B7B2-05F58DCEB6AF}"/>
    <dgm:cxn modelId="{4B9EC2E5-2044-2441-AF8C-BE6184F469DA}" srcId="{B095762F-981F-DB4A-AB5B-12CCF18D7A87}" destId="{8BE6897A-0209-B842-887C-15509B1151E7}" srcOrd="2" destOrd="0" parTransId="{F5844030-A02E-384D-BD96-342CA83464F7}" sibTransId="{04ACAB95-3E97-0D4F-BDFA-CB3B976A0328}"/>
    <dgm:cxn modelId="{99BE48F4-A54A-5D4F-B349-EA94DA084A98}" type="presOf" srcId="{8BE6897A-0209-B842-887C-15509B1151E7}" destId="{57A85D26-2902-B143-BEFE-18C6867E9AF9}" srcOrd="0" destOrd="0" presId="urn:microsoft.com/office/officeart/2005/8/layout/default"/>
    <dgm:cxn modelId="{FE84FC9F-1855-2247-B90A-83C09E0E6F95}" type="presParOf" srcId="{30FEBB8D-01B7-4E4E-A47A-B0AC1DE2F091}" destId="{33911EF3-70AB-0347-B4D8-AAF40D7A0771}" srcOrd="0" destOrd="0" presId="urn:microsoft.com/office/officeart/2005/8/layout/default"/>
    <dgm:cxn modelId="{560A65FF-9CC9-834D-A984-2DC1BB5ECC47}" type="presParOf" srcId="{30FEBB8D-01B7-4E4E-A47A-B0AC1DE2F091}" destId="{74EC1C6C-7223-FC47-B805-068B6DEB451C}" srcOrd="1" destOrd="0" presId="urn:microsoft.com/office/officeart/2005/8/layout/default"/>
    <dgm:cxn modelId="{8CCE250C-F31A-7241-BE3D-B3429947AACC}" type="presParOf" srcId="{30FEBB8D-01B7-4E4E-A47A-B0AC1DE2F091}" destId="{64B75A8B-4A47-894E-966D-8C705CBD4E90}" srcOrd="2" destOrd="0" presId="urn:microsoft.com/office/officeart/2005/8/layout/default"/>
    <dgm:cxn modelId="{ADE2EE86-7762-0D47-8582-8B95D19C4D52}" type="presParOf" srcId="{30FEBB8D-01B7-4E4E-A47A-B0AC1DE2F091}" destId="{987C73BC-677E-954A-9BA8-74CBC9CADD59}" srcOrd="3" destOrd="0" presId="urn:microsoft.com/office/officeart/2005/8/layout/default"/>
    <dgm:cxn modelId="{FB92BDFA-1617-414F-94DE-941C95E4DD75}" type="presParOf" srcId="{30FEBB8D-01B7-4E4E-A47A-B0AC1DE2F091}" destId="{57A85D26-2902-B143-BEFE-18C6867E9AF9}"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a:solidFill>
          <a:schemeClr val="accent4">
            <a:lumMod val="75000"/>
          </a:schemeClr>
        </a:solidFill>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a:solidFill>
          <a:schemeClr val="accent4">
            <a:lumMod val="75000"/>
          </a:schemeClr>
        </a:solidFill>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a:solidFill>
          <a:schemeClr val="accent4">
            <a:lumMod val="75000"/>
          </a:schemeClr>
        </a:solidFill>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a:solidFill>
          <a:schemeClr val="accent4">
            <a:lumMod val="75000"/>
          </a:schemeClr>
        </a:solidFill>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a:solidFill>
          <a:schemeClr val="accent4">
            <a:lumMod val="75000"/>
          </a:schemeClr>
        </a:solidFill>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FF3BD2-DD7C-44AE-ADFF-4BE20ACE15B9}" type="doc">
      <dgm:prSet loTypeId="urn:microsoft.com/office/officeart/2005/8/layout/lProcess2" loCatId="list" qsTypeId="urn:microsoft.com/office/officeart/2005/8/quickstyle/simple2" qsCatId="simple" csTypeId="urn:microsoft.com/office/officeart/2005/8/colors/colorful3" csCatId="colorful" phldr="1"/>
      <dgm:spPr/>
      <dgm:t>
        <a:bodyPr/>
        <a:lstStyle/>
        <a:p>
          <a:endParaRPr lang="en-US"/>
        </a:p>
      </dgm:t>
    </dgm:pt>
    <dgm:pt modelId="{6AFD63C4-B711-462D-9271-09C8A1D62501}">
      <dgm:prSet phldrT="[Text]"/>
      <dgm:spPr/>
      <dgm:t>
        <a:bodyPr/>
        <a:lstStyle/>
        <a:p>
          <a:r>
            <a:rPr lang="en-US" dirty="0"/>
            <a:t>Purpose</a:t>
          </a:r>
        </a:p>
      </dgm:t>
    </dgm:pt>
    <dgm:pt modelId="{D3AE6BA2-77C1-4432-AD10-8FE08701B899}" type="parTrans" cxnId="{26A77057-2575-434C-8C0E-3D79D092EB54}">
      <dgm:prSet/>
      <dgm:spPr/>
      <dgm:t>
        <a:bodyPr/>
        <a:lstStyle/>
        <a:p>
          <a:endParaRPr lang="en-US"/>
        </a:p>
      </dgm:t>
    </dgm:pt>
    <dgm:pt modelId="{3907C030-4F5C-4CF3-A06B-C278AF1A58B6}" type="sibTrans" cxnId="{26A77057-2575-434C-8C0E-3D79D092EB54}">
      <dgm:prSet/>
      <dgm:spPr/>
      <dgm:t>
        <a:bodyPr/>
        <a:lstStyle/>
        <a:p>
          <a:endParaRPr lang="en-US"/>
        </a:p>
      </dgm:t>
    </dgm:pt>
    <dgm:pt modelId="{03DA074F-C8FF-4A5B-9D7E-39DE0D8EAC0A}">
      <dgm:prSet phldrT="[Text]"/>
      <dgm:spPr/>
      <dgm:t>
        <a:bodyPr/>
        <a:lstStyle/>
        <a:p>
          <a:r>
            <a:rPr lang="en-US" dirty="0"/>
            <a:t>Innovation</a:t>
          </a:r>
        </a:p>
      </dgm:t>
    </dgm:pt>
    <dgm:pt modelId="{83E54750-3006-4D53-BB12-023577DC9AA4}" type="parTrans" cxnId="{0A5641A6-391C-40BA-88F1-389D0DAF1486}">
      <dgm:prSet/>
      <dgm:spPr/>
      <dgm:t>
        <a:bodyPr/>
        <a:lstStyle/>
        <a:p>
          <a:endParaRPr lang="en-US"/>
        </a:p>
      </dgm:t>
    </dgm:pt>
    <dgm:pt modelId="{D8924BA3-8377-49E6-8430-588433D612ED}" type="sibTrans" cxnId="{0A5641A6-391C-40BA-88F1-389D0DAF1486}">
      <dgm:prSet/>
      <dgm:spPr/>
      <dgm:t>
        <a:bodyPr/>
        <a:lstStyle/>
        <a:p>
          <a:endParaRPr lang="en-US"/>
        </a:p>
      </dgm:t>
    </dgm:pt>
    <dgm:pt modelId="{BA4F57BE-ECB9-421D-9491-D3D8E6D9B010}">
      <dgm:prSet phldrT="[Text]"/>
      <dgm:spPr/>
      <dgm:t>
        <a:bodyPr/>
        <a:lstStyle/>
        <a:p>
          <a:r>
            <a:rPr lang="en-US" dirty="0"/>
            <a:t>Knowledge</a:t>
          </a:r>
        </a:p>
      </dgm:t>
    </dgm:pt>
    <dgm:pt modelId="{DE97CD44-4EFC-404D-8C2F-EEB6A67BC0FD}" type="parTrans" cxnId="{B9B8AD98-863D-4633-96D7-85BBB1D30E9B}">
      <dgm:prSet/>
      <dgm:spPr/>
      <dgm:t>
        <a:bodyPr/>
        <a:lstStyle/>
        <a:p>
          <a:endParaRPr lang="en-US"/>
        </a:p>
      </dgm:t>
    </dgm:pt>
    <dgm:pt modelId="{8DDAD47D-E220-4FFA-BF3B-806B1F74BC54}" type="sibTrans" cxnId="{B9B8AD98-863D-4633-96D7-85BBB1D30E9B}">
      <dgm:prSet/>
      <dgm:spPr/>
      <dgm:t>
        <a:bodyPr/>
        <a:lstStyle/>
        <a:p>
          <a:endParaRPr lang="en-US"/>
        </a:p>
      </dgm:t>
    </dgm:pt>
    <dgm:pt modelId="{56795885-C613-4705-92F9-DAC92822ADFD}">
      <dgm:prSet/>
      <dgm:spPr/>
      <dgm:t>
        <a:bodyPr/>
        <a:lstStyle/>
        <a:p>
          <a:r>
            <a:rPr lang="en-US"/>
            <a:t>Historical and intergenerational trauma impacts on health</a:t>
          </a:r>
          <a:endParaRPr lang="en-US" dirty="0"/>
        </a:p>
      </dgm:t>
    </dgm:pt>
    <dgm:pt modelId="{FE709E6E-C96F-461B-A21E-3889B42DD41C}" type="parTrans" cxnId="{F38ACE13-EB6C-4D26-BE6E-912613F4E494}">
      <dgm:prSet/>
      <dgm:spPr/>
      <dgm:t>
        <a:bodyPr/>
        <a:lstStyle/>
        <a:p>
          <a:endParaRPr lang="en-US"/>
        </a:p>
      </dgm:t>
    </dgm:pt>
    <dgm:pt modelId="{377F9C13-0EA5-457B-BC65-689431BB54CA}" type="sibTrans" cxnId="{F38ACE13-EB6C-4D26-BE6E-912613F4E494}">
      <dgm:prSet/>
      <dgm:spPr/>
      <dgm:t>
        <a:bodyPr/>
        <a:lstStyle/>
        <a:p>
          <a:endParaRPr lang="en-US"/>
        </a:p>
      </dgm:t>
    </dgm:pt>
    <dgm:pt modelId="{5A780203-B76B-44B8-A43E-D5781D8E5DB8}">
      <dgm:prSet/>
      <dgm:spPr/>
      <dgm:t>
        <a:bodyPr/>
        <a:lstStyle/>
        <a:p>
          <a:r>
            <a:rPr lang="en-US"/>
            <a:t>Reimbursement methodologies for SUD prevention and treatment</a:t>
          </a:r>
          <a:endParaRPr lang="en-US" dirty="0"/>
        </a:p>
      </dgm:t>
    </dgm:pt>
    <dgm:pt modelId="{E737E8CA-DBBD-4D45-A1FF-D6DF526324EB}" type="parTrans" cxnId="{88E4B47C-997A-4403-A3EF-FDE9405165BF}">
      <dgm:prSet/>
      <dgm:spPr/>
      <dgm:t>
        <a:bodyPr/>
        <a:lstStyle/>
        <a:p>
          <a:endParaRPr lang="en-US"/>
        </a:p>
      </dgm:t>
    </dgm:pt>
    <dgm:pt modelId="{8D13A974-24C5-4A7F-871E-BFD21B1C00BC}" type="sibTrans" cxnId="{88E4B47C-997A-4403-A3EF-FDE9405165BF}">
      <dgm:prSet/>
      <dgm:spPr/>
      <dgm:t>
        <a:bodyPr/>
        <a:lstStyle/>
        <a:p>
          <a:endParaRPr lang="en-US"/>
        </a:p>
      </dgm:t>
    </dgm:pt>
    <dgm:pt modelId="{1C676CE0-1624-447D-BAC0-5AEE49D616FA}">
      <dgm:prSet/>
      <dgm:spPr/>
      <dgm:t>
        <a:bodyPr/>
        <a:lstStyle/>
        <a:p>
          <a:r>
            <a:rPr lang="en-US" dirty="0"/>
            <a:t>Strengths-based</a:t>
          </a:r>
        </a:p>
      </dgm:t>
    </dgm:pt>
    <dgm:pt modelId="{3CC40CBA-5248-494F-B872-442021A3C2DE}" type="parTrans" cxnId="{654065C5-E870-4DD4-8949-9328B89BF260}">
      <dgm:prSet/>
      <dgm:spPr/>
      <dgm:t>
        <a:bodyPr/>
        <a:lstStyle/>
        <a:p>
          <a:endParaRPr lang="en-US"/>
        </a:p>
      </dgm:t>
    </dgm:pt>
    <dgm:pt modelId="{1B2F1EC6-D996-4592-8FCC-EB680225655C}" type="sibTrans" cxnId="{654065C5-E870-4DD4-8949-9328B89BF260}">
      <dgm:prSet/>
      <dgm:spPr/>
      <dgm:t>
        <a:bodyPr/>
        <a:lstStyle/>
        <a:p>
          <a:endParaRPr lang="en-US"/>
        </a:p>
      </dgm:t>
    </dgm:pt>
    <dgm:pt modelId="{6A00C134-A882-4A41-84CF-C3A934E8FE9A}">
      <dgm:prSet/>
      <dgm:spPr/>
      <dgm:t>
        <a:bodyPr/>
        <a:lstStyle/>
        <a:p>
          <a:r>
            <a:rPr lang="en-US" dirty="0"/>
            <a:t>Multi-tribal, urban</a:t>
          </a:r>
        </a:p>
      </dgm:t>
    </dgm:pt>
    <dgm:pt modelId="{CAD44095-A086-423B-9DB7-9D9183D74D1A}" type="parTrans" cxnId="{6368D772-4711-4B1E-85CA-F38BDB60D747}">
      <dgm:prSet/>
      <dgm:spPr/>
      <dgm:t>
        <a:bodyPr/>
        <a:lstStyle/>
        <a:p>
          <a:endParaRPr lang="en-US"/>
        </a:p>
      </dgm:t>
    </dgm:pt>
    <dgm:pt modelId="{266A584B-BB6F-4858-8124-D597C12162FB}" type="sibTrans" cxnId="{6368D772-4711-4B1E-85CA-F38BDB60D747}">
      <dgm:prSet/>
      <dgm:spPr/>
      <dgm:t>
        <a:bodyPr/>
        <a:lstStyle/>
        <a:p>
          <a:endParaRPr lang="en-US"/>
        </a:p>
      </dgm:t>
    </dgm:pt>
    <dgm:pt modelId="{601A4281-8E81-496C-A341-C6CA4EE4112C}">
      <dgm:prSet/>
      <dgm:spPr/>
      <dgm:t>
        <a:bodyPr/>
        <a:lstStyle/>
        <a:p>
          <a:r>
            <a:rPr lang="en-US"/>
            <a:t>Bridge the gap between practice-based evidence and evidence-based practice</a:t>
          </a:r>
          <a:endParaRPr lang="en-US" dirty="0"/>
        </a:p>
      </dgm:t>
    </dgm:pt>
    <dgm:pt modelId="{1A0C066F-4326-4201-BB73-3744B00D0841}" type="parTrans" cxnId="{7818B661-5493-495A-BE8B-2F534FCBCDAF}">
      <dgm:prSet/>
      <dgm:spPr/>
      <dgm:t>
        <a:bodyPr/>
        <a:lstStyle/>
        <a:p>
          <a:endParaRPr lang="en-US"/>
        </a:p>
      </dgm:t>
    </dgm:pt>
    <dgm:pt modelId="{A21A8E0F-A748-4607-8DB2-2E5BD20E30C9}" type="sibTrans" cxnId="{7818B661-5493-495A-BE8B-2F534FCBCDAF}">
      <dgm:prSet/>
      <dgm:spPr/>
      <dgm:t>
        <a:bodyPr/>
        <a:lstStyle/>
        <a:p>
          <a:endParaRPr lang="en-US"/>
        </a:p>
      </dgm:t>
    </dgm:pt>
    <dgm:pt modelId="{D8A76633-CD2E-4A5A-A852-B68A5115B36D}" type="pres">
      <dgm:prSet presAssocID="{47FF3BD2-DD7C-44AE-ADFF-4BE20ACE15B9}" presName="theList" presStyleCnt="0">
        <dgm:presLayoutVars>
          <dgm:dir/>
          <dgm:animLvl val="lvl"/>
          <dgm:resizeHandles val="exact"/>
        </dgm:presLayoutVars>
      </dgm:prSet>
      <dgm:spPr/>
    </dgm:pt>
    <dgm:pt modelId="{2239DD9A-C934-4602-8046-DB1561991157}" type="pres">
      <dgm:prSet presAssocID="{6AFD63C4-B711-462D-9271-09C8A1D62501}" presName="compNode" presStyleCnt="0"/>
      <dgm:spPr/>
    </dgm:pt>
    <dgm:pt modelId="{B1708E25-6717-40EC-B3FD-C5CC5CB38185}" type="pres">
      <dgm:prSet presAssocID="{6AFD63C4-B711-462D-9271-09C8A1D62501}" presName="aNode" presStyleLbl="bgShp" presStyleIdx="0" presStyleCnt="3"/>
      <dgm:spPr/>
    </dgm:pt>
    <dgm:pt modelId="{61B861B7-9748-47E3-8EB5-7E9225AD4890}" type="pres">
      <dgm:prSet presAssocID="{6AFD63C4-B711-462D-9271-09C8A1D62501}" presName="textNode" presStyleLbl="bgShp" presStyleIdx="0" presStyleCnt="3"/>
      <dgm:spPr/>
    </dgm:pt>
    <dgm:pt modelId="{7CBA604D-FC76-48F5-B254-60A63B468F3B}" type="pres">
      <dgm:prSet presAssocID="{6AFD63C4-B711-462D-9271-09C8A1D62501}" presName="compChildNode" presStyleCnt="0"/>
      <dgm:spPr/>
    </dgm:pt>
    <dgm:pt modelId="{B5034A90-C358-4DDC-8A4C-ADBD98AD9D76}" type="pres">
      <dgm:prSet presAssocID="{6AFD63C4-B711-462D-9271-09C8A1D62501}" presName="theInnerList" presStyleCnt="0"/>
      <dgm:spPr/>
    </dgm:pt>
    <dgm:pt modelId="{D8D46E40-260E-4921-931C-AD5A45E1E1A2}" type="pres">
      <dgm:prSet presAssocID="{56795885-C613-4705-92F9-DAC92822ADFD}" presName="childNode" presStyleLbl="node1" presStyleIdx="0" presStyleCnt="5">
        <dgm:presLayoutVars>
          <dgm:bulletEnabled val="1"/>
        </dgm:presLayoutVars>
      </dgm:prSet>
      <dgm:spPr/>
    </dgm:pt>
    <dgm:pt modelId="{90B24740-DC99-48DB-A233-8EB6E15ED385}" type="pres">
      <dgm:prSet presAssocID="{56795885-C613-4705-92F9-DAC92822ADFD}" presName="aSpace2" presStyleCnt="0"/>
      <dgm:spPr/>
    </dgm:pt>
    <dgm:pt modelId="{996665A2-0109-4B74-9DB7-7B5087A08230}" type="pres">
      <dgm:prSet presAssocID="{5A780203-B76B-44B8-A43E-D5781D8E5DB8}" presName="childNode" presStyleLbl="node1" presStyleIdx="1" presStyleCnt="5">
        <dgm:presLayoutVars>
          <dgm:bulletEnabled val="1"/>
        </dgm:presLayoutVars>
      </dgm:prSet>
      <dgm:spPr/>
    </dgm:pt>
    <dgm:pt modelId="{82CED1E4-704B-4EDD-BC24-B12DA3FD5C57}" type="pres">
      <dgm:prSet presAssocID="{6AFD63C4-B711-462D-9271-09C8A1D62501}" presName="aSpace" presStyleCnt="0"/>
      <dgm:spPr/>
    </dgm:pt>
    <dgm:pt modelId="{818EFB42-4C69-4A88-B898-2E7B93DDC217}" type="pres">
      <dgm:prSet presAssocID="{03DA074F-C8FF-4A5B-9D7E-39DE0D8EAC0A}" presName="compNode" presStyleCnt="0"/>
      <dgm:spPr/>
    </dgm:pt>
    <dgm:pt modelId="{F83359EB-02FF-49A5-87FE-EBE6FE644CB4}" type="pres">
      <dgm:prSet presAssocID="{03DA074F-C8FF-4A5B-9D7E-39DE0D8EAC0A}" presName="aNode" presStyleLbl="bgShp" presStyleIdx="1" presStyleCnt="3"/>
      <dgm:spPr/>
    </dgm:pt>
    <dgm:pt modelId="{CB9F9282-5A81-4948-A9D8-344A16F2018C}" type="pres">
      <dgm:prSet presAssocID="{03DA074F-C8FF-4A5B-9D7E-39DE0D8EAC0A}" presName="textNode" presStyleLbl="bgShp" presStyleIdx="1" presStyleCnt="3"/>
      <dgm:spPr/>
    </dgm:pt>
    <dgm:pt modelId="{B1C26CEB-CEE0-4B14-9EA4-8421C1CE7E99}" type="pres">
      <dgm:prSet presAssocID="{03DA074F-C8FF-4A5B-9D7E-39DE0D8EAC0A}" presName="compChildNode" presStyleCnt="0"/>
      <dgm:spPr/>
    </dgm:pt>
    <dgm:pt modelId="{BF9BDA52-59BD-4F1F-94EF-E77101378AC1}" type="pres">
      <dgm:prSet presAssocID="{03DA074F-C8FF-4A5B-9D7E-39DE0D8EAC0A}" presName="theInnerList" presStyleCnt="0"/>
      <dgm:spPr/>
    </dgm:pt>
    <dgm:pt modelId="{EDF963CD-3910-4AB5-A906-568C47A0E467}" type="pres">
      <dgm:prSet presAssocID="{1C676CE0-1624-447D-BAC0-5AEE49D616FA}" presName="childNode" presStyleLbl="node1" presStyleIdx="2" presStyleCnt="5">
        <dgm:presLayoutVars>
          <dgm:bulletEnabled val="1"/>
        </dgm:presLayoutVars>
      </dgm:prSet>
      <dgm:spPr/>
    </dgm:pt>
    <dgm:pt modelId="{96BA44FF-5A20-468D-96F7-3DD652A7FE2B}" type="pres">
      <dgm:prSet presAssocID="{1C676CE0-1624-447D-BAC0-5AEE49D616FA}" presName="aSpace2" presStyleCnt="0"/>
      <dgm:spPr/>
    </dgm:pt>
    <dgm:pt modelId="{E8726111-2C5D-42E8-9E1C-27D5A018EB0F}" type="pres">
      <dgm:prSet presAssocID="{6A00C134-A882-4A41-84CF-C3A934E8FE9A}" presName="childNode" presStyleLbl="node1" presStyleIdx="3" presStyleCnt="5">
        <dgm:presLayoutVars>
          <dgm:bulletEnabled val="1"/>
        </dgm:presLayoutVars>
      </dgm:prSet>
      <dgm:spPr/>
    </dgm:pt>
    <dgm:pt modelId="{CFA8594D-69AD-4EC4-9D9B-04C2D94F071C}" type="pres">
      <dgm:prSet presAssocID="{03DA074F-C8FF-4A5B-9D7E-39DE0D8EAC0A}" presName="aSpace" presStyleCnt="0"/>
      <dgm:spPr/>
    </dgm:pt>
    <dgm:pt modelId="{9F17BE46-6C39-4312-90B0-E348F3D2C856}" type="pres">
      <dgm:prSet presAssocID="{BA4F57BE-ECB9-421D-9491-D3D8E6D9B010}" presName="compNode" presStyleCnt="0"/>
      <dgm:spPr/>
    </dgm:pt>
    <dgm:pt modelId="{F0848865-E669-44B2-828C-2C7BC895972F}" type="pres">
      <dgm:prSet presAssocID="{BA4F57BE-ECB9-421D-9491-D3D8E6D9B010}" presName="aNode" presStyleLbl="bgShp" presStyleIdx="2" presStyleCnt="3"/>
      <dgm:spPr/>
    </dgm:pt>
    <dgm:pt modelId="{0A228DEA-ED2E-4176-8A7F-F9F300D2DC10}" type="pres">
      <dgm:prSet presAssocID="{BA4F57BE-ECB9-421D-9491-D3D8E6D9B010}" presName="textNode" presStyleLbl="bgShp" presStyleIdx="2" presStyleCnt="3"/>
      <dgm:spPr/>
    </dgm:pt>
    <dgm:pt modelId="{27537E74-32BF-4D2C-AA3D-C408A432A7E5}" type="pres">
      <dgm:prSet presAssocID="{BA4F57BE-ECB9-421D-9491-D3D8E6D9B010}" presName="compChildNode" presStyleCnt="0"/>
      <dgm:spPr/>
    </dgm:pt>
    <dgm:pt modelId="{C4229085-6DCC-4AD1-BFC5-7F02F9B8C86B}" type="pres">
      <dgm:prSet presAssocID="{BA4F57BE-ECB9-421D-9491-D3D8E6D9B010}" presName="theInnerList" presStyleCnt="0"/>
      <dgm:spPr/>
    </dgm:pt>
    <dgm:pt modelId="{84C0C047-6D08-4C60-956A-38EE8EFA1C37}" type="pres">
      <dgm:prSet presAssocID="{601A4281-8E81-496C-A341-C6CA4EE4112C}" presName="childNode" presStyleLbl="node1" presStyleIdx="4" presStyleCnt="5">
        <dgm:presLayoutVars>
          <dgm:bulletEnabled val="1"/>
        </dgm:presLayoutVars>
      </dgm:prSet>
      <dgm:spPr/>
    </dgm:pt>
  </dgm:ptLst>
  <dgm:cxnLst>
    <dgm:cxn modelId="{F38ACE13-EB6C-4D26-BE6E-912613F4E494}" srcId="{6AFD63C4-B711-462D-9271-09C8A1D62501}" destId="{56795885-C613-4705-92F9-DAC92822ADFD}" srcOrd="0" destOrd="0" parTransId="{FE709E6E-C96F-461B-A21E-3889B42DD41C}" sibTransId="{377F9C13-0EA5-457B-BC65-689431BB54CA}"/>
    <dgm:cxn modelId="{09B7551D-3A36-4D9C-8DF2-2860128CD37E}" type="presOf" srcId="{BA4F57BE-ECB9-421D-9491-D3D8E6D9B010}" destId="{F0848865-E669-44B2-828C-2C7BC895972F}" srcOrd="0" destOrd="0" presId="urn:microsoft.com/office/officeart/2005/8/layout/lProcess2"/>
    <dgm:cxn modelId="{D2CCEB27-7D43-49AA-8C6B-716D87FA17D8}" type="presOf" srcId="{BA4F57BE-ECB9-421D-9491-D3D8E6D9B010}" destId="{0A228DEA-ED2E-4176-8A7F-F9F300D2DC10}" srcOrd="1" destOrd="0" presId="urn:microsoft.com/office/officeart/2005/8/layout/lProcess2"/>
    <dgm:cxn modelId="{81B83634-0346-4957-ABC7-E664AAE3BEBE}" type="presOf" srcId="{1C676CE0-1624-447D-BAC0-5AEE49D616FA}" destId="{EDF963CD-3910-4AB5-A906-568C47A0E467}" srcOrd="0" destOrd="0" presId="urn:microsoft.com/office/officeart/2005/8/layout/lProcess2"/>
    <dgm:cxn modelId="{7818B661-5493-495A-BE8B-2F534FCBCDAF}" srcId="{BA4F57BE-ECB9-421D-9491-D3D8E6D9B010}" destId="{601A4281-8E81-496C-A341-C6CA4EE4112C}" srcOrd="0" destOrd="0" parTransId="{1A0C066F-4326-4201-BB73-3744B00D0841}" sibTransId="{A21A8E0F-A748-4607-8DB2-2E5BD20E30C9}"/>
    <dgm:cxn modelId="{5A2A444E-A699-4274-A794-A7B17DCD65FD}" type="presOf" srcId="{6AFD63C4-B711-462D-9271-09C8A1D62501}" destId="{61B861B7-9748-47E3-8EB5-7E9225AD4890}" srcOrd="1" destOrd="0" presId="urn:microsoft.com/office/officeart/2005/8/layout/lProcess2"/>
    <dgm:cxn modelId="{6368D772-4711-4B1E-85CA-F38BDB60D747}" srcId="{03DA074F-C8FF-4A5B-9D7E-39DE0D8EAC0A}" destId="{6A00C134-A882-4A41-84CF-C3A934E8FE9A}" srcOrd="1" destOrd="0" parTransId="{CAD44095-A086-423B-9DB7-9D9183D74D1A}" sibTransId="{266A584B-BB6F-4858-8124-D597C12162FB}"/>
    <dgm:cxn modelId="{26A77057-2575-434C-8C0E-3D79D092EB54}" srcId="{47FF3BD2-DD7C-44AE-ADFF-4BE20ACE15B9}" destId="{6AFD63C4-B711-462D-9271-09C8A1D62501}" srcOrd="0" destOrd="0" parTransId="{D3AE6BA2-77C1-4432-AD10-8FE08701B899}" sibTransId="{3907C030-4F5C-4CF3-A06B-C278AF1A58B6}"/>
    <dgm:cxn modelId="{88E4B47C-997A-4403-A3EF-FDE9405165BF}" srcId="{6AFD63C4-B711-462D-9271-09C8A1D62501}" destId="{5A780203-B76B-44B8-A43E-D5781D8E5DB8}" srcOrd="1" destOrd="0" parTransId="{E737E8CA-DBBD-4D45-A1FF-D6DF526324EB}" sibTransId="{8D13A974-24C5-4A7F-871E-BFD21B1C00BC}"/>
    <dgm:cxn modelId="{EE45667F-789C-4C09-891E-CA2AB6F26754}" type="presOf" srcId="{601A4281-8E81-496C-A341-C6CA4EE4112C}" destId="{84C0C047-6D08-4C60-956A-38EE8EFA1C37}" srcOrd="0" destOrd="0" presId="urn:microsoft.com/office/officeart/2005/8/layout/lProcess2"/>
    <dgm:cxn modelId="{B9B8AD98-863D-4633-96D7-85BBB1D30E9B}" srcId="{47FF3BD2-DD7C-44AE-ADFF-4BE20ACE15B9}" destId="{BA4F57BE-ECB9-421D-9491-D3D8E6D9B010}" srcOrd="2" destOrd="0" parTransId="{DE97CD44-4EFC-404D-8C2F-EEB6A67BC0FD}" sibTransId="{8DDAD47D-E220-4FFA-BF3B-806B1F74BC54}"/>
    <dgm:cxn modelId="{0A5641A6-391C-40BA-88F1-389D0DAF1486}" srcId="{47FF3BD2-DD7C-44AE-ADFF-4BE20ACE15B9}" destId="{03DA074F-C8FF-4A5B-9D7E-39DE0D8EAC0A}" srcOrd="1" destOrd="0" parTransId="{83E54750-3006-4D53-BB12-023577DC9AA4}" sibTransId="{D8924BA3-8377-49E6-8430-588433D612ED}"/>
    <dgm:cxn modelId="{32625FB8-9158-45B1-BB8C-4F8B3291B0CE}" type="presOf" srcId="{6A00C134-A882-4A41-84CF-C3A934E8FE9A}" destId="{E8726111-2C5D-42E8-9E1C-27D5A018EB0F}" srcOrd="0" destOrd="0" presId="urn:microsoft.com/office/officeart/2005/8/layout/lProcess2"/>
    <dgm:cxn modelId="{15289CBC-BFE6-4FA5-8610-69A1AD281643}" type="presOf" srcId="{47FF3BD2-DD7C-44AE-ADFF-4BE20ACE15B9}" destId="{D8A76633-CD2E-4A5A-A852-B68A5115B36D}" srcOrd="0" destOrd="0" presId="urn:microsoft.com/office/officeart/2005/8/layout/lProcess2"/>
    <dgm:cxn modelId="{654065C5-E870-4DD4-8949-9328B89BF260}" srcId="{03DA074F-C8FF-4A5B-9D7E-39DE0D8EAC0A}" destId="{1C676CE0-1624-447D-BAC0-5AEE49D616FA}" srcOrd="0" destOrd="0" parTransId="{3CC40CBA-5248-494F-B872-442021A3C2DE}" sibTransId="{1B2F1EC6-D996-4592-8FCC-EB680225655C}"/>
    <dgm:cxn modelId="{C778C6CF-995A-4D18-A141-DAA4830D350A}" type="presOf" srcId="{03DA074F-C8FF-4A5B-9D7E-39DE0D8EAC0A}" destId="{F83359EB-02FF-49A5-87FE-EBE6FE644CB4}" srcOrd="0" destOrd="0" presId="urn:microsoft.com/office/officeart/2005/8/layout/lProcess2"/>
    <dgm:cxn modelId="{1ABAA1D9-2475-4B75-BC58-836F14F4832E}" type="presOf" srcId="{6AFD63C4-B711-462D-9271-09C8A1D62501}" destId="{B1708E25-6717-40EC-B3FD-C5CC5CB38185}" srcOrd="0" destOrd="0" presId="urn:microsoft.com/office/officeart/2005/8/layout/lProcess2"/>
    <dgm:cxn modelId="{9387E8EC-CECA-450E-BFAC-E215DD722FDA}" type="presOf" srcId="{56795885-C613-4705-92F9-DAC92822ADFD}" destId="{D8D46E40-260E-4921-931C-AD5A45E1E1A2}" srcOrd="0" destOrd="0" presId="urn:microsoft.com/office/officeart/2005/8/layout/lProcess2"/>
    <dgm:cxn modelId="{184019F9-210E-4C55-990B-BA44FCB5D031}" type="presOf" srcId="{5A780203-B76B-44B8-A43E-D5781D8E5DB8}" destId="{996665A2-0109-4B74-9DB7-7B5087A08230}" srcOrd="0" destOrd="0" presId="urn:microsoft.com/office/officeart/2005/8/layout/lProcess2"/>
    <dgm:cxn modelId="{FF3866FB-7412-4784-8564-6C20B24121F9}" type="presOf" srcId="{03DA074F-C8FF-4A5B-9D7E-39DE0D8EAC0A}" destId="{CB9F9282-5A81-4948-A9D8-344A16F2018C}" srcOrd="1" destOrd="0" presId="urn:microsoft.com/office/officeart/2005/8/layout/lProcess2"/>
    <dgm:cxn modelId="{C6F17B89-AAE2-43B4-A663-6FFFC460FF0C}" type="presParOf" srcId="{D8A76633-CD2E-4A5A-A852-B68A5115B36D}" destId="{2239DD9A-C934-4602-8046-DB1561991157}" srcOrd="0" destOrd="0" presId="urn:microsoft.com/office/officeart/2005/8/layout/lProcess2"/>
    <dgm:cxn modelId="{F995DE0B-FC1E-405E-89D0-BB01490381F5}" type="presParOf" srcId="{2239DD9A-C934-4602-8046-DB1561991157}" destId="{B1708E25-6717-40EC-B3FD-C5CC5CB38185}" srcOrd="0" destOrd="0" presId="urn:microsoft.com/office/officeart/2005/8/layout/lProcess2"/>
    <dgm:cxn modelId="{7C60FF9F-C490-45C2-B12F-8747031744B9}" type="presParOf" srcId="{2239DD9A-C934-4602-8046-DB1561991157}" destId="{61B861B7-9748-47E3-8EB5-7E9225AD4890}" srcOrd="1" destOrd="0" presId="urn:microsoft.com/office/officeart/2005/8/layout/lProcess2"/>
    <dgm:cxn modelId="{5B20AEF5-42E0-4FA5-A290-9BBCE66D6AFC}" type="presParOf" srcId="{2239DD9A-C934-4602-8046-DB1561991157}" destId="{7CBA604D-FC76-48F5-B254-60A63B468F3B}" srcOrd="2" destOrd="0" presId="urn:microsoft.com/office/officeart/2005/8/layout/lProcess2"/>
    <dgm:cxn modelId="{97AE810A-D972-4796-8CEC-572CDF3F520C}" type="presParOf" srcId="{7CBA604D-FC76-48F5-B254-60A63B468F3B}" destId="{B5034A90-C358-4DDC-8A4C-ADBD98AD9D76}" srcOrd="0" destOrd="0" presId="urn:microsoft.com/office/officeart/2005/8/layout/lProcess2"/>
    <dgm:cxn modelId="{CE8DF5CC-F6C6-4668-BAD5-96716DF026AA}" type="presParOf" srcId="{B5034A90-C358-4DDC-8A4C-ADBD98AD9D76}" destId="{D8D46E40-260E-4921-931C-AD5A45E1E1A2}" srcOrd="0" destOrd="0" presId="urn:microsoft.com/office/officeart/2005/8/layout/lProcess2"/>
    <dgm:cxn modelId="{13D82387-48DC-4A16-9099-0D667E4B9614}" type="presParOf" srcId="{B5034A90-C358-4DDC-8A4C-ADBD98AD9D76}" destId="{90B24740-DC99-48DB-A233-8EB6E15ED385}" srcOrd="1" destOrd="0" presId="urn:microsoft.com/office/officeart/2005/8/layout/lProcess2"/>
    <dgm:cxn modelId="{8BECAA6E-740B-4717-A7EF-6C8FC5ED502C}" type="presParOf" srcId="{B5034A90-C358-4DDC-8A4C-ADBD98AD9D76}" destId="{996665A2-0109-4B74-9DB7-7B5087A08230}" srcOrd="2" destOrd="0" presId="urn:microsoft.com/office/officeart/2005/8/layout/lProcess2"/>
    <dgm:cxn modelId="{773199D6-EE3C-4C45-89C3-00DB2DBAB792}" type="presParOf" srcId="{D8A76633-CD2E-4A5A-A852-B68A5115B36D}" destId="{82CED1E4-704B-4EDD-BC24-B12DA3FD5C57}" srcOrd="1" destOrd="0" presId="urn:microsoft.com/office/officeart/2005/8/layout/lProcess2"/>
    <dgm:cxn modelId="{07C0E7A7-7440-47DF-9C03-787E5EBFA095}" type="presParOf" srcId="{D8A76633-CD2E-4A5A-A852-B68A5115B36D}" destId="{818EFB42-4C69-4A88-B898-2E7B93DDC217}" srcOrd="2" destOrd="0" presId="urn:microsoft.com/office/officeart/2005/8/layout/lProcess2"/>
    <dgm:cxn modelId="{CC900FA5-827F-44BA-AB79-8A606C13BDB2}" type="presParOf" srcId="{818EFB42-4C69-4A88-B898-2E7B93DDC217}" destId="{F83359EB-02FF-49A5-87FE-EBE6FE644CB4}" srcOrd="0" destOrd="0" presId="urn:microsoft.com/office/officeart/2005/8/layout/lProcess2"/>
    <dgm:cxn modelId="{3D0CC728-C506-454B-8217-A930D6A1C5CE}" type="presParOf" srcId="{818EFB42-4C69-4A88-B898-2E7B93DDC217}" destId="{CB9F9282-5A81-4948-A9D8-344A16F2018C}" srcOrd="1" destOrd="0" presId="urn:microsoft.com/office/officeart/2005/8/layout/lProcess2"/>
    <dgm:cxn modelId="{DD188B5F-3524-49CE-8BD5-5DEDCA5B52CC}" type="presParOf" srcId="{818EFB42-4C69-4A88-B898-2E7B93DDC217}" destId="{B1C26CEB-CEE0-4B14-9EA4-8421C1CE7E99}" srcOrd="2" destOrd="0" presId="urn:microsoft.com/office/officeart/2005/8/layout/lProcess2"/>
    <dgm:cxn modelId="{232CBECE-D487-4DD1-BFE0-8B310FC8723B}" type="presParOf" srcId="{B1C26CEB-CEE0-4B14-9EA4-8421C1CE7E99}" destId="{BF9BDA52-59BD-4F1F-94EF-E77101378AC1}" srcOrd="0" destOrd="0" presId="urn:microsoft.com/office/officeart/2005/8/layout/lProcess2"/>
    <dgm:cxn modelId="{249528C3-A063-43E6-BD76-60A5662FB8D0}" type="presParOf" srcId="{BF9BDA52-59BD-4F1F-94EF-E77101378AC1}" destId="{EDF963CD-3910-4AB5-A906-568C47A0E467}" srcOrd="0" destOrd="0" presId="urn:microsoft.com/office/officeart/2005/8/layout/lProcess2"/>
    <dgm:cxn modelId="{95B6A80B-9AF1-484E-9602-151B1AD26258}" type="presParOf" srcId="{BF9BDA52-59BD-4F1F-94EF-E77101378AC1}" destId="{96BA44FF-5A20-468D-96F7-3DD652A7FE2B}" srcOrd="1" destOrd="0" presId="urn:microsoft.com/office/officeart/2005/8/layout/lProcess2"/>
    <dgm:cxn modelId="{3E1879CD-A157-45F3-9E91-2371C2C7A926}" type="presParOf" srcId="{BF9BDA52-59BD-4F1F-94EF-E77101378AC1}" destId="{E8726111-2C5D-42E8-9E1C-27D5A018EB0F}" srcOrd="2" destOrd="0" presId="urn:microsoft.com/office/officeart/2005/8/layout/lProcess2"/>
    <dgm:cxn modelId="{E6CCA173-9884-4683-A980-D06D3E7749D8}" type="presParOf" srcId="{D8A76633-CD2E-4A5A-A852-B68A5115B36D}" destId="{CFA8594D-69AD-4EC4-9D9B-04C2D94F071C}" srcOrd="3" destOrd="0" presId="urn:microsoft.com/office/officeart/2005/8/layout/lProcess2"/>
    <dgm:cxn modelId="{FBED3883-2274-4488-B1F0-2CA6BFBBD53C}" type="presParOf" srcId="{D8A76633-CD2E-4A5A-A852-B68A5115B36D}" destId="{9F17BE46-6C39-4312-90B0-E348F3D2C856}" srcOrd="4" destOrd="0" presId="urn:microsoft.com/office/officeart/2005/8/layout/lProcess2"/>
    <dgm:cxn modelId="{63D54B12-AE8F-486F-8509-8F7CCF40BB66}" type="presParOf" srcId="{9F17BE46-6C39-4312-90B0-E348F3D2C856}" destId="{F0848865-E669-44B2-828C-2C7BC895972F}" srcOrd="0" destOrd="0" presId="urn:microsoft.com/office/officeart/2005/8/layout/lProcess2"/>
    <dgm:cxn modelId="{649EE800-EFEC-4EE8-A28E-7AAE4A1B36A7}" type="presParOf" srcId="{9F17BE46-6C39-4312-90B0-E348F3D2C856}" destId="{0A228DEA-ED2E-4176-8A7F-F9F300D2DC10}" srcOrd="1" destOrd="0" presId="urn:microsoft.com/office/officeart/2005/8/layout/lProcess2"/>
    <dgm:cxn modelId="{B49C68B7-6A32-4FAB-8410-39B983105EB6}" type="presParOf" srcId="{9F17BE46-6C39-4312-90B0-E348F3D2C856}" destId="{27537E74-32BF-4D2C-AA3D-C408A432A7E5}" srcOrd="2" destOrd="0" presId="urn:microsoft.com/office/officeart/2005/8/layout/lProcess2"/>
    <dgm:cxn modelId="{F20D7D62-E6E4-457A-B4A8-DBA27359F64A}" type="presParOf" srcId="{27537E74-32BF-4D2C-AA3D-C408A432A7E5}" destId="{C4229085-6DCC-4AD1-BFC5-7F02F9B8C86B}" srcOrd="0" destOrd="0" presId="urn:microsoft.com/office/officeart/2005/8/layout/lProcess2"/>
    <dgm:cxn modelId="{3A360244-AA89-4335-89FD-D97BA4D811C2}" type="presParOf" srcId="{C4229085-6DCC-4AD1-BFC5-7F02F9B8C86B}" destId="{84C0C047-6D08-4C60-956A-38EE8EFA1C37}" srcOrd="0"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a:solidFill>
          <a:schemeClr val="accent4">
            <a:lumMod val="75000"/>
          </a:schemeClr>
        </a:solidFill>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a:solidFill>
          <a:schemeClr val="accent4">
            <a:lumMod val="75000"/>
          </a:schemeClr>
        </a:solidFill>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a:solidFill>
          <a:schemeClr val="accent4">
            <a:lumMod val="75000"/>
          </a:schemeClr>
        </a:solidFill>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a:solidFill>
          <a:schemeClr val="accent4">
            <a:lumMod val="75000"/>
          </a:schemeClr>
        </a:solidFill>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a:solidFill>
          <a:schemeClr val="accent4">
            <a:lumMod val="75000"/>
          </a:schemeClr>
        </a:solidFill>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a:solidFill>
          <a:schemeClr val="accent4">
            <a:lumMod val="75000"/>
          </a:schemeClr>
        </a:solidFill>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429D408-898F-4FD4-B7CD-69D271E3BD41}" type="doc">
      <dgm:prSet loTypeId="urn:microsoft.com/office/officeart/2005/8/layout/hChevron3" loCatId="process" qsTypeId="urn:microsoft.com/office/officeart/2005/8/quickstyle/simple1" qsCatId="simple" csTypeId="urn:microsoft.com/office/officeart/2005/8/colors/accent0_3" csCatId="mainScheme" phldr="1"/>
      <dgm:spPr/>
      <dgm:t>
        <a:bodyPr/>
        <a:lstStyle/>
        <a:p>
          <a:endParaRPr lang="en-US"/>
        </a:p>
      </dgm:t>
    </dgm:pt>
    <dgm:pt modelId="{02461910-6A7A-4FDB-82EE-63006A8BE18E}">
      <dgm:prSet phldrT="[Text]"/>
      <dgm:spPr/>
      <dgm:t>
        <a:bodyPr/>
        <a:lstStyle/>
        <a:p>
          <a:r>
            <a:rPr lang="en-US" dirty="0"/>
            <a:t>Background </a:t>
          </a:r>
        </a:p>
      </dgm:t>
    </dgm:pt>
    <dgm:pt modelId="{628AAF9B-4D27-4F74-9754-BC8E17CEAA20}" type="parTrans" cxnId="{902FBCE1-9F40-4E02-9BE2-7B1D8A0B52AD}">
      <dgm:prSet/>
      <dgm:spPr/>
      <dgm:t>
        <a:bodyPr/>
        <a:lstStyle/>
        <a:p>
          <a:endParaRPr lang="en-US"/>
        </a:p>
      </dgm:t>
    </dgm:pt>
    <dgm:pt modelId="{C91B5DC0-F82F-4D50-8F16-328F69B12AE4}" type="sibTrans" cxnId="{902FBCE1-9F40-4E02-9BE2-7B1D8A0B52AD}">
      <dgm:prSet/>
      <dgm:spPr/>
      <dgm:t>
        <a:bodyPr/>
        <a:lstStyle/>
        <a:p>
          <a:endParaRPr lang="en-US"/>
        </a:p>
      </dgm:t>
    </dgm:pt>
    <dgm:pt modelId="{244B2F98-B6CC-4C53-9F08-44C55FA1F311}">
      <dgm:prSet phldrT="[Text]"/>
      <dgm:spPr/>
      <dgm:t>
        <a:bodyPr/>
        <a:lstStyle/>
        <a:p>
          <a:r>
            <a:rPr lang="en-US" dirty="0"/>
            <a:t>Research Aims</a:t>
          </a:r>
        </a:p>
      </dgm:t>
    </dgm:pt>
    <dgm:pt modelId="{468FB4FA-DC2F-46D1-B68F-546F256E4060}" type="parTrans" cxnId="{29302E33-025A-411D-B036-99CBB1CE631C}">
      <dgm:prSet/>
      <dgm:spPr/>
      <dgm:t>
        <a:bodyPr/>
        <a:lstStyle/>
        <a:p>
          <a:endParaRPr lang="en-US"/>
        </a:p>
      </dgm:t>
    </dgm:pt>
    <dgm:pt modelId="{F536C2C4-A506-41A9-BDF8-DE6C72869775}" type="sibTrans" cxnId="{29302E33-025A-411D-B036-99CBB1CE631C}">
      <dgm:prSet/>
      <dgm:spPr/>
      <dgm:t>
        <a:bodyPr/>
        <a:lstStyle/>
        <a:p>
          <a:endParaRPr lang="en-US"/>
        </a:p>
      </dgm:t>
    </dgm:pt>
    <dgm:pt modelId="{70F3024C-C8DF-4063-AFE5-9049091EFCC2}">
      <dgm:prSet phldrT="[Text]"/>
      <dgm:spPr>
        <a:solidFill>
          <a:schemeClr val="accent4">
            <a:lumMod val="75000"/>
          </a:schemeClr>
        </a:solidFill>
      </dgm:spPr>
      <dgm:t>
        <a:bodyPr/>
        <a:lstStyle/>
        <a:p>
          <a:r>
            <a:rPr lang="en-US" dirty="0"/>
            <a:t>Methods</a:t>
          </a:r>
        </a:p>
      </dgm:t>
    </dgm:pt>
    <dgm:pt modelId="{E99E0551-3A86-493F-B9B2-81878A3473CE}" type="parTrans" cxnId="{B0B41D50-7414-440C-B2AE-F5C8A59D080A}">
      <dgm:prSet/>
      <dgm:spPr/>
      <dgm:t>
        <a:bodyPr/>
        <a:lstStyle/>
        <a:p>
          <a:endParaRPr lang="en-US"/>
        </a:p>
      </dgm:t>
    </dgm:pt>
    <dgm:pt modelId="{EEDC9F18-979F-40AB-B412-69A81D92677E}" type="sibTrans" cxnId="{B0B41D50-7414-440C-B2AE-F5C8A59D080A}">
      <dgm:prSet/>
      <dgm:spPr/>
      <dgm:t>
        <a:bodyPr/>
        <a:lstStyle/>
        <a:p>
          <a:endParaRPr lang="en-US"/>
        </a:p>
      </dgm:t>
    </dgm:pt>
    <dgm:pt modelId="{8A2CC101-6C7A-4F21-A210-AE41DECEF8F6}">
      <dgm:prSet phldrT="[Text]"/>
      <dgm:spPr/>
      <dgm:t>
        <a:bodyPr/>
        <a:lstStyle/>
        <a:p>
          <a:r>
            <a:rPr lang="en-US" dirty="0"/>
            <a:t>Preliminary results</a:t>
          </a:r>
        </a:p>
      </dgm:t>
    </dgm:pt>
    <dgm:pt modelId="{81AF60A1-C8ED-40BD-8FE1-C7F3F3B4CDC2}" type="parTrans" cxnId="{7A01205F-61CA-4C50-8EDB-D95A62224790}">
      <dgm:prSet/>
      <dgm:spPr/>
      <dgm:t>
        <a:bodyPr/>
        <a:lstStyle/>
        <a:p>
          <a:endParaRPr lang="en-US"/>
        </a:p>
      </dgm:t>
    </dgm:pt>
    <dgm:pt modelId="{ECAD4C80-5D55-4300-83F6-B98A15475FD1}" type="sibTrans" cxnId="{7A01205F-61CA-4C50-8EDB-D95A62224790}">
      <dgm:prSet/>
      <dgm:spPr/>
      <dgm:t>
        <a:bodyPr/>
        <a:lstStyle/>
        <a:p>
          <a:endParaRPr lang="en-US"/>
        </a:p>
      </dgm:t>
    </dgm:pt>
    <dgm:pt modelId="{78D3B60F-54B5-408B-922C-737A4C1E4257}">
      <dgm:prSet phldrT="[Text]"/>
      <dgm:spPr/>
      <dgm:t>
        <a:bodyPr/>
        <a:lstStyle/>
        <a:p>
          <a:r>
            <a:rPr lang="en-US" dirty="0"/>
            <a:t>Significance </a:t>
          </a:r>
        </a:p>
      </dgm:t>
    </dgm:pt>
    <dgm:pt modelId="{DCFDD49D-2C9D-4B05-8DF3-BC10A665655F}" type="parTrans" cxnId="{C435CBF5-3F93-4F11-99A0-3F1FA6901F63}">
      <dgm:prSet/>
      <dgm:spPr/>
      <dgm:t>
        <a:bodyPr/>
        <a:lstStyle/>
        <a:p>
          <a:endParaRPr lang="en-US"/>
        </a:p>
      </dgm:t>
    </dgm:pt>
    <dgm:pt modelId="{F02153A5-357F-4F3D-B990-9C10F19E4CF0}" type="sibTrans" cxnId="{C435CBF5-3F93-4F11-99A0-3F1FA6901F63}">
      <dgm:prSet/>
      <dgm:spPr/>
      <dgm:t>
        <a:bodyPr/>
        <a:lstStyle/>
        <a:p>
          <a:endParaRPr lang="en-US"/>
        </a:p>
      </dgm:t>
    </dgm:pt>
    <dgm:pt modelId="{8B1B56EC-8D76-45C0-BF23-E3B31E9ABB0F}">
      <dgm:prSet phldrT="[Text]"/>
      <dgm:spPr/>
      <dgm:t>
        <a:bodyPr/>
        <a:lstStyle/>
        <a:p>
          <a:r>
            <a:rPr lang="en-US" dirty="0"/>
            <a:t>References</a:t>
          </a:r>
        </a:p>
      </dgm:t>
    </dgm:pt>
    <dgm:pt modelId="{B1B49424-A8F0-40EA-AC2E-1B5C626582CA}" type="parTrans" cxnId="{3D11E276-BE1A-4129-A885-4BD2143810A1}">
      <dgm:prSet/>
      <dgm:spPr/>
      <dgm:t>
        <a:bodyPr/>
        <a:lstStyle/>
        <a:p>
          <a:endParaRPr lang="en-US"/>
        </a:p>
      </dgm:t>
    </dgm:pt>
    <dgm:pt modelId="{7DF5182E-FBAF-4400-9AD7-6AF0D8EB40A1}" type="sibTrans" cxnId="{3D11E276-BE1A-4129-A885-4BD2143810A1}">
      <dgm:prSet/>
      <dgm:spPr/>
      <dgm:t>
        <a:bodyPr/>
        <a:lstStyle/>
        <a:p>
          <a:endParaRPr lang="en-US"/>
        </a:p>
      </dgm:t>
    </dgm:pt>
    <dgm:pt modelId="{5B188314-ECC5-4A26-AE34-E0904D67D628}">
      <dgm:prSet phldrT="[Text]"/>
      <dgm:spPr/>
      <dgm:t>
        <a:bodyPr/>
        <a:lstStyle/>
        <a:p>
          <a:r>
            <a:rPr lang="en-US" dirty="0"/>
            <a:t>Gratitude</a:t>
          </a:r>
        </a:p>
      </dgm:t>
    </dgm:pt>
    <dgm:pt modelId="{7B13FAE0-D99C-485A-AC73-DA567843E520}" type="parTrans" cxnId="{7411C4BA-DD61-4440-A5E8-28A2F3CFD294}">
      <dgm:prSet/>
      <dgm:spPr/>
      <dgm:t>
        <a:bodyPr/>
        <a:lstStyle/>
        <a:p>
          <a:endParaRPr lang="en-US"/>
        </a:p>
      </dgm:t>
    </dgm:pt>
    <dgm:pt modelId="{1396AA69-E4DA-44A1-9E9E-D78F99067F56}" type="sibTrans" cxnId="{7411C4BA-DD61-4440-A5E8-28A2F3CFD294}">
      <dgm:prSet/>
      <dgm:spPr/>
      <dgm:t>
        <a:bodyPr/>
        <a:lstStyle/>
        <a:p>
          <a:endParaRPr lang="en-US"/>
        </a:p>
      </dgm:t>
    </dgm:pt>
    <dgm:pt modelId="{56812874-C395-4BF2-B48C-60A0741C7580}" type="pres">
      <dgm:prSet presAssocID="{6429D408-898F-4FD4-B7CD-69D271E3BD41}" presName="Name0" presStyleCnt="0">
        <dgm:presLayoutVars>
          <dgm:dir/>
          <dgm:resizeHandles val="exact"/>
        </dgm:presLayoutVars>
      </dgm:prSet>
      <dgm:spPr/>
    </dgm:pt>
    <dgm:pt modelId="{81D112D2-E633-4AA2-8DAD-0731B8E15E64}" type="pres">
      <dgm:prSet presAssocID="{02461910-6A7A-4FDB-82EE-63006A8BE18E}" presName="parTxOnly" presStyleLbl="node1" presStyleIdx="0" presStyleCnt="7">
        <dgm:presLayoutVars>
          <dgm:bulletEnabled val="1"/>
        </dgm:presLayoutVars>
      </dgm:prSet>
      <dgm:spPr/>
    </dgm:pt>
    <dgm:pt modelId="{87B3CA79-5CF0-4E3A-A449-8C3FEE9623D0}" type="pres">
      <dgm:prSet presAssocID="{C91B5DC0-F82F-4D50-8F16-328F69B12AE4}" presName="parSpace" presStyleCnt="0"/>
      <dgm:spPr/>
    </dgm:pt>
    <dgm:pt modelId="{817EFEE9-15B6-48D7-A919-63916FD5B2BF}" type="pres">
      <dgm:prSet presAssocID="{244B2F98-B6CC-4C53-9F08-44C55FA1F311}" presName="parTxOnly" presStyleLbl="node1" presStyleIdx="1" presStyleCnt="7">
        <dgm:presLayoutVars>
          <dgm:bulletEnabled val="1"/>
        </dgm:presLayoutVars>
      </dgm:prSet>
      <dgm:spPr/>
    </dgm:pt>
    <dgm:pt modelId="{B1BFE795-CE22-441D-A9A9-B9E0DBE484BA}" type="pres">
      <dgm:prSet presAssocID="{F536C2C4-A506-41A9-BDF8-DE6C72869775}" presName="parSpace" presStyleCnt="0"/>
      <dgm:spPr/>
    </dgm:pt>
    <dgm:pt modelId="{E3471D30-BC43-4520-9516-1D45EFFB0034}" type="pres">
      <dgm:prSet presAssocID="{70F3024C-C8DF-4063-AFE5-9049091EFCC2}" presName="parTxOnly" presStyleLbl="node1" presStyleIdx="2" presStyleCnt="7">
        <dgm:presLayoutVars>
          <dgm:bulletEnabled val="1"/>
        </dgm:presLayoutVars>
      </dgm:prSet>
      <dgm:spPr/>
    </dgm:pt>
    <dgm:pt modelId="{2891189E-5959-410F-A4B6-373FED3A4B80}" type="pres">
      <dgm:prSet presAssocID="{EEDC9F18-979F-40AB-B412-69A81D92677E}" presName="parSpace" presStyleCnt="0"/>
      <dgm:spPr/>
    </dgm:pt>
    <dgm:pt modelId="{217DCDE5-08B2-45B8-A822-D531A02FAEC9}" type="pres">
      <dgm:prSet presAssocID="{8A2CC101-6C7A-4F21-A210-AE41DECEF8F6}" presName="parTxOnly" presStyleLbl="node1" presStyleIdx="3" presStyleCnt="7">
        <dgm:presLayoutVars>
          <dgm:bulletEnabled val="1"/>
        </dgm:presLayoutVars>
      </dgm:prSet>
      <dgm:spPr/>
    </dgm:pt>
    <dgm:pt modelId="{4C673898-A129-4845-ACC1-7E3CEFA0AF7A}" type="pres">
      <dgm:prSet presAssocID="{ECAD4C80-5D55-4300-83F6-B98A15475FD1}" presName="parSpace" presStyleCnt="0"/>
      <dgm:spPr/>
    </dgm:pt>
    <dgm:pt modelId="{802B1B83-94E7-42F9-AB02-08CE1CE97FF9}" type="pres">
      <dgm:prSet presAssocID="{78D3B60F-54B5-408B-922C-737A4C1E4257}" presName="parTxOnly" presStyleLbl="node1" presStyleIdx="4" presStyleCnt="7">
        <dgm:presLayoutVars>
          <dgm:bulletEnabled val="1"/>
        </dgm:presLayoutVars>
      </dgm:prSet>
      <dgm:spPr/>
    </dgm:pt>
    <dgm:pt modelId="{BFBF18A2-C606-4E1E-B34D-6D01C1454FCF}" type="pres">
      <dgm:prSet presAssocID="{F02153A5-357F-4F3D-B990-9C10F19E4CF0}" presName="parSpace" presStyleCnt="0"/>
      <dgm:spPr/>
    </dgm:pt>
    <dgm:pt modelId="{9E49C365-0100-47EA-9B45-503E237B44F5}" type="pres">
      <dgm:prSet presAssocID="{8B1B56EC-8D76-45C0-BF23-E3B31E9ABB0F}" presName="parTxOnly" presStyleLbl="node1" presStyleIdx="5" presStyleCnt="7">
        <dgm:presLayoutVars>
          <dgm:bulletEnabled val="1"/>
        </dgm:presLayoutVars>
      </dgm:prSet>
      <dgm:spPr/>
    </dgm:pt>
    <dgm:pt modelId="{DABE7F5B-AA87-4F6D-B65B-EDA424868BA8}" type="pres">
      <dgm:prSet presAssocID="{7DF5182E-FBAF-4400-9AD7-6AF0D8EB40A1}" presName="parSpace" presStyleCnt="0"/>
      <dgm:spPr/>
    </dgm:pt>
    <dgm:pt modelId="{14867111-90F5-4FF3-B2F7-06536BF6A0E4}" type="pres">
      <dgm:prSet presAssocID="{5B188314-ECC5-4A26-AE34-E0904D67D628}" presName="parTxOnly" presStyleLbl="node1" presStyleIdx="6" presStyleCnt="7">
        <dgm:presLayoutVars>
          <dgm:bulletEnabled val="1"/>
        </dgm:presLayoutVars>
      </dgm:prSet>
      <dgm:spPr/>
    </dgm:pt>
  </dgm:ptLst>
  <dgm:cxnLst>
    <dgm:cxn modelId="{9852E023-7727-4686-B76E-4C64C207A65E}" type="presOf" srcId="{02461910-6A7A-4FDB-82EE-63006A8BE18E}" destId="{81D112D2-E633-4AA2-8DAD-0731B8E15E64}" srcOrd="0" destOrd="0" presId="urn:microsoft.com/office/officeart/2005/8/layout/hChevron3"/>
    <dgm:cxn modelId="{95A28228-1215-4155-8895-6CDA05D392E0}" type="presOf" srcId="{244B2F98-B6CC-4C53-9F08-44C55FA1F311}" destId="{817EFEE9-15B6-48D7-A919-63916FD5B2BF}" srcOrd="0" destOrd="0" presId="urn:microsoft.com/office/officeart/2005/8/layout/hChevron3"/>
    <dgm:cxn modelId="{29302E33-025A-411D-B036-99CBB1CE631C}" srcId="{6429D408-898F-4FD4-B7CD-69D271E3BD41}" destId="{244B2F98-B6CC-4C53-9F08-44C55FA1F311}" srcOrd="1" destOrd="0" parTransId="{468FB4FA-DC2F-46D1-B68F-546F256E4060}" sibTransId="{F536C2C4-A506-41A9-BDF8-DE6C72869775}"/>
    <dgm:cxn modelId="{7A01205F-61CA-4C50-8EDB-D95A62224790}" srcId="{6429D408-898F-4FD4-B7CD-69D271E3BD41}" destId="{8A2CC101-6C7A-4F21-A210-AE41DECEF8F6}" srcOrd="3" destOrd="0" parTransId="{81AF60A1-C8ED-40BD-8FE1-C7F3F3B4CDC2}" sibTransId="{ECAD4C80-5D55-4300-83F6-B98A15475FD1}"/>
    <dgm:cxn modelId="{9E17B664-2796-4E3D-A1F8-C1BB63DD5B7A}" type="presOf" srcId="{70F3024C-C8DF-4063-AFE5-9049091EFCC2}" destId="{E3471D30-BC43-4520-9516-1D45EFFB0034}" srcOrd="0" destOrd="0" presId="urn:microsoft.com/office/officeart/2005/8/layout/hChevron3"/>
    <dgm:cxn modelId="{B64ED16A-A77E-40C7-B9D8-727062D5DF40}" type="presOf" srcId="{8A2CC101-6C7A-4F21-A210-AE41DECEF8F6}" destId="{217DCDE5-08B2-45B8-A822-D531A02FAEC9}" srcOrd="0" destOrd="0" presId="urn:microsoft.com/office/officeart/2005/8/layout/hChevron3"/>
    <dgm:cxn modelId="{1131A04E-B83D-46F3-A4CF-3DBE199F9357}" type="presOf" srcId="{5B188314-ECC5-4A26-AE34-E0904D67D628}" destId="{14867111-90F5-4FF3-B2F7-06536BF6A0E4}" srcOrd="0" destOrd="0" presId="urn:microsoft.com/office/officeart/2005/8/layout/hChevron3"/>
    <dgm:cxn modelId="{A91ED54F-EC47-4612-A424-B7D68C8D857F}" type="presOf" srcId="{78D3B60F-54B5-408B-922C-737A4C1E4257}" destId="{802B1B83-94E7-42F9-AB02-08CE1CE97FF9}" srcOrd="0" destOrd="0" presId="urn:microsoft.com/office/officeart/2005/8/layout/hChevron3"/>
    <dgm:cxn modelId="{B0B41D50-7414-440C-B2AE-F5C8A59D080A}" srcId="{6429D408-898F-4FD4-B7CD-69D271E3BD41}" destId="{70F3024C-C8DF-4063-AFE5-9049091EFCC2}" srcOrd="2" destOrd="0" parTransId="{E99E0551-3A86-493F-B9B2-81878A3473CE}" sibTransId="{EEDC9F18-979F-40AB-B412-69A81D92677E}"/>
    <dgm:cxn modelId="{4370C755-BA04-4EAC-AD6C-D0A19F164B7D}" type="presOf" srcId="{6429D408-898F-4FD4-B7CD-69D271E3BD41}" destId="{56812874-C395-4BF2-B48C-60A0741C7580}" srcOrd="0" destOrd="0" presId="urn:microsoft.com/office/officeart/2005/8/layout/hChevron3"/>
    <dgm:cxn modelId="{3D11E276-BE1A-4129-A885-4BD2143810A1}" srcId="{6429D408-898F-4FD4-B7CD-69D271E3BD41}" destId="{8B1B56EC-8D76-45C0-BF23-E3B31E9ABB0F}" srcOrd="5" destOrd="0" parTransId="{B1B49424-A8F0-40EA-AC2E-1B5C626582CA}" sibTransId="{7DF5182E-FBAF-4400-9AD7-6AF0D8EB40A1}"/>
    <dgm:cxn modelId="{BBD224A6-8E94-47FC-8E0A-D8565DDC33A1}" type="presOf" srcId="{8B1B56EC-8D76-45C0-BF23-E3B31E9ABB0F}" destId="{9E49C365-0100-47EA-9B45-503E237B44F5}" srcOrd="0" destOrd="0" presId="urn:microsoft.com/office/officeart/2005/8/layout/hChevron3"/>
    <dgm:cxn modelId="{7411C4BA-DD61-4440-A5E8-28A2F3CFD294}" srcId="{6429D408-898F-4FD4-B7CD-69D271E3BD41}" destId="{5B188314-ECC5-4A26-AE34-E0904D67D628}" srcOrd="6" destOrd="0" parTransId="{7B13FAE0-D99C-485A-AC73-DA567843E520}" sibTransId="{1396AA69-E4DA-44A1-9E9E-D78F99067F56}"/>
    <dgm:cxn modelId="{902FBCE1-9F40-4E02-9BE2-7B1D8A0B52AD}" srcId="{6429D408-898F-4FD4-B7CD-69D271E3BD41}" destId="{02461910-6A7A-4FDB-82EE-63006A8BE18E}" srcOrd="0" destOrd="0" parTransId="{628AAF9B-4D27-4F74-9754-BC8E17CEAA20}" sibTransId="{C91B5DC0-F82F-4D50-8F16-328F69B12AE4}"/>
    <dgm:cxn modelId="{C435CBF5-3F93-4F11-99A0-3F1FA6901F63}" srcId="{6429D408-898F-4FD4-B7CD-69D271E3BD41}" destId="{78D3B60F-54B5-408B-922C-737A4C1E4257}" srcOrd="4" destOrd="0" parTransId="{DCFDD49D-2C9D-4B05-8DF3-BC10A665655F}" sibTransId="{F02153A5-357F-4F3D-B990-9C10F19E4CF0}"/>
    <dgm:cxn modelId="{8BED04C2-B72D-4D8D-B63F-8E84CD739057}" type="presParOf" srcId="{56812874-C395-4BF2-B48C-60A0741C7580}" destId="{81D112D2-E633-4AA2-8DAD-0731B8E15E64}" srcOrd="0" destOrd="0" presId="urn:microsoft.com/office/officeart/2005/8/layout/hChevron3"/>
    <dgm:cxn modelId="{9B729008-BCF2-45A9-979C-BF52931C4A46}" type="presParOf" srcId="{56812874-C395-4BF2-B48C-60A0741C7580}" destId="{87B3CA79-5CF0-4E3A-A449-8C3FEE9623D0}" srcOrd="1" destOrd="0" presId="urn:microsoft.com/office/officeart/2005/8/layout/hChevron3"/>
    <dgm:cxn modelId="{204E62E8-CE7E-479B-9342-9E08AB30B49E}" type="presParOf" srcId="{56812874-C395-4BF2-B48C-60A0741C7580}" destId="{817EFEE9-15B6-48D7-A919-63916FD5B2BF}" srcOrd="2" destOrd="0" presId="urn:microsoft.com/office/officeart/2005/8/layout/hChevron3"/>
    <dgm:cxn modelId="{26EFA2A0-FAE2-4560-969A-151857B2EE84}" type="presParOf" srcId="{56812874-C395-4BF2-B48C-60A0741C7580}" destId="{B1BFE795-CE22-441D-A9A9-B9E0DBE484BA}" srcOrd="3" destOrd="0" presId="urn:microsoft.com/office/officeart/2005/8/layout/hChevron3"/>
    <dgm:cxn modelId="{052EC1BD-18E7-4A0E-B0F5-E21732CB929C}" type="presParOf" srcId="{56812874-C395-4BF2-B48C-60A0741C7580}" destId="{E3471D30-BC43-4520-9516-1D45EFFB0034}" srcOrd="4" destOrd="0" presId="urn:microsoft.com/office/officeart/2005/8/layout/hChevron3"/>
    <dgm:cxn modelId="{24290B23-9C99-4A93-BD10-11A41F84B1DE}" type="presParOf" srcId="{56812874-C395-4BF2-B48C-60A0741C7580}" destId="{2891189E-5959-410F-A4B6-373FED3A4B80}" srcOrd="5" destOrd="0" presId="urn:microsoft.com/office/officeart/2005/8/layout/hChevron3"/>
    <dgm:cxn modelId="{735070B5-1DD1-4334-97B5-FD012852CE30}" type="presParOf" srcId="{56812874-C395-4BF2-B48C-60A0741C7580}" destId="{217DCDE5-08B2-45B8-A822-D531A02FAEC9}" srcOrd="6" destOrd="0" presId="urn:microsoft.com/office/officeart/2005/8/layout/hChevron3"/>
    <dgm:cxn modelId="{07C1B08C-518B-40F9-A47C-C6F0B4B9BFD1}" type="presParOf" srcId="{56812874-C395-4BF2-B48C-60A0741C7580}" destId="{4C673898-A129-4845-ACC1-7E3CEFA0AF7A}" srcOrd="7" destOrd="0" presId="urn:microsoft.com/office/officeart/2005/8/layout/hChevron3"/>
    <dgm:cxn modelId="{05DA8D8E-206A-4966-AE2D-CE11B20FC83C}" type="presParOf" srcId="{56812874-C395-4BF2-B48C-60A0741C7580}" destId="{802B1B83-94E7-42F9-AB02-08CE1CE97FF9}" srcOrd="8" destOrd="0" presId="urn:microsoft.com/office/officeart/2005/8/layout/hChevron3"/>
    <dgm:cxn modelId="{DFB2360C-7FE7-4069-B145-2014DC09B422}" type="presParOf" srcId="{56812874-C395-4BF2-B48C-60A0741C7580}" destId="{BFBF18A2-C606-4E1E-B34D-6D01C1454FCF}" srcOrd="9" destOrd="0" presId="urn:microsoft.com/office/officeart/2005/8/layout/hChevron3"/>
    <dgm:cxn modelId="{77D8AA96-17D1-48BE-990F-42AA3B711655}" type="presParOf" srcId="{56812874-C395-4BF2-B48C-60A0741C7580}" destId="{9E49C365-0100-47EA-9B45-503E237B44F5}" srcOrd="10" destOrd="0" presId="urn:microsoft.com/office/officeart/2005/8/layout/hChevron3"/>
    <dgm:cxn modelId="{E34BD8AD-4736-4D6B-B0D7-369F9681E83F}" type="presParOf" srcId="{56812874-C395-4BF2-B48C-60A0741C7580}" destId="{DABE7F5B-AA87-4F6D-B65B-EDA424868BA8}" srcOrd="11" destOrd="0" presId="urn:microsoft.com/office/officeart/2005/8/layout/hChevron3"/>
    <dgm:cxn modelId="{BBB9134E-9F7D-4A12-B3D6-BBE384BBF787}" type="presParOf" srcId="{56812874-C395-4BF2-B48C-60A0741C7580}" destId="{14867111-90F5-4FF3-B2F7-06536BF6A0E4}" srcOrd="12"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39593-1425-4607-AF9A-408A1C0F5DE4}">
      <dsp:nvSpPr>
        <dsp:cNvPr id="0" name=""/>
        <dsp:cNvSpPr/>
      </dsp:nvSpPr>
      <dsp:spPr>
        <a:xfrm>
          <a:off x="349925" y="902170"/>
          <a:ext cx="571113" cy="57111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633E03-845A-477A-995B-5F004FD3D7E0}">
      <dsp:nvSpPr>
        <dsp:cNvPr id="0" name=""/>
        <dsp:cNvSpPr/>
      </dsp:nvSpPr>
      <dsp:spPr>
        <a:xfrm>
          <a:off x="911" y="169683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Background</a:t>
          </a:r>
        </a:p>
      </dsp:txBody>
      <dsp:txXfrm>
        <a:off x="911" y="1696839"/>
        <a:ext cx="1269140" cy="507656"/>
      </dsp:txXfrm>
    </dsp:sp>
    <dsp:sp modelId="{3DFB2847-4540-4D93-9E68-3258D529B993}">
      <dsp:nvSpPr>
        <dsp:cNvPr id="0" name=""/>
        <dsp:cNvSpPr/>
      </dsp:nvSpPr>
      <dsp:spPr>
        <a:xfrm>
          <a:off x="1841165" y="902170"/>
          <a:ext cx="571113" cy="57111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3C8F0C-31D7-46F1-A077-8B302497CC3E}">
      <dsp:nvSpPr>
        <dsp:cNvPr id="0" name=""/>
        <dsp:cNvSpPr/>
      </dsp:nvSpPr>
      <dsp:spPr>
        <a:xfrm>
          <a:off x="1492152" y="169683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Thesis</a:t>
          </a:r>
        </a:p>
      </dsp:txBody>
      <dsp:txXfrm>
        <a:off x="1492152" y="1696839"/>
        <a:ext cx="1269140" cy="507656"/>
      </dsp:txXfrm>
    </dsp:sp>
    <dsp:sp modelId="{18952297-A3C8-4826-90F3-7731B7380CF3}">
      <dsp:nvSpPr>
        <dsp:cNvPr id="0" name=""/>
        <dsp:cNvSpPr/>
      </dsp:nvSpPr>
      <dsp:spPr>
        <a:xfrm>
          <a:off x="3332405" y="902170"/>
          <a:ext cx="571113" cy="57111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DDAD27-0BF9-47D8-BE5D-EF122D275563}">
      <dsp:nvSpPr>
        <dsp:cNvPr id="0" name=""/>
        <dsp:cNvSpPr/>
      </dsp:nvSpPr>
      <dsp:spPr>
        <a:xfrm>
          <a:off x="2983392" y="169683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Methods</a:t>
          </a:r>
        </a:p>
      </dsp:txBody>
      <dsp:txXfrm>
        <a:off x="2983392" y="1696839"/>
        <a:ext cx="1269140" cy="507656"/>
      </dsp:txXfrm>
    </dsp:sp>
    <dsp:sp modelId="{969F106B-0A61-4243-BA1D-65F2B99B79C4}">
      <dsp:nvSpPr>
        <dsp:cNvPr id="0" name=""/>
        <dsp:cNvSpPr/>
      </dsp:nvSpPr>
      <dsp:spPr>
        <a:xfrm>
          <a:off x="4823646" y="902170"/>
          <a:ext cx="571113" cy="57111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F1F7E8-F51C-4845-99AA-76FB78A45661}">
      <dsp:nvSpPr>
        <dsp:cNvPr id="0" name=""/>
        <dsp:cNvSpPr/>
      </dsp:nvSpPr>
      <dsp:spPr>
        <a:xfrm>
          <a:off x="4474632" y="169683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Preliminary Results</a:t>
          </a:r>
        </a:p>
      </dsp:txBody>
      <dsp:txXfrm>
        <a:off x="4474632" y="1696839"/>
        <a:ext cx="1269140" cy="507656"/>
      </dsp:txXfrm>
    </dsp:sp>
    <dsp:sp modelId="{68AF9C21-E5E6-4EBB-9B55-88D15FF2CDDB}">
      <dsp:nvSpPr>
        <dsp:cNvPr id="0" name=""/>
        <dsp:cNvSpPr/>
      </dsp:nvSpPr>
      <dsp:spPr>
        <a:xfrm>
          <a:off x="1095545" y="2521780"/>
          <a:ext cx="571113" cy="57111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A4C4F2-5D19-452D-AF67-5161F8711639}">
      <dsp:nvSpPr>
        <dsp:cNvPr id="0" name=""/>
        <dsp:cNvSpPr/>
      </dsp:nvSpPr>
      <dsp:spPr>
        <a:xfrm>
          <a:off x="746531" y="331644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dirty="0"/>
            <a:t>Significance</a:t>
          </a:r>
        </a:p>
      </dsp:txBody>
      <dsp:txXfrm>
        <a:off x="746531" y="3316449"/>
        <a:ext cx="1269140" cy="507656"/>
      </dsp:txXfrm>
    </dsp:sp>
    <dsp:sp modelId="{E8D2DFC6-7B4E-48FE-ABBF-1923E2C14549}">
      <dsp:nvSpPr>
        <dsp:cNvPr id="0" name=""/>
        <dsp:cNvSpPr/>
      </dsp:nvSpPr>
      <dsp:spPr>
        <a:xfrm>
          <a:off x="2586785" y="2521780"/>
          <a:ext cx="571113" cy="571113"/>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67F1D2-F3AD-408C-9990-C26DFFFF1A61}">
      <dsp:nvSpPr>
        <dsp:cNvPr id="0" name=""/>
        <dsp:cNvSpPr/>
      </dsp:nvSpPr>
      <dsp:spPr>
        <a:xfrm>
          <a:off x="2237772" y="331644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References</a:t>
          </a:r>
        </a:p>
      </dsp:txBody>
      <dsp:txXfrm>
        <a:off x="2237772" y="3316449"/>
        <a:ext cx="1269140" cy="507656"/>
      </dsp:txXfrm>
    </dsp:sp>
    <dsp:sp modelId="{4E5FC463-8CCA-45BC-AF12-2462F0D9FE5F}">
      <dsp:nvSpPr>
        <dsp:cNvPr id="0" name=""/>
        <dsp:cNvSpPr/>
      </dsp:nvSpPr>
      <dsp:spPr>
        <a:xfrm>
          <a:off x="4078026" y="2521780"/>
          <a:ext cx="571113" cy="571113"/>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0B06BF-4535-45AF-900C-EAE9ED2EB723}">
      <dsp:nvSpPr>
        <dsp:cNvPr id="0" name=""/>
        <dsp:cNvSpPr/>
      </dsp:nvSpPr>
      <dsp:spPr>
        <a:xfrm>
          <a:off x="3729012" y="3316449"/>
          <a:ext cx="1269140" cy="507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pPr>
          <a:r>
            <a:rPr lang="en-US" sz="1600" kern="1200"/>
            <a:t>Gratitude</a:t>
          </a:r>
        </a:p>
      </dsp:txBody>
      <dsp:txXfrm>
        <a:off x="3729012" y="3316449"/>
        <a:ext cx="1269140" cy="50765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911EF3-70AB-0347-B4D8-AAF40D7A0771}">
      <dsp:nvSpPr>
        <dsp:cNvPr id="0" name=""/>
        <dsp:cNvSpPr/>
      </dsp:nvSpPr>
      <dsp:spPr>
        <a:xfrm>
          <a:off x="0" y="936176"/>
          <a:ext cx="2980703" cy="1788422"/>
        </a:xfrm>
        <a:prstGeom prst="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US" sz="4300" kern="1200" dirty="0"/>
            <a:t>Trust and Safety</a:t>
          </a:r>
        </a:p>
      </dsp:txBody>
      <dsp:txXfrm>
        <a:off x="0" y="936176"/>
        <a:ext cx="2980703" cy="1788422"/>
      </dsp:txXfrm>
    </dsp:sp>
    <dsp:sp modelId="{64B75A8B-4A47-894E-966D-8C705CBD4E90}">
      <dsp:nvSpPr>
        <dsp:cNvPr id="0" name=""/>
        <dsp:cNvSpPr/>
      </dsp:nvSpPr>
      <dsp:spPr>
        <a:xfrm>
          <a:off x="3278774" y="936176"/>
          <a:ext cx="2980703" cy="1788422"/>
        </a:xfrm>
        <a:prstGeom prst="rect">
          <a:avLst/>
        </a:prstGeom>
        <a:solidFill>
          <a:schemeClr val="accent1">
            <a:shade val="50000"/>
            <a:hueOff val="268329"/>
            <a:satOff val="-6535"/>
            <a:lumOff val="285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US" sz="4300" kern="1200" dirty="0"/>
            <a:t>Role of Elders</a:t>
          </a:r>
        </a:p>
      </dsp:txBody>
      <dsp:txXfrm>
        <a:off x="3278774" y="936176"/>
        <a:ext cx="2980703" cy="1788422"/>
      </dsp:txXfrm>
    </dsp:sp>
    <dsp:sp modelId="{57A85D26-2902-B143-BEFE-18C6867E9AF9}">
      <dsp:nvSpPr>
        <dsp:cNvPr id="0" name=""/>
        <dsp:cNvSpPr/>
      </dsp:nvSpPr>
      <dsp:spPr>
        <a:xfrm>
          <a:off x="6557548" y="936176"/>
          <a:ext cx="2980703" cy="1788422"/>
        </a:xfrm>
        <a:prstGeom prst="rect">
          <a:avLst/>
        </a:prstGeom>
        <a:solidFill>
          <a:schemeClr val="accent1">
            <a:shade val="50000"/>
            <a:hueOff val="268329"/>
            <a:satOff val="-6535"/>
            <a:lumOff val="285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ctr" defTabSz="1911350">
            <a:lnSpc>
              <a:spcPct val="90000"/>
            </a:lnSpc>
            <a:spcBef>
              <a:spcPct val="0"/>
            </a:spcBef>
            <a:spcAft>
              <a:spcPct val="35000"/>
            </a:spcAft>
            <a:buNone/>
          </a:pPr>
          <a:r>
            <a:rPr lang="en-US" sz="4300" kern="1200" dirty="0"/>
            <a:t>Learning Component</a:t>
          </a:r>
        </a:p>
      </dsp:txBody>
      <dsp:txXfrm>
        <a:off x="6557548" y="936176"/>
        <a:ext cx="2980703" cy="178842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708E25-6717-40EC-B3FD-C5CC5CB38185}">
      <dsp:nvSpPr>
        <dsp:cNvPr id="0" name=""/>
        <dsp:cNvSpPr/>
      </dsp:nvSpPr>
      <dsp:spPr>
        <a:xfrm>
          <a:off x="1206" y="0"/>
          <a:ext cx="3137845" cy="429165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t>Purpose</a:t>
          </a:r>
        </a:p>
      </dsp:txBody>
      <dsp:txXfrm>
        <a:off x="1206" y="0"/>
        <a:ext cx="3137845" cy="1287497"/>
      </dsp:txXfrm>
    </dsp:sp>
    <dsp:sp modelId="{D8D46E40-260E-4921-931C-AD5A45E1E1A2}">
      <dsp:nvSpPr>
        <dsp:cNvPr id="0" name=""/>
        <dsp:cNvSpPr/>
      </dsp:nvSpPr>
      <dsp:spPr>
        <a:xfrm>
          <a:off x="314991" y="1288754"/>
          <a:ext cx="2510276" cy="1293993"/>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sz="2000" kern="1200"/>
            <a:t>Historical and intergenerational trauma impacts on health</a:t>
          </a:r>
          <a:endParaRPr lang="en-US" sz="2000" kern="1200" dirty="0"/>
        </a:p>
      </dsp:txBody>
      <dsp:txXfrm>
        <a:off x="352891" y="1326654"/>
        <a:ext cx="2434476" cy="1218193"/>
      </dsp:txXfrm>
    </dsp:sp>
    <dsp:sp modelId="{996665A2-0109-4B74-9DB7-7B5087A08230}">
      <dsp:nvSpPr>
        <dsp:cNvPr id="0" name=""/>
        <dsp:cNvSpPr/>
      </dsp:nvSpPr>
      <dsp:spPr>
        <a:xfrm>
          <a:off x="314991" y="2781824"/>
          <a:ext cx="2510276" cy="1293993"/>
        </a:xfrm>
        <a:prstGeom prst="roundRect">
          <a:avLst>
            <a:gd name="adj" fmla="val 10000"/>
          </a:avLst>
        </a:prstGeom>
        <a:solidFill>
          <a:schemeClr val="accent3">
            <a:hueOff val="677650"/>
            <a:satOff val="25000"/>
            <a:lumOff val="-367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sz="2000" kern="1200"/>
            <a:t>Reimbursement methodologies for SUD prevention and treatment</a:t>
          </a:r>
          <a:endParaRPr lang="en-US" sz="2000" kern="1200" dirty="0"/>
        </a:p>
      </dsp:txBody>
      <dsp:txXfrm>
        <a:off x="352891" y="2819724"/>
        <a:ext cx="2434476" cy="1218193"/>
      </dsp:txXfrm>
    </dsp:sp>
    <dsp:sp modelId="{F83359EB-02FF-49A5-87FE-EBE6FE644CB4}">
      <dsp:nvSpPr>
        <dsp:cNvPr id="0" name=""/>
        <dsp:cNvSpPr/>
      </dsp:nvSpPr>
      <dsp:spPr>
        <a:xfrm>
          <a:off x="3374390" y="0"/>
          <a:ext cx="3137845" cy="429165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t>Innovation</a:t>
          </a:r>
        </a:p>
      </dsp:txBody>
      <dsp:txXfrm>
        <a:off x="3374390" y="0"/>
        <a:ext cx="3137845" cy="1287497"/>
      </dsp:txXfrm>
    </dsp:sp>
    <dsp:sp modelId="{EDF963CD-3910-4AB5-A906-568C47A0E467}">
      <dsp:nvSpPr>
        <dsp:cNvPr id="0" name=""/>
        <dsp:cNvSpPr/>
      </dsp:nvSpPr>
      <dsp:spPr>
        <a:xfrm>
          <a:off x="3688175" y="1288754"/>
          <a:ext cx="2510276" cy="1293993"/>
        </a:xfrm>
        <a:prstGeom prst="roundRect">
          <a:avLst>
            <a:gd name="adj" fmla="val 10000"/>
          </a:avLst>
        </a:prstGeom>
        <a:solidFill>
          <a:schemeClr val="accent3">
            <a:hueOff val="1355300"/>
            <a:satOff val="50000"/>
            <a:lumOff val="-73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Strengths-based</a:t>
          </a:r>
        </a:p>
      </dsp:txBody>
      <dsp:txXfrm>
        <a:off x="3726075" y="1326654"/>
        <a:ext cx="2434476" cy="1218193"/>
      </dsp:txXfrm>
    </dsp:sp>
    <dsp:sp modelId="{E8726111-2C5D-42E8-9E1C-27D5A018EB0F}">
      <dsp:nvSpPr>
        <dsp:cNvPr id="0" name=""/>
        <dsp:cNvSpPr/>
      </dsp:nvSpPr>
      <dsp:spPr>
        <a:xfrm>
          <a:off x="3688175" y="2781824"/>
          <a:ext cx="2510276" cy="1293993"/>
        </a:xfrm>
        <a:prstGeom prst="roundRect">
          <a:avLst>
            <a:gd name="adj" fmla="val 10000"/>
          </a:avLst>
        </a:prstGeom>
        <a:solidFill>
          <a:schemeClr val="accent3">
            <a:hueOff val="2032949"/>
            <a:satOff val="75000"/>
            <a:lumOff val="-110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sz="2000" kern="1200" dirty="0"/>
            <a:t>Multi-tribal, urban</a:t>
          </a:r>
        </a:p>
      </dsp:txBody>
      <dsp:txXfrm>
        <a:off x="3726075" y="2819724"/>
        <a:ext cx="2434476" cy="1218193"/>
      </dsp:txXfrm>
    </dsp:sp>
    <dsp:sp modelId="{F0848865-E669-44B2-828C-2C7BC895972F}">
      <dsp:nvSpPr>
        <dsp:cNvPr id="0" name=""/>
        <dsp:cNvSpPr/>
      </dsp:nvSpPr>
      <dsp:spPr>
        <a:xfrm>
          <a:off x="6747574" y="0"/>
          <a:ext cx="3137845" cy="429165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t>Knowledge</a:t>
          </a:r>
        </a:p>
      </dsp:txBody>
      <dsp:txXfrm>
        <a:off x="6747574" y="0"/>
        <a:ext cx="3137845" cy="1287497"/>
      </dsp:txXfrm>
    </dsp:sp>
    <dsp:sp modelId="{84C0C047-6D08-4C60-956A-38EE8EFA1C37}">
      <dsp:nvSpPr>
        <dsp:cNvPr id="0" name=""/>
        <dsp:cNvSpPr/>
      </dsp:nvSpPr>
      <dsp:spPr>
        <a:xfrm>
          <a:off x="7061359" y="1287497"/>
          <a:ext cx="2510276" cy="2789577"/>
        </a:xfrm>
        <a:prstGeom prst="roundRect">
          <a:avLst>
            <a:gd name="adj" fmla="val 10000"/>
          </a:avLst>
        </a:prstGeom>
        <a:solidFill>
          <a:schemeClr val="accent3">
            <a:hueOff val="2710599"/>
            <a:satOff val="100000"/>
            <a:lumOff val="-147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pPr>
          <a:r>
            <a:rPr lang="en-US" sz="2000" kern="1200"/>
            <a:t>Bridge the gap between practice-based evidence and evidence-based practice</a:t>
          </a:r>
          <a:endParaRPr lang="en-US" sz="2000" kern="1200" dirty="0"/>
        </a:p>
      </dsp:txBody>
      <dsp:txXfrm>
        <a:off x="7134882" y="1361020"/>
        <a:ext cx="2363230" cy="26425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825" y="0"/>
          <a:ext cx="2147422" cy="740630"/>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825" y="0"/>
        <a:ext cx="1962265" cy="740630"/>
      </dsp:txXfrm>
    </dsp:sp>
    <dsp:sp modelId="{817EFEE9-15B6-48D7-A919-63916FD5B2BF}">
      <dsp:nvSpPr>
        <dsp:cNvPr id="0" name=""/>
        <dsp:cNvSpPr/>
      </dsp:nvSpPr>
      <dsp:spPr>
        <a:xfrm>
          <a:off x="1719762" y="0"/>
          <a:ext cx="2147422" cy="740630"/>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90077" y="0"/>
        <a:ext cx="1406792" cy="740630"/>
      </dsp:txXfrm>
    </dsp:sp>
    <dsp:sp modelId="{E3471D30-BC43-4520-9516-1D45EFFB0034}">
      <dsp:nvSpPr>
        <dsp:cNvPr id="0" name=""/>
        <dsp:cNvSpPr/>
      </dsp:nvSpPr>
      <dsp:spPr>
        <a:xfrm>
          <a:off x="3437700" y="0"/>
          <a:ext cx="2147422" cy="740630"/>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808015" y="0"/>
        <a:ext cx="1406792" cy="740630"/>
      </dsp:txXfrm>
    </dsp:sp>
    <dsp:sp modelId="{217DCDE5-08B2-45B8-A822-D531A02FAEC9}">
      <dsp:nvSpPr>
        <dsp:cNvPr id="0" name=""/>
        <dsp:cNvSpPr/>
      </dsp:nvSpPr>
      <dsp:spPr>
        <a:xfrm>
          <a:off x="5155638" y="0"/>
          <a:ext cx="2147422" cy="740630"/>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525953" y="0"/>
        <a:ext cx="1406792" cy="740630"/>
      </dsp:txXfrm>
    </dsp:sp>
    <dsp:sp modelId="{802B1B83-94E7-42F9-AB02-08CE1CE97FF9}">
      <dsp:nvSpPr>
        <dsp:cNvPr id="0" name=""/>
        <dsp:cNvSpPr/>
      </dsp:nvSpPr>
      <dsp:spPr>
        <a:xfrm>
          <a:off x="6873576" y="0"/>
          <a:ext cx="2147422" cy="740630"/>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243891" y="0"/>
        <a:ext cx="1406792" cy="740630"/>
      </dsp:txXfrm>
    </dsp:sp>
    <dsp:sp modelId="{9E49C365-0100-47EA-9B45-503E237B44F5}">
      <dsp:nvSpPr>
        <dsp:cNvPr id="0" name=""/>
        <dsp:cNvSpPr/>
      </dsp:nvSpPr>
      <dsp:spPr>
        <a:xfrm>
          <a:off x="8591514" y="0"/>
          <a:ext cx="2147422" cy="740630"/>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961829" y="0"/>
        <a:ext cx="1406792" cy="740630"/>
      </dsp:txXfrm>
    </dsp:sp>
    <dsp:sp modelId="{14867111-90F5-4FF3-B2F7-06536BF6A0E4}">
      <dsp:nvSpPr>
        <dsp:cNvPr id="0" name=""/>
        <dsp:cNvSpPr/>
      </dsp:nvSpPr>
      <dsp:spPr>
        <a:xfrm>
          <a:off x="10309452" y="0"/>
          <a:ext cx="2147422" cy="740630"/>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679767" y="0"/>
        <a:ext cx="1406792" cy="7406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112D2-E633-4AA2-8DAD-0731B8E15E64}">
      <dsp:nvSpPr>
        <dsp:cNvPr id="0" name=""/>
        <dsp:cNvSpPr/>
      </dsp:nvSpPr>
      <dsp:spPr>
        <a:xfrm>
          <a:off x="1785" y="0"/>
          <a:ext cx="2101449" cy="702537"/>
        </a:xfrm>
        <a:prstGeom prst="homePlate">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Background </a:t>
          </a:r>
        </a:p>
      </dsp:txBody>
      <dsp:txXfrm>
        <a:off x="1785" y="0"/>
        <a:ext cx="1925815" cy="702537"/>
      </dsp:txXfrm>
    </dsp:sp>
    <dsp:sp modelId="{817EFEE9-15B6-48D7-A919-63916FD5B2BF}">
      <dsp:nvSpPr>
        <dsp:cNvPr id="0" name=""/>
        <dsp:cNvSpPr/>
      </dsp:nvSpPr>
      <dsp:spPr>
        <a:xfrm>
          <a:off x="168294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Research Aims</a:t>
          </a:r>
        </a:p>
      </dsp:txBody>
      <dsp:txXfrm>
        <a:off x="2034214" y="0"/>
        <a:ext cx="1398912" cy="702537"/>
      </dsp:txXfrm>
    </dsp:sp>
    <dsp:sp modelId="{E3471D30-BC43-4520-9516-1D45EFFB0034}">
      <dsp:nvSpPr>
        <dsp:cNvPr id="0" name=""/>
        <dsp:cNvSpPr/>
      </dsp:nvSpPr>
      <dsp:spPr>
        <a:xfrm>
          <a:off x="3364105" y="0"/>
          <a:ext cx="2101449" cy="702537"/>
        </a:xfrm>
        <a:prstGeom prst="chevron">
          <a:avLst/>
        </a:prstGeom>
        <a:solidFill>
          <a:schemeClr val="accent4">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Methods</a:t>
          </a:r>
        </a:p>
      </dsp:txBody>
      <dsp:txXfrm>
        <a:off x="3715374" y="0"/>
        <a:ext cx="1398912" cy="702537"/>
      </dsp:txXfrm>
    </dsp:sp>
    <dsp:sp modelId="{217DCDE5-08B2-45B8-A822-D531A02FAEC9}">
      <dsp:nvSpPr>
        <dsp:cNvPr id="0" name=""/>
        <dsp:cNvSpPr/>
      </dsp:nvSpPr>
      <dsp:spPr>
        <a:xfrm>
          <a:off x="5045265"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Preliminary results</a:t>
          </a:r>
        </a:p>
      </dsp:txBody>
      <dsp:txXfrm>
        <a:off x="5396534" y="0"/>
        <a:ext cx="1398912" cy="702537"/>
      </dsp:txXfrm>
    </dsp:sp>
    <dsp:sp modelId="{802B1B83-94E7-42F9-AB02-08CE1CE97FF9}">
      <dsp:nvSpPr>
        <dsp:cNvPr id="0" name=""/>
        <dsp:cNvSpPr/>
      </dsp:nvSpPr>
      <dsp:spPr>
        <a:xfrm>
          <a:off x="672642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Significance </a:t>
          </a:r>
        </a:p>
      </dsp:txBody>
      <dsp:txXfrm>
        <a:off x="7077693" y="0"/>
        <a:ext cx="1398912" cy="702537"/>
      </dsp:txXfrm>
    </dsp:sp>
    <dsp:sp modelId="{9E49C365-0100-47EA-9B45-503E237B44F5}">
      <dsp:nvSpPr>
        <dsp:cNvPr id="0" name=""/>
        <dsp:cNvSpPr/>
      </dsp:nvSpPr>
      <dsp:spPr>
        <a:xfrm>
          <a:off x="840758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References</a:t>
          </a:r>
        </a:p>
      </dsp:txBody>
      <dsp:txXfrm>
        <a:off x="8758853" y="0"/>
        <a:ext cx="1398912" cy="702537"/>
      </dsp:txXfrm>
    </dsp:sp>
    <dsp:sp modelId="{14867111-90F5-4FF3-B2F7-06536BF6A0E4}">
      <dsp:nvSpPr>
        <dsp:cNvPr id="0" name=""/>
        <dsp:cNvSpPr/>
      </dsp:nvSpPr>
      <dsp:spPr>
        <a:xfrm>
          <a:off x="10088744" y="0"/>
          <a:ext cx="2101449" cy="70253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4011" tIns="56007" rIns="28004" bIns="56007" numCol="1" spcCol="1270" anchor="ctr" anchorCtr="0">
          <a:noAutofit/>
        </a:bodyPr>
        <a:lstStyle/>
        <a:p>
          <a:pPr marL="0" lvl="0" indent="0" algn="ctr" defTabSz="933450">
            <a:lnSpc>
              <a:spcPct val="90000"/>
            </a:lnSpc>
            <a:spcBef>
              <a:spcPct val="0"/>
            </a:spcBef>
            <a:spcAft>
              <a:spcPct val="35000"/>
            </a:spcAft>
            <a:buNone/>
          </a:pPr>
          <a:r>
            <a:rPr lang="en-US" sz="2100" kern="1200" dirty="0"/>
            <a:t>Gratitude</a:t>
          </a:r>
        </a:p>
      </dsp:txBody>
      <dsp:txXfrm>
        <a:off x="10440013" y="0"/>
        <a:ext cx="1398912" cy="702537"/>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4705FF-FAB4-0A45-B4B3-E9C3FCA262F7}" type="datetimeFigureOut">
              <a:rPr lang="en-US" smtClean="0"/>
              <a:t>2/13/2022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761BD2-3675-154C-AB04-93A015EF1E39}" type="slidenum">
              <a:rPr lang="en-US" smtClean="0"/>
              <a:t>‹#›</a:t>
            </a:fld>
            <a:endParaRPr lang="en-US"/>
          </a:p>
        </p:txBody>
      </p:sp>
    </p:spTree>
    <p:extLst>
      <p:ext uri="{BB962C8B-B14F-4D97-AF65-F5344CB8AC3E}">
        <p14:creationId xmlns:p14="http://schemas.microsoft.com/office/powerpoint/2010/main" val="407386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DB</a:t>
            </a:r>
          </a:p>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1</a:t>
            </a:fld>
            <a:endParaRPr lang="en-US"/>
          </a:p>
        </p:txBody>
      </p:sp>
    </p:spTree>
    <p:extLst>
      <p:ext uri="{BB962C8B-B14F-4D97-AF65-F5344CB8AC3E}">
        <p14:creationId xmlns:p14="http://schemas.microsoft.com/office/powerpoint/2010/main" val="2409153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12</a:t>
            </a:fld>
            <a:endParaRPr lang="en-US"/>
          </a:p>
        </p:txBody>
      </p:sp>
    </p:spTree>
    <p:extLst>
      <p:ext uri="{BB962C8B-B14F-4D97-AF65-F5344CB8AC3E}">
        <p14:creationId xmlns:p14="http://schemas.microsoft.com/office/powerpoint/2010/main" val="1265842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13</a:t>
            </a:fld>
            <a:endParaRPr lang="en-US"/>
          </a:p>
        </p:txBody>
      </p:sp>
    </p:spTree>
    <p:extLst>
      <p:ext uri="{BB962C8B-B14F-4D97-AF65-F5344CB8AC3E}">
        <p14:creationId xmlns:p14="http://schemas.microsoft.com/office/powerpoint/2010/main" val="3167445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16</a:t>
            </a:fld>
            <a:endParaRPr lang="en-US"/>
          </a:p>
        </p:txBody>
      </p:sp>
    </p:spTree>
    <p:extLst>
      <p:ext uri="{BB962C8B-B14F-4D97-AF65-F5344CB8AC3E}">
        <p14:creationId xmlns:p14="http://schemas.microsoft.com/office/powerpoint/2010/main" val="3960578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JC</a:t>
            </a:r>
          </a:p>
        </p:txBody>
      </p:sp>
      <p:sp>
        <p:nvSpPr>
          <p:cNvPr id="4" name="Slide Number Placeholder 3"/>
          <p:cNvSpPr>
            <a:spLocks noGrp="1"/>
          </p:cNvSpPr>
          <p:nvPr>
            <p:ph type="sldNum" sz="quarter" idx="5"/>
          </p:nvPr>
        </p:nvSpPr>
        <p:spPr/>
        <p:txBody>
          <a:bodyPr/>
          <a:lstStyle/>
          <a:p>
            <a:fld id="{DA761BD2-3675-154C-AB04-93A015EF1E39}" type="slidenum">
              <a:rPr lang="en-US" smtClean="0"/>
              <a:t>2</a:t>
            </a:fld>
            <a:endParaRPr lang="en-US"/>
          </a:p>
        </p:txBody>
      </p:sp>
    </p:spTree>
    <p:extLst>
      <p:ext uri="{BB962C8B-B14F-4D97-AF65-F5344CB8AC3E}">
        <p14:creationId xmlns:p14="http://schemas.microsoft.com/office/powerpoint/2010/main" val="1141007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DB</a:t>
            </a:r>
          </a:p>
          <a:p>
            <a:pPr marL="171450" indent="-171450">
              <a:buFont typeface="Arial" panose="020B0604020202020204" pitchFamily="34" charset="0"/>
              <a:buChar char="•"/>
            </a:pPr>
            <a:r>
              <a:rPr lang="en-US" dirty="0"/>
              <a:t>Purpose</a:t>
            </a:r>
          </a:p>
          <a:p>
            <a:pPr marL="628650" lvl="1" indent="-171450">
              <a:buFont typeface="Arial" panose="020B0604020202020204" pitchFamily="34" charset="0"/>
              <a:buChar char="•"/>
            </a:pPr>
            <a:r>
              <a:rPr lang="en-US" dirty="0"/>
              <a:t>Historical and intergenerational trauma impacts on health</a:t>
            </a:r>
          </a:p>
          <a:p>
            <a:pPr marL="628650" lvl="1" indent="-171450">
              <a:buFont typeface="Arial" panose="020B0604020202020204" pitchFamily="34" charset="0"/>
              <a:buChar char="•"/>
            </a:pPr>
            <a:r>
              <a:rPr lang="en-US" dirty="0"/>
              <a:t>Reimbursement methodologies for SUD prevention and treatment</a:t>
            </a:r>
          </a:p>
          <a:p>
            <a:pPr marL="171450" indent="-171450">
              <a:buFont typeface="Arial" panose="020B0604020202020204" pitchFamily="34" charset="0"/>
              <a:buChar char="•"/>
            </a:pPr>
            <a:r>
              <a:rPr lang="en-US" dirty="0"/>
              <a:t>Innovation</a:t>
            </a:r>
          </a:p>
          <a:p>
            <a:pPr marL="628650" lvl="1" indent="-171450">
              <a:buFont typeface="Arial" panose="020B0604020202020204" pitchFamily="34" charset="0"/>
              <a:buChar char="•"/>
            </a:pPr>
            <a:r>
              <a:rPr lang="en-US" dirty="0"/>
              <a:t>Strengths-based</a:t>
            </a:r>
          </a:p>
          <a:p>
            <a:pPr marL="628650" lvl="1" indent="-171450">
              <a:buFont typeface="Arial" panose="020B0604020202020204" pitchFamily="34" charset="0"/>
              <a:buChar char="•"/>
            </a:pPr>
            <a:r>
              <a:rPr lang="en-US" dirty="0"/>
              <a:t>Multi-tribal, urban</a:t>
            </a:r>
          </a:p>
          <a:p>
            <a:pPr marL="171450" indent="-171450">
              <a:buFont typeface="Arial" panose="020B0604020202020204" pitchFamily="34" charset="0"/>
              <a:buChar char="•"/>
            </a:pPr>
            <a:r>
              <a:rPr lang="en-US" dirty="0"/>
              <a:t>Knowledge</a:t>
            </a:r>
          </a:p>
          <a:p>
            <a:pPr marL="628650" lvl="1" indent="-171450">
              <a:buFont typeface="Arial" panose="020B0604020202020204" pitchFamily="34" charset="0"/>
              <a:buChar char="•"/>
            </a:pPr>
            <a:r>
              <a:rPr lang="en-US" dirty="0"/>
              <a:t>Bridge the gap between practice-based evidence and evidence-based practice</a:t>
            </a:r>
          </a:p>
          <a:p>
            <a:pPr marL="171450" indent="-171450">
              <a:buFont typeface="Arial" panose="020B0604020202020204" pitchFamily="34" charset="0"/>
              <a:buChar char="•"/>
            </a:pPr>
            <a:r>
              <a:rPr lang="en-US" dirty="0"/>
              <a:t>Approach</a:t>
            </a:r>
          </a:p>
          <a:p>
            <a:pPr marL="628650" lvl="1" indent="-171450">
              <a:buFont typeface="Arial" panose="020B0604020202020204" pitchFamily="34" charset="0"/>
              <a:buChar char="•"/>
            </a:pPr>
            <a:r>
              <a:rPr lang="en-US" dirty="0"/>
              <a:t>CIRM</a:t>
            </a:r>
          </a:p>
          <a:p>
            <a:pPr marL="628650" lvl="1" indent="-171450">
              <a:buFont typeface="Arial" panose="020B0604020202020204" pitchFamily="34" charset="0"/>
              <a:buChar char="•"/>
            </a:pPr>
            <a:r>
              <a:rPr lang="en-US" dirty="0"/>
              <a:t>Sequential, mixed methods</a:t>
            </a:r>
          </a:p>
        </p:txBody>
      </p:sp>
      <p:sp>
        <p:nvSpPr>
          <p:cNvPr id="4" name="Slide Number Placeholder 3"/>
          <p:cNvSpPr>
            <a:spLocks noGrp="1"/>
          </p:cNvSpPr>
          <p:nvPr>
            <p:ph type="sldNum" sz="quarter" idx="5"/>
          </p:nvPr>
        </p:nvSpPr>
        <p:spPr/>
        <p:txBody>
          <a:bodyPr/>
          <a:lstStyle/>
          <a:p>
            <a:fld id="{DA761BD2-3675-154C-AB04-93A015EF1E39}" type="slidenum">
              <a:rPr lang="en-US" smtClean="0"/>
              <a:t>3</a:t>
            </a:fld>
            <a:endParaRPr lang="en-US"/>
          </a:p>
        </p:txBody>
      </p:sp>
    </p:spTree>
    <p:extLst>
      <p:ext uri="{BB962C8B-B14F-4D97-AF65-F5344CB8AC3E}">
        <p14:creationId xmlns:p14="http://schemas.microsoft.com/office/powerpoint/2010/main" val="108449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DB</a:t>
            </a:r>
          </a:p>
          <a:p>
            <a:endParaRPr lang="en-US" dirty="0"/>
          </a:p>
          <a:p>
            <a:r>
              <a:rPr lang="en-US" dirty="0"/>
              <a:t>National Institute of Health. (N.D.) </a:t>
            </a:r>
            <a:r>
              <a:rPr lang="en-US" i="1" dirty="0"/>
              <a:t>Native Voices</a:t>
            </a:r>
            <a:r>
              <a:rPr lang="en-US" dirty="0"/>
              <a:t>. Retrieved from https://www.nlm.nih.gov/nativevoices/exhibition/healing-ways/medicine-ways/key-role-of-ceremony.html</a:t>
            </a:r>
          </a:p>
          <a:p>
            <a:endParaRPr lang="en-US" dirty="0"/>
          </a:p>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4</a:t>
            </a:fld>
            <a:endParaRPr lang="en-US"/>
          </a:p>
        </p:txBody>
      </p:sp>
    </p:spTree>
    <p:extLst>
      <p:ext uri="{BB962C8B-B14F-4D97-AF65-F5344CB8AC3E}">
        <p14:creationId xmlns:p14="http://schemas.microsoft.com/office/powerpoint/2010/main" val="1211759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6</a:t>
            </a:fld>
            <a:endParaRPr lang="en-US"/>
          </a:p>
        </p:txBody>
      </p:sp>
    </p:spTree>
    <p:extLst>
      <p:ext uri="{BB962C8B-B14F-4D97-AF65-F5344CB8AC3E}">
        <p14:creationId xmlns:p14="http://schemas.microsoft.com/office/powerpoint/2010/main" val="2474113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7</a:t>
            </a:fld>
            <a:endParaRPr lang="en-US"/>
          </a:p>
        </p:txBody>
      </p:sp>
    </p:spTree>
    <p:extLst>
      <p:ext uri="{BB962C8B-B14F-4D97-AF65-F5344CB8AC3E}">
        <p14:creationId xmlns:p14="http://schemas.microsoft.com/office/powerpoint/2010/main" val="2425285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2000" b="1" dirty="0">
                <a:solidFill>
                  <a:schemeClr val="bg1"/>
                </a:solidFill>
              </a:rPr>
              <a:t>Development </a:t>
            </a:r>
          </a:p>
          <a:p>
            <a:pPr lvl="1"/>
            <a:r>
              <a:rPr lang="en-US" sz="2000" dirty="0">
                <a:solidFill>
                  <a:schemeClr val="bg1"/>
                </a:solidFill>
              </a:rPr>
              <a:t>Survey assessing health indicators, substance use rates (i.e., alcohol, marijuana, and illicit drugs), knowledge, attitudes, and beliefs (KAB), and access and participation related to Traditional and Ceremonial Practices (TCP) </a:t>
            </a:r>
          </a:p>
          <a:p>
            <a:pPr lvl="1"/>
            <a:r>
              <a:rPr lang="en-US" sz="2000" dirty="0">
                <a:solidFill>
                  <a:schemeClr val="bg1"/>
                </a:solidFill>
              </a:rPr>
              <a:t>Pilot tested with local AIAN adult community members</a:t>
            </a:r>
          </a:p>
          <a:p>
            <a:pPr lvl="1"/>
            <a:r>
              <a:rPr lang="en-US" sz="2000" dirty="0">
                <a:solidFill>
                  <a:schemeClr val="bg1"/>
                </a:solidFill>
              </a:rPr>
              <a:t>Reviewed by cultural advisors </a:t>
            </a:r>
          </a:p>
          <a:p>
            <a:pPr lvl="1"/>
            <a:r>
              <a:rPr lang="en-US" sz="2000" dirty="0">
                <a:solidFill>
                  <a:schemeClr val="bg1"/>
                </a:solidFill>
              </a:rPr>
              <a:t>National Indian Health Service IRB approval </a:t>
            </a:r>
          </a:p>
          <a:p>
            <a:pPr marL="0" lvl="0" indent="0">
              <a:buNone/>
            </a:pPr>
            <a:r>
              <a:rPr lang="en-US" sz="2000" b="1" dirty="0">
                <a:solidFill>
                  <a:schemeClr val="bg1"/>
                </a:solidFill>
              </a:rPr>
              <a:t>Delivery and Analysis</a:t>
            </a:r>
          </a:p>
          <a:p>
            <a:pPr lvl="1"/>
            <a:r>
              <a:rPr lang="en-US" sz="2000" dirty="0">
                <a:solidFill>
                  <a:schemeClr val="bg1"/>
                </a:solidFill>
              </a:rPr>
              <a:t>Missoula and Ravalli Counties AIAN adult community members</a:t>
            </a:r>
          </a:p>
          <a:p>
            <a:pPr lvl="1"/>
            <a:r>
              <a:rPr lang="en-US" sz="2000" dirty="0">
                <a:solidFill>
                  <a:schemeClr val="bg1"/>
                </a:solidFill>
              </a:rPr>
              <a:t>Electronic and paper surveys </a:t>
            </a:r>
            <a:r>
              <a:rPr lang="en-US" sz="2000" b="1" dirty="0">
                <a:solidFill>
                  <a:schemeClr val="bg1"/>
                </a:solidFill>
              </a:rPr>
              <a:t>Analysis </a:t>
            </a:r>
          </a:p>
          <a:p>
            <a:pPr lvl="1"/>
            <a:r>
              <a:rPr lang="en-US" sz="2000" dirty="0">
                <a:solidFill>
                  <a:schemeClr val="bg1"/>
                </a:solidFill>
              </a:rPr>
              <a:t>Qualtrics</a:t>
            </a:r>
          </a:p>
          <a:p>
            <a:pPr lvl="1"/>
            <a:r>
              <a:rPr lang="en-US" sz="2000" dirty="0">
                <a:solidFill>
                  <a:schemeClr val="bg1"/>
                </a:solidFill>
              </a:rPr>
              <a:t>R </a:t>
            </a:r>
          </a:p>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8</a:t>
            </a:fld>
            <a:endParaRPr lang="en-US"/>
          </a:p>
        </p:txBody>
      </p:sp>
    </p:spTree>
    <p:extLst>
      <p:ext uri="{BB962C8B-B14F-4D97-AF65-F5344CB8AC3E}">
        <p14:creationId xmlns:p14="http://schemas.microsoft.com/office/powerpoint/2010/main" val="102225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None/>
            </a:pPr>
            <a:r>
              <a:rPr lang="en-US" sz="1900" b="1" dirty="0">
                <a:solidFill>
                  <a:schemeClr val="bg1"/>
                </a:solidFill>
              </a:rPr>
              <a:t>Development </a:t>
            </a:r>
          </a:p>
          <a:p>
            <a:pPr lvl="2"/>
            <a:r>
              <a:rPr lang="en-US" sz="1900" dirty="0">
                <a:solidFill>
                  <a:schemeClr val="bg1"/>
                </a:solidFill>
              </a:rPr>
              <a:t>Semi-structured moderator’s guide, to gain a deeper understanding of AIAN community member’s views regarding the development and implementation problem substance use intervention that incorporates TCP in urban AIAN’s.</a:t>
            </a:r>
          </a:p>
          <a:p>
            <a:pPr lvl="2"/>
            <a:r>
              <a:rPr lang="en-US" sz="1900" dirty="0">
                <a:solidFill>
                  <a:schemeClr val="bg1"/>
                </a:solidFill>
              </a:rPr>
              <a:t>Moderator’s guide questions pilot tested with local AIAN adult community members</a:t>
            </a:r>
          </a:p>
          <a:p>
            <a:pPr lvl="2"/>
            <a:r>
              <a:rPr lang="en-US" sz="1900" dirty="0">
                <a:solidFill>
                  <a:schemeClr val="bg1"/>
                </a:solidFill>
              </a:rPr>
              <a:t>Reviewed by cultural advisors </a:t>
            </a:r>
          </a:p>
          <a:p>
            <a:pPr lvl="2"/>
            <a:r>
              <a:rPr lang="en-US" sz="1900" dirty="0">
                <a:solidFill>
                  <a:schemeClr val="bg1"/>
                </a:solidFill>
              </a:rPr>
              <a:t>National I.H.S. IRB approval </a:t>
            </a:r>
          </a:p>
          <a:p>
            <a:pPr marL="457200" lvl="1" indent="0">
              <a:buNone/>
            </a:pPr>
            <a:r>
              <a:rPr lang="en-US" sz="1900" b="1" dirty="0">
                <a:solidFill>
                  <a:schemeClr val="bg1"/>
                </a:solidFill>
              </a:rPr>
              <a:t>Delivery</a:t>
            </a:r>
            <a:r>
              <a:rPr lang="en-US" sz="1900" dirty="0">
                <a:solidFill>
                  <a:schemeClr val="bg1"/>
                </a:solidFill>
              </a:rPr>
              <a:t>  </a:t>
            </a:r>
            <a:r>
              <a:rPr lang="en-US" sz="1900" b="1" dirty="0">
                <a:solidFill>
                  <a:schemeClr val="bg1"/>
                </a:solidFill>
              </a:rPr>
              <a:t>and Analysis</a:t>
            </a:r>
          </a:p>
          <a:p>
            <a:pPr lvl="2"/>
            <a:r>
              <a:rPr lang="en-US" sz="1900" dirty="0">
                <a:solidFill>
                  <a:schemeClr val="bg1"/>
                </a:solidFill>
              </a:rPr>
              <a:t>Missoula and Ravalli Counties AIAN adult community members</a:t>
            </a:r>
          </a:p>
          <a:p>
            <a:pPr lvl="2"/>
            <a:r>
              <a:rPr lang="en-US" sz="1900" dirty="0">
                <a:solidFill>
                  <a:schemeClr val="bg1"/>
                </a:solidFill>
              </a:rPr>
              <a:t>Zoom or phone interviews </a:t>
            </a:r>
          </a:p>
          <a:p>
            <a:pPr lvl="2"/>
            <a:r>
              <a:rPr lang="en-US" sz="1900" dirty="0">
                <a:solidFill>
                  <a:schemeClr val="bg1"/>
                </a:solidFill>
              </a:rPr>
              <a:t>Qualitative Descriptive Analysis; Content and Thematic Analysis</a:t>
            </a:r>
          </a:p>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9</a:t>
            </a:fld>
            <a:endParaRPr lang="en-US"/>
          </a:p>
        </p:txBody>
      </p:sp>
    </p:spTree>
    <p:extLst>
      <p:ext uri="{BB962C8B-B14F-4D97-AF65-F5344CB8AC3E}">
        <p14:creationId xmlns:p14="http://schemas.microsoft.com/office/powerpoint/2010/main" val="266493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an example question from the guide – specifically we had a discrepancy question and were able to integrate into moderator guide; sample questions </a:t>
            </a:r>
          </a:p>
          <a:p>
            <a:endParaRPr lang="en-US" dirty="0"/>
          </a:p>
        </p:txBody>
      </p:sp>
      <p:sp>
        <p:nvSpPr>
          <p:cNvPr id="4" name="Slide Number Placeholder 3"/>
          <p:cNvSpPr>
            <a:spLocks noGrp="1"/>
          </p:cNvSpPr>
          <p:nvPr>
            <p:ph type="sldNum" sz="quarter" idx="5"/>
          </p:nvPr>
        </p:nvSpPr>
        <p:spPr/>
        <p:txBody>
          <a:bodyPr/>
          <a:lstStyle/>
          <a:p>
            <a:fld id="{DA761BD2-3675-154C-AB04-93A015EF1E39}" type="slidenum">
              <a:rPr lang="en-US" smtClean="0"/>
              <a:t>10</a:t>
            </a:fld>
            <a:endParaRPr lang="en-US"/>
          </a:p>
        </p:txBody>
      </p:sp>
    </p:spTree>
    <p:extLst>
      <p:ext uri="{BB962C8B-B14F-4D97-AF65-F5344CB8AC3E}">
        <p14:creationId xmlns:p14="http://schemas.microsoft.com/office/powerpoint/2010/main" val="2619149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8501A-D17C-C544-82CE-CC73487C0F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AA32905-7652-3747-A22A-971A39C7C9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FB412C-DBF4-AC4F-A1B6-2FDF73D3E22A}"/>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965798E2-B1AD-FB4F-B6C2-85632F54DD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FDAACB-C85E-A748-AFA4-21DE376311A2}"/>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108999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BD559-35AF-1E48-8DD7-2B2D232E99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55E6AF-4D6A-CB43-B6CD-578C6A1C48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2D7A5E-DCC2-3449-B122-222D639AC8E1}"/>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5532A1A3-AF01-5043-8FC7-C3CAF61466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8171D2-56C9-9644-A1C8-EE38F5C2793E}"/>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2976054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712002-2CB9-4E45-A46A-233F1D54A6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FA9864C-5CDA-454A-8EEC-6ED6D044C0B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A53F09-EEE1-AA42-8426-F5452B323F6C}"/>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00ECE42B-EE4C-8D4B-AC3D-8D8C879AE3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BD06EF-DC7C-1C40-9E73-657DBFF7842D}"/>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2190424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EB669-31D8-E346-9283-0CD475EBDF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A4A8B0-30F0-E548-B68C-3449A59E5E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476F5B-8479-1B48-A650-1E85AF1BC097}"/>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CBEB0189-3E4C-C348-8656-D1DFDBF2D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1718D8-8F04-3D45-BA5F-B01E0DFE5D25}"/>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15334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DC022-1610-7844-88F3-BBC50CD591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98DC4-CF3D-D44A-9489-20C3793B11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4E6CE4E-DD9A-8242-8AF1-F416EA651290}"/>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D1DAEB01-B914-2147-8A8A-DD669946E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4B8D64-3E18-F84D-8B86-F9741927C5F1}"/>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65083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B6358-2330-0448-9FD2-8BE7926B50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21CB82-270D-8E4D-82F8-C9F5C4219F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5C0700-0053-CC44-AB3C-5E6E2108EA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5F2539-FF36-804C-AEA2-850714F51006}"/>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6" name="Footer Placeholder 5">
            <a:extLst>
              <a:ext uri="{FF2B5EF4-FFF2-40B4-BE49-F238E27FC236}">
                <a16:creationId xmlns:a16="http://schemas.microsoft.com/office/drawing/2014/main" id="{E0BB9A62-0C2E-DC40-89F9-354EFF6A44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28848D-DF28-CD4F-A0B4-BF79BA716BC9}"/>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2069603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587DC-78C6-AD4E-8A12-368B6A8B6F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EA4657-2C5D-E444-86BE-2135D6E3CE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AD03BC-8DD9-2A44-A6B9-3DC0983708E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CD08D3-0B3A-AF4B-95AF-3D2C658428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29D8853-A617-FA49-9B30-3A2ECD04C0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707288-083E-AB48-9782-EC01E96E690B}"/>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8" name="Footer Placeholder 7">
            <a:extLst>
              <a:ext uri="{FF2B5EF4-FFF2-40B4-BE49-F238E27FC236}">
                <a16:creationId xmlns:a16="http://schemas.microsoft.com/office/drawing/2014/main" id="{29B3479A-17D0-A04C-A712-01270594548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5510DE-34DC-194F-BE9C-85341C040FEE}"/>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2133204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BFFCB-60E4-A241-91E6-FBFF341897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231D63-CF61-7443-B2D1-35E894DE8E50}"/>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4" name="Footer Placeholder 3">
            <a:extLst>
              <a:ext uri="{FF2B5EF4-FFF2-40B4-BE49-F238E27FC236}">
                <a16:creationId xmlns:a16="http://schemas.microsoft.com/office/drawing/2014/main" id="{4BCD6CA5-E19B-6A4A-8E18-3732B688CC9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CDE613-103A-C144-ACEC-5D49F331A28B}"/>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1432472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5BB5122-0D42-5D44-8835-5DE8CCD5AA10}"/>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3" name="Footer Placeholder 2">
            <a:extLst>
              <a:ext uri="{FF2B5EF4-FFF2-40B4-BE49-F238E27FC236}">
                <a16:creationId xmlns:a16="http://schemas.microsoft.com/office/drawing/2014/main" id="{12AE9433-9385-774A-9A6D-4EF30CC0F9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F9F7AFF-505E-4B43-B930-96662862AD27}"/>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3515995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FD377-6BE5-C047-AFBF-7E0B433F1A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7341E6-A276-C64A-BBAE-A5FF046DCA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8EAAACC-AEB5-334A-AD81-41C09D9D89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C7D486-A3B0-584C-852E-BB41136B93BF}"/>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6" name="Footer Placeholder 5">
            <a:extLst>
              <a:ext uri="{FF2B5EF4-FFF2-40B4-BE49-F238E27FC236}">
                <a16:creationId xmlns:a16="http://schemas.microsoft.com/office/drawing/2014/main" id="{F83D4AC4-5210-7249-A8E7-1277724668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9CEB83-BD1A-7F44-9532-D94EECBBA3CB}"/>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1350659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4726B-8B47-064B-B938-3321BBF64F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15ECE97-D0EF-964E-B035-CE0277774F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1F1C0F0-4BF1-2E4B-A846-5BDCEA2438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10CFFB-FC52-164C-BD40-034FBC1C3822}"/>
              </a:ext>
            </a:extLst>
          </p:cNvPr>
          <p:cNvSpPr>
            <a:spLocks noGrp="1"/>
          </p:cNvSpPr>
          <p:nvPr>
            <p:ph type="dt" sz="half" idx="10"/>
          </p:nvPr>
        </p:nvSpPr>
        <p:spPr/>
        <p:txBody>
          <a:bodyPr/>
          <a:lstStyle/>
          <a:p>
            <a:fld id="{217544E6-0E6C-2D43-A305-3C5D743E0C0B}" type="datetimeFigureOut">
              <a:rPr lang="en-US" smtClean="0"/>
              <a:t>2/13/2022</a:t>
            </a:fld>
            <a:endParaRPr lang="en-US"/>
          </a:p>
        </p:txBody>
      </p:sp>
      <p:sp>
        <p:nvSpPr>
          <p:cNvPr id="6" name="Footer Placeholder 5">
            <a:extLst>
              <a:ext uri="{FF2B5EF4-FFF2-40B4-BE49-F238E27FC236}">
                <a16:creationId xmlns:a16="http://schemas.microsoft.com/office/drawing/2014/main" id="{B4FC224B-F02B-8B49-8541-3A0852AEB8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E53A4C-E9EC-4F41-BAEE-5399636B41D8}"/>
              </a:ext>
            </a:extLst>
          </p:cNvPr>
          <p:cNvSpPr>
            <a:spLocks noGrp="1"/>
          </p:cNvSpPr>
          <p:nvPr>
            <p:ph type="sldNum" sz="quarter" idx="12"/>
          </p:nvPr>
        </p:nvSpPr>
        <p:spPr/>
        <p:txBody>
          <a:bodyPr/>
          <a:lstStyle/>
          <a:p>
            <a:fld id="{FCEFEBA0-DFB4-5145-9F3C-ACB907265942}" type="slidenum">
              <a:rPr lang="en-US" smtClean="0"/>
              <a:t>‹#›</a:t>
            </a:fld>
            <a:endParaRPr lang="en-US"/>
          </a:p>
        </p:txBody>
      </p:sp>
    </p:spTree>
    <p:extLst>
      <p:ext uri="{BB962C8B-B14F-4D97-AF65-F5344CB8AC3E}">
        <p14:creationId xmlns:p14="http://schemas.microsoft.com/office/powerpoint/2010/main" val="2133609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A0B5BF-FA25-2145-A146-0FB0E4C09F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CA6A26-27BA-7641-9C02-98A694B269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B37B19-A3AD-324E-98FF-E56A79C03A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7544E6-0E6C-2D43-A305-3C5D743E0C0B}" type="datetimeFigureOut">
              <a:rPr lang="en-US" smtClean="0"/>
              <a:t>2/13/2022</a:t>
            </a:fld>
            <a:endParaRPr lang="en-US"/>
          </a:p>
        </p:txBody>
      </p:sp>
      <p:sp>
        <p:nvSpPr>
          <p:cNvPr id="5" name="Footer Placeholder 4">
            <a:extLst>
              <a:ext uri="{FF2B5EF4-FFF2-40B4-BE49-F238E27FC236}">
                <a16:creationId xmlns:a16="http://schemas.microsoft.com/office/drawing/2014/main" id="{19123011-5231-2A4D-8245-7BA9A0151E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6565FB-893E-A44B-9422-F3F8A71305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FEBA0-DFB4-5145-9F3C-ACB907265942}" type="slidenum">
              <a:rPr lang="en-US" smtClean="0"/>
              <a:t>‹#›</a:t>
            </a:fld>
            <a:endParaRPr lang="en-US"/>
          </a:p>
        </p:txBody>
      </p:sp>
    </p:spTree>
    <p:extLst>
      <p:ext uri="{BB962C8B-B14F-4D97-AF65-F5344CB8AC3E}">
        <p14:creationId xmlns:p14="http://schemas.microsoft.com/office/powerpoint/2010/main" val="790563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2.jpeg"/><Relationship Id="rId7" Type="http://schemas.openxmlformats.org/officeDocument/2006/relationships/diagramColors" Target="../diagrams/colors1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1.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4.jpg"/><Relationship Id="rId7" Type="http://schemas.openxmlformats.org/officeDocument/2006/relationships/diagramColors" Target="../diagrams/colors11.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25.jpg"/></Relationships>
</file>

<file path=ppt/slides/_rels/slide12.xml.rels><?xml version="1.0" encoding="UTF-8" standalone="yes"?>
<Relationships xmlns="http://schemas.openxmlformats.org/package/2006/relationships"><Relationship Id="rId8" Type="http://schemas.microsoft.com/office/2007/relationships/diagramDrawing" Target="../diagrams/drawing12.xml"/><Relationship Id="rId13" Type="http://schemas.microsoft.com/office/2007/relationships/diagramDrawing" Target="../diagrams/drawing13.xml"/><Relationship Id="rId3" Type="http://schemas.openxmlformats.org/officeDocument/2006/relationships/image" Target="../media/image23.jpeg"/><Relationship Id="rId7" Type="http://schemas.openxmlformats.org/officeDocument/2006/relationships/diagramColors" Target="../diagrams/colors12.xml"/><Relationship Id="rId12" Type="http://schemas.openxmlformats.org/officeDocument/2006/relationships/diagramColors" Target="../diagrams/colors1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2.xml"/><Relationship Id="rId11" Type="http://schemas.openxmlformats.org/officeDocument/2006/relationships/diagramQuickStyle" Target="../diagrams/quickStyle13.xml"/><Relationship Id="rId5" Type="http://schemas.openxmlformats.org/officeDocument/2006/relationships/diagramLayout" Target="../diagrams/layout12.xml"/><Relationship Id="rId10" Type="http://schemas.openxmlformats.org/officeDocument/2006/relationships/diagramLayout" Target="../diagrams/layout13.xml"/><Relationship Id="rId4" Type="http://schemas.openxmlformats.org/officeDocument/2006/relationships/diagramData" Target="../diagrams/data12.xml"/><Relationship Id="rId9" Type="http://schemas.openxmlformats.org/officeDocument/2006/relationships/diagramData" Target="../diagrams/data13.xml"/></Relationships>
</file>

<file path=ppt/slides/_rels/slide13.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8.jpeg"/><Relationship Id="rId7" Type="http://schemas.openxmlformats.org/officeDocument/2006/relationships/diagramColors" Target="../diagrams/colors1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5.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hyperlink" Target="https://www.allnations.health/ourmission/" TargetMode="External"/><Relationship Id="rId7" Type="http://schemas.openxmlformats.org/officeDocument/2006/relationships/diagramColors" Target="../diagrams/colors16.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_rels/slide16.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image" Target="../media/image19.png"/><Relationship Id="rId7" Type="http://schemas.openxmlformats.org/officeDocument/2006/relationships/diagramColors" Target="../diagrams/colors1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17.xml.rels><?xml version="1.0" encoding="UTF-8" standalone="yes"?>
<Relationships xmlns="http://schemas.openxmlformats.org/package/2006/relationships"><Relationship Id="rId3" Type="http://schemas.openxmlformats.org/officeDocument/2006/relationships/hyperlink" Target="mailto:dshane.barnett@umontana.edu" TargetMode="External"/><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hyperlink" Target="mailto:blakely.brown@umontana.edu" TargetMode="External"/><Relationship Id="rId4" Type="http://schemas.openxmlformats.org/officeDocument/2006/relationships/hyperlink" Target="mailto:julie.cahoon@umontana.edu" TargetMode="Externa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image" Target="../media/image18.jpeg"/><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9.png"/><Relationship Id="rId7"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0.png"/><Relationship Id="rId7" Type="http://schemas.openxmlformats.org/officeDocument/2006/relationships/diagramColors" Target="../diagrams/colors6.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1.jpeg"/><Relationship Id="rId7" Type="http://schemas.openxmlformats.org/officeDocument/2006/relationships/diagramColors" Target="../diagrams/colors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2.jpeg"/><Relationship Id="rId7" Type="http://schemas.openxmlformats.org/officeDocument/2006/relationships/diagramColors" Target="../diagrams/colors8.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2.jpeg"/><Relationship Id="rId7" Type="http://schemas.openxmlformats.org/officeDocument/2006/relationships/diagramColors" Target="../diagrams/colors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08FD31-1961-41AA-B294-DAF7601C781E}"/>
              </a:ext>
            </a:extLst>
          </p:cNvPr>
          <p:cNvPicPr>
            <a:picLocks noChangeAspect="1"/>
          </p:cNvPicPr>
          <p:nvPr/>
        </p:nvPicPr>
        <p:blipFill rotWithShape="1">
          <a:blip r:embed="rId3"/>
          <a:srcRect l="8625" r="2015" b="-2"/>
          <a:stretch/>
        </p:blipFill>
        <p:spPr>
          <a:xfrm>
            <a:off x="3882571" y="12"/>
            <a:ext cx="8309429" cy="6857990"/>
          </a:xfrm>
          <a:custGeom>
            <a:avLst/>
            <a:gdLst/>
            <a:ahLst/>
            <a:cxnLst/>
            <a:rect l="l" t="t" r="r" b="b"/>
            <a:pathLst>
              <a:path w="12192000" h="6858000">
                <a:moveTo>
                  <a:pt x="0" y="0"/>
                </a:moveTo>
                <a:lnTo>
                  <a:pt x="12192000" y="0"/>
                </a:lnTo>
                <a:lnTo>
                  <a:pt x="12192000" y="6858000"/>
                </a:lnTo>
                <a:lnTo>
                  <a:pt x="0" y="6858000"/>
                </a:lnTo>
                <a:close/>
              </a:path>
            </a:pathLst>
          </a:custGeom>
        </p:spPr>
      </p:pic>
      <p:grpSp>
        <p:nvGrpSpPr>
          <p:cNvPr id="33" name="Group 8">
            <a:extLst>
              <a:ext uri="{FF2B5EF4-FFF2-40B4-BE49-F238E27FC236}">
                <a16:creationId xmlns:a16="http://schemas.microsoft.com/office/drawing/2014/main" id="{63737881-458F-40AD-B72B-B57D267DC4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sp>
          <p:nvSpPr>
            <p:cNvPr id="34" name="Freeform: Shape 9">
              <a:extLst>
                <a:ext uri="{FF2B5EF4-FFF2-40B4-BE49-F238E27FC236}">
                  <a16:creationId xmlns:a16="http://schemas.microsoft.com/office/drawing/2014/main" id="{C2967126-346F-41EA-982D-63D8EBB60D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5" name="Group 10">
              <a:extLst>
                <a:ext uri="{FF2B5EF4-FFF2-40B4-BE49-F238E27FC236}">
                  <a16:creationId xmlns:a16="http://schemas.microsoft.com/office/drawing/2014/main" id="{1BCD9601-1F44-4E40-998C-1B256DAE946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36" name="Group 11">
                <a:extLst>
                  <a:ext uri="{FF2B5EF4-FFF2-40B4-BE49-F238E27FC236}">
                    <a16:creationId xmlns:a16="http://schemas.microsoft.com/office/drawing/2014/main" id="{1A1CA4E9-12FA-47EB-8471-25E8D55152C9}"/>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37" name="Freeform: Shape 15">
                  <a:extLst>
                    <a:ext uri="{FF2B5EF4-FFF2-40B4-BE49-F238E27FC236}">
                      <a16:creationId xmlns:a16="http://schemas.microsoft.com/office/drawing/2014/main" id="{E13A9BF0-334C-4457-A635-9CA4877EA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Freeform: Shape 16">
                  <a:extLst>
                    <a:ext uri="{FF2B5EF4-FFF2-40B4-BE49-F238E27FC236}">
                      <a16:creationId xmlns:a16="http://schemas.microsoft.com/office/drawing/2014/main" id="{FF05821A-8598-44E4-A18C-538D5331E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9" name="Group 12">
                <a:extLst>
                  <a:ext uri="{FF2B5EF4-FFF2-40B4-BE49-F238E27FC236}">
                    <a16:creationId xmlns:a16="http://schemas.microsoft.com/office/drawing/2014/main" id="{8A4ECC81-E17F-4F87-9A0B-398363A864A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4">
                  <a:alphaModFix amt="57000"/>
                </a:blip>
                <a:tile tx="0" ty="0" sx="100000" sy="100000" flip="none" algn="tl"/>
              </a:blipFill>
              <a:effectLst/>
            </p:grpSpPr>
            <p:sp>
              <p:nvSpPr>
                <p:cNvPr id="40" name="Freeform: Shape 13">
                  <a:extLst>
                    <a:ext uri="{FF2B5EF4-FFF2-40B4-BE49-F238E27FC236}">
                      <a16:creationId xmlns:a16="http://schemas.microsoft.com/office/drawing/2014/main" id="{1FBBD7D8-A895-40D0-A53D-DEDF495B2F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 name="Freeform: Shape 14">
                  <a:extLst>
                    <a:ext uri="{FF2B5EF4-FFF2-40B4-BE49-F238E27FC236}">
                      <a16:creationId xmlns:a16="http://schemas.microsoft.com/office/drawing/2014/main" id="{BA602493-BC70-48CF-BDBA-88A8662274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5" name="TextBox 4">
            <a:extLst>
              <a:ext uri="{FF2B5EF4-FFF2-40B4-BE49-F238E27FC236}">
                <a16:creationId xmlns:a16="http://schemas.microsoft.com/office/drawing/2014/main" id="{99291773-F0E3-4450-BC26-F216F1D4A084}"/>
              </a:ext>
            </a:extLst>
          </p:cNvPr>
          <p:cNvSpPr txBox="1"/>
          <p:nvPr/>
        </p:nvSpPr>
        <p:spPr>
          <a:xfrm>
            <a:off x="128868" y="726109"/>
            <a:ext cx="3753704" cy="2677656"/>
          </a:xfrm>
          <a:prstGeom prst="rect">
            <a:avLst/>
          </a:prstGeom>
          <a:noFill/>
        </p:spPr>
        <p:txBody>
          <a:bodyPr wrap="square" rtlCol="0">
            <a:spAutoFit/>
          </a:bodyPr>
          <a:lstStyle/>
          <a:p>
            <a:r>
              <a:rPr lang="en-US" sz="2800" b="1" dirty="0">
                <a:solidFill>
                  <a:schemeClr val="accent4">
                    <a:lumMod val="60000"/>
                    <a:lumOff val="40000"/>
                  </a:schemeClr>
                </a:solidFill>
              </a:rPr>
              <a:t>American Indian</a:t>
            </a:r>
          </a:p>
          <a:p>
            <a:r>
              <a:rPr lang="en-US" sz="2800" b="1" dirty="0">
                <a:solidFill>
                  <a:schemeClr val="accent4">
                    <a:lumMod val="60000"/>
                    <a:lumOff val="40000"/>
                  </a:schemeClr>
                </a:solidFill>
              </a:rPr>
              <a:t>Traditional Ceremonial Practices as a Potential Community-Informed Intervention Against </a:t>
            </a:r>
          </a:p>
          <a:p>
            <a:r>
              <a:rPr lang="en-US" sz="2800" b="1" dirty="0">
                <a:solidFill>
                  <a:schemeClr val="accent4">
                    <a:lumMod val="60000"/>
                    <a:lumOff val="40000"/>
                  </a:schemeClr>
                </a:solidFill>
              </a:rPr>
              <a:t>Problem Substance Use</a:t>
            </a:r>
          </a:p>
        </p:txBody>
      </p:sp>
      <p:sp>
        <p:nvSpPr>
          <p:cNvPr id="26" name="TextBox 25">
            <a:extLst>
              <a:ext uri="{FF2B5EF4-FFF2-40B4-BE49-F238E27FC236}">
                <a16:creationId xmlns:a16="http://schemas.microsoft.com/office/drawing/2014/main" id="{557866AA-5F99-45D9-91BD-A92F7C3E1531}"/>
              </a:ext>
            </a:extLst>
          </p:cNvPr>
          <p:cNvSpPr txBox="1"/>
          <p:nvPr/>
        </p:nvSpPr>
        <p:spPr>
          <a:xfrm>
            <a:off x="406400" y="3746500"/>
            <a:ext cx="3476171" cy="2708434"/>
          </a:xfrm>
          <a:prstGeom prst="rect">
            <a:avLst/>
          </a:prstGeom>
          <a:noFill/>
        </p:spPr>
        <p:txBody>
          <a:bodyPr wrap="square" rtlCol="0">
            <a:spAutoFit/>
          </a:bodyPr>
          <a:lstStyle/>
          <a:p>
            <a:r>
              <a:rPr lang="en-US" sz="2000" b="1" dirty="0">
                <a:solidFill>
                  <a:schemeClr val="accent5">
                    <a:lumMod val="60000"/>
                    <a:lumOff val="40000"/>
                  </a:schemeClr>
                </a:solidFill>
              </a:rPr>
              <a:t>D’Shane Barnett, MS</a:t>
            </a:r>
          </a:p>
          <a:p>
            <a:pPr marL="228600"/>
            <a:r>
              <a:rPr lang="en-US" sz="2000" dirty="0">
                <a:solidFill>
                  <a:schemeClr val="bg1"/>
                </a:solidFill>
              </a:rPr>
              <a:t>PhD Candidate</a:t>
            </a:r>
          </a:p>
          <a:p>
            <a:r>
              <a:rPr lang="en-US" sz="2000" b="1" dirty="0">
                <a:solidFill>
                  <a:schemeClr val="accent5">
                    <a:lumMod val="60000"/>
                    <a:lumOff val="40000"/>
                  </a:schemeClr>
                </a:solidFill>
              </a:rPr>
              <a:t>Julie Cahoon, MPH</a:t>
            </a:r>
          </a:p>
          <a:p>
            <a:pPr marL="228600"/>
            <a:r>
              <a:rPr lang="en-US" sz="2000" dirty="0">
                <a:solidFill>
                  <a:schemeClr val="bg1"/>
                </a:solidFill>
              </a:rPr>
              <a:t>MPH Graduate</a:t>
            </a:r>
          </a:p>
          <a:p>
            <a:r>
              <a:rPr lang="en-US" sz="2000" b="1" dirty="0">
                <a:solidFill>
                  <a:schemeClr val="accent5">
                    <a:lumMod val="60000"/>
                    <a:lumOff val="40000"/>
                  </a:schemeClr>
                </a:solidFill>
              </a:rPr>
              <a:t>Blakely Brown, PhD</a:t>
            </a:r>
          </a:p>
          <a:p>
            <a:pPr marL="228600"/>
            <a:r>
              <a:rPr lang="en-US" sz="2000" dirty="0">
                <a:solidFill>
                  <a:schemeClr val="bg1"/>
                </a:solidFill>
              </a:rPr>
              <a:t>Mentor</a:t>
            </a:r>
          </a:p>
          <a:p>
            <a:pPr>
              <a:spcBef>
                <a:spcPts val="1200"/>
              </a:spcBef>
            </a:pPr>
            <a:r>
              <a:rPr lang="en-US" sz="2000" i="1" dirty="0">
                <a:solidFill>
                  <a:schemeClr val="bg1"/>
                </a:solidFill>
              </a:rPr>
              <a:t>School of Public and Community Health Sciences</a:t>
            </a:r>
          </a:p>
        </p:txBody>
      </p:sp>
    </p:spTree>
    <p:extLst>
      <p:ext uri="{BB962C8B-B14F-4D97-AF65-F5344CB8AC3E}">
        <p14:creationId xmlns:p14="http://schemas.microsoft.com/office/powerpoint/2010/main" val="1746728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BGRectangle">
            <a:extLst>
              <a:ext uri="{FF2B5EF4-FFF2-40B4-BE49-F238E27FC236}">
                <a16:creationId xmlns:a16="http://schemas.microsoft.com/office/drawing/2014/main" id="{25E8815A-9407-4234-B08F-A1E49DCD7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Stream flowing through the grassland">
            <a:extLst>
              <a:ext uri="{FF2B5EF4-FFF2-40B4-BE49-F238E27FC236}">
                <a16:creationId xmlns:a16="http://schemas.microsoft.com/office/drawing/2014/main" id="{FA232192-D36A-47E9-BF13-344221D9A906}"/>
              </a:ext>
            </a:extLst>
          </p:cNvPr>
          <p:cNvPicPr>
            <a:picLocks noChangeAspect="1"/>
          </p:cNvPicPr>
          <p:nvPr/>
        </p:nvPicPr>
        <p:blipFill rotWithShape="1">
          <a:blip r:embed="rId3">
            <a:alphaModFix amt="50000"/>
          </a:blip>
          <a:srcRect r="4000"/>
          <a:stretch/>
        </p:blipFill>
        <p:spPr>
          <a:xfrm>
            <a:off x="20" y="1"/>
            <a:ext cx="12191980" cy="6857999"/>
          </a:xfrm>
          <a:prstGeom prst="rect">
            <a:avLst/>
          </a:prstGeom>
        </p:spPr>
      </p:pic>
      <p:sp>
        <p:nvSpPr>
          <p:cNvPr id="4" name="Title 3">
            <a:extLst>
              <a:ext uri="{FF2B5EF4-FFF2-40B4-BE49-F238E27FC236}">
                <a16:creationId xmlns:a16="http://schemas.microsoft.com/office/drawing/2014/main" id="{5279D613-B10E-480D-896B-17F07C347EE8}"/>
              </a:ext>
            </a:extLst>
          </p:cNvPr>
          <p:cNvSpPr>
            <a:spLocks noGrp="1"/>
          </p:cNvSpPr>
          <p:nvPr>
            <p:ph type="title"/>
          </p:nvPr>
        </p:nvSpPr>
        <p:spPr>
          <a:xfrm>
            <a:off x="154009" y="963877"/>
            <a:ext cx="4332562" cy="4930246"/>
          </a:xfrm>
        </p:spPr>
        <p:txBody>
          <a:bodyPr>
            <a:normAutofit/>
          </a:bodyPr>
          <a:lstStyle/>
          <a:p>
            <a:pPr algn="r"/>
            <a:r>
              <a:rPr lang="en-US" dirty="0">
                <a:solidFill>
                  <a:schemeClr val="bg1"/>
                </a:solidFill>
                <a:latin typeface="Bradley Hand" pitchFamily="2" charset="77"/>
              </a:rPr>
              <a:t>Phase 2: </a:t>
            </a:r>
            <a:br>
              <a:rPr lang="en-US" dirty="0">
                <a:solidFill>
                  <a:schemeClr val="bg1"/>
                </a:solidFill>
                <a:latin typeface="Bradley Hand" pitchFamily="2" charset="77"/>
              </a:rPr>
            </a:br>
            <a:r>
              <a:rPr lang="en-US" dirty="0">
                <a:solidFill>
                  <a:schemeClr val="bg1"/>
                </a:solidFill>
                <a:latin typeface="Bradley Hand" pitchFamily="2" charset="77"/>
              </a:rPr>
              <a:t>Semi-structured interviews </a:t>
            </a:r>
            <a:endParaRPr lang="en-US" dirty="0">
              <a:solidFill>
                <a:schemeClr val="bg1"/>
              </a:solidFill>
            </a:endParaRPr>
          </a:p>
        </p:txBody>
      </p:sp>
      <p:sp>
        <p:nvSpPr>
          <p:cNvPr id="23" name="!!Line">
            <a:extLst>
              <a:ext uri="{FF2B5EF4-FFF2-40B4-BE49-F238E27FC236}">
                <a16:creationId xmlns:a16="http://schemas.microsoft.com/office/drawing/2014/main" id="{C9C56819-FD02-4626-ABF5-85C7463C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27575619-371E-4D56-93ED-BFC109FCF4D3}"/>
              </a:ext>
            </a:extLst>
          </p:cNvPr>
          <p:cNvSpPr>
            <a:spLocks noGrp="1"/>
          </p:cNvSpPr>
          <p:nvPr>
            <p:ph idx="1"/>
          </p:nvPr>
        </p:nvSpPr>
        <p:spPr>
          <a:xfrm>
            <a:off x="4976031" y="963877"/>
            <a:ext cx="6790972" cy="4930246"/>
          </a:xfrm>
          <a:solidFill>
            <a:srgbClr val="DAE3F3"/>
          </a:solidFill>
        </p:spPr>
        <p:txBody>
          <a:bodyPr anchor="ctr">
            <a:normAutofit/>
          </a:bodyPr>
          <a:lstStyle/>
          <a:p>
            <a:pPr marL="457200" lvl="1" indent="0">
              <a:buNone/>
            </a:pPr>
            <a:r>
              <a:rPr lang="en-US" b="1" dirty="0">
                <a:solidFill>
                  <a:schemeClr val="tx1">
                    <a:lumMod val="85000"/>
                    <a:lumOff val="15000"/>
                  </a:schemeClr>
                </a:solidFill>
              </a:rPr>
              <a:t>Question samples</a:t>
            </a:r>
          </a:p>
          <a:p>
            <a:pPr lvl="1"/>
            <a:r>
              <a:rPr lang="en-US" dirty="0">
                <a:solidFill>
                  <a:schemeClr val="tx1">
                    <a:lumMod val="85000"/>
                    <a:lumOff val="15000"/>
                  </a:schemeClr>
                </a:solidFill>
              </a:rPr>
              <a:t>All Nations Health Center is exploring ways to incorporate TCP into some of its programs and services that are aimed at preventing substance use problems. Because we are in an urban area, a program like this would have to accommodate many tribal perspectives, cultures, and backgrounds. What would you think about such a program?</a:t>
            </a:r>
          </a:p>
          <a:p>
            <a:pPr lvl="1"/>
            <a:r>
              <a:rPr lang="en-US" dirty="0">
                <a:solidFill>
                  <a:schemeClr val="tx1">
                    <a:lumMod val="85000"/>
                    <a:lumOff val="15000"/>
                  </a:schemeClr>
                </a:solidFill>
              </a:rPr>
              <a:t>Why might there be a difference between someone’s personal beliefs or attitudes about TCP and whether or not they say they will participate in TCP?</a:t>
            </a:r>
            <a:endParaRPr lang="en-US" b="1" dirty="0">
              <a:solidFill>
                <a:schemeClr val="tx1">
                  <a:lumMod val="85000"/>
                  <a:lumOff val="15000"/>
                </a:schemeClr>
              </a:solidFill>
            </a:endParaRPr>
          </a:p>
          <a:p>
            <a:pPr lvl="1"/>
            <a:endParaRPr lang="en-US" b="1" dirty="0">
              <a:solidFill>
                <a:schemeClr val="bg1"/>
              </a:solidFill>
            </a:endParaRPr>
          </a:p>
        </p:txBody>
      </p:sp>
      <p:graphicFrame>
        <p:nvGraphicFramePr>
          <p:cNvPr id="11" name="Diagram 10">
            <a:extLst>
              <a:ext uri="{FF2B5EF4-FFF2-40B4-BE49-F238E27FC236}">
                <a16:creationId xmlns:a16="http://schemas.microsoft.com/office/drawing/2014/main" id="{0F6884EC-953C-4266-8499-DDCA15818AEE}"/>
              </a:ext>
            </a:extLst>
          </p:cNvPr>
          <p:cNvGraphicFramePr/>
          <p:nvPr>
            <p:extLst>
              <p:ext uri="{D42A27DB-BD31-4B8C-83A1-F6EECF244321}">
                <p14:modId xmlns:p14="http://schemas.microsoft.com/office/powerpoint/2010/main" val="3255488898"/>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3955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BGRectangle">
            <a:extLst>
              <a:ext uri="{FF2B5EF4-FFF2-40B4-BE49-F238E27FC236}">
                <a16:creationId xmlns:a16="http://schemas.microsoft.com/office/drawing/2014/main" id="{9CC67894-1D18-43E0-B8E1-ECF37EB0D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13E3398-4840-4DA1-B674-51AE569B24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AF597035-A881-4140-AC8D-451EECE3EBA3}"/>
              </a:ext>
            </a:extLst>
          </p:cNvPr>
          <p:cNvPicPr>
            <a:picLocks noChangeAspect="1"/>
          </p:cNvPicPr>
          <p:nvPr/>
        </p:nvPicPr>
        <p:blipFill rotWithShape="1">
          <a:blip r:embed="rId2">
            <a:alphaModFix amt="50000"/>
          </a:blip>
          <a:srcRect l="6222" r="-1" b="-1"/>
          <a:stretch/>
        </p:blipFill>
        <p:spPr>
          <a:xfrm>
            <a:off x="20" y="1"/>
            <a:ext cx="12191980" cy="6857999"/>
          </a:xfrm>
          <a:prstGeom prst="rect">
            <a:avLst/>
          </a:prstGeom>
        </p:spPr>
      </p:pic>
      <p:sp>
        <p:nvSpPr>
          <p:cNvPr id="2" name="Title 1">
            <a:extLst>
              <a:ext uri="{FF2B5EF4-FFF2-40B4-BE49-F238E27FC236}">
                <a16:creationId xmlns:a16="http://schemas.microsoft.com/office/drawing/2014/main" id="{B7E492E6-6186-2247-B6D2-957AD3F19DB9}"/>
              </a:ext>
            </a:extLst>
          </p:cNvPr>
          <p:cNvSpPr>
            <a:spLocks noGrp="1"/>
          </p:cNvSpPr>
          <p:nvPr>
            <p:ph type="title"/>
          </p:nvPr>
        </p:nvSpPr>
        <p:spPr>
          <a:xfrm>
            <a:off x="943276" y="467493"/>
            <a:ext cx="10410524" cy="1193533"/>
          </a:xfrm>
        </p:spPr>
        <p:txBody>
          <a:bodyPr>
            <a:normAutofit/>
          </a:bodyPr>
          <a:lstStyle/>
          <a:p>
            <a:r>
              <a:rPr lang="en-US" sz="3700" dirty="0">
                <a:solidFill>
                  <a:srgbClr val="FFFFFF"/>
                </a:solidFill>
                <a:latin typeface="Bradley Hand" pitchFamily="2" charset="77"/>
              </a:rPr>
              <a:t>Preliminary Results: </a:t>
            </a:r>
            <a:br>
              <a:rPr lang="en-US" sz="3700" dirty="0">
                <a:solidFill>
                  <a:srgbClr val="FFFFFF"/>
                </a:solidFill>
                <a:latin typeface="Bradley Hand" pitchFamily="2" charset="77"/>
              </a:rPr>
            </a:br>
            <a:r>
              <a:rPr lang="en-US" sz="3700" dirty="0">
                <a:solidFill>
                  <a:srgbClr val="FFFFFF"/>
                </a:solidFill>
                <a:latin typeface="Bradley Hand" pitchFamily="2" charset="77"/>
              </a:rPr>
              <a:t>Survey </a:t>
            </a:r>
          </a:p>
        </p:txBody>
      </p:sp>
      <p:sp>
        <p:nvSpPr>
          <p:cNvPr id="13" name="!!Line">
            <a:extLst>
              <a:ext uri="{FF2B5EF4-FFF2-40B4-BE49-F238E27FC236}">
                <a16:creationId xmlns:a16="http://schemas.microsoft.com/office/drawing/2014/main" id="{83306AB0-8BF5-43D5-B5E2-C53EA07838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826324"/>
            <a:ext cx="27432" cy="914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Table&#10;&#10;Description automatically generated">
            <a:extLst>
              <a:ext uri="{FF2B5EF4-FFF2-40B4-BE49-F238E27FC236}">
                <a16:creationId xmlns:a16="http://schemas.microsoft.com/office/drawing/2014/main" id="{B5CD8654-2C54-9941-B889-ADDA1239965E}"/>
              </a:ext>
            </a:extLst>
          </p:cNvPr>
          <p:cNvPicPr>
            <a:picLocks noGrp="1" noChangeAspect="1"/>
          </p:cNvPicPr>
          <p:nvPr>
            <p:ph idx="1"/>
          </p:nvPr>
        </p:nvPicPr>
        <p:blipFill>
          <a:blip r:embed="rId3"/>
          <a:stretch>
            <a:fillRect/>
          </a:stretch>
        </p:blipFill>
        <p:spPr>
          <a:xfrm>
            <a:off x="96228" y="2011613"/>
            <a:ext cx="5920663" cy="3657600"/>
          </a:xfrm>
          <a:solidFill>
            <a:srgbClr val="DBDC6E"/>
          </a:solidFill>
          <a:ln>
            <a:solidFill>
              <a:schemeClr val="bg2"/>
            </a:solidFill>
          </a:ln>
        </p:spPr>
      </p:pic>
      <p:graphicFrame>
        <p:nvGraphicFramePr>
          <p:cNvPr id="8" name="Diagram 7">
            <a:extLst>
              <a:ext uri="{FF2B5EF4-FFF2-40B4-BE49-F238E27FC236}">
                <a16:creationId xmlns:a16="http://schemas.microsoft.com/office/drawing/2014/main" id="{2837EAF5-579D-4669-86E0-1C24091DDC04}"/>
              </a:ext>
            </a:extLst>
          </p:cNvPr>
          <p:cNvGraphicFramePr/>
          <p:nvPr>
            <p:extLst>
              <p:ext uri="{D42A27DB-BD31-4B8C-83A1-F6EECF244321}">
                <p14:modId xmlns:p14="http://schemas.microsoft.com/office/powerpoint/2010/main" val="154748045"/>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Picture 9" descr="Table&#10;&#10;Description automatically generated">
            <a:extLst>
              <a:ext uri="{FF2B5EF4-FFF2-40B4-BE49-F238E27FC236}">
                <a16:creationId xmlns:a16="http://schemas.microsoft.com/office/drawing/2014/main" id="{8EBDA748-7267-994B-811F-3A3D07AA780A}"/>
              </a:ext>
            </a:extLst>
          </p:cNvPr>
          <p:cNvPicPr>
            <a:picLocks noChangeAspect="1"/>
          </p:cNvPicPr>
          <p:nvPr/>
        </p:nvPicPr>
        <p:blipFill>
          <a:blip r:embed="rId9"/>
          <a:stretch>
            <a:fillRect/>
          </a:stretch>
        </p:blipFill>
        <p:spPr>
          <a:xfrm>
            <a:off x="6110071" y="2011613"/>
            <a:ext cx="5985164" cy="3657600"/>
          </a:xfrm>
          <a:prstGeom prst="rect">
            <a:avLst/>
          </a:prstGeom>
        </p:spPr>
      </p:pic>
    </p:spTree>
    <p:extLst>
      <p:ext uri="{BB962C8B-B14F-4D97-AF65-F5344CB8AC3E}">
        <p14:creationId xmlns:p14="http://schemas.microsoft.com/office/powerpoint/2010/main" val="465283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BGRectangle">
            <a:extLst>
              <a:ext uri="{FF2B5EF4-FFF2-40B4-BE49-F238E27FC236}">
                <a16:creationId xmlns:a16="http://schemas.microsoft.com/office/drawing/2014/main" id="{9CC67894-1D18-43E0-B8E1-ECF37EB0D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13E3398-4840-4DA1-B674-51AE569B24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AF597035-A881-4140-AC8D-451EECE3EBA3}"/>
              </a:ext>
            </a:extLst>
          </p:cNvPr>
          <p:cNvPicPr>
            <a:picLocks noChangeAspect="1"/>
          </p:cNvPicPr>
          <p:nvPr/>
        </p:nvPicPr>
        <p:blipFill rotWithShape="1">
          <a:blip r:embed="rId3">
            <a:alphaModFix amt="50000"/>
          </a:blip>
          <a:srcRect l="6222" r="-1" b="-1"/>
          <a:stretch/>
        </p:blipFill>
        <p:spPr>
          <a:xfrm>
            <a:off x="20" y="1"/>
            <a:ext cx="12191980" cy="6857999"/>
          </a:xfrm>
          <a:prstGeom prst="rect">
            <a:avLst/>
          </a:prstGeom>
        </p:spPr>
      </p:pic>
      <p:sp>
        <p:nvSpPr>
          <p:cNvPr id="2" name="Title 1">
            <a:extLst>
              <a:ext uri="{FF2B5EF4-FFF2-40B4-BE49-F238E27FC236}">
                <a16:creationId xmlns:a16="http://schemas.microsoft.com/office/drawing/2014/main" id="{B7E492E6-6186-2247-B6D2-957AD3F19DB9}"/>
              </a:ext>
            </a:extLst>
          </p:cNvPr>
          <p:cNvSpPr>
            <a:spLocks noGrp="1"/>
          </p:cNvSpPr>
          <p:nvPr>
            <p:ph type="title"/>
          </p:nvPr>
        </p:nvSpPr>
        <p:spPr>
          <a:xfrm>
            <a:off x="943276" y="467493"/>
            <a:ext cx="10410524" cy="1193533"/>
          </a:xfrm>
        </p:spPr>
        <p:txBody>
          <a:bodyPr>
            <a:normAutofit/>
          </a:bodyPr>
          <a:lstStyle/>
          <a:p>
            <a:r>
              <a:rPr lang="en-US" sz="3700" dirty="0">
                <a:solidFill>
                  <a:srgbClr val="FFFFFF"/>
                </a:solidFill>
                <a:latin typeface="Bradley Hand" pitchFamily="2" charset="77"/>
              </a:rPr>
              <a:t>Preliminary Results: </a:t>
            </a:r>
            <a:br>
              <a:rPr lang="en-US" sz="3700" dirty="0">
                <a:solidFill>
                  <a:srgbClr val="FFFFFF"/>
                </a:solidFill>
                <a:latin typeface="Bradley Hand" pitchFamily="2" charset="77"/>
              </a:rPr>
            </a:br>
            <a:r>
              <a:rPr lang="en-US" sz="3700" dirty="0">
                <a:solidFill>
                  <a:srgbClr val="FFFFFF"/>
                </a:solidFill>
                <a:latin typeface="Bradley Hand" pitchFamily="2" charset="77"/>
              </a:rPr>
              <a:t>Interviews </a:t>
            </a:r>
          </a:p>
        </p:txBody>
      </p:sp>
      <p:sp>
        <p:nvSpPr>
          <p:cNvPr id="13" name="!!Line">
            <a:extLst>
              <a:ext uri="{FF2B5EF4-FFF2-40B4-BE49-F238E27FC236}">
                <a16:creationId xmlns:a16="http://schemas.microsoft.com/office/drawing/2014/main" id="{83306AB0-8BF5-43D5-B5E2-C53EA07838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2000" y="826324"/>
            <a:ext cx="27432" cy="914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4">
            <a:extLst>
              <a:ext uri="{FF2B5EF4-FFF2-40B4-BE49-F238E27FC236}">
                <a16:creationId xmlns:a16="http://schemas.microsoft.com/office/drawing/2014/main" id="{74258E3A-7220-254E-9F97-C809B4042B9D}"/>
              </a:ext>
            </a:extLst>
          </p:cNvPr>
          <p:cNvGraphicFramePr>
            <a:graphicFrameLocks noGrp="1"/>
          </p:cNvGraphicFramePr>
          <p:nvPr>
            <p:ph idx="1"/>
            <p:extLst>
              <p:ext uri="{D42A27DB-BD31-4B8C-83A1-F6EECF244321}">
                <p14:modId xmlns:p14="http://schemas.microsoft.com/office/powerpoint/2010/main" val="3938529522"/>
              </p:ext>
            </p:extLst>
          </p:nvPr>
        </p:nvGraphicFramePr>
        <p:xfrm>
          <a:off x="1722782" y="2128518"/>
          <a:ext cx="9538252" cy="36607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8" name="Diagram 7">
            <a:extLst>
              <a:ext uri="{FF2B5EF4-FFF2-40B4-BE49-F238E27FC236}">
                <a16:creationId xmlns:a16="http://schemas.microsoft.com/office/drawing/2014/main" id="{2837EAF5-579D-4669-86E0-1C24091DDC04}"/>
              </a:ext>
            </a:extLst>
          </p:cNvPr>
          <p:cNvGraphicFramePr/>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07948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33911EF3-70AB-0347-B4D8-AAF40D7A0771}"/>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64B75A8B-4A47-894E-966D-8C705CBD4E90}"/>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57A85D26-2902-B143-BEFE-18C6867E9AF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field of wheat&#10;&#10;Description automatically generated with medium confidence">
            <a:extLst>
              <a:ext uri="{FF2B5EF4-FFF2-40B4-BE49-F238E27FC236}">
                <a16:creationId xmlns:a16="http://schemas.microsoft.com/office/drawing/2014/main" id="{7403491F-F756-E246-9615-650A1B40898A}"/>
              </a:ext>
            </a:extLst>
          </p:cNvPr>
          <p:cNvPicPr>
            <a:picLocks/>
          </p:cNvPicPr>
          <p:nvPr/>
        </p:nvPicPr>
        <p:blipFill rotWithShape="1">
          <a:blip r:embed="rId3"/>
          <a:srcRect t="14498" r="9091" b="8894"/>
          <a:stretch/>
        </p:blipFill>
        <p:spPr>
          <a:xfrm>
            <a:off x="20" y="1"/>
            <a:ext cx="12191980" cy="6857999"/>
          </a:xfrm>
          <a:prstGeom prst="rect">
            <a:avLst/>
          </a:prstGeom>
        </p:spPr>
      </p:pic>
      <p:sp>
        <p:nvSpPr>
          <p:cNvPr id="19" name="Rectangle 18">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9E2222-6512-734F-B74E-A8E4813FB5B4}"/>
              </a:ext>
            </a:extLst>
          </p:cNvPr>
          <p:cNvSpPr>
            <a:spLocks noGrp="1"/>
          </p:cNvSpPr>
          <p:nvPr>
            <p:ph type="title"/>
          </p:nvPr>
        </p:nvSpPr>
        <p:spPr>
          <a:xfrm>
            <a:off x="594804" y="640263"/>
            <a:ext cx="6619811" cy="1344975"/>
          </a:xfrm>
        </p:spPr>
        <p:txBody>
          <a:bodyPr vert="horz" lIns="91440" tIns="45720" rIns="91440" bIns="45720" rtlCol="0">
            <a:normAutofit/>
          </a:bodyPr>
          <a:lstStyle/>
          <a:p>
            <a:r>
              <a:rPr lang="en-US" sz="4000" dirty="0">
                <a:latin typeface="Bradley Hand" pitchFamily="2" charset="77"/>
              </a:rPr>
              <a:t>Significance</a:t>
            </a:r>
          </a:p>
        </p:txBody>
      </p:sp>
      <p:sp>
        <p:nvSpPr>
          <p:cNvPr id="4" name="Content Placeholder 3">
            <a:extLst>
              <a:ext uri="{FF2B5EF4-FFF2-40B4-BE49-F238E27FC236}">
                <a16:creationId xmlns:a16="http://schemas.microsoft.com/office/drawing/2014/main" id="{452F26C4-31A8-4A1B-9B47-042CF1A06181}"/>
              </a:ext>
            </a:extLst>
          </p:cNvPr>
          <p:cNvSpPr>
            <a:spLocks noGrp="1"/>
          </p:cNvSpPr>
          <p:nvPr>
            <p:ph idx="1"/>
          </p:nvPr>
        </p:nvSpPr>
        <p:spPr>
          <a:xfrm>
            <a:off x="594109" y="2121763"/>
            <a:ext cx="6620505" cy="3773010"/>
          </a:xfrm>
        </p:spPr>
        <p:txBody>
          <a:bodyPr>
            <a:normAutofit/>
          </a:bodyPr>
          <a:lstStyle/>
          <a:p>
            <a:pPr lvl="0"/>
            <a:r>
              <a:rPr lang="en-US" dirty="0"/>
              <a:t>Explore TCP among AIANs living in an urban setting in Montana.</a:t>
            </a:r>
          </a:p>
          <a:p>
            <a:pPr lvl="0"/>
            <a:r>
              <a:rPr lang="en-US" dirty="0"/>
              <a:t>Explores the development of a holistic substance use intervention </a:t>
            </a:r>
            <a:r>
              <a:rPr lang="en-US" i="1" dirty="0"/>
              <a:t>driven by</a:t>
            </a:r>
            <a:r>
              <a:rPr lang="en-US" dirty="0"/>
              <a:t> TCP. </a:t>
            </a:r>
          </a:p>
          <a:p>
            <a:pPr lvl="0"/>
            <a:r>
              <a:rPr lang="en-US" dirty="0">
                <a:effectLst/>
                <a:latin typeface="Calibri" panose="020F0502020204030204" pitchFamily="34" charset="0"/>
                <a:ea typeface="Calibri" panose="020F0502020204030204" pitchFamily="34" charset="0"/>
                <a:cs typeface="Times New Roman" panose="02020603050405020304" pitchFamily="18" charset="0"/>
              </a:rPr>
              <a:t>Inform AIAN community-informed substance use intervention for urban AIANs.</a:t>
            </a:r>
            <a:endParaRPr lang="en-US" dirty="0"/>
          </a:p>
        </p:txBody>
      </p:sp>
      <p:graphicFrame>
        <p:nvGraphicFramePr>
          <p:cNvPr id="6" name="Diagram 5">
            <a:extLst>
              <a:ext uri="{FF2B5EF4-FFF2-40B4-BE49-F238E27FC236}">
                <a16:creationId xmlns:a16="http://schemas.microsoft.com/office/drawing/2014/main" id="{464D84C9-7B70-476B-9402-65211597B151}"/>
              </a:ext>
            </a:extLst>
          </p:cNvPr>
          <p:cNvGraphicFramePr/>
          <p:nvPr>
            <p:extLst>
              <p:ext uri="{D42A27DB-BD31-4B8C-83A1-F6EECF244321}">
                <p14:modId xmlns:p14="http://schemas.microsoft.com/office/powerpoint/2010/main" val="935796011"/>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660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field of tall grass&#10;&#10;Description automatically generated">
            <a:extLst>
              <a:ext uri="{FF2B5EF4-FFF2-40B4-BE49-F238E27FC236}">
                <a16:creationId xmlns:a16="http://schemas.microsoft.com/office/drawing/2014/main" id="{F9933A57-C367-46F2-8FA0-C927631FC9DE}"/>
              </a:ext>
            </a:extLst>
          </p:cNvPr>
          <p:cNvPicPr>
            <a:picLocks noChangeAspect="1"/>
          </p:cNvPicPr>
          <p:nvPr/>
        </p:nvPicPr>
        <p:blipFill rotWithShape="1">
          <a:blip r:embed="rId2">
            <a:alphaModFix amt="35000"/>
          </a:blip>
          <a:srcRect t="5116" b="12163"/>
          <a:stretch/>
        </p:blipFill>
        <p:spPr>
          <a:xfrm>
            <a:off x="20" y="1"/>
            <a:ext cx="12191980" cy="6857999"/>
          </a:xfrm>
          <a:prstGeom prst="rect">
            <a:avLst/>
          </a:prstGeom>
        </p:spPr>
      </p:pic>
      <p:sp>
        <p:nvSpPr>
          <p:cNvPr id="2" name="Title 1">
            <a:extLst>
              <a:ext uri="{FF2B5EF4-FFF2-40B4-BE49-F238E27FC236}">
                <a16:creationId xmlns:a16="http://schemas.microsoft.com/office/drawing/2014/main" id="{B7E492E6-6186-2247-B6D2-957AD3F19DB9}"/>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latin typeface="Bradley Hand" pitchFamily="2" charset="77"/>
              </a:rPr>
              <a:t>References</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DCC1150-4035-43F8-BEC2-9181A4B7B459}"/>
              </a:ext>
            </a:extLst>
          </p:cNvPr>
          <p:cNvSpPr>
            <a:spLocks noGrp="1"/>
          </p:cNvSpPr>
          <p:nvPr>
            <p:ph idx="1"/>
          </p:nvPr>
        </p:nvSpPr>
        <p:spPr>
          <a:xfrm>
            <a:off x="5155379" y="426720"/>
            <a:ext cx="6731821" cy="5365418"/>
          </a:xfrm>
        </p:spPr>
        <p:txBody>
          <a:bodyPr anchor="ctr">
            <a:normAutofit fontScale="85000" lnSpcReduction="20000"/>
          </a:bodyPr>
          <a:lstStyle/>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	Jernigan VBB, Amico EJ, Duran B, Buchwald D. Multilevel and Community-Level Interventions with Native Americans: Challenges and Opportunities. </a:t>
            </a:r>
            <a:r>
              <a:rPr lang="en-US" sz="1800" i="1" dirty="0" err="1">
                <a:effectLst/>
                <a:latin typeface="Times New Roman" panose="02020603050405020304" pitchFamily="18" charset="0"/>
                <a:ea typeface="Times New Roman" panose="02020603050405020304" pitchFamily="18" charset="0"/>
              </a:rPr>
              <a:t>Prev</a:t>
            </a:r>
            <a:r>
              <a:rPr lang="en-US" sz="1800" i="1" dirty="0">
                <a:effectLst/>
                <a:latin typeface="Times New Roman" panose="02020603050405020304" pitchFamily="18" charset="0"/>
                <a:ea typeface="Times New Roman" panose="02020603050405020304" pitchFamily="18" charset="0"/>
              </a:rPr>
              <a:t> Sci. </a:t>
            </a:r>
            <a:r>
              <a:rPr lang="en-US" sz="1800" dirty="0">
                <a:effectLst/>
                <a:latin typeface="Times New Roman" panose="02020603050405020304" pitchFamily="18" charset="0"/>
                <a:ea typeface="Times New Roman" panose="02020603050405020304" pitchFamily="18" charset="0"/>
              </a:rPr>
              <a:t>2020;21(Suppl 1):S65-S73.</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2.	</a:t>
            </a:r>
            <a:r>
              <a:rPr lang="en-US" sz="1800" dirty="0" err="1">
                <a:effectLst/>
                <a:latin typeface="Times New Roman" panose="02020603050405020304" pitchFamily="18" charset="0"/>
                <a:ea typeface="Times New Roman" panose="02020603050405020304" pitchFamily="18" charset="0"/>
              </a:rPr>
              <a:t>Findling</a:t>
            </a:r>
            <a:r>
              <a:rPr lang="en-US" sz="1800" dirty="0">
                <a:effectLst/>
                <a:latin typeface="Times New Roman" panose="02020603050405020304" pitchFamily="18" charset="0"/>
                <a:ea typeface="Times New Roman" panose="02020603050405020304" pitchFamily="18" charset="0"/>
              </a:rPr>
              <a:t> MG, Casey LS, Fryberg SA, et al. Discrimination in the United States: Experiences of Native Americans. </a:t>
            </a:r>
            <a:r>
              <a:rPr lang="en-US" sz="1800" i="1" dirty="0">
                <a:effectLst/>
                <a:latin typeface="Times New Roman" panose="02020603050405020304" pitchFamily="18" charset="0"/>
                <a:ea typeface="Times New Roman" panose="02020603050405020304" pitchFamily="18" charset="0"/>
              </a:rPr>
              <a:t>Health Serv Res. </a:t>
            </a:r>
            <a:r>
              <a:rPr lang="en-US" sz="1800" dirty="0">
                <a:effectLst/>
                <a:latin typeface="Times New Roman" panose="02020603050405020304" pitchFamily="18" charset="0"/>
                <a:ea typeface="Times New Roman" panose="02020603050405020304" pitchFamily="18" charset="0"/>
              </a:rPr>
              <a:t>2019;54(6):1431-1441.</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3.	Brave Heart MYH, Chase J, Elkins J, </a:t>
            </a:r>
            <a:r>
              <a:rPr lang="en-US" sz="1800" dirty="0" err="1">
                <a:effectLst/>
                <a:latin typeface="Times New Roman" panose="02020603050405020304" pitchFamily="18" charset="0"/>
                <a:ea typeface="Times New Roman" panose="02020603050405020304" pitchFamily="18" charset="0"/>
              </a:rPr>
              <a:t>Altschul</a:t>
            </a:r>
            <a:r>
              <a:rPr lang="en-US" sz="1800" dirty="0">
                <a:effectLst/>
                <a:latin typeface="Times New Roman" panose="02020603050405020304" pitchFamily="18" charset="0"/>
                <a:ea typeface="Times New Roman" panose="02020603050405020304" pitchFamily="18" charset="0"/>
              </a:rPr>
              <a:t> DB. Historical Trauma Among Indigenous Peoples of the Americas: Concepts, Research, and Clinical Considerations. </a:t>
            </a:r>
            <a:r>
              <a:rPr lang="en-US" sz="1800" i="1" dirty="0">
                <a:effectLst/>
                <a:latin typeface="Times New Roman" panose="02020603050405020304" pitchFamily="18" charset="0"/>
                <a:ea typeface="Times New Roman" panose="02020603050405020304" pitchFamily="18" charset="0"/>
              </a:rPr>
              <a:t>J Psychoactive Drugs. </a:t>
            </a:r>
            <a:r>
              <a:rPr lang="en-US" sz="1800" dirty="0">
                <a:effectLst/>
                <a:latin typeface="Times New Roman" panose="02020603050405020304" pitchFamily="18" charset="0"/>
                <a:ea typeface="Times New Roman" panose="02020603050405020304" pitchFamily="18" charset="0"/>
              </a:rPr>
              <a:t>2011;43(4):282-290.</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4.	Center for Behavioral Health Statistics and Quality. </a:t>
            </a:r>
            <a:r>
              <a:rPr lang="en-US" sz="1800" i="1" dirty="0">
                <a:effectLst/>
                <a:latin typeface="Times New Roman" panose="02020603050405020304" pitchFamily="18" charset="0"/>
                <a:ea typeface="Times New Roman" panose="02020603050405020304" pitchFamily="18" charset="0"/>
              </a:rPr>
              <a:t>Results from the 2020 National Survey on Drug Use and Health: Detailed tables. </a:t>
            </a:r>
            <a:r>
              <a:rPr lang="en-US" sz="1800" dirty="0">
                <a:effectLst/>
                <a:latin typeface="Times New Roman" panose="02020603050405020304" pitchFamily="18" charset="0"/>
                <a:ea typeface="Times New Roman" panose="02020603050405020304" pitchFamily="18" charset="0"/>
              </a:rPr>
              <a:t>Rockville, MD: Substance Abuse and Mental Health Services Administration; October 2021.</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5.	</a:t>
            </a:r>
            <a:r>
              <a:rPr lang="en-US" sz="1800" dirty="0" err="1">
                <a:effectLst/>
                <a:latin typeface="Times New Roman" panose="02020603050405020304" pitchFamily="18" charset="0"/>
                <a:ea typeface="Times New Roman" panose="02020603050405020304" pitchFamily="18" charset="0"/>
              </a:rPr>
              <a:t>Leske</a:t>
            </a:r>
            <a:r>
              <a:rPr lang="en-US" sz="1800" dirty="0">
                <a:effectLst/>
                <a:latin typeface="Times New Roman" panose="02020603050405020304" pitchFamily="18" charset="0"/>
                <a:ea typeface="Times New Roman" panose="02020603050405020304" pitchFamily="18" charset="0"/>
              </a:rPr>
              <a:t> S, Harris MG, </a:t>
            </a:r>
            <a:r>
              <a:rPr lang="en-US" sz="1800" dirty="0" err="1">
                <a:effectLst/>
                <a:latin typeface="Times New Roman" panose="02020603050405020304" pitchFamily="18" charset="0"/>
                <a:ea typeface="Times New Roman" panose="02020603050405020304" pitchFamily="18" charset="0"/>
              </a:rPr>
              <a:t>Charlson</a:t>
            </a:r>
            <a:r>
              <a:rPr lang="en-US" sz="1800" dirty="0">
                <a:effectLst/>
                <a:latin typeface="Times New Roman" panose="02020603050405020304" pitchFamily="18" charset="0"/>
                <a:ea typeface="Times New Roman" panose="02020603050405020304" pitchFamily="18" charset="0"/>
              </a:rPr>
              <a:t> FJ, et al. Systematic review of interventions for Indigenous adults with mental and substance use disorders in Australia, Canada, New Zealand and the United States. </a:t>
            </a:r>
            <a:r>
              <a:rPr lang="en-US" sz="1800" i="1" dirty="0">
                <a:effectLst/>
                <a:latin typeface="Times New Roman" panose="02020603050405020304" pitchFamily="18" charset="0"/>
                <a:ea typeface="Times New Roman" panose="02020603050405020304" pitchFamily="18" charset="0"/>
              </a:rPr>
              <a:t>Aust NZ J </a:t>
            </a:r>
            <a:r>
              <a:rPr lang="en-US" sz="1800" i="1" dirty="0" err="1">
                <a:effectLst/>
                <a:latin typeface="Times New Roman" panose="02020603050405020304" pitchFamily="18" charset="0"/>
                <a:ea typeface="Times New Roman" panose="02020603050405020304" pitchFamily="18" charset="0"/>
              </a:rPr>
              <a:t>Psychiat</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2016;50(11):1040-1054.</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6.	Rowan M, Poole N, Shea B, et al. Cultural interventions to treat addictions in Indigenous populations: findings from a scoping study. </a:t>
            </a:r>
            <a:r>
              <a:rPr lang="en-US" sz="1800" i="1" dirty="0" err="1">
                <a:effectLst/>
                <a:latin typeface="Times New Roman" panose="02020603050405020304" pitchFamily="18" charset="0"/>
                <a:ea typeface="Times New Roman" panose="02020603050405020304" pitchFamily="18" charset="0"/>
              </a:rPr>
              <a:t>Subst</a:t>
            </a:r>
            <a:r>
              <a:rPr lang="en-US" sz="1800" i="1" dirty="0">
                <a:effectLst/>
                <a:latin typeface="Times New Roman" panose="02020603050405020304" pitchFamily="18" charset="0"/>
                <a:ea typeface="Times New Roman" panose="02020603050405020304" pitchFamily="18" charset="0"/>
              </a:rPr>
              <a:t> Abuse Treat </a:t>
            </a:r>
            <a:r>
              <a:rPr lang="en-US" sz="1800" i="1" dirty="0" err="1">
                <a:effectLst/>
                <a:latin typeface="Times New Roman" panose="02020603050405020304" pitchFamily="18" charset="0"/>
                <a:ea typeface="Times New Roman" panose="02020603050405020304" pitchFamily="18" charset="0"/>
              </a:rPr>
              <a:t>Prev</a:t>
            </a:r>
            <a:r>
              <a:rPr lang="en-US" sz="1800" i="1" dirty="0">
                <a:effectLst/>
                <a:latin typeface="Times New Roman" panose="02020603050405020304" pitchFamily="18" charset="0"/>
                <a:ea typeface="Times New Roman" panose="02020603050405020304" pitchFamily="18" charset="0"/>
              </a:rPr>
              <a:t> Policy. </a:t>
            </a:r>
            <a:r>
              <a:rPr lang="en-US" sz="1800" dirty="0">
                <a:effectLst/>
                <a:latin typeface="Times New Roman" panose="02020603050405020304" pitchFamily="18" charset="0"/>
                <a:ea typeface="Times New Roman" panose="02020603050405020304" pitchFamily="18" charset="0"/>
              </a:rPr>
              <a:t>2014;9(1):34-34.</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7.	Dickerson DL, Amico EJ, Klein DJ, et al. Drum-Assisted Recovery Therapy for Native Americans (DARTNA): Results from a feasibility randomized controlled trial. </a:t>
            </a:r>
            <a:r>
              <a:rPr lang="en-US" sz="1800" i="1" dirty="0">
                <a:effectLst/>
                <a:latin typeface="Times New Roman" panose="02020603050405020304" pitchFamily="18" charset="0"/>
                <a:ea typeface="Times New Roman" panose="02020603050405020304" pitchFamily="18" charset="0"/>
              </a:rPr>
              <a:t>J </a:t>
            </a:r>
            <a:r>
              <a:rPr lang="en-US" sz="1800" i="1" dirty="0" err="1">
                <a:effectLst/>
                <a:latin typeface="Times New Roman" panose="02020603050405020304" pitchFamily="18" charset="0"/>
                <a:ea typeface="Times New Roman" panose="02020603050405020304" pitchFamily="18" charset="0"/>
              </a:rPr>
              <a:t>Subst</a:t>
            </a:r>
            <a:r>
              <a:rPr lang="en-US" sz="1800" i="1" dirty="0">
                <a:effectLst/>
                <a:latin typeface="Times New Roman" panose="02020603050405020304" pitchFamily="18" charset="0"/>
                <a:ea typeface="Times New Roman" panose="02020603050405020304" pitchFamily="18" charset="0"/>
              </a:rPr>
              <a:t> Abuse Treat. </a:t>
            </a:r>
            <a:r>
              <a:rPr lang="en-US" sz="1800" dirty="0">
                <a:effectLst/>
                <a:latin typeface="Times New Roman" panose="02020603050405020304" pitchFamily="18" charset="0"/>
                <a:ea typeface="Times New Roman" panose="02020603050405020304" pitchFamily="18" charset="0"/>
              </a:rPr>
              <a:t>2021;126:108439-108439.</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8.	</a:t>
            </a:r>
            <a:r>
              <a:rPr lang="en-US" sz="1800" dirty="0" err="1">
                <a:effectLst/>
                <a:latin typeface="Times New Roman" panose="02020603050405020304" pitchFamily="18" charset="0"/>
                <a:ea typeface="Times New Roman" panose="02020603050405020304" pitchFamily="18" charset="0"/>
              </a:rPr>
              <a:t>Tonigan</a:t>
            </a:r>
            <a:r>
              <a:rPr lang="en-US" sz="1800" dirty="0">
                <a:effectLst/>
                <a:latin typeface="Times New Roman" panose="02020603050405020304" pitchFamily="18" charset="0"/>
                <a:ea typeface="Times New Roman" panose="02020603050405020304" pitchFamily="18" charset="0"/>
              </a:rPr>
              <a:t> JS, </a:t>
            </a:r>
            <a:r>
              <a:rPr lang="en-US" sz="1800" dirty="0" err="1">
                <a:effectLst/>
                <a:latin typeface="Times New Roman" panose="02020603050405020304" pitchFamily="18" charset="0"/>
                <a:ea typeface="Times New Roman" panose="02020603050405020304" pitchFamily="18" charset="0"/>
              </a:rPr>
              <a:t>Venner</a:t>
            </a:r>
            <a:r>
              <a:rPr lang="en-US" sz="1800" dirty="0">
                <a:effectLst/>
                <a:latin typeface="Times New Roman" panose="02020603050405020304" pitchFamily="18" charset="0"/>
                <a:ea typeface="Times New Roman" panose="02020603050405020304" pitchFamily="18" charset="0"/>
              </a:rPr>
              <a:t> K, </a:t>
            </a:r>
            <a:r>
              <a:rPr lang="en-US" sz="1800" dirty="0" err="1">
                <a:effectLst/>
                <a:latin typeface="Times New Roman" panose="02020603050405020304" pitchFamily="18" charset="0"/>
                <a:ea typeface="Times New Roman" panose="02020603050405020304" pitchFamily="18" charset="0"/>
              </a:rPr>
              <a:t>Hirchak</a:t>
            </a:r>
            <a:r>
              <a:rPr lang="en-US" sz="1800" dirty="0">
                <a:effectLst/>
                <a:latin typeface="Times New Roman" panose="02020603050405020304" pitchFamily="18" charset="0"/>
                <a:ea typeface="Times New Roman" panose="02020603050405020304" pitchFamily="18" charset="0"/>
              </a:rPr>
              <a:t> KA. Urban American Indian Adult Participation and Outcomes in Culturally Adapted and Mainstream Alcoholics Anonymous Meetings. </a:t>
            </a:r>
            <a:r>
              <a:rPr lang="en-US" sz="1800" i="1" dirty="0">
                <a:effectLst/>
                <a:latin typeface="Times New Roman" panose="02020603050405020304" pitchFamily="18" charset="0"/>
                <a:ea typeface="Times New Roman" panose="02020603050405020304" pitchFamily="18" charset="0"/>
              </a:rPr>
              <a:t>Alcohol Treat Q. </a:t>
            </a:r>
            <a:r>
              <a:rPr lang="en-US" sz="1800" dirty="0">
                <a:effectLst/>
                <a:latin typeface="Times New Roman" panose="02020603050405020304" pitchFamily="18" charset="0"/>
                <a:ea typeface="Times New Roman" panose="02020603050405020304" pitchFamily="18" charset="0"/>
              </a:rPr>
              <a:t>2020;38(1):50-67.</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9.	Wright S, </a:t>
            </a:r>
            <a:r>
              <a:rPr lang="en-US" sz="1800" dirty="0" err="1">
                <a:effectLst/>
                <a:latin typeface="Times New Roman" panose="02020603050405020304" pitchFamily="18" charset="0"/>
                <a:ea typeface="Times New Roman" panose="02020603050405020304" pitchFamily="18" charset="0"/>
              </a:rPr>
              <a:t>Nebelkopf</a:t>
            </a:r>
            <a:r>
              <a:rPr lang="en-US" sz="1800" dirty="0">
                <a:effectLst/>
                <a:latin typeface="Times New Roman" panose="02020603050405020304" pitchFamily="18" charset="0"/>
                <a:ea typeface="Times New Roman" panose="02020603050405020304" pitchFamily="18" charset="0"/>
              </a:rPr>
              <a:t> E, King J, Maas M, Patel C, Samuel S. Holistic System of Care: Evidence of Effectiveness. </a:t>
            </a:r>
            <a:r>
              <a:rPr lang="en-US" sz="1800" i="1" dirty="0" err="1">
                <a:effectLst/>
                <a:latin typeface="Times New Roman" panose="02020603050405020304" pitchFamily="18" charset="0"/>
                <a:ea typeface="Times New Roman" panose="02020603050405020304" pitchFamily="18" charset="0"/>
              </a:rPr>
              <a:t>Subst</a:t>
            </a:r>
            <a:r>
              <a:rPr lang="en-US" sz="1800" i="1" dirty="0">
                <a:effectLst/>
                <a:latin typeface="Times New Roman" panose="02020603050405020304" pitchFamily="18" charset="0"/>
                <a:ea typeface="Times New Roman" panose="02020603050405020304" pitchFamily="18" charset="0"/>
              </a:rPr>
              <a:t> Use Misuse. </a:t>
            </a:r>
            <a:r>
              <a:rPr lang="en-US" sz="1800" dirty="0">
                <a:effectLst/>
                <a:latin typeface="Times New Roman" panose="02020603050405020304" pitchFamily="18" charset="0"/>
                <a:ea typeface="Times New Roman" panose="02020603050405020304" pitchFamily="18" charset="0"/>
              </a:rPr>
              <a:t>2011;46(11):1420-1430.</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10.	Indian Health Service (IHS). </a:t>
            </a:r>
            <a:r>
              <a:rPr lang="en-US" sz="1800" i="1" dirty="0">
                <a:effectLst/>
                <a:latin typeface="Times New Roman" panose="02020603050405020304" pitchFamily="18" charset="0"/>
                <a:ea typeface="Times New Roman" panose="02020603050405020304" pitchFamily="18" charset="0"/>
              </a:rPr>
              <a:t>Fiscal Year 2021 Justification of Estimates for Appropriations Committees. </a:t>
            </a:r>
            <a:r>
              <a:rPr lang="en-US" sz="1800" dirty="0">
                <a:effectLst/>
                <a:latin typeface="Times New Roman" panose="02020603050405020304" pitchFamily="18" charset="0"/>
                <a:ea typeface="Times New Roman" panose="02020603050405020304" pitchFamily="18" charset="0"/>
              </a:rPr>
              <a:t>Rockville, MD: Department of Health &amp; Human Services (DHHS); February 5, 2020.</a:t>
            </a:r>
          </a:p>
        </p:txBody>
      </p:sp>
      <p:graphicFrame>
        <p:nvGraphicFramePr>
          <p:cNvPr id="8" name="Diagram 7">
            <a:extLst>
              <a:ext uri="{FF2B5EF4-FFF2-40B4-BE49-F238E27FC236}">
                <a16:creationId xmlns:a16="http://schemas.microsoft.com/office/drawing/2014/main" id="{4A3C230D-7842-40A2-9C31-6F1C9E87A871}"/>
              </a:ext>
            </a:extLst>
          </p:cNvPr>
          <p:cNvGraphicFramePr/>
          <p:nvPr>
            <p:extLst>
              <p:ext uri="{D42A27DB-BD31-4B8C-83A1-F6EECF244321}">
                <p14:modId xmlns:p14="http://schemas.microsoft.com/office/powerpoint/2010/main" val="4059085460"/>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82207595"/>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field of tall grass&#10;&#10;Description automatically generated">
            <a:extLst>
              <a:ext uri="{FF2B5EF4-FFF2-40B4-BE49-F238E27FC236}">
                <a16:creationId xmlns:a16="http://schemas.microsoft.com/office/drawing/2014/main" id="{F9933A57-C367-46F2-8FA0-C927631FC9DE}"/>
              </a:ext>
            </a:extLst>
          </p:cNvPr>
          <p:cNvPicPr>
            <a:picLocks noChangeAspect="1"/>
          </p:cNvPicPr>
          <p:nvPr/>
        </p:nvPicPr>
        <p:blipFill rotWithShape="1">
          <a:blip r:embed="rId2">
            <a:alphaModFix amt="35000"/>
          </a:blip>
          <a:srcRect t="5116" b="12163"/>
          <a:stretch/>
        </p:blipFill>
        <p:spPr>
          <a:xfrm>
            <a:off x="20" y="1"/>
            <a:ext cx="12191980" cy="6857999"/>
          </a:xfrm>
          <a:prstGeom prst="rect">
            <a:avLst/>
          </a:prstGeom>
        </p:spPr>
      </p:pic>
      <p:sp>
        <p:nvSpPr>
          <p:cNvPr id="2" name="Title 1">
            <a:extLst>
              <a:ext uri="{FF2B5EF4-FFF2-40B4-BE49-F238E27FC236}">
                <a16:creationId xmlns:a16="http://schemas.microsoft.com/office/drawing/2014/main" id="{B7E492E6-6186-2247-B6D2-957AD3F19DB9}"/>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latin typeface="Bradley Hand" pitchFamily="2" charset="77"/>
              </a:rPr>
              <a:t>References</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DCC1150-4035-43F8-BEC2-9181A4B7B459}"/>
              </a:ext>
            </a:extLst>
          </p:cNvPr>
          <p:cNvSpPr>
            <a:spLocks noGrp="1"/>
          </p:cNvSpPr>
          <p:nvPr>
            <p:ph idx="1"/>
          </p:nvPr>
        </p:nvSpPr>
        <p:spPr>
          <a:xfrm>
            <a:off x="5155379" y="426720"/>
            <a:ext cx="6731821" cy="5365418"/>
          </a:xfrm>
        </p:spPr>
        <p:txBody>
          <a:bodyPr anchor="ctr">
            <a:normAutofit fontScale="85000" lnSpcReduction="10000"/>
          </a:bodyPr>
          <a:lstStyle/>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11.	All Nations Health Center. Our Mission.  </a:t>
            </a:r>
            <a:r>
              <a:rPr lang="en-US" sz="1800" u="sng" dirty="0">
                <a:effectLst/>
                <a:latin typeface="Times New Roman" panose="02020603050405020304" pitchFamily="18" charset="0"/>
                <a:ea typeface="Times New Roman" panose="02020603050405020304" pitchFamily="18" charset="0"/>
                <a:hlinkClick r:id="rId3">
                  <a:extLst>
                    <a:ext uri="{A12FA001-AC4F-418D-AE19-62706E023703}">
                      <ahyp:hlinkClr xmlns:ahyp="http://schemas.microsoft.com/office/drawing/2018/hyperlinkcolor" val="tx"/>
                    </a:ext>
                  </a:extLst>
                </a:hlinkClick>
              </a:rPr>
              <a:t>https://www.allnations.health/ourmission/</a:t>
            </a:r>
            <a:r>
              <a:rPr lang="en-US" sz="1800" dirty="0">
                <a:effectLst/>
                <a:latin typeface="Times New Roman" panose="02020603050405020304" pitchFamily="18" charset="0"/>
                <a:ea typeface="Times New Roman" panose="02020603050405020304" pitchFamily="18" charset="0"/>
              </a:rPr>
              <a:t>. Accessed January 10, 2022.</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12.	U.S. Census Bureau; American Community Survey. </a:t>
            </a:r>
            <a:r>
              <a:rPr lang="en-US" sz="1800" i="1" dirty="0">
                <a:effectLst/>
                <a:latin typeface="Times New Roman" panose="02020603050405020304" pitchFamily="18" charset="0"/>
                <a:ea typeface="Times New Roman" panose="02020603050405020304" pitchFamily="18" charset="0"/>
              </a:rPr>
              <a:t>2015: ACS 5-Year Estimates Selected Population Detailed Tables, B01003. </a:t>
            </a:r>
            <a:r>
              <a:rPr lang="en-US" sz="1800" dirty="0">
                <a:effectLst/>
                <a:latin typeface="Times New Roman" panose="02020603050405020304" pitchFamily="18" charset="0"/>
                <a:ea typeface="Times New Roman" panose="02020603050405020304" pitchFamily="18" charset="0"/>
              </a:rPr>
              <a:t>Accessed January 10, 2022.</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13.	Brayboy BMJ, Gough HR, Leonard B, Roehl RF, </a:t>
            </a:r>
            <a:r>
              <a:rPr lang="en-US" sz="1800" dirty="0" err="1">
                <a:effectLst/>
                <a:latin typeface="Times New Roman" panose="02020603050405020304" pitchFamily="18" charset="0"/>
                <a:ea typeface="Times New Roman" panose="02020603050405020304" pitchFamily="18" charset="0"/>
              </a:rPr>
              <a:t>Solyom</a:t>
            </a:r>
            <a:r>
              <a:rPr lang="en-US" sz="1800" dirty="0">
                <a:effectLst/>
                <a:latin typeface="Times New Roman" panose="02020603050405020304" pitchFamily="18" charset="0"/>
                <a:ea typeface="Times New Roman" panose="02020603050405020304" pitchFamily="18" charset="0"/>
              </a:rPr>
              <a:t> JA. Reclaiming scholarship: Critical indigenous research methodologies. In: </a:t>
            </a:r>
            <a:r>
              <a:rPr lang="en-US" sz="1800" dirty="0" err="1">
                <a:effectLst/>
                <a:latin typeface="Times New Roman" panose="02020603050405020304" pitchFamily="18" charset="0"/>
                <a:ea typeface="Times New Roman" panose="02020603050405020304" pitchFamily="18" charset="0"/>
              </a:rPr>
              <a:t>Lapan</a:t>
            </a:r>
            <a:r>
              <a:rPr lang="en-US" sz="1800" dirty="0">
                <a:effectLst/>
                <a:latin typeface="Times New Roman" panose="02020603050405020304" pitchFamily="18" charset="0"/>
                <a:ea typeface="Times New Roman" panose="02020603050405020304" pitchFamily="18" charset="0"/>
              </a:rPr>
              <a:t> SD, </a:t>
            </a:r>
            <a:r>
              <a:rPr lang="en-US" sz="1800" dirty="0" err="1">
                <a:effectLst/>
                <a:latin typeface="Times New Roman" panose="02020603050405020304" pitchFamily="18" charset="0"/>
                <a:ea typeface="Times New Roman" panose="02020603050405020304" pitchFamily="18" charset="0"/>
              </a:rPr>
              <a:t>Quartaroli</a:t>
            </a:r>
            <a:r>
              <a:rPr lang="en-US" sz="1800" dirty="0">
                <a:effectLst/>
                <a:latin typeface="Times New Roman" panose="02020603050405020304" pitchFamily="18" charset="0"/>
                <a:ea typeface="Times New Roman" panose="02020603050405020304" pitchFamily="18" charset="0"/>
              </a:rPr>
              <a:t> MT, Riemer FJ, eds. </a:t>
            </a:r>
            <a:r>
              <a:rPr lang="en-US" sz="1800" i="1" dirty="0">
                <a:effectLst/>
                <a:latin typeface="Times New Roman" panose="02020603050405020304" pitchFamily="18" charset="0"/>
                <a:ea typeface="Times New Roman" panose="02020603050405020304" pitchFamily="18" charset="0"/>
              </a:rPr>
              <a:t>Qualitative research: An introduction to methods and designs.</a:t>
            </a:r>
            <a:r>
              <a:rPr lang="en-US" sz="1800" dirty="0">
                <a:effectLst/>
                <a:latin typeface="Times New Roman" panose="02020603050405020304" pitchFamily="18" charset="0"/>
                <a:ea typeface="Times New Roman" panose="02020603050405020304" pitchFamily="18" charset="0"/>
              </a:rPr>
              <a:t> Jossey-Bass/Wiley; 2012:423-450.</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14.	U.S. Bureau of Labor Statistics. May 2020 National Occupational Employment and Wage Estimates. Accessed January 10, 2022.</a:t>
            </a:r>
          </a:p>
          <a:p>
            <a:pPr marL="457200" marR="0" indent="-457200">
              <a:spcBef>
                <a:spcPts val="0"/>
              </a:spcBef>
              <a:spcAft>
                <a:spcPts val="0"/>
              </a:spcAft>
            </a:pPr>
            <a:r>
              <a:rPr lang="en-US" sz="1800" dirty="0">
                <a:effectLst/>
                <a:latin typeface="Times New Roman" panose="02020603050405020304" pitchFamily="18" charset="0"/>
                <a:ea typeface="Times New Roman" panose="02020603050405020304" pitchFamily="18" charset="0"/>
              </a:rPr>
              <a:t>15.	Potvin L, Gendron S, Bilodeau A, Chabot P. Integrating Social Theory Into Public Health Practice. </a:t>
            </a:r>
            <a:r>
              <a:rPr lang="en-US" sz="1800" i="1" dirty="0">
                <a:effectLst/>
                <a:latin typeface="Times New Roman" panose="02020603050405020304" pitchFamily="18" charset="0"/>
                <a:ea typeface="Times New Roman" panose="02020603050405020304" pitchFamily="18" charset="0"/>
              </a:rPr>
              <a:t>AM J PUBLIC HEALTH. </a:t>
            </a:r>
            <a:r>
              <a:rPr lang="en-US" sz="1800" dirty="0">
                <a:effectLst/>
                <a:latin typeface="Times New Roman" panose="02020603050405020304" pitchFamily="18" charset="0"/>
                <a:ea typeface="Times New Roman" panose="02020603050405020304" pitchFamily="18" charset="0"/>
              </a:rPr>
              <a:t>2005;95(4):591-595.</a:t>
            </a:r>
          </a:p>
          <a:p>
            <a:pPr marL="457200" marR="0" indent="-457200">
              <a:spcBef>
                <a:spcPts val="0"/>
              </a:spcBef>
              <a:spcAft>
                <a:spcPts val="0"/>
              </a:spcAft>
            </a:pPr>
            <a:r>
              <a:rPr lang="en-US" sz="1800" dirty="0">
                <a:latin typeface="Times New Roman" panose="02020603050405020304" pitchFamily="18" charset="0"/>
                <a:ea typeface="Times New Roman" panose="02020603050405020304" pitchFamily="18" charset="0"/>
              </a:rPr>
              <a:t>16</a:t>
            </a:r>
            <a:r>
              <a:rPr lang="en-US" sz="1800" dirty="0">
                <a:effectLst/>
                <a:latin typeface="Times New Roman" panose="02020603050405020304" pitchFamily="18" charset="0"/>
                <a:ea typeface="Times New Roman" panose="02020603050405020304" pitchFamily="18" charset="0"/>
              </a:rPr>
              <a:t>.	Belcourt-</a:t>
            </a:r>
            <a:r>
              <a:rPr lang="en-US" sz="1800" dirty="0" err="1">
                <a:effectLst/>
                <a:latin typeface="Times New Roman" panose="02020603050405020304" pitchFamily="18" charset="0"/>
                <a:ea typeface="Times New Roman" panose="02020603050405020304" pitchFamily="18" charset="0"/>
              </a:rPr>
              <a:t>Dittloff</a:t>
            </a:r>
            <a:r>
              <a:rPr lang="en-US" sz="1800" dirty="0">
                <a:effectLst/>
                <a:latin typeface="Times New Roman" panose="02020603050405020304" pitchFamily="18" charset="0"/>
                <a:ea typeface="Times New Roman" panose="02020603050405020304" pitchFamily="18" charset="0"/>
              </a:rPr>
              <a:t> AE. </a:t>
            </a:r>
            <a:r>
              <a:rPr lang="en-US" sz="1800" i="1" dirty="0">
                <a:effectLst/>
                <a:latin typeface="Times New Roman" panose="02020603050405020304" pitchFamily="18" charset="0"/>
                <a:ea typeface="Times New Roman" panose="02020603050405020304" pitchFamily="18" charset="0"/>
              </a:rPr>
              <a:t>Resiliency and risk in Native American communities: A culturally informed investigation</a:t>
            </a:r>
            <a:r>
              <a:rPr lang="en-US" sz="1800" dirty="0">
                <a:effectLst/>
                <a:latin typeface="Times New Roman" panose="02020603050405020304" pitchFamily="18" charset="0"/>
                <a:ea typeface="Times New Roman" panose="02020603050405020304" pitchFamily="18" charset="0"/>
              </a:rPr>
              <a:t>, ProQuest Dissertations Publishing; 2007.</a:t>
            </a:r>
          </a:p>
          <a:p>
            <a:pPr marL="457200" marR="0" indent="-457200">
              <a:spcBef>
                <a:spcPts val="0"/>
              </a:spcBef>
              <a:spcAft>
                <a:spcPts val="0"/>
              </a:spcAft>
            </a:pPr>
            <a:r>
              <a:rPr lang="en-US" sz="1800" dirty="0">
                <a:latin typeface="Times New Roman" panose="02020603050405020304" pitchFamily="18" charset="0"/>
                <a:ea typeface="Times New Roman" panose="02020603050405020304" pitchFamily="18" charset="0"/>
              </a:rPr>
              <a:t>17</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Dippel</a:t>
            </a:r>
            <a:r>
              <a:rPr lang="en-US" sz="1800" dirty="0">
                <a:effectLst/>
                <a:latin typeface="Times New Roman" panose="02020603050405020304" pitchFamily="18" charset="0"/>
                <a:ea typeface="Times New Roman" panose="02020603050405020304" pitchFamily="18" charset="0"/>
              </a:rPr>
              <a:t> EA, Hanson JD, McMahon TR, </a:t>
            </a:r>
            <a:r>
              <a:rPr lang="en-US" sz="1800" dirty="0" err="1">
                <a:effectLst/>
                <a:latin typeface="Times New Roman" panose="02020603050405020304" pitchFamily="18" charset="0"/>
                <a:ea typeface="Times New Roman" panose="02020603050405020304" pitchFamily="18" charset="0"/>
              </a:rPr>
              <a:t>Griese</a:t>
            </a:r>
            <a:r>
              <a:rPr lang="en-US" sz="1800" dirty="0">
                <a:effectLst/>
                <a:latin typeface="Times New Roman" panose="02020603050405020304" pitchFamily="18" charset="0"/>
                <a:ea typeface="Times New Roman" panose="02020603050405020304" pitchFamily="18" charset="0"/>
              </a:rPr>
              <a:t> ER, Kenyon DB. Applying the Theory of Reasoned Action to Understanding Teen Pregnancy with American Indian Communities. </a:t>
            </a:r>
            <a:r>
              <a:rPr lang="en-US" sz="1800" i="1" dirty="0" err="1">
                <a:effectLst/>
                <a:latin typeface="Times New Roman" panose="02020603050405020304" pitchFamily="18" charset="0"/>
                <a:ea typeface="Times New Roman" panose="02020603050405020304" pitchFamily="18" charset="0"/>
              </a:rPr>
              <a:t>Matern</a:t>
            </a:r>
            <a:r>
              <a:rPr lang="en-US" sz="1800" i="1" dirty="0">
                <a:effectLst/>
                <a:latin typeface="Times New Roman" panose="02020603050405020304" pitchFamily="18" charset="0"/>
                <a:ea typeface="Times New Roman" panose="02020603050405020304" pitchFamily="18" charset="0"/>
              </a:rPr>
              <a:t> Child Health J. </a:t>
            </a:r>
            <a:r>
              <a:rPr lang="en-US" sz="1800" dirty="0">
                <a:effectLst/>
                <a:latin typeface="Times New Roman" panose="02020603050405020304" pitchFamily="18" charset="0"/>
                <a:ea typeface="Times New Roman" panose="02020603050405020304" pitchFamily="18" charset="0"/>
              </a:rPr>
              <a:t>2017;21(7):1449-1456.</a:t>
            </a:r>
          </a:p>
          <a:p>
            <a:pPr marL="457200" marR="0" indent="-457200">
              <a:spcBef>
                <a:spcPts val="0"/>
              </a:spcBef>
              <a:spcAft>
                <a:spcPts val="0"/>
              </a:spcAft>
            </a:pPr>
            <a:r>
              <a:rPr lang="en-US" sz="1800" dirty="0">
                <a:latin typeface="Times New Roman" panose="02020603050405020304" pitchFamily="18" charset="0"/>
                <a:ea typeface="Times New Roman" panose="02020603050405020304" pitchFamily="18" charset="0"/>
              </a:rPr>
              <a:t>18</a:t>
            </a:r>
            <a:r>
              <a:rPr lang="en-US" sz="1800" dirty="0">
                <a:effectLst/>
                <a:latin typeface="Times New Roman" panose="02020603050405020304" pitchFamily="18" charset="0"/>
                <a:ea typeface="Times New Roman" panose="02020603050405020304" pitchFamily="18" charset="0"/>
              </a:rPr>
              <a:t>.	Dobbs PD, </a:t>
            </a:r>
            <a:r>
              <a:rPr lang="en-US" sz="1800" dirty="0" err="1">
                <a:effectLst/>
                <a:latin typeface="Times New Roman" panose="02020603050405020304" pitchFamily="18" charset="0"/>
                <a:ea typeface="Times New Roman" panose="02020603050405020304" pitchFamily="18" charset="0"/>
              </a:rPr>
              <a:t>Jozkowski</a:t>
            </a:r>
            <a:r>
              <a:rPr lang="en-US" sz="1800" dirty="0">
                <a:effectLst/>
                <a:latin typeface="Times New Roman" panose="02020603050405020304" pitchFamily="18" charset="0"/>
                <a:ea typeface="Times New Roman" panose="02020603050405020304" pitchFamily="18" charset="0"/>
              </a:rPr>
              <a:t> KN, </a:t>
            </a:r>
            <a:r>
              <a:rPr lang="en-US" sz="1800" dirty="0" err="1">
                <a:effectLst/>
                <a:latin typeface="Times New Roman" panose="02020603050405020304" pitchFamily="18" charset="0"/>
                <a:ea typeface="Times New Roman" panose="02020603050405020304" pitchFamily="18" charset="0"/>
              </a:rPr>
              <a:t>Hammig</a:t>
            </a:r>
            <a:r>
              <a:rPr lang="en-US" sz="1800" dirty="0">
                <a:effectLst/>
                <a:latin typeface="Times New Roman" panose="02020603050405020304" pitchFamily="18" charset="0"/>
                <a:ea typeface="Times New Roman" panose="02020603050405020304" pitchFamily="18" charset="0"/>
              </a:rPr>
              <a:t> B, et al. College Student E-cigarette Use: A Reasoned Action Approach Measure Development. </a:t>
            </a:r>
            <a:r>
              <a:rPr lang="en-US" sz="1800" i="1" dirty="0">
                <a:effectLst/>
                <a:latin typeface="Times New Roman" panose="02020603050405020304" pitchFamily="18" charset="0"/>
                <a:ea typeface="Times New Roman" panose="02020603050405020304" pitchFamily="18" charset="0"/>
              </a:rPr>
              <a:t>Am J </a:t>
            </a:r>
            <a:r>
              <a:rPr lang="en-US" sz="1800" i="1" dirty="0" err="1">
                <a:effectLst/>
                <a:latin typeface="Times New Roman" panose="02020603050405020304" pitchFamily="18" charset="0"/>
                <a:ea typeface="Times New Roman" panose="02020603050405020304" pitchFamily="18" charset="0"/>
              </a:rPr>
              <a:t>Hlth</a:t>
            </a:r>
            <a:r>
              <a:rPr lang="en-US" sz="1800" i="1" dirty="0">
                <a:effectLst/>
                <a:latin typeface="Times New Roman" panose="02020603050405020304" pitchFamily="18" charset="0"/>
                <a:ea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rPr>
              <a:t>Behav</a:t>
            </a:r>
            <a:r>
              <a:rPr lang="en-US" sz="1800" i="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2019;43(4):753-766.</a:t>
            </a:r>
          </a:p>
          <a:p>
            <a:pPr marL="457200" indent="-457200">
              <a:spcBef>
                <a:spcPts val="0"/>
              </a:spcBef>
            </a:pPr>
            <a:r>
              <a:rPr lang="en-US" sz="1800" dirty="0">
                <a:latin typeface="Times New Roman" panose="02020603050405020304" pitchFamily="18" charset="0"/>
                <a:ea typeface="Times New Roman" panose="02020603050405020304" pitchFamily="18" charset="0"/>
              </a:rPr>
              <a:t>19. </a:t>
            </a:r>
            <a:r>
              <a:rPr lang="en-US" sz="1800" dirty="0"/>
              <a:t>National Institute of Health. (N.D.) </a:t>
            </a:r>
            <a:r>
              <a:rPr lang="en-US" sz="1800" i="1" dirty="0"/>
              <a:t>Native Voices</a:t>
            </a:r>
            <a:r>
              <a:rPr lang="en-US" sz="1800" dirty="0"/>
              <a:t>. Retrieved from https://www.nlm.nih.gov/nativevoices/exhibition/healing-ways/medicine-ways/key-role-of-ceremony.html</a:t>
            </a:r>
          </a:p>
          <a:p>
            <a:pPr marL="457200" marR="0" indent="-45720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p:txBody>
      </p:sp>
      <p:graphicFrame>
        <p:nvGraphicFramePr>
          <p:cNvPr id="8" name="Diagram 7">
            <a:extLst>
              <a:ext uri="{FF2B5EF4-FFF2-40B4-BE49-F238E27FC236}">
                <a16:creationId xmlns:a16="http://schemas.microsoft.com/office/drawing/2014/main" id="{4A3C230D-7842-40A2-9C31-6F1C9E87A871}"/>
              </a:ext>
            </a:extLst>
          </p:cNvPr>
          <p:cNvGraphicFramePr/>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97584918"/>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grass, tree, outdoor, giraffe&#10;&#10;Description automatically generated">
            <a:extLst>
              <a:ext uri="{FF2B5EF4-FFF2-40B4-BE49-F238E27FC236}">
                <a16:creationId xmlns:a16="http://schemas.microsoft.com/office/drawing/2014/main" id="{A3FF93C8-6337-1A47-B2EC-84E39443934D}"/>
              </a:ext>
            </a:extLst>
          </p:cNvPr>
          <p:cNvPicPr>
            <a:picLocks noChangeAspect="1"/>
          </p:cNvPicPr>
          <p:nvPr/>
        </p:nvPicPr>
        <p:blipFill rotWithShape="1">
          <a:blip r:embed="rId3">
            <a:alphaModFix amt="35000"/>
          </a:blip>
          <a:srcRect b="15094"/>
          <a:stretch/>
        </p:blipFill>
        <p:spPr>
          <a:xfrm>
            <a:off x="20" y="1"/>
            <a:ext cx="12191980" cy="6857999"/>
          </a:xfrm>
          <a:prstGeom prst="rect">
            <a:avLst/>
          </a:prstGeom>
        </p:spPr>
      </p:pic>
      <p:sp>
        <p:nvSpPr>
          <p:cNvPr id="8" name="Title 7">
            <a:extLst>
              <a:ext uri="{FF2B5EF4-FFF2-40B4-BE49-F238E27FC236}">
                <a16:creationId xmlns:a16="http://schemas.microsoft.com/office/drawing/2014/main" id="{A1143CF1-0B5E-4B01-A8B2-EC837DF4697F}"/>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latin typeface="Bradley Hand" pitchFamily="2" charset="77"/>
              </a:rPr>
              <a:t>Gratitude</a:t>
            </a:r>
          </a:p>
        </p:txBody>
      </p:sp>
      <p:cxnSp>
        <p:nvCxnSpPr>
          <p:cNvPr id="16" name="Straight Connector 15">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3B111C6D-3EFF-4FE4-8589-508D19473356}"/>
              </a:ext>
            </a:extLst>
          </p:cNvPr>
          <p:cNvSpPr>
            <a:spLocks noGrp="1"/>
          </p:cNvSpPr>
          <p:nvPr>
            <p:ph idx="1"/>
          </p:nvPr>
        </p:nvSpPr>
        <p:spPr>
          <a:xfrm>
            <a:off x="5155379" y="1065862"/>
            <a:ext cx="5744685" cy="4726276"/>
          </a:xfrm>
        </p:spPr>
        <p:txBody>
          <a:bodyPr anchor="ctr">
            <a:normAutofit/>
          </a:bodyPr>
          <a:lstStyle/>
          <a:p>
            <a:r>
              <a:rPr lang="en-US" sz="2000" dirty="0">
                <a:solidFill>
                  <a:srgbClr val="FFFFFF"/>
                </a:solidFill>
              </a:rPr>
              <a:t>Pilot testers</a:t>
            </a:r>
          </a:p>
          <a:p>
            <a:r>
              <a:rPr lang="en-US" sz="2000" dirty="0">
                <a:solidFill>
                  <a:srgbClr val="FFFFFF"/>
                </a:solidFill>
              </a:rPr>
              <a:t>Cultural advisors </a:t>
            </a:r>
          </a:p>
          <a:p>
            <a:r>
              <a:rPr lang="en-US" sz="2000" dirty="0"/>
              <a:t>All Nations Health Center</a:t>
            </a:r>
          </a:p>
          <a:p>
            <a:r>
              <a:rPr lang="en-US" sz="2000" dirty="0"/>
              <a:t>Dr. Jeffery Peterson</a:t>
            </a:r>
          </a:p>
          <a:p>
            <a:r>
              <a:rPr lang="en-US" sz="2000" dirty="0"/>
              <a:t>Dr. Bryan Cochran</a:t>
            </a:r>
          </a:p>
          <a:p>
            <a:r>
              <a:rPr lang="en-US" sz="2000" dirty="0"/>
              <a:t>Dr. Curtis Noonan</a:t>
            </a:r>
          </a:p>
          <a:p>
            <a:r>
              <a:rPr lang="en-US" sz="2000" dirty="0"/>
              <a:t>Niki Graham </a:t>
            </a:r>
          </a:p>
          <a:p>
            <a:r>
              <a:rPr lang="en-US" sz="2000" dirty="0"/>
              <a:t>Dr. Annie Belcourt</a:t>
            </a:r>
          </a:p>
          <a:p>
            <a:pPr marL="0" indent="0">
              <a:buNone/>
            </a:pPr>
            <a:endParaRPr lang="en-US" sz="2000" dirty="0"/>
          </a:p>
          <a:p>
            <a:pPr marL="0" indent="0">
              <a:buNone/>
            </a:pPr>
            <a:r>
              <a:rPr lang="en-US" sz="2000" dirty="0"/>
              <a:t>Funding source: National Institutes of Health U54GM115371 </a:t>
            </a:r>
          </a:p>
        </p:txBody>
      </p:sp>
      <p:graphicFrame>
        <p:nvGraphicFramePr>
          <p:cNvPr id="12" name="Diagram 11">
            <a:extLst>
              <a:ext uri="{FF2B5EF4-FFF2-40B4-BE49-F238E27FC236}">
                <a16:creationId xmlns:a16="http://schemas.microsoft.com/office/drawing/2014/main" id="{FB4720F1-F039-48EC-BFEB-B18DC6BB6B8B}"/>
              </a:ext>
            </a:extLst>
          </p:cNvPr>
          <p:cNvGraphicFramePr/>
          <p:nvPr>
            <p:extLst>
              <p:ext uri="{D42A27DB-BD31-4B8C-83A1-F6EECF244321}">
                <p14:modId xmlns:p14="http://schemas.microsoft.com/office/powerpoint/2010/main" val="3145828954"/>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65116914"/>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BGRectangle">
            <a:extLst>
              <a:ext uri="{FF2B5EF4-FFF2-40B4-BE49-F238E27FC236}">
                <a16:creationId xmlns:a16="http://schemas.microsoft.com/office/drawing/2014/main" id="{25E8815A-9407-4234-B08F-A1E49DCD7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Sunset on the grassy meadow">
            <a:extLst>
              <a:ext uri="{FF2B5EF4-FFF2-40B4-BE49-F238E27FC236}">
                <a16:creationId xmlns:a16="http://schemas.microsoft.com/office/drawing/2014/main" id="{43FA1AAA-30E0-47D3-AD24-57C1ED4E5DD2}"/>
              </a:ext>
            </a:extLst>
          </p:cNvPr>
          <p:cNvPicPr>
            <a:picLocks noChangeAspect="1"/>
          </p:cNvPicPr>
          <p:nvPr/>
        </p:nvPicPr>
        <p:blipFill rotWithShape="1">
          <a:blip r:embed="rId2">
            <a:alphaModFix amt="50000"/>
          </a:blip>
          <a:srcRect t="15730"/>
          <a:stretch/>
        </p:blipFill>
        <p:spPr>
          <a:xfrm>
            <a:off x="20" y="1"/>
            <a:ext cx="12191980" cy="6857999"/>
          </a:xfrm>
          <a:prstGeom prst="rect">
            <a:avLst/>
          </a:prstGeom>
        </p:spPr>
      </p:pic>
      <p:sp>
        <p:nvSpPr>
          <p:cNvPr id="5" name="Title 4">
            <a:extLst>
              <a:ext uri="{FF2B5EF4-FFF2-40B4-BE49-F238E27FC236}">
                <a16:creationId xmlns:a16="http://schemas.microsoft.com/office/drawing/2014/main" id="{7169710B-7EFB-4367-9BBE-7E86F1AA681A}"/>
              </a:ext>
            </a:extLst>
          </p:cNvPr>
          <p:cNvSpPr>
            <a:spLocks noGrp="1"/>
          </p:cNvSpPr>
          <p:nvPr>
            <p:ph type="title"/>
          </p:nvPr>
        </p:nvSpPr>
        <p:spPr>
          <a:xfrm>
            <a:off x="838200" y="963877"/>
            <a:ext cx="3494362" cy="4930246"/>
          </a:xfrm>
        </p:spPr>
        <p:txBody>
          <a:bodyPr>
            <a:normAutofit/>
          </a:bodyPr>
          <a:lstStyle/>
          <a:p>
            <a:pPr algn="r"/>
            <a:r>
              <a:rPr lang="en-US" dirty="0">
                <a:solidFill>
                  <a:schemeClr val="bg1"/>
                </a:solidFill>
                <a:latin typeface="Bradley Hand" pitchFamily="2" charset="77"/>
              </a:rPr>
              <a:t>For more information </a:t>
            </a:r>
          </a:p>
        </p:txBody>
      </p:sp>
      <p:sp>
        <p:nvSpPr>
          <p:cNvPr id="26" name="!!Line">
            <a:extLst>
              <a:ext uri="{FF2B5EF4-FFF2-40B4-BE49-F238E27FC236}">
                <a16:creationId xmlns:a16="http://schemas.microsoft.com/office/drawing/2014/main" id="{C9C56819-FD02-4626-ABF5-85C7463C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Content Placeholder 8">
            <a:extLst>
              <a:ext uri="{FF2B5EF4-FFF2-40B4-BE49-F238E27FC236}">
                <a16:creationId xmlns:a16="http://schemas.microsoft.com/office/drawing/2014/main" id="{E29AD45A-1D7E-4CF9-B4AB-3A41C147F06D}"/>
              </a:ext>
            </a:extLst>
          </p:cNvPr>
          <p:cNvSpPr txBox="1">
            <a:spLocks noGrp="1"/>
          </p:cNvSpPr>
          <p:nvPr>
            <p:ph idx="1"/>
          </p:nvPr>
        </p:nvSpPr>
        <p:spPr>
          <a:xfrm>
            <a:off x="4976031" y="963877"/>
            <a:ext cx="6377769" cy="493024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400" b="1" dirty="0">
              <a:solidFill>
                <a:schemeClr val="bg1"/>
              </a:solidFill>
            </a:endParaRPr>
          </a:p>
          <a:p>
            <a:pPr marL="0" indent="0">
              <a:buNone/>
            </a:pPr>
            <a:endParaRPr lang="en-US" sz="2400" b="1" dirty="0">
              <a:solidFill>
                <a:schemeClr val="bg1"/>
              </a:solidFill>
            </a:endParaRPr>
          </a:p>
          <a:p>
            <a:pPr marL="0" indent="0">
              <a:buNone/>
            </a:pPr>
            <a:r>
              <a:rPr lang="en-US" sz="2400" b="1" dirty="0">
                <a:solidFill>
                  <a:schemeClr val="accent4">
                    <a:lumMod val="60000"/>
                    <a:lumOff val="40000"/>
                  </a:schemeClr>
                </a:solidFill>
              </a:rPr>
              <a:t>D’Shane Barnett, MS</a:t>
            </a:r>
          </a:p>
          <a:p>
            <a:pPr marL="0" indent="0">
              <a:buNone/>
            </a:pPr>
            <a:r>
              <a:rPr lang="en-US" sz="2400" dirty="0">
                <a:solidFill>
                  <a:schemeClr val="bg1"/>
                </a:solidFill>
                <a:hlinkClick r:id="rId3">
                  <a:extLst>
                    <a:ext uri="{A12FA001-AC4F-418D-AE19-62706E023703}">
                      <ahyp:hlinkClr xmlns:ahyp="http://schemas.microsoft.com/office/drawing/2018/hyperlinkcolor" val="tx"/>
                    </a:ext>
                  </a:extLst>
                </a:hlinkClick>
              </a:rPr>
              <a:t>dshane.barnett@umontana.edu</a:t>
            </a:r>
            <a:r>
              <a:rPr lang="en-US" sz="2400" dirty="0">
                <a:solidFill>
                  <a:schemeClr val="bg1"/>
                </a:solidFill>
              </a:rPr>
              <a:t> </a:t>
            </a:r>
          </a:p>
          <a:p>
            <a:pPr marL="0" indent="0">
              <a:spcBef>
                <a:spcPts val="1200"/>
              </a:spcBef>
              <a:buNone/>
            </a:pPr>
            <a:r>
              <a:rPr lang="en-US" sz="2400" b="1" dirty="0">
                <a:solidFill>
                  <a:schemeClr val="accent4">
                    <a:lumMod val="60000"/>
                    <a:lumOff val="40000"/>
                  </a:schemeClr>
                </a:solidFill>
              </a:rPr>
              <a:t>Julie Cahoon, MPH</a:t>
            </a:r>
          </a:p>
          <a:p>
            <a:pPr marL="0" indent="0">
              <a:buNone/>
            </a:pPr>
            <a:r>
              <a:rPr lang="en-US" sz="2400" dirty="0">
                <a:solidFill>
                  <a:schemeClr val="bg1"/>
                </a:solidFill>
                <a:hlinkClick r:id="rId4">
                  <a:extLst>
                    <a:ext uri="{A12FA001-AC4F-418D-AE19-62706E023703}">
                      <ahyp:hlinkClr xmlns:ahyp="http://schemas.microsoft.com/office/drawing/2018/hyperlinkcolor" val="tx"/>
                    </a:ext>
                  </a:extLst>
                </a:hlinkClick>
              </a:rPr>
              <a:t>julie.cahoon@umontana.edu</a:t>
            </a:r>
            <a:endParaRPr lang="en-US" sz="2400" dirty="0">
              <a:solidFill>
                <a:schemeClr val="bg1"/>
              </a:solidFill>
            </a:endParaRPr>
          </a:p>
          <a:p>
            <a:pPr marL="0" indent="0">
              <a:spcBef>
                <a:spcPts val="1200"/>
              </a:spcBef>
              <a:buNone/>
            </a:pPr>
            <a:r>
              <a:rPr lang="en-US" sz="2400" b="1" dirty="0">
                <a:solidFill>
                  <a:schemeClr val="accent4">
                    <a:lumMod val="60000"/>
                    <a:lumOff val="40000"/>
                  </a:schemeClr>
                </a:solidFill>
              </a:rPr>
              <a:t>Blakely Brown, PhD</a:t>
            </a:r>
          </a:p>
          <a:p>
            <a:pPr marL="0" indent="0">
              <a:buNone/>
            </a:pPr>
            <a:r>
              <a:rPr lang="en-US" sz="2400" dirty="0">
                <a:solidFill>
                  <a:schemeClr val="bg1"/>
                </a:solidFill>
                <a:hlinkClick r:id="rId5">
                  <a:extLst>
                    <a:ext uri="{A12FA001-AC4F-418D-AE19-62706E023703}">
                      <ahyp:hlinkClr xmlns:ahyp="http://schemas.microsoft.com/office/drawing/2018/hyperlinkcolor" val="tx"/>
                    </a:ext>
                  </a:extLst>
                </a:hlinkClick>
              </a:rPr>
              <a:t>blakely.brown@umontana.edu</a:t>
            </a:r>
            <a:r>
              <a:rPr lang="en-US" sz="2400" dirty="0">
                <a:solidFill>
                  <a:schemeClr val="bg1"/>
                </a:solidFill>
              </a:rPr>
              <a:t>  </a:t>
            </a:r>
          </a:p>
          <a:p>
            <a:pPr marL="0" indent="0">
              <a:buNone/>
            </a:pPr>
            <a:endParaRPr lang="en-US" sz="2400" dirty="0">
              <a:solidFill>
                <a:schemeClr val="bg1"/>
              </a:solidFill>
            </a:endParaRPr>
          </a:p>
          <a:p>
            <a:pPr marL="0" indent="0">
              <a:buNone/>
            </a:pPr>
            <a:endParaRPr lang="en-US" sz="2400" dirty="0">
              <a:solidFill>
                <a:schemeClr val="bg1"/>
              </a:solidFill>
            </a:endParaRPr>
          </a:p>
        </p:txBody>
      </p:sp>
    </p:spTree>
    <p:extLst>
      <p:ext uri="{BB962C8B-B14F-4D97-AF65-F5344CB8AC3E}">
        <p14:creationId xmlns:p14="http://schemas.microsoft.com/office/powerpoint/2010/main" val="1958143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Green leaves with dew drops close-up">
            <a:extLst>
              <a:ext uri="{FF2B5EF4-FFF2-40B4-BE49-F238E27FC236}">
                <a16:creationId xmlns:a16="http://schemas.microsoft.com/office/drawing/2014/main" id="{92553317-E4B2-4FA8-BE9A-88FC9BB90001}"/>
              </a:ext>
            </a:extLst>
          </p:cNvPr>
          <p:cNvPicPr>
            <a:picLocks noChangeAspect="1"/>
          </p:cNvPicPr>
          <p:nvPr/>
        </p:nvPicPr>
        <p:blipFill rotWithShape="1">
          <a:blip r:embed="rId3">
            <a:alphaModFix amt="35000"/>
          </a:blip>
          <a:srcRect t="12756" b="2974"/>
          <a:stretch/>
        </p:blipFill>
        <p:spPr>
          <a:xfrm>
            <a:off x="20" y="1"/>
            <a:ext cx="12191980" cy="6857999"/>
          </a:xfrm>
          <a:prstGeom prst="rect">
            <a:avLst/>
          </a:prstGeom>
        </p:spPr>
      </p:pic>
      <p:sp>
        <p:nvSpPr>
          <p:cNvPr id="2" name="Title 1">
            <a:extLst>
              <a:ext uri="{FF2B5EF4-FFF2-40B4-BE49-F238E27FC236}">
                <a16:creationId xmlns:a16="http://schemas.microsoft.com/office/drawing/2014/main" id="{4C7C7DF5-BA23-4245-9B1D-CAE0402DF448}"/>
              </a:ext>
            </a:extLst>
          </p:cNvPr>
          <p:cNvSpPr>
            <a:spLocks noGrp="1"/>
          </p:cNvSpPr>
          <p:nvPr>
            <p:ph type="title"/>
          </p:nvPr>
        </p:nvSpPr>
        <p:spPr>
          <a:xfrm>
            <a:off x="838201" y="1065862"/>
            <a:ext cx="3313164" cy="4726276"/>
          </a:xfrm>
        </p:spPr>
        <p:txBody>
          <a:bodyPr>
            <a:normAutofit/>
          </a:bodyPr>
          <a:lstStyle/>
          <a:p>
            <a:pPr algn="r"/>
            <a:r>
              <a:rPr lang="en-US" sz="4000" dirty="0">
                <a:solidFill>
                  <a:srgbClr val="FFFFFF"/>
                </a:solidFill>
                <a:latin typeface="Bradley Hand" pitchFamily="2" charset="77"/>
              </a:rPr>
              <a:t>Overview</a:t>
            </a:r>
          </a:p>
        </p:txBody>
      </p:sp>
      <p:cxnSp>
        <p:nvCxnSpPr>
          <p:cNvPr id="37" name="Straight Connector 36">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B8DBFD68-7CE3-4456-A9E7-B3E64CA46F9A}"/>
              </a:ext>
            </a:extLst>
          </p:cNvPr>
          <p:cNvGraphicFramePr>
            <a:graphicFrameLocks noGrp="1"/>
          </p:cNvGraphicFramePr>
          <p:nvPr>
            <p:ph idx="1"/>
            <p:extLst>
              <p:ext uri="{D42A27DB-BD31-4B8C-83A1-F6EECF244321}">
                <p14:modId xmlns:p14="http://schemas.microsoft.com/office/powerpoint/2010/main" val="911785913"/>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65763595"/>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field of wheat&#10;&#10;Description automatically generated with medium confidence">
            <a:extLst>
              <a:ext uri="{FF2B5EF4-FFF2-40B4-BE49-F238E27FC236}">
                <a16:creationId xmlns:a16="http://schemas.microsoft.com/office/drawing/2014/main" id="{27D18E6A-C634-4C09-BF35-D03A52161275}"/>
              </a:ext>
            </a:extLst>
          </p:cNvPr>
          <p:cNvPicPr>
            <a:picLocks noChangeAspect="1"/>
          </p:cNvPicPr>
          <p:nvPr/>
        </p:nvPicPr>
        <p:blipFill rotWithShape="1">
          <a:blip r:embed="rId3">
            <a:alphaModFix amt="35000"/>
          </a:blip>
          <a:srcRect t="13717" b="2014"/>
          <a:stretch/>
        </p:blipFill>
        <p:spPr>
          <a:xfrm>
            <a:off x="20" y="10"/>
            <a:ext cx="12191980" cy="6857990"/>
          </a:xfrm>
          <a:prstGeom prst="rect">
            <a:avLst/>
          </a:prstGeom>
        </p:spPr>
      </p:pic>
      <p:graphicFrame>
        <p:nvGraphicFramePr>
          <p:cNvPr id="3" name="Diagram 2">
            <a:extLst>
              <a:ext uri="{FF2B5EF4-FFF2-40B4-BE49-F238E27FC236}">
                <a16:creationId xmlns:a16="http://schemas.microsoft.com/office/drawing/2014/main" id="{D1E69062-A3AF-4FF2-BAB9-5E9E3E49C512}"/>
              </a:ext>
            </a:extLst>
          </p:cNvPr>
          <p:cNvGraphicFramePr/>
          <p:nvPr>
            <p:extLst>
              <p:ext uri="{D42A27DB-BD31-4B8C-83A1-F6EECF244321}">
                <p14:modId xmlns:p14="http://schemas.microsoft.com/office/powerpoint/2010/main" val="2667812202"/>
              </p:ext>
            </p:extLst>
          </p:nvPr>
        </p:nvGraphicFramePr>
        <p:xfrm>
          <a:off x="838200" y="1551204"/>
          <a:ext cx="9886627" cy="42916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id="{FAD3F40A-D9B0-431D-B52C-16CEEACD7E7D}"/>
              </a:ext>
            </a:extLst>
          </p:cNvPr>
          <p:cNvSpPr>
            <a:spLocks noGrp="1"/>
          </p:cNvSpPr>
          <p:nvPr>
            <p:ph type="title"/>
          </p:nvPr>
        </p:nvSpPr>
        <p:spPr/>
        <p:txBody>
          <a:bodyPr/>
          <a:lstStyle/>
          <a:p>
            <a:r>
              <a:rPr lang="en-US" dirty="0">
                <a:latin typeface="Bradley Hand" pitchFamily="2" charset="77"/>
              </a:rPr>
              <a:t>Background</a:t>
            </a:r>
            <a:r>
              <a:rPr lang="en-US" dirty="0"/>
              <a:t> </a:t>
            </a:r>
          </a:p>
        </p:txBody>
      </p:sp>
      <p:graphicFrame>
        <p:nvGraphicFramePr>
          <p:cNvPr id="6" name="Diagram 5">
            <a:extLst>
              <a:ext uri="{FF2B5EF4-FFF2-40B4-BE49-F238E27FC236}">
                <a16:creationId xmlns:a16="http://schemas.microsoft.com/office/drawing/2014/main" id="{14741245-BD2D-47CD-9A9B-7687EBCBDC72}"/>
              </a:ext>
            </a:extLst>
          </p:cNvPr>
          <p:cNvGraphicFramePr/>
          <p:nvPr>
            <p:extLst>
              <p:ext uri="{D42A27DB-BD31-4B8C-83A1-F6EECF244321}">
                <p14:modId xmlns:p14="http://schemas.microsoft.com/office/powerpoint/2010/main" val="559709823"/>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54861550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B1708E25-6717-40EC-B3FD-C5CC5CB38185}"/>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graphicEl>
                                              <a:dgm id="{D8D46E40-260E-4921-931C-AD5A45E1E1A2}"/>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graphicEl>
                                              <a:dgm id="{996665A2-0109-4B74-9DB7-7B5087A0823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graphicEl>
                                              <a:dgm id="{F83359EB-02FF-49A5-87FE-EBE6FE644CB4}"/>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graphicEl>
                                              <a:dgm id="{EDF963CD-3910-4AB5-A906-568C47A0E467}"/>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E8726111-2C5D-42E8-9E1C-27D5A018EB0F}"/>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graphicEl>
                                              <a:dgm id="{F0848865-E669-44B2-828C-2C7BC895972F}"/>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graphicEl>
                                              <a:dgm id="{84C0C047-6D08-4C60-956A-38EE8EFA1C3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picture containing grass, tree, outdoor, giraffe&#10;&#10;Description automatically generated">
            <a:extLst>
              <a:ext uri="{FF2B5EF4-FFF2-40B4-BE49-F238E27FC236}">
                <a16:creationId xmlns:a16="http://schemas.microsoft.com/office/drawing/2014/main" id="{4DCE8F41-F3FB-6043-805B-E3228362A88B}"/>
              </a:ext>
            </a:extLst>
          </p:cNvPr>
          <p:cNvPicPr>
            <a:picLocks noChangeAspect="1"/>
          </p:cNvPicPr>
          <p:nvPr/>
        </p:nvPicPr>
        <p:blipFill rotWithShape="1">
          <a:blip r:embed="rId3">
            <a:alphaModFix amt="50000"/>
          </a:blip>
          <a:srcRect r="-1" b="15072"/>
          <a:stretch/>
        </p:blipFill>
        <p:spPr>
          <a:xfrm>
            <a:off x="20" y="10"/>
            <a:ext cx="12188931" cy="6857990"/>
          </a:xfrm>
          <a:prstGeom prst="rect">
            <a:avLst/>
          </a:prstGeom>
        </p:spPr>
      </p:pic>
      <p:sp>
        <p:nvSpPr>
          <p:cNvPr id="2" name="Title 1">
            <a:extLst>
              <a:ext uri="{FF2B5EF4-FFF2-40B4-BE49-F238E27FC236}">
                <a16:creationId xmlns:a16="http://schemas.microsoft.com/office/drawing/2014/main" id="{15C7D8EB-4BFE-6B4D-A4AF-624EAA19A34D}"/>
              </a:ext>
            </a:extLst>
          </p:cNvPr>
          <p:cNvSpPr>
            <a:spLocks noGrp="1"/>
          </p:cNvSpPr>
          <p:nvPr>
            <p:ph type="title"/>
          </p:nvPr>
        </p:nvSpPr>
        <p:spPr/>
        <p:txBody>
          <a:bodyPr vert="horz" lIns="91440" tIns="45720" rIns="91440" bIns="45720" rtlCol="0" anchor="b">
            <a:normAutofit/>
          </a:bodyPr>
          <a:lstStyle/>
          <a:p>
            <a:pPr algn="ctr"/>
            <a:r>
              <a:rPr lang="en-US" sz="6600" dirty="0">
                <a:solidFill>
                  <a:srgbClr val="FFFFFF"/>
                </a:solidFill>
                <a:latin typeface="Bradley Hand" pitchFamily="2" charset="77"/>
              </a:rPr>
              <a:t>What is ceremony?</a:t>
            </a:r>
          </a:p>
        </p:txBody>
      </p:sp>
      <p:sp>
        <p:nvSpPr>
          <p:cNvPr id="3" name="Content Placeholder 2">
            <a:extLst>
              <a:ext uri="{FF2B5EF4-FFF2-40B4-BE49-F238E27FC236}">
                <a16:creationId xmlns:a16="http://schemas.microsoft.com/office/drawing/2014/main" id="{0ED4A7F3-9623-400B-A628-C8CB6019AB65}"/>
              </a:ext>
            </a:extLst>
          </p:cNvPr>
          <p:cNvSpPr>
            <a:spLocks noGrp="1"/>
          </p:cNvSpPr>
          <p:nvPr>
            <p:ph idx="1"/>
          </p:nvPr>
        </p:nvSpPr>
        <p:spPr>
          <a:xfrm>
            <a:off x="836685" y="2117035"/>
            <a:ext cx="10515600" cy="2623930"/>
          </a:xfrm>
          <a:solidFill>
            <a:srgbClr val="FBE5D6">
              <a:alpha val="85098"/>
            </a:srgbClr>
          </a:solidFill>
        </p:spPr>
        <p:txBody>
          <a:bodyPr>
            <a:normAutofit/>
          </a:bodyPr>
          <a:lstStyle/>
          <a:p>
            <a:pPr marL="0" indent="0">
              <a:buNone/>
            </a:pPr>
            <a:r>
              <a:rPr lang="en-US" sz="3600" b="0" i="0" dirty="0">
                <a:solidFill>
                  <a:schemeClr val="bg1"/>
                </a:solidFill>
                <a:effectLst/>
                <a:latin typeface="Arial" panose="020B0604020202020204" pitchFamily="34" charset="0"/>
                <a:cs typeface="Arial" panose="020B0604020202020204" pitchFamily="34" charset="0"/>
              </a:rPr>
              <a:t>“Ceremony is an essential part of traditional Native healing. Because physical and spiritual health are intimately connected, body and spirit must heal together.”</a:t>
            </a:r>
          </a:p>
          <a:p>
            <a:pPr marL="0" indent="0">
              <a:buNone/>
            </a:pPr>
            <a:r>
              <a:rPr lang="en-US" dirty="0">
                <a:solidFill>
                  <a:schemeClr val="bg1"/>
                </a:solidFill>
                <a:latin typeface="OpenSansRegular"/>
              </a:rPr>
              <a:t>		</a:t>
            </a:r>
            <a:r>
              <a:rPr lang="en-US" b="0" i="0" dirty="0">
                <a:solidFill>
                  <a:schemeClr val="bg1"/>
                </a:solidFill>
                <a:effectLst/>
                <a:latin typeface="OpenSansRegular"/>
              </a:rPr>
              <a:t>- </a:t>
            </a:r>
            <a:r>
              <a:rPr lang="en-US" b="0" i="1" dirty="0">
                <a:solidFill>
                  <a:schemeClr val="bg1"/>
                </a:solidFill>
                <a:effectLst/>
                <a:latin typeface="OpenSansRegular"/>
              </a:rPr>
              <a:t>Native Voices, National Library of Medicine, NIH</a:t>
            </a:r>
            <a:endParaRPr lang="en-US" i="1" dirty="0">
              <a:solidFill>
                <a:schemeClr val="bg1"/>
              </a:solidFill>
            </a:endParaRPr>
          </a:p>
        </p:txBody>
      </p:sp>
      <p:graphicFrame>
        <p:nvGraphicFramePr>
          <p:cNvPr id="5" name="Diagram 4">
            <a:extLst>
              <a:ext uri="{FF2B5EF4-FFF2-40B4-BE49-F238E27FC236}">
                <a16:creationId xmlns:a16="http://schemas.microsoft.com/office/drawing/2014/main" id="{FD477004-D85D-458F-8368-49D2167B9777}"/>
              </a:ext>
            </a:extLst>
          </p:cNvPr>
          <p:cNvGraphicFramePr/>
          <p:nvPr>
            <p:extLst>
              <p:ext uri="{D42A27DB-BD31-4B8C-83A1-F6EECF244321}">
                <p14:modId xmlns:p14="http://schemas.microsoft.com/office/powerpoint/2010/main" val="1472177320"/>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39764265"/>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BGRectangle">
            <a:extLst>
              <a:ext uri="{FF2B5EF4-FFF2-40B4-BE49-F238E27FC236}">
                <a16:creationId xmlns:a16="http://schemas.microsoft.com/office/drawing/2014/main" id="{25E8815A-9407-4234-B08F-A1E49DCD7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field of grass with a sunset in the background&#10;&#10;Description automatically generated with medium confidence">
            <a:extLst>
              <a:ext uri="{FF2B5EF4-FFF2-40B4-BE49-F238E27FC236}">
                <a16:creationId xmlns:a16="http://schemas.microsoft.com/office/drawing/2014/main" id="{B48B5823-F155-422B-B4A2-B929D60BE38B}"/>
              </a:ext>
            </a:extLst>
          </p:cNvPr>
          <p:cNvPicPr>
            <a:picLocks noChangeAspect="1"/>
          </p:cNvPicPr>
          <p:nvPr/>
        </p:nvPicPr>
        <p:blipFill rotWithShape="1">
          <a:blip r:embed="rId2">
            <a:alphaModFix amt="50000"/>
          </a:blip>
          <a:srcRect t="6068" b="9662"/>
          <a:stretch/>
        </p:blipFill>
        <p:spPr>
          <a:xfrm>
            <a:off x="20" y="1"/>
            <a:ext cx="12191980" cy="6857999"/>
          </a:xfrm>
          <a:prstGeom prst="rect">
            <a:avLst/>
          </a:prstGeom>
        </p:spPr>
      </p:pic>
      <p:sp>
        <p:nvSpPr>
          <p:cNvPr id="2" name="Title 1">
            <a:extLst>
              <a:ext uri="{FF2B5EF4-FFF2-40B4-BE49-F238E27FC236}">
                <a16:creationId xmlns:a16="http://schemas.microsoft.com/office/drawing/2014/main" id="{65B67702-5E1D-40D0-AA15-F563975BAFF5}"/>
              </a:ext>
            </a:extLst>
          </p:cNvPr>
          <p:cNvSpPr>
            <a:spLocks noGrp="1"/>
          </p:cNvSpPr>
          <p:nvPr>
            <p:ph type="title"/>
          </p:nvPr>
        </p:nvSpPr>
        <p:spPr>
          <a:xfrm>
            <a:off x="838200" y="963877"/>
            <a:ext cx="3494362" cy="4930246"/>
          </a:xfrm>
        </p:spPr>
        <p:txBody>
          <a:bodyPr>
            <a:normAutofit/>
          </a:bodyPr>
          <a:lstStyle/>
          <a:p>
            <a:pPr algn="r"/>
            <a:r>
              <a:rPr lang="en-US" dirty="0">
                <a:solidFill>
                  <a:schemeClr val="bg1"/>
                </a:solidFill>
                <a:latin typeface="Bradley Hand" pitchFamily="2" charset="77"/>
              </a:rPr>
              <a:t>Research Aims</a:t>
            </a:r>
          </a:p>
        </p:txBody>
      </p:sp>
      <p:sp>
        <p:nvSpPr>
          <p:cNvPr id="26" name="!!Line">
            <a:extLst>
              <a:ext uri="{FF2B5EF4-FFF2-40B4-BE49-F238E27FC236}">
                <a16:creationId xmlns:a16="http://schemas.microsoft.com/office/drawing/2014/main" id="{C9C56819-FD02-4626-ABF5-85C7463C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351610B-6503-49EB-9D08-57E19772EF0C}"/>
              </a:ext>
            </a:extLst>
          </p:cNvPr>
          <p:cNvSpPr>
            <a:spLocks noGrp="1"/>
          </p:cNvSpPr>
          <p:nvPr>
            <p:ph idx="1"/>
          </p:nvPr>
        </p:nvSpPr>
        <p:spPr>
          <a:xfrm>
            <a:off x="5073396" y="709877"/>
            <a:ext cx="6377769" cy="4930246"/>
          </a:xfrm>
        </p:spPr>
        <p:txBody>
          <a:bodyPr anchor="ctr">
            <a:normAutofit/>
          </a:bodyPr>
          <a:lstStyle/>
          <a:p>
            <a:pPr marL="0" indent="0">
              <a:buNone/>
            </a:pPr>
            <a:r>
              <a:rPr lang="en-US" sz="2400" b="1" i="0" dirty="0">
                <a:solidFill>
                  <a:schemeClr val="bg1"/>
                </a:solidFill>
                <a:effectLst/>
                <a:latin typeface="Arial" panose="020B0604020202020204" pitchFamily="34" charset="0"/>
              </a:rPr>
              <a:t>Aim 1:</a:t>
            </a:r>
          </a:p>
          <a:p>
            <a:pPr marL="0" indent="0">
              <a:buNone/>
            </a:pPr>
            <a:r>
              <a:rPr lang="en-US" sz="2400" i="0" dirty="0">
                <a:solidFill>
                  <a:schemeClr val="bg1"/>
                </a:solidFill>
                <a:effectLst/>
                <a:latin typeface="Arial" panose="020B0604020202020204" pitchFamily="34" charset="0"/>
              </a:rPr>
              <a:t>Mixed-methods community assessment </a:t>
            </a:r>
            <a:r>
              <a:rPr lang="en-US" sz="2400" dirty="0">
                <a:solidFill>
                  <a:schemeClr val="bg1"/>
                </a:solidFill>
                <a:latin typeface="Arial" panose="020B0604020202020204" pitchFamily="34" charset="0"/>
              </a:rPr>
              <a:t>among</a:t>
            </a:r>
            <a:r>
              <a:rPr lang="en-US" sz="2400" i="0" dirty="0">
                <a:solidFill>
                  <a:schemeClr val="bg1"/>
                </a:solidFill>
                <a:effectLst/>
                <a:latin typeface="Arial" panose="020B0604020202020204" pitchFamily="34" charset="0"/>
              </a:rPr>
              <a:t> AIANs living in an urban setting in two Montana counties. </a:t>
            </a:r>
          </a:p>
          <a:p>
            <a:pPr marL="0" indent="0">
              <a:buNone/>
            </a:pPr>
            <a:r>
              <a:rPr lang="en-US" sz="2400" b="1" i="0" dirty="0">
                <a:solidFill>
                  <a:schemeClr val="bg1"/>
                </a:solidFill>
                <a:effectLst/>
                <a:latin typeface="Arial" panose="020B0604020202020204" pitchFamily="34" charset="0"/>
              </a:rPr>
              <a:t>Aim 2:</a:t>
            </a:r>
          </a:p>
          <a:p>
            <a:pPr marL="0" indent="0">
              <a:buNone/>
            </a:pPr>
            <a:r>
              <a:rPr lang="en-US" sz="2400" i="0" dirty="0">
                <a:solidFill>
                  <a:schemeClr val="bg1"/>
                </a:solidFill>
                <a:effectLst/>
                <a:latin typeface="Arial" panose="020B0604020202020204" pitchFamily="34" charset="0"/>
              </a:rPr>
              <a:t>In-depth interviews within the context of developing a treatment intervention for an urban population. </a:t>
            </a:r>
            <a:endParaRPr lang="en-US" sz="2400" dirty="0">
              <a:solidFill>
                <a:schemeClr val="bg1"/>
              </a:solidFill>
            </a:endParaRPr>
          </a:p>
        </p:txBody>
      </p:sp>
      <p:graphicFrame>
        <p:nvGraphicFramePr>
          <p:cNvPr id="18" name="Diagram 17">
            <a:extLst>
              <a:ext uri="{FF2B5EF4-FFF2-40B4-BE49-F238E27FC236}">
                <a16:creationId xmlns:a16="http://schemas.microsoft.com/office/drawing/2014/main" id="{CBE777E2-9755-4F9D-A785-9302342718E5}"/>
              </a:ext>
            </a:extLst>
          </p:cNvPr>
          <p:cNvGraphicFramePr/>
          <p:nvPr>
            <p:extLst>
              <p:ext uri="{D42A27DB-BD31-4B8C-83A1-F6EECF244321}">
                <p14:modId xmlns:p14="http://schemas.microsoft.com/office/powerpoint/2010/main" val="761154921"/>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3128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F6FB19E-C6B2-C44D-9DB8-D1DB535A767A}"/>
              </a:ext>
            </a:extLst>
          </p:cNvPr>
          <p:cNvPicPr>
            <a:picLocks noChangeAspect="1"/>
          </p:cNvPicPr>
          <p:nvPr/>
        </p:nvPicPr>
        <p:blipFill>
          <a:blip r:embed="rId3"/>
          <a:stretch>
            <a:fillRect/>
          </a:stretch>
        </p:blipFill>
        <p:spPr>
          <a:xfrm>
            <a:off x="-133350" y="-25400"/>
            <a:ext cx="12458700" cy="6908800"/>
          </a:xfrm>
          <a:prstGeom prst="rect">
            <a:avLst/>
          </a:prstGeom>
        </p:spPr>
      </p:pic>
      <p:sp>
        <p:nvSpPr>
          <p:cNvPr id="17" name="Rectangle 16">
            <a:extLst>
              <a:ext uri="{FF2B5EF4-FFF2-40B4-BE49-F238E27FC236}">
                <a16:creationId xmlns:a16="http://schemas.microsoft.com/office/drawing/2014/main" id="{F68FC593-8DFE-FC4F-A1F1-9ED5BE8D180C}"/>
              </a:ext>
            </a:extLst>
          </p:cNvPr>
          <p:cNvSpPr/>
          <p:nvPr/>
        </p:nvSpPr>
        <p:spPr>
          <a:xfrm>
            <a:off x="417283" y="1863382"/>
            <a:ext cx="3328173" cy="3832493"/>
          </a:xfrm>
          <a:prstGeom prst="rect">
            <a:avLst/>
          </a:prstGeom>
          <a:solidFill>
            <a:srgbClr val="DEEBF7"/>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4BD0D72C-24B3-2F4A-9A48-DC898A81525F}"/>
              </a:ext>
            </a:extLst>
          </p:cNvPr>
          <p:cNvGrpSpPr/>
          <p:nvPr/>
        </p:nvGrpSpPr>
        <p:grpSpPr>
          <a:xfrm>
            <a:off x="929138" y="3093236"/>
            <a:ext cx="2331587" cy="1194358"/>
            <a:chOff x="5121886" y="2787216"/>
            <a:chExt cx="2233675" cy="1361432"/>
          </a:xfrm>
          <a:solidFill>
            <a:srgbClr val="DEEBF7"/>
          </a:solidFill>
        </p:grpSpPr>
        <p:sp>
          <p:nvSpPr>
            <p:cNvPr id="13" name="Rectangle 12">
              <a:extLst>
                <a:ext uri="{FF2B5EF4-FFF2-40B4-BE49-F238E27FC236}">
                  <a16:creationId xmlns:a16="http://schemas.microsoft.com/office/drawing/2014/main" id="{386D3C01-E3AF-F34B-ABA8-4A2936659BD6}"/>
                </a:ext>
              </a:extLst>
            </p:cNvPr>
            <p:cNvSpPr/>
            <p:nvPr/>
          </p:nvSpPr>
          <p:spPr>
            <a:xfrm>
              <a:off x="5121886" y="2787216"/>
              <a:ext cx="2233675" cy="13614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3E2D266-EB0E-2741-9E2A-81DC96BAAC57}"/>
                </a:ext>
              </a:extLst>
            </p:cNvPr>
            <p:cNvSpPr txBox="1"/>
            <p:nvPr/>
          </p:nvSpPr>
          <p:spPr>
            <a:xfrm>
              <a:off x="5194253" y="3007738"/>
              <a:ext cx="2037419" cy="944394"/>
            </a:xfrm>
            <a:prstGeom prst="rect">
              <a:avLst/>
            </a:prstGeom>
            <a:grpFill/>
          </p:spPr>
          <p:txBody>
            <a:bodyPr wrap="square" rtlCol="0">
              <a:spAutoFit/>
            </a:bodyPr>
            <a:lstStyle/>
            <a:p>
              <a:pPr algn="ctr"/>
              <a:r>
                <a:rPr lang="en-US" sz="2400" b="1" i="1" dirty="0"/>
                <a:t>Participation in TCP</a:t>
              </a:r>
            </a:p>
          </p:txBody>
        </p:sp>
      </p:grpSp>
      <p:sp>
        <p:nvSpPr>
          <p:cNvPr id="4" name="TextBox 3">
            <a:extLst>
              <a:ext uri="{FF2B5EF4-FFF2-40B4-BE49-F238E27FC236}">
                <a16:creationId xmlns:a16="http://schemas.microsoft.com/office/drawing/2014/main" id="{2DB162FB-A8DA-F843-998D-AC11D5BA3884}"/>
              </a:ext>
            </a:extLst>
          </p:cNvPr>
          <p:cNvSpPr txBox="1"/>
          <p:nvPr/>
        </p:nvSpPr>
        <p:spPr>
          <a:xfrm>
            <a:off x="417283" y="1500289"/>
            <a:ext cx="3355295" cy="369332"/>
          </a:xfrm>
          <a:prstGeom prst="rect">
            <a:avLst/>
          </a:prstGeom>
          <a:solidFill>
            <a:schemeClr val="bg1">
              <a:lumMod val="95000"/>
            </a:schemeClr>
          </a:solidFill>
          <a:ln w="28575">
            <a:solidFill>
              <a:schemeClr val="tx1"/>
            </a:solidFill>
          </a:ln>
        </p:spPr>
        <p:txBody>
          <a:bodyPr wrap="square" rtlCol="0" anchor="ctr">
            <a:spAutoFit/>
          </a:bodyPr>
          <a:lstStyle/>
          <a:p>
            <a:pPr algn="ctr"/>
            <a:r>
              <a:rPr lang="en-US" dirty="0"/>
              <a:t>Predictor (Unmeasured) Variable</a:t>
            </a:r>
          </a:p>
        </p:txBody>
      </p:sp>
      <p:sp>
        <p:nvSpPr>
          <p:cNvPr id="25" name="Rectangle 24">
            <a:extLst>
              <a:ext uri="{FF2B5EF4-FFF2-40B4-BE49-F238E27FC236}">
                <a16:creationId xmlns:a16="http://schemas.microsoft.com/office/drawing/2014/main" id="{54FC3F24-92F0-4247-8319-507953CF7D5F}"/>
              </a:ext>
            </a:extLst>
          </p:cNvPr>
          <p:cNvSpPr/>
          <p:nvPr/>
        </p:nvSpPr>
        <p:spPr>
          <a:xfrm>
            <a:off x="4469552" y="1906925"/>
            <a:ext cx="3334030" cy="3838919"/>
          </a:xfrm>
          <a:prstGeom prst="rect">
            <a:avLst/>
          </a:prstGeom>
          <a:solidFill>
            <a:srgbClr val="DBDC6E"/>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7EAA645-7795-7F41-AD7D-32A14DF5B48C}"/>
              </a:ext>
            </a:extLst>
          </p:cNvPr>
          <p:cNvGrpSpPr/>
          <p:nvPr/>
        </p:nvGrpSpPr>
        <p:grpSpPr>
          <a:xfrm>
            <a:off x="5036596" y="2103330"/>
            <a:ext cx="2336302" cy="1316507"/>
            <a:chOff x="1002901" y="4602906"/>
            <a:chExt cx="2569029" cy="1801914"/>
          </a:xfrm>
        </p:grpSpPr>
        <p:sp>
          <p:nvSpPr>
            <p:cNvPr id="10" name="Rectangle 9">
              <a:extLst>
                <a:ext uri="{FF2B5EF4-FFF2-40B4-BE49-F238E27FC236}">
                  <a16:creationId xmlns:a16="http://schemas.microsoft.com/office/drawing/2014/main" id="{34B6B76B-8605-0249-A2DA-40C82B46D600}"/>
                </a:ext>
              </a:extLst>
            </p:cNvPr>
            <p:cNvSpPr/>
            <p:nvPr/>
          </p:nvSpPr>
          <p:spPr>
            <a:xfrm>
              <a:off x="1002901" y="4602906"/>
              <a:ext cx="2569029" cy="18019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FDAC877-1D99-5641-96EE-84F8B2146238}"/>
                </a:ext>
              </a:extLst>
            </p:cNvPr>
            <p:cNvSpPr txBox="1"/>
            <p:nvPr/>
          </p:nvSpPr>
          <p:spPr>
            <a:xfrm>
              <a:off x="1068416" y="4602906"/>
              <a:ext cx="2370253" cy="1512709"/>
            </a:xfrm>
            <a:prstGeom prst="rect">
              <a:avLst/>
            </a:prstGeom>
            <a:noFill/>
            <a:ln>
              <a:noFill/>
            </a:ln>
          </p:spPr>
          <p:txBody>
            <a:bodyPr wrap="square" rtlCol="0">
              <a:spAutoFit/>
            </a:bodyPr>
            <a:lstStyle/>
            <a:p>
              <a:pPr algn="ctr"/>
              <a:r>
                <a:rPr lang="en-US" sz="2000" b="1" dirty="0"/>
                <a:t>Knowledge, Attitudes, and Beliefs Regarding TCP</a:t>
              </a:r>
            </a:p>
          </p:txBody>
        </p:sp>
      </p:grpSp>
      <p:grpSp>
        <p:nvGrpSpPr>
          <p:cNvPr id="11" name="Group 10">
            <a:extLst>
              <a:ext uri="{FF2B5EF4-FFF2-40B4-BE49-F238E27FC236}">
                <a16:creationId xmlns:a16="http://schemas.microsoft.com/office/drawing/2014/main" id="{F2B3AB2A-73C7-3540-8C67-AF008DDB6329}"/>
              </a:ext>
            </a:extLst>
          </p:cNvPr>
          <p:cNvGrpSpPr/>
          <p:nvPr/>
        </p:nvGrpSpPr>
        <p:grpSpPr>
          <a:xfrm>
            <a:off x="5036596" y="3632604"/>
            <a:ext cx="2336302" cy="792632"/>
            <a:chOff x="572916" y="793455"/>
            <a:chExt cx="2569029" cy="1101622"/>
          </a:xfrm>
        </p:grpSpPr>
        <p:sp>
          <p:nvSpPr>
            <p:cNvPr id="9" name="Rectangle 8">
              <a:extLst>
                <a:ext uri="{FF2B5EF4-FFF2-40B4-BE49-F238E27FC236}">
                  <a16:creationId xmlns:a16="http://schemas.microsoft.com/office/drawing/2014/main" id="{800B80B7-E580-A343-BAD1-537DD92AF0F8}"/>
                </a:ext>
              </a:extLst>
            </p:cNvPr>
            <p:cNvSpPr/>
            <p:nvPr/>
          </p:nvSpPr>
          <p:spPr>
            <a:xfrm>
              <a:off x="572916" y="793455"/>
              <a:ext cx="2569029" cy="11016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4D5AE79-D629-F047-8CCF-6AE6BB10ADC7}"/>
                </a:ext>
              </a:extLst>
            </p:cNvPr>
            <p:cNvSpPr txBox="1"/>
            <p:nvPr/>
          </p:nvSpPr>
          <p:spPr>
            <a:xfrm>
              <a:off x="837603" y="1065350"/>
              <a:ext cx="2039655" cy="455895"/>
            </a:xfrm>
            <a:prstGeom prst="rect">
              <a:avLst/>
            </a:prstGeom>
            <a:noFill/>
            <a:ln>
              <a:noFill/>
            </a:ln>
          </p:spPr>
          <p:txBody>
            <a:bodyPr wrap="square" rtlCol="0">
              <a:spAutoFit/>
            </a:bodyPr>
            <a:lstStyle/>
            <a:p>
              <a:pPr algn="ctr"/>
              <a:r>
                <a:rPr lang="en-US" sz="2000" b="1" dirty="0"/>
                <a:t>Access to TCP</a:t>
              </a:r>
            </a:p>
          </p:txBody>
        </p:sp>
      </p:grpSp>
      <p:grpSp>
        <p:nvGrpSpPr>
          <p:cNvPr id="30" name="Group 29">
            <a:extLst>
              <a:ext uri="{FF2B5EF4-FFF2-40B4-BE49-F238E27FC236}">
                <a16:creationId xmlns:a16="http://schemas.microsoft.com/office/drawing/2014/main" id="{1E297A82-FAF4-B946-9D70-91326772C789}"/>
              </a:ext>
            </a:extLst>
          </p:cNvPr>
          <p:cNvGrpSpPr/>
          <p:nvPr/>
        </p:nvGrpSpPr>
        <p:grpSpPr>
          <a:xfrm>
            <a:off x="5025747" y="4621707"/>
            <a:ext cx="2357999" cy="964610"/>
            <a:chOff x="4940772" y="1272711"/>
            <a:chExt cx="2592887" cy="1405832"/>
          </a:xfrm>
        </p:grpSpPr>
        <p:sp>
          <p:nvSpPr>
            <p:cNvPr id="32" name="Rectangle 31">
              <a:extLst>
                <a:ext uri="{FF2B5EF4-FFF2-40B4-BE49-F238E27FC236}">
                  <a16:creationId xmlns:a16="http://schemas.microsoft.com/office/drawing/2014/main" id="{4018C409-3E0F-A44C-98B0-02CB2FCFC311}"/>
                </a:ext>
              </a:extLst>
            </p:cNvPr>
            <p:cNvSpPr/>
            <p:nvPr/>
          </p:nvSpPr>
          <p:spPr>
            <a:xfrm>
              <a:off x="4940772" y="1272711"/>
              <a:ext cx="2592887" cy="14058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7CE7C9EC-ECBC-CF45-B508-04EF09AB4970}"/>
                </a:ext>
              </a:extLst>
            </p:cNvPr>
            <p:cNvSpPr txBox="1"/>
            <p:nvPr/>
          </p:nvSpPr>
          <p:spPr>
            <a:xfrm>
              <a:off x="5046398" y="1521549"/>
              <a:ext cx="2381634" cy="806583"/>
            </a:xfrm>
            <a:prstGeom prst="rect">
              <a:avLst/>
            </a:prstGeom>
            <a:noFill/>
          </p:spPr>
          <p:txBody>
            <a:bodyPr wrap="square" rtlCol="0">
              <a:spAutoFit/>
            </a:bodyPr>
            <a:lstStyle/>
            <a:p>
              <a:pPr algn="ctr"/>
              <a:r>
                <a:rPr lang="en-US" sz="2000" b="1" dirty="0"/>
                <a:t>Intent to Participate in TCP</a:t>
              </a:r>
            </a:p>
          </p:txBody>
        </p:sp>
      </p:grpSp>
      <p:sp>
        <p:nvSpPr>
          <p:cNvPr id="23" name="TextBox 22">
            <a:extLst>
              <a:ext uri="{FF2B5EF4-FFF2-40B4-BE49-F238E27FC236}">
                <a16:creationId xmlns:a16="http://schemas.microsoft.com/office/drawing/2014/main" id="{64D07F66-CA11-264B-98B0-77B10BB08F06}"/>
              </a:ext>
            </a:extLst>
          </p:cNvPr>
          <p:cNvSpPr txBox="1"/>
          <p:nvPr/>
        </p:nvSpPr>
        <p:spPr>
          <a:xfrm>
            <a:off x="4469553" y="1512117"/>
            <a:ext cx="3334028" cy="369332"/>
          </a:xfrm>
          <a:prstGeom prst="rect">
            <a:avLst/>
          </a:prstGeom>
          <a:solidFill>
            <a:schemeClr val="bg1">
              <a:lumMod val="95000"/>
            </a:schemeClr>
          </a:solidFill>
          <a:ln w="28575">
            <a:solidFill>
              <a:schemeClr val="tx1"/>
            </a:solidFill>
          </a:ln>
        </p:spPr>
        <p:txBody>
          <a:bodyPr wrap="square" rtlCol="0" anchor="ctr">
            <a:spAutoFit/>
          </a:bodyPr>
          <a:lstStyle/>
          <a:p>
            <a:pPr algn="ctr"/>
            <a:r>
              <a:rPr lang="en-US" dirty="0"/>
              <a:t> Proxy (Measured) Variables</a:t>
            </a:r>
          </a:p>
        </p:txBody>
      </p:sp>
      <p:sp>
        <p:nvSpPr>
          <p:cNvPr id="26" name="Rectangle 25">
            <a:extLst>
              <a:ext uri="{FF2B5EF4-FFF2-40B4-BE49-F238E27FC236}">
                <a16:creationId xmlns:a16="http://schemas.microsoft.com/office/drawing/2014/main" id="{CF79BC8A-59E8-B74D-9759-DD007385BC92}"/>
              </a:ext>
            </a:extLst>
          </p:cNvPr>
          <p:cNvSpPr/>
          <p:nvPr/>
        </p:nvSpPr>
        <p:spPr>
          <a:xfrm>
            <a:off x="8446544" y="1856956"/>
            <a:ext cx="3328173" cy="3845345"/>
          </a:xfrm>
          <a:prstGeom prst="rect">
            <a:avLst/>
          </a:prstGeom>
          <a:solidFill>
            <a:srgbClr val="FBE5D6">
              <a:alpha val="98039"/>
            </a:srgb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id="{F966B28E-3600-1842-B3B2-D14BCB3FCAEE}"/>
              </a:ext>
            </a:extLst>
          </p:cNvPr>
          <p:cNvGrpSpPr/>
          <p:nvPr/>
        </p:nvGrpSpPr>
        <p:grpSpPr>
          <a:xfrm>
            <a:off x="8853012" y="2985060"/>
            <a:ext cx="2357999" cy="1515649"/>
            <a:chOff x="11146350" y="3950178"/>
            <a:chExt cx="2357999" cy="1515649"/>
          </a:xfrm>
        </p:grpSpPr>
        <p:sp>
          <p:nvSpPr>
            <p:cNvPr id="6" name="TextBox 5">
              <a:extLst>
                <a:ext uri="{FF2B5EF4-FFF2-40B4-BE49-F238E27FC236}">
                  <a16:creationId xmlns:a16="http://schemas.microsoft.com/office/drawing/2014/main" id="{606A9E64-D175-0D4B-8879-589051FE2626}"/>
                </a:ext>
              </a:extLst>
            </p:cNvPr>
            <p:cNvSpPr txBox="1"/>
            <p:nvPr/>
          </p:nvSpPr>
          <p:spPr>
            <a:xfrm>
              <a:off x="11438324" y="4280956"/>
              <a:ext cx="1925130" cy="830997"/>
            </a:xfrm>
            <a:prstGeom prst="rect">
              <a:avLst/>
            </a:prstGeom>
            <a:noFill/>
          </p:spPr>
          <p:txBody>
            <a:bodyPr wrap="square" rtlCol="0">
              <a:spAutoFit/>
            </a:bodyPr>
            <a:lstStyle/>
            <a:p>
              <a:pPr algn="ctr"/>
              <a:r>
                <a:rPr lang="en-US" sz="2400" b="1" dirty="0"/>
                <a:t>Substance Use Behavior</a:t>
              </a:r>
            </a:p>
          </p:txBody>
        </p:sp>
        <p:sp>
          <p:nvSpPr>
            <p:cNvPr id="14" name="Rectangle 13">
              <a:extLst>
                <a:ext uri="{FF2B5EF4-FFF2-40B4-BE49-F238E27FC236}">
                  <a16:creationId xmlns:a16="http://schemas.microsoft.com/office/drawing/2014/main" id="{EBC6A9A0-C63E-9342-8D58-7FAED2C1DD38}"/>
                </a:ext>
              </a:extLst>
            </p:cNvPr>
            <p:cNvSpPr/>
            <p:nvPr/>
          </p:nvSpPr>
          <p:spPr>
            <a:xfrm>
              <a:off x="11146350" y="3950178"/>
              <a:ext cx="2357999" cy="15156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BA2DA30B-E483-CD48-A042-FDF974D0E479}"/>
              </a:ext>
            </a:extLst>
          </p:cNvPr>
          <p:cNvSpPr txBox="1"/>
          <p:nvPr/>
        </p:nvSpPr>
        <p:spPr>
          <a:xfrm>
            <a:off x="8446544" y="1512117"/>
            <a:ext cx="3328173" cy="369332"/>
          </a:xfrm>
          <a:prstGeom prst="rect">
            <a:avLst/>
          </a:prstGeom>
          <a:solidFill>
            <a:schemeClr val="bg1">
              <a:lumMod val="95000"/>
            </a:schemeClr>
          </a:solidFill>
          <a:ln w="28575">
            <a:solidFill>
              <a:schemeClr val="tx1"/>
            </a:solidFill>
          </a:ln>
        </p:spPr>
        <p:txBody>
          <a:bodyPr wrap="square" rtlCol="0" anchor="ctr">
            <a:spAutoFit/>
          </a:bodyPr>
          <a:lstStyle/>
          <a:p>
            <a:pPr algn="ctr"/>
            <a:r>
              <a:rPr lang="en-US" dirty="0"/>
              <a:t>Response Variable</a:t>
            </a:r>
          </a:p>
        </p:txBody>
      </p:sp>
      <p:cxnSp>
        <p:nvCxnSpPr>
          <p:cNvPr id="28" name="Straight Arrow Connector 27">
            <a:extLst>
              <a:ext uri="{FF2B5EF4-FFF2-40B4-BE49-F238E27FC236}">
                <a16:creationId xmlns:a16="http://schemas.microsoft.com/office/drawing/2014/main" id="{D5696C05-CA40-D747-8044-380978DEB3C8}"/>
              </a:ext>
            </a:extLst>
          </p:cNvPr>
          <p:cNvCxnSpPr>
            <a:cxnSpLocks/>
            <a:stCxn id="17" idx="3"/>
            <a:endCxn id="25" idx="1"/>
          </p:cNvCxnSpPr>
          <p:nvPr/>
        </p:nvCxnSpPr>
        <p:spPr>
          <a:xfrm>
            <a:off x="3745456" y="3779629"/>
            <a:ext cx="724096" cy="46756"/>
          </a:xfrm>
          <a:prstGeom prst="straightConnector1">
            <a:avLst/>
          </a:prstGeom>
          <a:ln w="76200">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AE3A2F7-5EAB-5040-9D2D-7BFB56D8576C}"/>
              </a:ext>
            </a:extLst>
          </p:cNvPr>
          <p:cNvCxnSpPr>
            <a:cxnSpLocks/>
            <a:endCxn id="26" idx="1"/>
          </p:cNvCxnSpPr>
          <p:nvPr/>
        </p:nvCxnSpPr>
        <p:spPr>
          <a:xfrm>
            <a:off x="7803582" y="3779629"/>
            <a:ext cx="642962" cy="0"/>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75C361D-0DCB-574B-93D4-50F66BFFFEE5}"/>
              </a:ext>
            </a:extLst>
          </p:cNvPr>
          <p:cNvSpPr txBox="1"/>
          <p:nvPr/>
        </p:nvSpPr>
        <p:spPr>
          <a:xfrm>
            <a:off x="2662802" y="365760"/>
            <a:ext cx="6866396" cy="1015663"/>
          </a:xfrm>
          <a:prstGeom prst="rect">
            <a:avLst/>
          </a:prstGeom>
          <a:noFill/>
        </p:spPr>
        <p:txBody>
          <a:bodyPr wrap="square" rtlCol="0">
            <a:spAutoFit/>
          </a:bodyPr>
          <a:lstStyle/>
          <a:p>
            <a:pPr algn="ctr"/>
            <a:r>
              <a:rPr lang="en-US" sz="6000" dirty="0">
                <a:solidFill>
                  <a:schemeClr val="bg1"/>
                </a:solidFill>
                <a:latin typeface="Bradley Hand" pitchFamily="2" charset="77"/>
              </a:rPr>
              <a:t>Project  Model</a:t>
            </a:r>
          </a:p>
        </p:txBody>
      </p:sp>
      <p:graphicFrame>
        <p:nvGraphicFramePr>
          <p:cNvPr id="58" name="Diagram 57">
            <a:extLst>
              <a:ext uri="{FF2B5EF4-FFF2-40B4-BE49-F238E27FC236}">
                <a16:creationId xmlns:a16="http://schemas.microsoft.com/office/drawing/2014/main" id="{C931EBF0-E0CA-482D-AD65-4957BAC27496}"/>
              </a:ext>
            </a:extLst>
          </p:cNvPr>
          <p:cNvGraphicFramePr/>
          <p:nvPr>
            <p:extLst>
              <p:ext uri="{D42A27DB-BD31-4B8C-83A1-F6EECF244321}">
                <p14:modId xmlns:p14="http://schemas.microsoft.com/office/powerpoint/2010/main" val="1440421897"/>
              </p:ext>
            </p:extLst>
          </p:nvPr>
        </p:nvGraphicFramePr>
        <p:xfrm>
          <a:off x="-133350" y="6121408"/>
          <a:ext cx="12458700" cy="7406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0420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field of tall grass&#10;&#10;Description automatically generated">
            <a:extLst>
              <a:ext uri="{FF2B5EF4-FFF2-40B4-BE49-F238E27FC236}">
                <a16:creationId xmlns:a16="http://schemas.microsoft.com/office/drawing/2014/main" id="{4146C456-2D10-4E0D-9948-BF7D9767255E}"/>
              </a:ext>
            </a:extLst>
          </p:cNvPr>
          <p:cNvPicPr>
            <a:picLocks noChangeAspect="1"/>
          </p:cNvPicPr>
          <p:nvPr/>
        </p:nvPicPr>
        <p:blipFill rotWithShape="1">
          <a:blip r:embed="rId3"/>
          <a:srcRect l="8854" r="11084" b="-1"/>
          <a:stretch/>
        </p:blipFill>
        <p:spPr>
          <a:xfrm>
            <a:off x="4117521" y="10"/>
            <a:ext cx="8074479" cy="6857990"/>
          </a:xfrm>
          <a:prstGeom prst="rect">
            <a:avLst/>
          </a:prstGeom>
        </p:spPr>
      </p:pic>
      <p:sp>
        <p:nvSpPr>
          <p:cNvPr id="11" name="Freeform: Shape 10">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Title 3">
            <a:extLst>
              <a:ext uri="{FF2B5EF4-FFF2-40B4-BE49-F238E27FC236}">
                <a16:creationId xmlns:a16="http://schemas.microsoft.com/office/drawing/2014/main" id="{5279D613-B10E-480D-896B-17F07C347EE8}"/>
              </a:ext>
            </a:extLst>
          </p:cNvPr>
          <p:cNvSpPr>
            <a:spLocks noGrp="1"/>
          </p:cNvSpPr>
          <p:nvPr>
            <p:ph type="title"/>
          </p:nvPr>
        </p:nvSpPr>
        <p:spPr>
          <a:xfrm>
            <a:off x="804672" y="365125"/>
            <a:ext cx="5266155" cy="1325563"/>
          </a:xfrm>
        </p:spPr>
        <p:txBody>
          <a:bodyPr>
            <a:normAutofit/>
          </a:bodyPr>
          <a:lstStyle/>
          <a:p>
            <a:r>
              <a:rPr lang="en-US" dirty="0">
                <a:latin typeface="Bradley Hand" pitchFamily="2" charset="77"/>
              </a:rPr>
              <a:t>Methods</a:t>
            </a:r>
          </a:p>
        </p:txBody>
      </p:sp>
      <p:sp>
        <p:nvSpPr>
          <p:cNvPr id="5" name="Content Placeholder 4">
            <a:extLst>
              <a:ext uri="{FF2B5EF4-FFF2-40B4-BE49-F238E27FC236}">
                <a16:creationId xmlns:a16="http://schemas.microsoft.com/office/drawing/2014/main" id="{27575619-371E-4D56-93ED-BFC109FCF4D3}"/>
              </a:ext>
            </a:extLst>
          </p:cNvPr>
          <p:cNvSpPr>
            <a:spLocks noGrp="1"/>
          </p:cNvSpPr>
          <p:nvPr>
            <p:ph idx="1"/>
          </p:nvPr>
        </p:nvSpPr>
        <p:spPr>
          <a:xfrm>
            <a:off x="804672" y="1723053"/>
            <a:ext cx="3941499" cy="4154361"/>
          </a:xfrm>
        </p:spPr>
        <p:txBody>
          <a:bodyPr>
            <a:normAutofit/>
          </a:bodyPr>
          <a:lstStyle/>
          <a:p>
            <a:r>
              <a:rPr lang="en-US" sz="2000" dirty="0"/>
              <a:t>Phase 1: Survey</a:t>
            </a:r>
          </a:p>
          <a:p>
            <a:pPr lvl="1"/>
            <a:r>
              <a:rPr lang="en-US" sz="2000" dirty="0"/>
              <a:t>IRB approval </a:t>
            </a:r>
          </a:p>
          <a:p>
            <a:pPr lvl="1"/>
            <a:r>
              <a:rPr lang="en-US" sz="2000" dirty="0"/>
              <a:t>Pilot test</a:t>
            </a:r>
          </a:p>
          <a:p>
            <a:pPr lvl="1"/>
            <a:r>
              <a:rPr lang="en-US" sz="2000" dirty="0"/>
              <a:t>Cultural advisory board review </a:t>
            </a:r>
          </a:p>
          <a:p>
            <a:pPr>
              <a:spcBef>
                <a:spcPts val="2200"/>
              </a:spcBef>
            </a:pPr>
            <a:r>
              <a:rPr lang="en-US" sz="2000" dirty="0"/>
              <a:t>Phase 2: Semi-structure interviews </a:t>
            </a:r>
          </a:p>
          <a:p>
            <a:pPr lvl="1"/>
            <a:r>
              <a:rPr lang="en-US" sz="2000" dirty="0"/>
              <a:t>IRB approval </a:t>
            </a:r>
          </a:p>
          <a:p>
            <a:pPr lvl="1"/>
            <a:r>
              <a:rPr lang="en-US" sz="2000" dirty="0"/>
              <a:t>Pilot test</a:t>
            </a:r>
          </a:p>
          <a:p>
            <a:pPr lvl="1"/>
            <a:r>
              <a:rPr lang="en-US" sz="2000" dirty="0"/>
              <a:t>Cultural advisory board review </a:t>
            </a:r>
          </a:p>
          <a:p>
            <a:pPr lvl="1"/>
            <a:endParaRPr lang="en-US" sz="2000" dirty="0"/>
          </a:p>
        </p:txBody>
      </p:sp>
      <p:graphicFrame>
        <p:nvGraphicFramePr>
          <p:cNvPr id="7" name="Diagram 6">
            <a:extLst>
              <a:ext uri="{FF2B5EF4-FFF2-40B4-BE49-F238E27FC236}">
                <a16:creationId xmlns:a16="http://schemas.microsoft.com/office/drawing/2014/main" id="{C3D376D6-14D7-44BD-AC81-A490AB3A7EEB}"/>
              </a:ext>
            </a:extLst>
          </p:cNvPr>
          <p:cNvGraphicFramePr/>
          <p:nvPr>
            <p:extLst>
              <p:ext uri="{D42A27DB-BD31-4B8C-83A1-F6EECF244321}">
                <p14:modId xmlns:p14="http://schemas.microsoft.com/office/powerpoint/2010/main" val="2247868799"/>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49221718"/>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BGRectangle">
            <a:extLst>
              <a:ext uri="{FF2B5EF4-FFF2-40B4-BE49-F238E27FC236}">
                <a16:creationId xmlns:a16="http://schemas.microsoft.com/office/drawing/2014/main" id="{25E8815A-9407-4234-B08F-A1E49DCD7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Stream flowing through the grassland">
            <a:extLst>
              <a:ext uri="{FF2B5EF4-FFF2-40B4-BE49-F238E27FC236}">
                <a16:creationId xmlns:a16="http://schemas.microsoft.com/office/drawing/2014/main" id="{3B21ABEB-71BD-4811-A9C4-275CD956232F}"/>
              </a:ext>
            </a:extLst>
          </p:cNvPr>
          <p:cNvPicPr>
            <a:picLocks noChangeAspect="1"/>
          </p:cNvPicPr>
          <p:nvPr/>
        </p:nvPicPr>
        <p:blipFill rotWithShape="1">
          <a:blip r:embed="rId3">
            <a:alphaModFix amt="50000"/>
          </a:blip>
          <a:srcRect r="4000"/>
          <a:stretch/>
        </p:blipFill>
        <p:spPr>
          <a:xfrm>
            <a:off x="20" y="1"/>
            <a:ext cx="12191980" cy="6857999"/>
          </a:xfrm>
          <a:prstGeom prst="rect">
            <a:avLst/>
          </a:prstGeom>
        </p:spPr>
      </p:pic>
      <p:sp>
        <p:nvSpPr>
          <p:cNvPr id="4" name="Title 3">
            <a:extLst>
              <a:ext uri="{FF2B5EF4-FFF2-40B4-BE49-F238E27FC236}">
                <a16:creationId xmlns:a16="http://schemas.microsoft.com/office/drawing/2014/main" id="{5279D613-B10E-480D-896B-17F07C347EE8}"/>
              </a:ext>
            </a:extLst>
          </p:cNvPr>
          <p:cNvSpPr>
            <a:spLocks noGrp="1"/>
          </p:cNvSpPr>
          <p:nvPr>
            <p:ph type="title"/>
          </p:nvPr>
        </p:nvSpPr>
        <p:spPr>
          <a:xfrm>
            <a:off x="838200" y="963877"/>
            <a:ext cx="3494362" cy="4930246"/>
          </a:xfrm>
        </p:spPr>
        <p:txBody>
          <a:bodyPr>
            <a:normAutofit/>
          </a:bodyPr>
          <a:lstStyle/>
          <a:p>
            <a:pPr algn="r"/>
            <a:r>
              <a:rPr lang="en-US" dirty="0">
                <a:solidFill>
                  <a:schemeClr val="bg1"/>
                </a:solidFill>
                <a:latin typeface="Bradley Hand" pitchFamily="2" charset="77"/>
              </a:rPr>
              <a:t>Phase 1: Survey</a:t>
            </a:r>
          </a:p>
        </p:txBody>
      </p:sp>
      <p:sp>
        <p:nvSpPr>
          <p:cNvPr id="23" name="!!Line">
            <a:extLst>
              <a:ext uri="{FF2B5EF4-FFF2-40B4-BE49-F238E27FC236}">
                <a16:creationId xmlns:a16="http://schemas.microsoft.com/office/drawing/2014/main" id="{C9C56819-FD02-4626-ABF5-85C7463C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27575619-371E-4D56-93ED-BFC109FCF4D3}"/>
              </a:ext>
            </a:extLst>
          </p:cNvPr>
          <p:cNvSpPr>
            <a:spLocks noGrp="1"/>
          </p:cNvSpPr>
          <p:nvPr>
            <p:ph idx="1"/>
          </p:nvPr>
        </p:nvSpPr>
        <p:spPr>
          <a:xfrm>
            <a:off x="4976031" y="963877"/>
            <a:ext cx="6377769" cy="4930246"/>
          </a:xfrm>
        </p:spPr>
        <p:txBody>
          <a:bodyPr anchor="ctr">
            <a:normAutofit/>
          </a:bodyPr>
          <a:lstStyle/>
          <a:p>
            <a:pPr marL="0" lvl="0" indent="0">
              <a:buNone/>
            </a:pPr>
            <a:r>
              <a:rPr lang="en-US" sz="1900" b="1" dirty="0">
                <a:solidFill>
                  <a:schemeClr val="bg1"/>
                </a:solidFill>
              </a:rPr>
              <a:t>Development </a:t>
            </a:r>
          </a:p>
          <a:p>
            <a:pPr lvl="1"/>
            <a:r>
              <a:rPr lang="en-US" sz="1900" dirty="0">
                <a:solidFill>
                  <a:schemeClr val="bg1"/>
                </a:solidFill>
              </a:rPr>
              <a:t>Survey </a:t>
            </a:r>
          </a:p>
          <a:p>
            <a:pPr lvl="1"/>
            <a:r>
              <a:rPr lang="en-US" sz="1900" dirty="0">
                <a:solidFill>
                  <a:schemeClr val="bg1"/>
                </a:solidFill>
              </a:rPr>
              <a:t>Pilot tested </a:t>
            </a:r>
          </a:p>
          <a:p>
            <a:pPr lvl="1"/>
            <a:r>
              <a:rPr lang="en-US" sz="1900" dirty="0">
                <a:solidFill>
                  <a:schemeClr val="bg1"/>
                </a:solidFill>
              </a:rPr>
              <a:t>Reviewed by cultural advisors </a:t>
            </a:r>
          </a:p>
          <a:p>
            <a:pPr lvl="1"/>
            <a:r>
              <a:rPr lang="en-US" sz="1900" dirty="0">
                <a:solidFill>
                  <a:schemeClr val="bg1"/>
                </a:solidFill>
              </a:rPr>
              <a:t>National Indian Health Service (IHS) IRB approval </a:t>
            </a:r>
          </a:p>
          <a:p>
            <a:pPr marL="0" lvl="0" indent="0">
              <a:buNone/>
            </a:pPr>
            <a:r>
              <a:rPr lang="en-US" sz="1900" b="1" dirty="0">
                <a:solidFill>
                  <a:schemeClr val="bg1"/>
                </a:solidFill>
              </a:rPr>
              <a:t>Delivery</a:t>
            </a:r>
          </a:p>
          <a:p>
            <a:pPr lvl="1"/>
            <a:r>
              <a:rPr lang="en-US" sz="1900" dirty="0">
                <a:solidFill>
                  <a:schemeClr val="bg1"/>
                </a:solidFill>
              </a:rPr>
              <a:t>Missoula and Ravalli Counties AIAN adult community members</a:t>
            </a:r>
          </a:p>
          <a:p>
            <a:pPr lvl="1"/>
            <a:r>
              <a:rPr lang="en-US" sz="1900" dirty="0">
                <a:solidFill>
                  <a:schemeClr val="bg1"/>
                </a:solidFill>
              </a:rPr>
              <a:t>Electronic and paper surveys </a:t>
            </a:r>
          </a:p>
          <a:p>
            <a:pPr marL="11113" lvl="1" indent="0">
              <a:buNone/>
            </a:pPr>
            <a:r>
              <a:rPr lang="en-US" sz="1900" b="1" dirty="0">
                <a:solidFill>
                  <a:schemeClr val="bg1"/>
                </a:solidFill>
              </a:rPr>
              <a:t>Analysis</a:t>
            </a:r>
          </a:p>
          <a:p>
            <a:pPr lvl="1"/>
            <a:r>
              <a:rPr lang="en-US" sz="1900" dirty="0">
                <a:solidFill>
                  <a:schemeClr val="bg1"/>
                </a:solidFill>
              </a:rPr>
              <a:t>Qualtrics</a:t>
            </a:r>
          </a:p>
          <a:p>
            <a:pPr lvl="1"/>
            <a:r>
              <a:rPr lang="en-US" sz="1900" dirty="0">
                <a:solidFill>
                  <a:schemeClr val="bg1"/>
                </a:solidFill>
              </a:rPr>
              <a:t>R </a:t>
            </a:r>
          </a:p>
        </p:txBody>
      </p:sp>
      <p:graphicFrame>
        <p:nvGraphicFramePr>
          <p:cNvPr id="13" name="Diagram 12">
            <a:extLst>
              <a:ext uri="{FF2B5EF4-FFF2-40B4-BE49-F238E27FC236}">
                <a16:creationId xmlns:a16="http://schemas.microsoft.com/office/drawing/2014/main" id="{0677F143-980C-4506-AA21-2581F64C046A}"/>
              </a:ext>
            </a:extLst>
          </p:cNvPr>
          <p:cNvGraphicFramePr/>
          <p:nvPr>
            <p:extLst>
              <p:ext uri="{D42A27DB-BD31-4B8C-83A1-F6EECF244321}">
                <p14:modId xmlns:p14="http://schemas.microsoft.com/office/powerpoint/2010/main" val="4066869652"/>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19110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BGRectangle">
            <a:extLst>
              <a:ext uri="{FF2B5EF4-FFF2-40B4-BE49-F238E27FC236}">
                <a16:creationId xmlns:a16="http://schemas.microsoft.com/office/drawing/2014/main" id="{25E8815A-9407-4234-B08F-A1E49DCD7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D72D4D1-076F-49D3-9889-EFC4F6D7CA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Stream flowing through the grassland">
            <a:extLst>
              <a:ext uri="{FF2B5EF4-FFF2-40B4-BE49-F238E27FC236}">
                <a16:creationId xmlns:a16="http://schemas.microsoft.com/office/drawing/2014/main" id="{94C06279-3C22-400B-80EA-39D2C778B464}"/>
              </a:ext>
            </a:extLst>
          </p:cNvPr>
          <p:cNvPicPr>
            <a:picLocks noChangeAspect="1"/>
          </p:cNvPicPr>
          <p:nvPr/>
        </p:nvPicPr>
        <p:blipFill rotWithShape="1">
          <a:blip r:embed="rId3">
            <a:alphaModFix amt="50000"/>
          </a:blip>
          <a:srcRect r="4000"/>
          <a:stretch/>
        </p:blipFill>
        <p:spPr>
          <a:xfrm>
            <a:off x="20" y="1"/>
            <a:ext cx="12191980" cy="6857999"/>
          </a:xfrm>
          <a:prstGeom prst="rect">
            <a:avLst/>
          </a:prstGeom>
        </p:spPr>
      </p:pic>
      <p:sp>
        <p:nvSpPr>
          <p:cNvPr id="4" name="Title 3">
            <a:extLst>
              <a:ext uri="{FF2B5EF4-FFF2-40B4-BE49-F238E27FC236}">
                <a16:creationId xmlns:a16="http://schemas.microsoft.com/office/drawing/2014/main" id="{5279D613-B10E-480D-896B-17F07C347EE8}"/>
              </a:ext>
            </a:extLst>
          </p:cNvPr>
          <p:cNvSpPr>
            <a:spLocks noGrp="1"/>
          </p:cNvSpPr>
          <p:nvPr>
            <p:ph type="title"/>
          </p:nvPr>
        </p:nvSpPr>
        <p:spPr>
          <a:xfrm>
            <a:off x="154007" y="957695"/>
            <a:ext cx="4332563" cy="4930246"/>
          </a:xfrm>
        </p:spPr>
        <p:txBody>
          <a:bodyPr>
            <a:normAutofit/>
          </a:bodyPr>
          <a:lstStyle/>
          <a:p>
            <a:pPr algn="r"/>
            <a:r>
              <a:rPr lang="en-US" dirty="0">
                <a:solidFill>
                  <a:schemeClr val="bg1"/>
                </a:solidFill>
                <a:latin typeface="Bradley Hand" pitchFamily="2" charset="77"/>
              </a:rPr>
              <a:t>Phase 2: </a:t>
            </a:r>
            <a:br>
              <a:rPr lang="en-US" dirty="0">
                <a:solidFill>
                  <a:schemeClr val="bg1"/>
                </a:solidFill>
                <a:latin typeface="Bradley Hand" pitchFamily="2" charset="77"/>
              </a:rPr>
            </a:br>
            <a:r>
              <a:rPr lang="en-US" dirty="0">
                <a:solidFill>
                  <a:schemeClr val="bg1"/>
                </a:solidFill>
                <a:latin typeface="Bradley Hand" pitchFamily="2" charset="77"/>
              </a:rPr>
              <a:t>Semi-structured interviews  </a:t>
            </a:r>
          </a:p>
        </p:txBody>
      </p:sp>
      <p:sp>
        <p:nvSpPr>
          <p:cNvPr id="23" name="!!Line">
            <a:extLst>
              <a:ext uri="{FF2B5EF4-FFF2-40B4-BE49-F238E27FC236}">
                <a16:creationId xmlns:a16="http://schemas.microsoft.com/office/drawing/2014/main" id="{C9C56819-FD02-4626-ABF5-85C7463C9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27575619-371E-4D56-93ED-BFC109FCF4D3}"/>
              </a:ext>
            </a:extLst>
          </p:cNvPr>
          <p:cNvSpPr>
            <a:spLocks noGrp="1"/>
          </p:cNvSpPr>
          <p:nvPr>
            <p:ph idx="1"/>
          </p:nvPr>
        </p:nvSpPr>
        <p:spPr>
          <a:xfrm>
            <a:off x="4976031" y="963877"/>
            <a:ext cx="6377769" cy="4930246"/>
          </a:xfrm>
        </p:spPr>
        <p:txBody>
          <a:bodyPr anchor="ctr">
            <a:normAutofit/>
          </a:bodyPr>
          <a:lstStyle/>
          <a:p>
            <a:pPr marL="457200" lvl="1" indent="0">
              <a:buNone/>
            </a:pPr>
            <a:r>
              <a:rPr lang="en-US" sz="1900" b="1" dirty="0">
                <a:solidFill>
                  <a:schemeClr val="bg1"/>
                </a:solidFill>
              </a:rPr>
              <a:t>Development </a:t>
            </a:r>
          </a:p>
          <a:p>
            <a:pPr lvl="2"/>
            <a:r>
              <a:rPr lang="en-US" sz="1900" dirty="0">
                <a:solidFill>
                  <a:schemeClr val="bg1"/>
                </a:solidFill>
              </a:rPr>
              <a:t>Semi-structured moderator’s guide</a:t>
            </a:r>
          </a:p>
          <a:p>
            <a:pPr lvl="2"/>
            <a:r>
              <a:rPr lang="en-US" sz="1900" dirty="0">
                <a:solidFill>
                  <a:schemeClr val="bg1"/>
                </a:solidFill>
              </a:rPr>
              <a:t>Pilot tested </a:t>
            </a:r>
          </a:p>
          <a:p>
            <a:pPr lvl="2"/>
            <a:r>
              <a:rPr lang="en-US" sz="1900" dirty="0">
                <a:solidFill>
                  <a:schemeClr val="bg1"/>
                </a:solidFill>
              </a:rPr>
              <a:t>Reviewed by cultural advisors </a:t>
            </a:r>
          </a:p>
          <a:p>
            <a:pPr lvl="2"/>
            <a:r>
              <a:rPr lang="en-US" sz="1900" dirty="0">
                <a:solidFill>
                  <a:schemeClr val="bg1"/>
                </a:solidFill>
              </a:rPr>
              <a:t>National I.H.S. IRB approval </a:t>
            </a:r>
          </a:p>
          <a:p>
            <a:pPr marL="457200" lvl="1" indent="0">
              <a:buNone/>
            </a:pPr>
            <a:r>
              <a:rPr lang="en-US" sz="1900" b="1" dirty="0">
                <a:solidFill>
                  <a:schemeClr val="bg1"/>
                </a:solidFill>
              </a:rPr>
              <a:t>Delivery</a:t>
            </a:r>
            <a:r>
              <a:rPr lang="en-US" sz="1900" dirty="0">
                <a:solidFill>
                  <a:schemeClr val="bg1"/>
                </a:solidFill>
              </a:rPr>
              <a:t>  </a:t>
            </a:r>
            <a:r>
              <a:rPr lang="en-US" sz="1900" b="1" dirty="0">
                <a:solidFill>
                  <a:schemeClr val="bg1"/>
                </a:solidFill>
              </a:rPr>
              <a:t>and Analysis</a:t>
            </a:r>
          </a:p>
          <a:p>
            <a:pPr lvl="2"/>
            <a:r>
              <a:rPr lang="en-US" sz="1900" dirty="0">
                <a:solidFill>
                  <a:schemeClr val="bg1"/>
                </a:solidFill>
              </a:rPr>
              <a:t>Missoula and Ravalli Counties AIAN adult community members</a:t>
            </a:r>
          </a:p>
          <a:p>
            <a:pPr lvl="2"/>
            <a:r>
              <a:rPr lang="en-US" sz="1900" dirty="0">
                <a:solidFill>
                  <a:schemeClr val="bg1"/>
                </a:solidFill>
              </a:rPr>
              <a:t>Zoom or phone interviews </a:t>
            </a:r>
          </a:p>
          <a:p>
            <a:pPr lvl="2"/>
            <a:r>
              <a:rPr lang="en-US" sz="1900" dirty="0">
                <a:solidFill>
                  <a:schemeClr val="bg1"/>
                </a:solidFill>
              </a:rPr>
              <a:t>Qualitative Descriptive Analysis; Content and Thematic Analysis</a:t>
            </a:r>
          </a:p>
        </p:txBody>
      </p:sp>
      <p:graphicFrame>
        <p:nvGraphicFramePr>
          <p:cNvPr id="11" name="Diagram 10">
            <a:extLst>
              <a:ext uri="{FF2B5EF4-FFF2-40B4-BE49-F238E27FC236}">
                <a16:creationId xmlns:a16="http://schemas.microsoft.com/office/drawing/2014/main" id="{B2028B97-4DDE-4E51-867E-65CCCF937B94}"/>
              </a:ext>
            </a:extLst>
          </p:cNvPr>
          <p:cNvGraphicFramePr/>
          <p:nvPr>
            <p:extLst>
              <p:ext uri="{D42A27DB-BD31-4B8C-83A1-F6EECF244321}">
                <p14:modId xmlns:p14="http://schemas.microsoft.com/office/powerpoint/2010/main" val="3241172741"/>
              </p:ext>
            </p:extLst>
          </p:nvPr>
        </p:nvGraphicFramePr>
        <p:xfrm>
          <a:off x="21" y="6159500"/>
          <a:ext cx="12191980" cy="7025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67307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5470</TotalTime>
  <Words>1631</Words>
  <Application>Microsoft Office PowerPoint</Application>
  <PresentationFormat>Widescreen</PresentationFormat>
  <Paragraphs>276</Paragraphs>
  <Slides>17</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Bradley Hand</vt:lpstr>
      <vt:lpstr>Calibri</vt:lpstr>
      <vt:lpstr>Calibri Light</vt:lpstr>
      <vt:lpstr>OpenSansRegular</vt:lpstr>
      <vt:lpstr>Times New Roman</vt:lpstr>
      <vt:lpstr>Office Theme</vt:lpstr>
      <vt:lpstr>PowerPoint Presentation</vt:lpstr>
      <vt:lpstr>Overview</vt:lpstr>
      <vt:lpstr>Background </vt:lpstr>
      <vt:lpstr>What is ceremony?</vt:lpstr>
      <vt:lpstr>Research Aims</vt:lpstr>
      <vt:lpstr>PowerPoint Presentation</vt:lpstr>
      <vt:lpstr>Methods</vt:lpstr>
      <vt:lpstr>Phase 1: Survey</vt:lpstr>
      <vt:lpstr>Phase 2:  Semi-structured interviews  </vt:lpstr>
      <vt:lpstr>Phase 2:  Semi-structured interviews </vt:lpstr>
      <vt:lpstr>Preliminary Results:  Survey </vt:lpstr>
      <vt:lpstr>Preliminary Results:  Interviews </vt:lpstr>
      <vt:lpstr>Significance</vt:lpstr>
      <vt:lpstr>References</vt:lpstr>
      <vt:lpstr>References</vt:lpstr>
      <vt:lpstr>Gratitude</vt:lpstr>
      <vt:lpstr>For more information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D'Shane Barnett</dc:creator>
  <cp:lastModifiedBy>Julie Cahoon</cp:lastModifiedBy>
  <cp:revision>115</cp:revision>
  <cp:lastPrinted>2021-06-10T16:33:54Z</cp:lastPrinted>
  <dcterms:created xsi:type="dcterms:W3CDTF">2021-03-15T18:36:05Z</dcterms:created>
  <dcterms:modified xsi:type="dcterms:W3CDTF">2022-02-13T17:48:31Z</dcterms:modified>
</cp:coreProperties>
</file>