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3" r:id="rId1"/>
  </p:sldMasterIdLst>
  <p:notesMasterIdLst>
    <p:notesMasterId r:id="rId24"/>
  </p:notesMasterIdLst>
  <p:sldIdLst>
    <p:sldId id="256" r:id="rId2"/>
    <p:sldId id="261" r:id="rId3"/>
    <p:sldId id="270" r:id="rId4"/>
    <p:sldId id="263" r:id="rId5"/>
    <p:sldId id="258" r:id="rId6"/>
    <p:sldId id="267" r:id="rId7"/>
    <p:sldId id="281" r:id="rId8"/>
    <p:sldId id="265" r:id="rId9"/>
    <p:sldId id="268" r:id="rId10"/>
    <p:sldId id="278" r:id="rId11"/>
    <p:sldId id="273" r:id="rId12"/>
    <p:sldId id="269" r:id="rId13"/>
    <p:sldId id="285" r:id="rId14"/>
    <p:sldId id="287" r:id="rId15"/>
    <p:sldId id="282" r:id="rId16"/>
    <p:sldId id="271" r:id="rId17"/>
    <p:sldId id="286" r:id="rId18"/>
    <p:sldId id="275" r:id="rId19"/>
    <p:sldId id="279" r:id="rId20"/>
    <p:sldId id="283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791"/>
    <p:restoredTop sz="85978"/>
  </p:normalViewPr>
  <p:slideViewPr>
    <p:cSldViewPr snapToGrid="0" snapToObjects="1">
      <p:cViewPr varScale="1">
        <p:scale>
          <a:sx n="95" d="100"/>
          <a:sy n="95" d="100"/>
        </p:scale>
        <p:origin x="9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D84886-E4D5-435C-88CE-7521519B87A7}" type="doc">
      <dgm:prSet loTypeId="urn:microsoft.com/office/officeart/2005/8/layout/hierarchy1" loCatId="hierarchy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9D58446-562C-4313-89D4-6F85CD0BEB2B}">
      <dgm:prSet/>
      <dgm:spPr/>
      <dgm:t>
        <a:bodyPr/>
        <a:lstStyle/>
        <a:p>
          <a:r>
            <a:rPr lang="en-US"/>
            <a:t>From 1990 to 2015: 371 more glacial lakes</a:t>
          </a:r>
        </a:p>
      </dgm:t>
    </dgm:pt>
    <dgm:pt modelId="{53C400C6-DCFC-4222-A0CB-91A0606E7A8A}" type="parTrans" cxnId="{C04AACB9-4187-4F13-A229-8C7C43327E1A}">
      <dgm:prSet/>
      <dgm:spPr/>
      <dgm:t>
        <a:bodyPr/>
        <a:lstStyle/>
        <a:p>
          <a:endParaRPr lang="en-US"/>
        </a:p>
      </dgm:t>
    </dgm:pt>
    <dgm:pt modelId="{E9A1908A-3472-4541-BA6D-B33C97320988}" type="sibTrans" cxnId="{C04AACB9-4187-4F13-A229-8C7C43327E1A}">
      <dgm:prSet/>
      <dgm:spPr/>
      <dgm:t>
        <a:bodyPr/>
        <a:lstStyle/>
        <a:p>
          <a:endParaRPr lang="en-US"/>
        </a:p>
      </dgm:t>
    </dgm:pt>
    <dgm:pt modelId="{AEAE18BE-12CF-48F4-B8E2-40F5716BA066}">
      <dgm:prSet/>
      <dgm:spPr/>
      <dgm:t>
        <a:bodyPr/>
        <a:lstStyle/>
        <a:p>
          <a:r>
            <a:rPr lang="en-US"/>
            <a:t>Glaciers form &amp; grow through snow fall and freezing temperatures</a:t>
          </a:r>
        </a:p>
      </dgm:t>
    </dgm:pt>
    <dgm:pt modelId="{1F4C3DF6-DE6C-4614-8249-1224999C1E4C}" type="parTrans" cxnId="{1D2B4627-FB72-4D2B-BA13-DB41753E514A}">
      <dgm:prSet/>
      <dgm:spPr/>
      <dgm:t>
        <a:bodyPr/>
        <a:lstStyle/>
        <a:p>
          <a:endParaRPr lang="en-US"/>
        </a:p>
      </dgm:t>
    </dgm:pt>
    <dgm:pt modelId="{153F987B-A04B-4898-829F-F0D241D40666}" type="sibTrans" cxnId="{1D2B4627-FB72-4D2B-BA13-DB41753E514A}">
      <dgm:prSet/>
      <dgm:spPr/>
      <dgm:t>
        <a:bodyPr/>
        <a:lstStyle/>
        <a:p>
          <a:endParaRPr lang="en-US"/>
        </a:p>
      </dgm:t>
    </dgm:pt>
    <dgm:pt modelId="{043C5365-126A-4BFB-B456-210C652DF093}">
      <dgm:prSet/>
      <dgm:spPr/>
      <dgm:t>
        <a:bodyPr/>
        <a:lstStyle/>
        <a:p>
          <a:r>
            <a:rPr lang="en-US"/>
            <a:t>By the end of the century temperatures could be 4.1-4.8°C above pre-industrial</a:t>
          </a:r>
        </a:p>
      </dgm:t>
    </dgm:pt>
    <dgm:pt modelId="{8BEC444C-CFC5-43E7-8FD5-DE3220A3C8A5}" type="parTrans" cxnId="{51C254C8-8BBB-4085-AA58-E6BBEFF0F133}">
      <dgm:prSet/>
      <dgm:spPr/>
      <dgm:t>
        <a:bodyPr/>
        <a:lstStyle/>
        <a:p>
          <a:endParaRPr lang="en-US"/>
        </a:p>
      </dgm:t>
    </dgm:pt>
    <dgm:pt modelId="{2C0CC804-E8FA-494E-BDF4-ACCD3FADD64D}" type="sibTrans" cxnId="{51C254C8-8BBB-4085-AA58-E6BBEFF0F133}">
      <dgm:prSet/>
      <dgm:spPr/>
      <dgm:t>
        <a:bodyPr/>
        <a:lstStyle/>
        <a:p>
          <a:endParaRPr lang="en-US"/>
        </a:p>
      </dgm:t>
    </dgm:pt>
    <dgm:pt modelId="{121CECED-919F-214D-899E-11695CA9204A}" type="pres">
      <dgm:prSet presAssocID="{F3D84886-E4D5-435C-88CE-7521519B87A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B1286D1-11C4-9240-AC34-2A1D39F9FF93}" type="pres">
      <dgm:prSet presAssocID="{F9D58446-562C-4313-89D4-6F85CD0BEB2B}" presName="hierRoot1" presStyleCnt="0"/>
      <dgm:spPr/>
    </dgm:pt>
    <dgm:pt modelId="{A48B9099-ACFF-D24D-B009-9C3ABA3A4098}" type="pres">
      <dgm:prSet presAssocID="{F9D58446-562C-4313-89D4-6F85CD0BEB2B}" presName="composite" presStyleCnt="0"/>
      <dgm:spPr/>
    </dgm:pt>
    <dgm:pt modelId="{93744CD4-F7F6-9244-A28D-14E8E5E61B0B}" type="pres">
      <dgm:prSet presAssocID="{F9D58446-562C-4313-89D4-6F85CD0BEB2B}" presName="background" presStyleLbl="node0" presStyleIdx="0" presStyleCnt="3"/>
      <dgm:spPr/>
    </dgm:pt>
    <dgm:pt modelId="{ED656B5C-1586-9A41-8CAB-3F3FE7A34830}" type="pres">
      <dgm:prSet presAssocID="{F9D58446-562C-4313-89D4-6F85CD0BEB2B}" presName="text" presStyleLbl="fgAcc0" presStyleIdx="0" presStyleCnt="3">
        <dgm:presLayoutVars>
          <dgm:chPref val="3"/>
        </dgm:presLayoutVars>
      </dgm:prSet>
      <dgm:spPr/>
    </dgm:pt>
    <dgm:pt modelId="{B54A487E-0303-7F47-9224-176809F4C2AA}" type="pres">
      <dgm:prSet presAssocID="{F9D58446-562C-4313-89D4-6F85CD0BEB2B}" presName="hierChild2" presStyleCnt="0"/>
      <dgm:spPr/>
    </dgm:pt>
    <dgm:pt modelId="{A4E08007-1F5F-0044-A216-D6B84449E8EF}" type="pres">
      <dgm:prSet presAssocID="{AEAE18BE-12CF-48F4-B8E2-40F5716BA066}" presName="hierRoot1" presStyleCnt="0"/>
      <dgm:spPr/>
    </dgm:pt>
    <dgm:pt modelId="{86DF824F-247D-D046-837C-C5BCA7A5B426}" type="pres">
      <dgm:prSet presAssocID="{AEAE18BE-12CF-48F4-B8E2-40F5716BA066}" presName="composite" presStyleCnt="0"/>
      <dgm:spPr/>
    </dgm:pt>
    <dgm:pt modelId="{5E4771E2-1B73-F14F-8F30-A46828F8CD4B}" type="pres">
      <dgm:prSet presAssocID="{AEAE18BE-12CF-48F4-B8E2-40F5716BA066}" presName="background" presStyleLbl="node0" presStyleIdx="1" presStyleCnt="3"/>
      <dgm:spPr/>
    </dgm:pt>
    <dgm:pt modelId="{5771D472-C509-754A-BC18-391A5D745396}" type="pres">
      <dgm:prSet presAssocID="{AEAE18BE-12CF-48F4-B8E2-40F5716BA066}" presName="text" presStyleLbl="fgAcc0" presStyleIdx="1" presStyleCnt="3">
        <dgm:presLayoutVars>
          <dgm:chPref val="3"/>
        </dgm:presLayoutVars>
      </dgm:prSet>
      <dgm:spPr/>
    </dgm:pt>
    <dgm:pt modelId="{B5EB2A65-1BA5-9C4A-B52A-73F29B5D8D26}" type="pres">
      <dgm:prSet presAssocID="{AEAE18BE-12CF-48F4-B8E2-40F5716BA066}" presName="hierChild2" presStyleCnt="0"/>
      <dgm:spPr/>
    </dgm:pt>
    <dgm:pt modelId="{F5E8F37A-9701-6F48-8957-2925E0B47680}" type="pres">
      <dgm:prSet presAssocID="{043C5365-126A-4BFB-B456-210C652DF093}" presName="hierRoot1" presStyleCnt="0"/>
      <dgm:spPr/>
    </dgm:pt>
    <dgm:pt modelId="{C82CE83E-E57C-DD44-BFFE-6BAD4F5E06CC}" type="pres">
      <dgm:prSet presAssocID="{043C5365-126A-4BFB-B456-210C652DF093}" presName="composite" presStyleCnt="0"/>
      <dgm:spPr/>
    </dgm:pt>
    <dgm:pt modelId="{02E4FB79-64E4-8249-8C02-9DFF7902E756}" type="pres">
      <dgm:prSet presAssocID="{043C5365-126A-4BFB-B456-210C652DF093}" presName="background" presStyleLbl="node0" presStyleIdx="2" presStyleCnt="3"/>
      <dgm:spPr/>
    </dgm:pt>
    <dgm:pt modelId="{B4503E35-74C7-A14E-865E-6F2EBDF91C08}" type="pres">
      <dgm:prSet presAssocID="{043C5365-126A-4BFB-B456-210C652DF093}" presName="text" presStyleLbl="fgAcc0" presStyleIdx="2" presStyleCnt="3">
        <dgm:presLayoutVars>
          <dgm:chPref val="3"/>
        </dgm:presLayoutVars>
      </dgm:prSet>
      <dgm:spPr/>
    </dgm:pt>
    <dgm:pt modelId="{92AF9B4B-CFA4-A845-BF07-0545EFC12D06}" type="pres">
      <dgm:prSet presAssocID="{043C5365-126A-4BFB-B456-210C652DF093}" presName="hierChild2" presStyleCnt="0"/>
      <dgm:spPr/>
    </dgm:pt>
  </dgm:ptLst>
  <dgm:cxnLst>
    <dgm:cxn modelId="{1D2B4627-FB72-4D2B-BA13-DB41753E514A}" srcId="{F3D84886-E4D5-435C-88CE-7521519B87A7}" destId="{AEAE18BE-12CF-48F4-B8E2-40F5716BA066}" srcOrd="1" destOrd="0" parTransId="{1F4C3DF6-DE6C-4614-8249-1224999C1E4C}" sibTransId="{153F987B-A04B-4898-829F-F0D241D40666}"/>
    <dgm:cxn modelId="{6C1C6229-3F3F-9642-8364-2DB4A093A42E}" type="presOf" srcId="{F3D84886-E4D5-435C-88CE-7521519B87A7}" destId="{121CECED-919F-214D-899E-11695CA9204A}" srcOrd="0" destOrd="0" presId="urn:microsoft.com/office/officeart/2005/8/layout/hierarchy1"/>
    <dgm:cxn modelId="{F1623181-AAB7-E44C-B6D8-2849E6F7E781}" type="presOf" srcId="{043C5365-126A-4BFB-B456-210C652DF093}" destId="{B4503E35-74C7-A14E-865E-6F2EBDF91C08}" srcOrd="0" destOrd="0" presId="urn:microsoft.com/office/officeart/2005/8/layout/hierarchy1"/>
    <dgm:cxn modelId="{3FE0BDB0-2248-F146-85BE-DCA9EADEF746}" type="presOf" srcId="{AEAE18BE-12CF-48F4-B8E2-40F5716BA066}" destId="{5771D472-C509-754A-BC18-391A5D745396}" srcOrd="0" destOrd="0" presId="urn:microsoft.com/office/officeart/2005/8/layout/hierarchy1"/>
    <dgm:cxn modelId="{C04AACB9-4187-4F13-A229-8C7C43327E1A}" srcId="{F3D84886-E4D5-435C-88CE-7521519B87A7}" destId="{F9D58446-562C-4313-89D4-6F85CD0BEB2B}" srcOrd="0" destOrd="0" parTransId="{53C400C6-DCFC-4222-A0CB-91A0606E7A8A}" sibTransId="{E9A1908A-3472-4541-BA6D-B33C97320988}"/>
    <dgm:cxn modelId="{51C254C8-8BBB-4085-AA58-E6BBEFF0F133}" srcId="{F3D84886-E4D5-435C-88CE-7521519B87A7}" destId="{043C5365-126A-4BFB-B456-210C652DF093}" srcOrd="2" destOrd="0" parTransId="{8BEC444C-CFC5-43E7-8FD5-DE3220A3C8A5}" sibTransId="{2C0CC804-E8FA-494E-BDF4-ACCD3FADD64D}"/>
    <dgm:cxn modelId="{5CCE52D5-B2C0-394C-B002-0A8FC039CBBD}" type="presOf" srcId="{F9D58446-562C-4313-89D4-6F85CD0BEB2B}" destId="{ED656B5C-1586-9A41-8CAB-3F3FE7A34830}" srcOrd="0" destOrd="0" presId="urn:microsoft.com/office/officeart/2005/8/layout/hierarchy1"/>
    <dgm:cxn modelId="{BFE3D1CE-980F-2444-99A2-134BB5E60616}" type="presParOf" srcId="{121CECED-919F-214D-899E-11695CA9204A}" destId="{7B1286D1-11C4-9240-AC34-2A1D39F9FF93}" srcOrd="0" destOrd="0" presId="urn:microsoft.com/office/officeart/2005/8/layout/hierarchy1"/>
    <dgm:cxn modelId="{DB06D07E-0725-E94C-8B39-6A2D9AF301E1}" type="presParOf" srcId="{7B1286D1-11C4-9240-AC34-2A1D39F9FF93}" destId="{A48B9099-ACFF-D24D-B009-9C3ABA3A4098}" srcOrd="0" destOrd="0" presId="urn:microsoft.com/office/officeart/2005/8/layout/hierarchy1"/>
    <dgm:cxn modelId="{C16D478D-A020-464A-836A-F4765FCFA26A}" type="presParOf" srcId="{A48B9099-ACFF-D24D-B009-9C3ABA3A4098}" destId="{93744CD4-F7F6-9244-A28D-14E8E5E61B0B}" srcOrd="0" destOrd="0" presId="urn:microsoft.com/office/officeart/2005/8/layout/hierarchy1"/>
    <dgm:cxn modelId="{AEBEE847-8B7A-8148-9306-D63B5F314236}" type="presParOf" srcId="{A48B9099-ACFF-D24D-B009-9C3ABA3A4098}" destId="{ED656B5C-1586-9A41-8CAB-3F3FE7A34830}" srcOrd="1" destOrd="0" presId="urn:microsoft.com/office/officeart/2005/8/layout/hierarchy1"/>
    <dgm:cxn modelId="{CA3549AB-416A-634E-9F74-013A5D362E40}" type="presParOf" srcId="{7B1286D1-11C4-9240-AC34-2A1D39F9FF93}" destId="{B54A487E-0303-7F47-9224-176809F4C2AA}" srcOrd="1" destOrd="0" presId="urn:microsoft.com/office/officeart/2005/8/layout/hierarchy1"/>
    <dgm:cxn modelId="{3523DE0F-3796-D84B-9369-B20AE646857A}" type="presParOf" srcId="{121CECED-919F-214D-899E-11695CA9204A}" destId="{A4E08007-1F5F-0044-A216-D6B84449E8EF}" srcOrd="1" destOrd="0" presId="urn:microsoft.com/office/officeart/2005/8/layout/hierarchy1"/>
    <dgm:cxn modelId="{EAD34C53-835E-BF4B-9980-21630BF04A79}" type="presParOf" srcId="{A4E08007-1F5F-0044-A216-D6B84449E8EF}" destId="{86DF824F-247D-D046-837C-C5BCA7A5B426}" srcOrd="0" destOrd="0" presId="urn:microsoft.com/office/officeart/2005/8/layout/hierarchy1"/>
    <dgm:cxn modelId="{616F1111-A232-5641-901C-42440E00B3FE}" type="presParOf" srcId="{86DF824F-247D-D046-837C-C5BCA7A5B426}" destId="{5E4771E2-1B73-F14F-8F30-A46828F8CD4B}" srcOrd="0" destOrd="0" presId="urn:microsoft.com/office/officeart/2005/8/layout/hierarchy1"/>
    <dgm:cxn modelId="{FEF5BD35-665C-4E4C-9E76-6F88A9300AFD}" type="presParOf" srcId="{86DF824F-247D-D046-837C-C5BCA7A5B426}" destId="{5771D472-C509-754A-BC18-391A5D745396}" srcOrd="1" destOrd="0" presId="urn:microsoft.com/office/officeart/2005/8/layout/hierarchy1"/>
    <dgm:cxn modelId="{C2A57831-1BE3-9E41-A13B-9D6A223892AC}" type="presParOf" srcId="{A4E08007-1F5F-0044-A216-D6B84449E8EF}" destId="{B5EB2A65-1BA5-9C4A-B52A-73F29B5D8D26}" srcOrd="1" destOrd="0" presId="urn:microsoft.com/office/officeart/2005/8/layout/hierarchy1"/>
    <dgm:cxn modelId="{2BF74D3C-918A-A946-9389-89922BB78072}" type="presParOf" srcId="{121CECED-919F-214D-899E-11695CA9204A}" destId="{F5E8F37A-9701-6F48-8957-2925E0B47680}" srcOrd="2" destOrd="0" presId="urn:microsoft.com/office/officeart/2005/8/layout/hierarchy1"/>
    <dgm:cxn modelId="{A4938E28-DEC0-A745-95F4-0AFE7A7911B3}" type="presParOf" srcId="{F5E8F37A-9701-6F48-8957-2925E0B47680}" destId="{C82CE83E-E57C-DD44-BFFE-6BAD4F5E06CC}" srcOrd="0" destOrd="0" presId="urn:microsoft.com/office/officeart/2005/8/layout/hierarchy1"/>
    <dgm:cxn modelId="{AA85BE08-ADFF-4147-B7ED-ED72210FE0CA}" type="presParOf" srcId="{C82CE83E-E57C-DD44-BFFE-6BAD4F5E06CC}" destId="{02E4FB79-64E4-8249-8C02-9DFF7902E756}" srcOrd="0" destOrd="0" presId="urn:microsoft.com/office/officeart/2005/8/layout/hierarchy1"/>
    <dgm:cxn modelId="{38C21022-7679-5E4D-A030-E6B9B4B5D8AD}" type="presParOf" srcId="{C82CE83E-E57C-DD44-BFFE-6BAD4F5E06CC}" destId="{B4503E35-74C7-A14E-865E-6F2EBDF91C08}" srcOrd="1" destOrd="0" presId="urn:microsoft.com/office/officeart/2005/8/layout/hierarchy1"/>
    <dgm:cxn modelId="{5390FF09-4506-7747-89AE-972DC80CA3F6}" type="presParOf" srcId="{F5E8F37A-9701-6F48-8957-2925E0B47680}" destId="{92AF9B4B-CFA4-A845-BF07-0545EFC12D0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9DD360-3498-4200-95E4-112F5F66A298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F8B51C5B-8A9A-4149-8A97-DC14228EA42B}">
      <dgm:prSet/>
      <dgm:spPr/>
      <dgm:t>
        <a:bodyPr/>
        <a:lstStyle/>
        <a:p>
          <a:pPr>
            <a:defRPr cap="all"/>
          </a:pPr>
          <a:r>
            <a:rPr lang="en-US"/>
            <a:t>54,000 glaciers in the HKH</a:t>
          </a:r>
        </a:p>
      </dgm:t>
    </dgm:pt>
    <dgm:pt modelId="{86FFC124-0C95-4845-902D-22007715679C}" type="parTrans" cxnId="{E576BEAE-CD9B-4E86-812F-FD902E9AD145}">
      <dgm:prSet/>
      <dgm:spPr/>
      <dgm:t>
        <a:bodyPr/>
        <a:lstStyle/>
        <a:p>
          <a:endParaRPr lang="en-US"/>
        </a:p>
      </dgm:t>
    </dgm:pt>
    <dgm:pt modelId="{ED598292-E43A-40EC-AD1D-A9203F268BE8}" type="sibTrans" cxnId="{E576BEAE-CD9B-4E86-812F-FD902E9AD145}">
      <dgm:prSet/>
      <dgm:spPr/>
      <dgm:t>
        <a:bodyPr/>
        <a:lstStyle/>
        <a:p>
          <a:endParaRPr lang="en-US"/>
        </a:p>
      </dgm:t>
    </dgm:pt>
    <dgm:pt modelId="{9A28FB3E-F4E0-4C81-8F27-B4958B4E5802}">
      <dgm:prSet/>
      <dgm:spPr/>
      <dgm:t>
        <a:bodyPr/>
        <a:lstStyle/>
        <a:p>
          <a:pPr>
            <a:defRPr cap="all"/>
          </a:pPr>
          <a:r>
            <a:rPr lang="en-US"/>
            <a:t>Glaciers cover 60,000 square kilometers</a:t>
          </a:r>
        </a:p>
      </dgm:t>
    </dgm:pt>
    <dgm:pt modelId="{389BB11B-0858-4333-849D-25B7C3BF89E9}" type="parTrans" cxnId="{36211747-52E3-42C9-AAB3-9135608CF12F}">
      <dgm:prSet/>
      <dgm:spPr/>
      <dgm:t>
        <a:bodyPr/>
        <a:lstStyle/>
        <a:p>
          <a:endParaRPr lang="en-US"/>
        </a:p>
      </dgm:t>
    </dgm:pt>
    <dgm:pt modelId="{93E67171-2F92-414C-928F-3DA3CCCE4752}" type="sibTrans" cxnId="{36211747-52E3-42C9-AAB3-9135608CF12F}">
      <dgm:prSet/>
      <dgm:spPr/>
      <dgm:t>
        <a:bodyPr/>
        <a:lstStyle/>
        <a:p>
          <a:endParaRPr lang="en-US"/>
        </a:p>
      </dgm:t>
    </dgm:pt>
    <dgm:pt modelId="{FE494CFC-8BD9-4B9B-9B08-AF2DAB3BAF55}">
      <dgm:prSet/>
      <dgm:spPr/>
      <dgm:t>
        <a:bodyPr/>
        <a:lstStyle/>
        <a:p>
          <a:pPr>
            <a:defRPr cap="all"/>
          </a:pPr>
          <a:r>
            <a:rPr lang="en-US"/>
            <a:t>Since the 1970s about 15% of the ice in the HKH region has disappeared </a:t>
          </a:r>
        </a:p>
      </dgm:t>
    </dgm:pt>
    <dgm:pt modelId="{112EC2EC-A879-4CC1-8CA0-A0A5CA2D0BC3}" type="parTrans" cxnId="{7F84C620-E15D-4FB8-9415-FC79E1094841}">
      <dgm:prSet/>
      <dgm:spPr/>
      <dgm:t>
        <a:bodyPr/>
        <a:lstStyle/>
        <a:p>
          <a:endParaRPr lang="en-US"/>
        </a:p>
      </dgm:t>
    </dgm:pt>
    <dgm:pt modelId="{C3872643-253C-4A18-8139-27AB118B4267}" type="sibTrans" cxnId="{7F84C620-E15D-4FB8-9415-FC79E1094841}">
      <dgm:prSet/>
      <dgm:spPr/>
      <dgm:t>
        <a:bodyPr/>
        <a:lstStyle/>
        <a:p>
          <a:endParaRPr lang="en-US"/>
        </a:p>
      </dgm:t>
    </dgm:pt>
    <dgm:pt modelId="{A9CF751A-EE58-400A-83F3-69BEFA56217A}" type="pres">
      <dgm:prSet presAssocID="{C69DD360-3498-4200-95E4-112F5F66A298}" presName="root" presStyleCnt="0">
        <dgm:presLayoutVars>
          <dgm:dir/>
          <dgm:resizeHandles val="exact"/>
        </dgm:presLayoutVars>
      </dgm:prSet>
      <dgm:spPr/>
    </dgm:pt>
    <dgm:pt modelId="{2C184909-3BE9-4076-A8AF-1D7308876D1C}" type="pres">
      <dgm:prSet presAssocID="{F8B51C5B-8A9A-4149-8A97-DC14228EA42B}" presName="compNode" presStyleCnt="0"/>
      <dgm:spPr/>
    </dgm:pt>
    <dgm:pt modelId="{54786D5B-C25A-4677-A558-A6D96073202C}" type="pres">
      <dgm:prSet presAssocID="{F8B51C5B-8A9A-4149-8A97-DC14228EA42B}" presName="iconBgRect" presStyleLbl="bgShp" presStyleIdx="0" presStyleCnt="3"/>
      <dgm:spPr/>
    </dgm:pt>
    <dgm:pt modelId="{437839FE-06A9-498B-A83D-E29084C71E72}" type="pres">
      <dgm:prSet presAssocID="{F8B51C5B-8A9A-4149-8A97-DC14228EA42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nyon scene"/>
        </a:ext>
      </dgm:extLst>
    </dgm:pt>
    <dgm:pt modelId="{C54BDBE6-59BC-424E-A694-61C37156042F}" type="pres">
      <dgm:prSet presAssocID="{F8B51C5B-8A9A-4149-8A97-DC14228EA42B}" presName="spaceRect" presStyleCnt="0"/>
      <dgm:spPr/>
    </dgm:pt>
    <dgm:pt modelId="{FA50EA24-3BC9-4B1D-B2D3-C80C8142CB8A}" type="pres">
      <dgm:prSet presAssocID="{F8B51C5B-8A9A-4149-8A97-DC14228EA42B}" presName="textRect" presStyleLbl="revTx" presStyleIdx="0" presStyleCnt="3">
        <dgm:presLayoutVars>
          <dgm:chMax val="1"/>
          <dgm:chPref val="1"/>
        </dgm:presLayoutVars>
      </dgm:prSet>
      <dgm:spPr/>
    </dgm:pt>
    <dgm:pt modelId="{C25E1F4C-F150-4150-A7CF-D710377D4B93}" type="pres">
      <dgm:prSet presAssocID="{ED598292-E43A-40EC-AD1D-A9203F268BE8}" presName="sibTrans" presStyleCnt="0"/>
      <dgm:spPr/>
    </dgm:pt>
    <dgm:pt modelId="{07E118D5-3B70-4914-8307-39179577CF5A}" type="pres">
      <dgm:prSet presAssocID="{9A28FB3E-F4E0-4C81-8F27-B4958B4E5802}" presName="compNode" presStyleCnt="0"/>
      <dgm:spPr/>
    </dgm:pt>
    <dgm:pt modelId="{707763FE-8343-433A-9E84-B9C6EB74A285}" type="pres">
      <dgm:prSet presAssocID="{9A28FB3E-F4E0-4C81-8F27-B4958B4E5802}" presName="iconBgRect" presStyleLbl="bgShp" presStyleIdx="1" presStyleCnt="3"/>
      <dgm:spPr/>
    </dgm:pt>
    <dgm:pt modelId="{83C13634-FC96-4632-849F-C851093F77B2}" type="pres">
      <dgm:prSet presAssocID="{9A28FB3E-F4E0-4C81-8F27-B4958B4E580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r"/>
        </a:ext>
      </dgm:extLst>
    </dgm:pt>
    <dgm:pt modelId="{8906DBBC-7A8A-4811-88A5-0108BF1C8794}" type="pres">
      <dgm:prSet presAssocID="{9A28FB3E-F4E0-4C81-8F27-B4958B4E5802}" presName="spaceRect" presStyleCnt="0"/>
      <dgm:spPr/>
    </dgm:pt>
    <dgm:pt modelId="{07039F3E-BA1A-4A89-84CD-71FBBC57E85B}" type="pres">
      <dgm:prSet presAssocID="{9A28FB3E-F4E0-4C81-8F27-B4958B4E5802}" presName="textRect" presStyleLbl="revTx" presStyleIdx="1" presStyleCnt="3">
        <dgm:presLayoutVars>
          <dgm:chMax val="1"/>
          <dgm:chPref val="1"/>
        </dgm:presLayoutVars>
      </dgm:prSet>
      <dgm:spPr/>
    </dgm:pt>
    <dgm:pt modelId="{B359EB93-F6D0-4DFF-99AB-A6891F63E7B5}" type="pres">
      <dgm:prSet presAssocID="{93E67171-2F92-414C-928F-3DA3CCCE4752}" presName="sibTrans" presStyleCnt="0"/>
      <dgm:spPr/>
    </dgm:pt>
    <dgm:pt modelId="{4A1299D7-31F7-4E76-92BF-2817874080A2}" type="pres">
      <dgm:prSet presAssocID="{FE494CFC-8BD9-4B9B-9B08-AF2DAB3BAF55}" presName="compNode" presStyleCnt="0"/>
      <dgm:spPr/>
    </dgm:pt>
    <dgm:pt modelId="{48BA1DB4-1A5F-490E-B388-E913B602A9C1}" type="pres">
      <dgm:prSet presAssocID="{FE494CFC-8BD9-4B9B-9B08-AF2DAB3BAF55}" presName="iconBgRect" presStyleLbl="bgShp" presStyleIdx="2" presStyleCnt="3"/>
      <dgm:spPr/>
    </dgm:pt>
    <dgm:pt modelId="{13CFED15-5DE8-4EE3-87C2-EC3F8C7725BF}" type="pres">
      <dgm:prSet presAssocID="{FE494CFC-8BD9-4B9B-9B08-AF2DAB3BAF5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1E1010F-AF7E-4DD6-B665-67EC06DE4C64}" type="pres">
      <dgm:prSet presAssocID="{FE494CFC-8BD9-4B9B-9B08-AF2DAB3BAF55}" presName="spaceRect" presStyleCnt="0"/>
      <dgm:spPr/>
    </dgm:pt>
    <dgm:pt modelId="{16B79288-4116-4E8F-ACD8-6CD39F51728E}" type="pres">
      <dgm:prSet presAssocID="{FE494CFC-8BD9-4B9B-9B08-AF2DAB3BAF55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7F84C620-E15D-4FB8-9415-FC79E1094841}" srcId="{C69DD360-3498-4200-95E4-112F5F66A298}" destId="{FE494CFC-8BD9-4B9B-9B08-AF2DAB3BAF55}" srcOrd="2" destOrd="0" parTransId="{112EC2EC-A879-4CC1-8CA0-A0A5CA2D0BC3}" sibTransId="{C3872643-253C-4A18-8139-27AB118B4267}"/>
    <dgm:cxn modelId="{36211747-52E3-42C9-AAB3-9135608CF12F}" srcId="{C69DD360-3498-4200-95E4-112F5F66A298}" destId="{9A28FB3E-F4E0-4C81-8F27-B4958B4E5802}" srcOrd="1" destOrd="0" parTransId="{389BB11B-0858-4333-849D-25B7C3BF89E9}" sibTransId="{93E67171-2F92-414C-928F-3DA3CCCE4752}"/>
    <dgm:cxn modelId="{E9749E4A-BEA9-4E02-A602-F78395FDD9C7}" type="presOf" srcId="{9A28FB3E-F4E0-4C81-8F27-B4958B4E5802}" destId="{07039F3E-BA1A-4A89-84CD-71FBBC57E85B}" srcOrd="0" destOrd="0" presId="urn:microsoft.com/office/officeart/2018/5/layout/IconCircleLabelList"/>
    <dgm:cxn modelId="{F1DCCF74-CA0A-4E1E-9DDC-A55C2CD6DAB7}" type="presOf" srcId="{FE494CFC-8BD9-4B9B-9B08-AF2DAB3BAF55}" destId="{16B79288-4116-4E8F-ACD8-6CD39F51728E}" srcOrd="0" destOrd="0" presId="urn:microsoft.com/office/officeart/2018/5/layout/IconCircleLabelList"/>
    <dgm:cxn modelId="{40851D75-6340-42CE-A677-98DD1232E19A}" type="presOf" srcId="{F8B51C5B-8A9A-4149-8A97-DC14228EA42B}" destId="{FA50EA24-3BC9-4B1D-B2D3-C80C8142CB8A}" srcOrd="0" destOrd="0" presId="urn:microsoft.com/office/officeart/2018/5/layout/IconCircleLabelList"/>
    <dgm:cxn modelId="{E576BEAE-CD9B-4E86-812F-FD902E9AD145}" srcId="{C69DD360-3498-4200-95E4-112F5F66A298}" destId="{F8B51C5B-8A9A-4149-8A97-DC14228EA42B}" srcOrd="0" destOrd="0" parTransId="{86FFC124-0C95-4845-902D-22007715679C}" sibTransId="{ED598292-E43A-40EC-AD1D-A9203F268BE8}"/>
    <dgm:cxn modelId="{C76E72C6-1E67-4EB8-8B6D-314A28F126CD}" type="presOf" srcId="{C69DD360-3498-4200-95E4-112F5F66A298}" destId="{A9CF751A-EE58-400A-83F3-69BEFA56217A}" srcOrd="0" destOrd="0" presId="urn:microsoft.com/office/officeart/2018/5/layout/IconCircleLabelList"/>
    <dgm:cxn modelId="{85F9944A-D08A-4218-9011-15EA7979E818}" type="presParOf" srcId="{A9CF751A-EE58-400A-83F3-69BEFA56217A}" destId="{2C184909-3BE9-4076-A8AF-1D7308876D1C}" srcOrd="0" destOrd="0" presId="urn:microsoft.com/office/officeart/2018/5/layout/IconCircleLabelList"/>
    <dgm:cxn modelId="{4163B4A9-A7C2-40BD-AC02-1D9721C80A26}" type="presParOf" srcId="{2C184909-3BE9-4076-A8AF-1D7308876D1C}" destId="{54786D5B-C25A-4677-A558-A6D96073202C}" srcOrd="0" destOrd="0" presId="urn:microsoft.com/office/officeart/2018/5/layout/IconCircleLabelList"/>
    <dgm:cxn modelId="{B0FE9B97-FF06-4517-82C2-EEA737487DD4}" type="presParOf" srcId="{2C184909-3BE9-4076-A8AF-1D7308876D1C}" destId="{437839FE-06A9-498B-A83D-E29084C71E72}" srcOrd="1" destOrd="0" presId="urn:microsoft.com/office/officeart/2018/5/layout/IconCircleLabelList"/>
    <dgm:cxn modelId="{696E3714-87A4-4849-BE14-FFEB3103F99D}" type="presParOf" srcId="{2C184909-3BE9-4076-A8AF-1D7308876D1C}" destId="{C54BDBE6-59BC-424E-A694-61C37156042F}" srcOrd="2" destOrd="0" presId="urn:microsoft.com/office/officeart/2018/5/layout/IconCircleLabelList"/>
    <dgm:cxn modelId="{888608AD-BAAF-4CCD-87D5-4F1541499B52}" type="presParOf" srcId="{2C184909-3BE9-4076-A8AF-1D7308876D1C}" destId="{FA50EA24-3BC9-4B1D-B2D3-C80C8142CB8A}" srcOrd="3" destOrd="0" presId="urn:microsoft.com/office/officeart/2018/5/layout/IconCircleLabelList"/>
    <dgm:cxn modelId="{431DE59D-F4EE-422A-9F24-539B6EEB6ECB}" type="presParOf" srcId="{A9CF751A-EE58-400A-83F3-69BEFA56217A}" destId="{C25E1F4C-F150-4150-A7CF-D710377D4B93}" srcOrd="1" destOrd="0" presId="urn:microsoft.com/office/officeart/2018/5/layout/IconCircleLabelList"/>
    <dgm:cxn modelId="{687CF4DF-25CA-4431-A673-47883B3E146D}" type="presParOf" srcId="{A9CF751A-EE58-400A-83F3-69BEFA56217A}" destId="{07E118D5-3B70-4914-8307-39179577CF5A}" srcOrd="2" destOrd="0" presId="urn:microsoft.com/office/officeart/2018/5/layout/IconCircleLabelList"/>
    <dgm:cxn modelId="{F5C3BD34-9E7F-499F-8428-E1B35B850AEF}" type="presParOf" srcId="{07E118D5-3B70-4914-8307-39179577CF5A}" destId="{707763FE-8343-433A-9E84-B9C6EB74A285}" srcOrd="0" destOrd="0" presId="urn:microsoft.com/office/officeart/2018/5/layout/IconCircleLabelList"/>
    <dgm:cxn modelId="{21DDD0CE-B82D-42B6-B0D9-9A6360FC7F0F}" type="presParOf" srcId="{07E118D5-3B70-4914-8307-39179577CF5A}" destId="{83C13634-FC96-4632-849F-C851093F77B2}" srcOrd="1" destOrd="0" presId="urn:microsoft.com/office/officeart/2018/5/layout/IconCircleLabelList"/>
    <dgm:cxn modelId="{0A5EBE54-8DA0-428E-8394-7FE9E0319AA0}" type="presParOf" srcId="{07E118D5-3B70-4914-8307-39179577CF5A}" destId="{8906DBBC-7A8A-4811-88A5-0108BF1C8794}" srcOrd="2" destOrd="0" presId="urn:microsoft.com/office/officeart/2018/5/layout/IconCircleLabelList"/>
    <dgm:cxn modelId="{032E4425-6930-41C5-9B23-EC86B4C60E82}" type="presParOf" srcId="{07E118D5-3B70-4914-8307-39179577CF5A}" destId="{07039F3E-BA1A-4A89-84CD-71FBBC57E85B}" srcOrd="3" destOrd="0" presId="urn:microsoft.com/office/officeart/2018/5/layout/IconCircleLabelList"/>
    <dgm:cxn modelId="{7404FB1B-12CA-4E40-ACF3-C302D3FFD275}" type="presParOf" srcId="{A9CF751A-EE58-400A-83F3-69BEFA56217A}" destId="{B359EB93-F6D0-4DFF-99AB-A6891F63E7B5}" srcOrd="3" destOrd="0" presId="urn:microsoft.com/office/officeart/2018/5/layout/IconCircleLabelList"/>
    <dgm:cxn modelId="{E840B62E-9245-4EF3-9070-438BF85A3821}" type="presParOf" srcId="{A9CF751A-EE58-400A-83F3-69BEFA56217A}" destId="{4A1299D7-31F7-4E76-92BF-2817874080A2}" srcOrd="4" destOrd="0" presId="urn:microsoft.com/office/officeart/2018/5/layout/IconCircleLabelList"/>
    <dgm:cxn modelId="{598C0206-3DF0-4814-881E-FB72B2AD7173}" type="presParOf" srcId="{4A1299D7-31F7-4E76-92BF-2817874080A2}" destId="{48BA1DB4-1A5F-490E-B388-E913B602A9C1}" srcOrd="0" destOrd="0" presId="urn:microsoft.com/office/officeart/2018/5/layout/IconCircleLabelList"/>
    <dgm:cxn modelId="{8BF528E9-D4F2-4C23-8E2A-FEA34E4EE9D5}" type="presParOf" srcId="{4A1299D7-31F7-4E76-92BF-2817874080A2}" destId="{13CFED15-5DE8-4EE3-87C2-EC3F8C7725BF}" srcOrd="1" destOrd="0" presId="urn:microsoft.com/office/officeart/2018/5/layout/IconCircleLabelList"/>
    <dgm:cxn modelId="{B271BC83-FC60-4A9B-8A71-ACE29F8E221C}" type="presParOf" srcId="{4A1299D7-31F7-4E76-92BF-2817874080A2}" destId="{E1E1010F-AF7E-4DD6-B665-67EC06DE4C64}" srcOrd="2" destOrd="0" presId="urn:microsoft.com/office/officeart/2018/5/layout/IconCircleLabelList"/>
    <dgm:cxn modelId="{9A539013-1027-4455-8EF7-354D6EF4B6F2}" type="presParOf" srcId="{4A1299D7-31F7-4E76-92BF-2817874080A2}" destId="{16B79288-4116-4E8F-ACD8-6CD39F51728E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F3738E9-F811-4392-86C8-602113FC2A23}" type="doc">
      <dgm:prSet loTypeId="urn:microsoft.com/office/officeart/2005/8/layout/hierarchy1" loCatId="hierarchy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F644C4E-919F-48F7-BBE4-77750AC89488}">
      <dgm:prSet/>
      <dgm:spPr/>
      <dgm:t>
        <a:bodyPr/>
        <a:lstStyle/>
        <a:p>
          <a:r>
            <a:rPr lang="en-US"/>
            <a:t>Importance of early warning systems</a:t>
          </a:r>
        </a:p>
      </dgm:t>
    </dgm:pt>
    <dgm:pt modelId="{81B8E696-E431-4BE2-B8E8-DC5A1A6DEBBF}" type="parTrans" cxnId="{CD31A7E5-0EB7-4ED2-A591-D46A17CD5301}">
      <dgm:prSet/>
      <dgm:spPr/>
      <dgm:t>
        <a:bodyPr/>
        <a:lstStyle/>
        <a:p>
          <a:endParaRPr lang="en-US"/>
        </a:p>
      </dgm:t>
    </dgm:pt>
    <dgm:pt modelId="{E9A7429D-069D-45D6-8AA9-59D156B53566}" type="sibTrans" cxnId="{CD31A7E5-0EB7-4ED2-A591-D46A17CD5301}">
      <dgm:prSet/>
      <dgm:spPr/>
      <dgm:t>
        <a:bodyPr/>
        <a:lstStyle/>
        <a:p>
          <a:endParaRPr lang="en-US"/>
        </a:p>
      </dgm:t>
    </dgm:pt>
    <dgm:pt modelId="{EBBE9D8C-0FD7-4CAF-B6D7-9922D971D041}">
      <dgm:prSet/>
      <dgm:spPr/>
      <dgm:t>
        <a:bodyPr/>
        <a:lstStyle/>
        <a:p>
          <a:r>
            <a:rPr lang="en-US"/>
            <a:t>Importance of government involvement</a:t>
          </a:r>
        </a:p>
      </dgm:t>
    </dgm:pt>
    <dgm:pt modelId="{0C772449-A340-4F8A-B126-D3F84830CA2F}" type="parTrans" cxnId="{0F2FCE11-67F7-4DC0-8565-DEC874A1E2B1}">
      <dgm:prSet/>
      <dgm:spPr/>
      <dgm:t>
        <a:bodyPr/>
        <a:lstStyle/>
        <a:p>
          <a:endParaRPr lang="en-US"/>
        </a:p>
      </dgm:t>
    </dgm:pt>
    <dgm:pt modelId="{C7D999D0-280B-4CA4-AF1F-9D4C130EA53C}" type="sibTrans" cxnId="{0F2FCE11-67F7-4DC0-8565-DEC874A1E2B1}">
      <dgm:prSet/>
      <dgm:spPr/>
      <dgm:t>
        <a:bodyPr/>
        <a:lstStyle/>
        <a:p>
          <a:endParaRPr lang="en-US"/>
        </a:p>
      </dgm:t>
    </dgm:pt>
    <dgm:pt modelId="{6C9FB4E7-212F-4096-8050-E839E221FE27}">
      <dgm:prSet/>
      <dgm:spPr/>
      <dgm:t>
        <a:bodyPr/>
        <a:lstStyle/>
        <a:p>
          <a:r>
            <a:rPr lang="en-US" dirty="0"/>
            <a:t>Pakistan</a:t>
          </a:r>
          <a:r>
            <a:rPr lang="en-US" baseline="0" dirty="0"/>
            <a:t> is particularly vulnerable to GLOFs</a:t>
          </a:r>
          <a:endParaRPr lang="en-US" dirty="0"/>
        </a:p>
      </dgm:t>
    </dgm:pt>
    <dgm:pt modelId="{1B9FBE3C-5536-4977-8BBC-8AB211998201}" type="parTrans" cxnId="{26EE9DAE-A9DB-4EC7-9746-BB73EFEC6F68}">
      <dgm:prSet/>
      <dgm:spPr/>
      <dgm:t>
        <a:bodyPr/>
        <a:lstStyle/>
        <a:p>
          <a:endParaRPr lang="en-US"/>
        </a:p>
      </dgm:t>
    </dgm:pt>
    <dgm:pt modelId="{8B268962-7010-4729-A60C-EB2F57573D6D}" type="sibTrans" cxnId="{26EE9DAE-A9DB-4EC7-9746-BB73EFEC6F68}">
      <dgm:prSet/>
      <dgm:spPr/>
      <dgm:t>
        <a:bodyPr/>
        <a:lstStyle/>
        <a:p>
          <a:endParaRPr lang="en-US"/>
        </a:p>
      </dgm:t>
    </dgm:pt>
    <dgm:pt modelId="{D8AC1200-9CFD-D34B-905E-86A28504F697}" type="pres">
      <dgm:prSet presAssocID="{CF3738E9-F811-4392-86C8-602113FC2A2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680CC554-730C-924A-A858-754DBA113FFA}" type="pres">
      <dgm:prSet presAssocID="{2F644C4E-919F-48F7-BBE4-77750AC89488}" presName="hierRoot1" presStyleCnt="0"/>
      <dgm:spPr/>
    </dgm:pt>
    <dgm:pt modelId="{8CB43162-0947-BA4A-8990-434CCBA2AE4B}" type="pres">
      <dgm:prSet presAssocID="{2F644C4E-919F-48F7-BBE4-77750AC89488}" presName="composite" presStyleCnt="0"/>
      <dgm:spPr/>
    </dgm:pt>
    <dgm:pt modelId="{6C8AF8B2-469E-8643-BE4B-3144FBEEB6D8}" type="pres">
      <dgm:prSet presAssocID="{2F644C4E-919F-48F7-BBE4-77750AC89488}" presName="background" presStyleLbl="node0" presStyleIdx="0" presStyleCnt="3"/>
      <dgm:spPr/>
    </dgm:pt>
    <dgm:pt modelId="{59F27CE5-06E0-BD4A-9F2F-AC67FD72F730}" type="pres">
      <dgm:prSet presAssocID="{2F644C4E-919F-48F7-BBE4-77750AC89488}" presName="text" presStyleLbl="fgAcc0" presStyleIdx="0" presStyleCnt="3">
        <dgm:presLayoutVars>
          <dgm:chPref val="3"/>
        </dgm:presLayoutVars>
      </dgm:prSet>
      <dgm:spPr/>
    </dgm:pt>
    <dgm:pt modelId="{24F3B307-6164-CD47-82B8-0410724AE3E6}" type="pres">
      <dgm:prSet presAssocID="{2F644C4E-919F-48F7-BBE4-77750AC89488}" presName="hierChild2" presStyleCnt="0"/>
      <dgm:spPr/>
    </dgm:pt>
    <dgm:pt modelId="{49003675-E1BF-0944-8CB7-9F27673D86DC}" type="pres">
      <dgm:prSet presAssocID="{EBBE9D8C-0FD7-4CAF-B6D7-9922D971D041}" presName="hierRoot1" presStyleCnt="0"/>
      <dgm:spPr/>
    </dgm:pt>
    <dgm:pt modelId="{CB96E799-86A1-3A47-9F29-13C6EDD102B3}" type="pres">
      <dgm:prSet presAssocID="{EBBE9D8C-0FD7-4CAF-B6D7-9922D971D041}" presName="composite" presStyleCnt="0"/>
      <dgm:spPr/>
    </dgm:pt>
    <dgm:pt modelId="{B41D6468-B532-1C4B-970C-FB481C2E00E0}" type="pres">
      <dgm:prSet presAssocID="{EBBE9D8C-0FD7-4CAF-B6D7-9922D971D041}" presName="background" presStyleLbl="node0" presStyleIdx="1" presStyleCnt="3"/>
      <dgm:spPr/>
    </dgm:pt>
    <dgm:pt modelId="{D45AC8A9-81CB-3F47-9D21-33684003DA15}" type="pres">
      <dgm:prSet presAssocID="{EBBE9D8C-0FD7-4CAF-B6D7-9922D971D041}" presName="text" presStyleLbl="fgAcc0" presStyleIdx="1" presStyleCnt="3">
        <dgm:presLayoutVars>
          <dgm:chPref val="3"/>
        </dgm:presLayoutVars>
      </dgm:prSet>
      <dgm:spPr/>
    </dgm:pt>
    <dgm:pt modelId="{D0D28E1B-9D9E-D34A-915F-0032EBDFC873}" type="pres">
      <dgm:prSet presAssocID="{EBBE9D8C-0FD7-4CAF-B6D7-9922D971D041}" presName="hierChild2" presStyleCnt="0"/>
      <dgm:spPr/>
    </dgm:pt>
    <dgm:pt modelId="{AE31BCE0-180A-2942-A377-31CC4765C2CC}" type="pres">
      <dgm:prSet presAssocID="{6C9FB4E7-212F-4096-8050-E839E221FE27}" presName="hierRoot1" presStyleCnt="0"/>
      <dgm:spPr/>
    </dgm:pt>
    <dgm:pt modelId="{4D7568F8-10F3-0D4A-80BA-4FB9894D70AF}" type="pres">
      <dgm:prSet presAssocID="{6C9FB4E7-212F-4096-8050-E839E221FE27}" presName="composite" presStyleCnt="0"/>
      <dgm:spPr/>
    </dgm:pt>
    <dgm:pt modelId="{4494C14E-73DD-F549-8673-0F0FAB1FC472}" type="pres">
      <dgm:prSet presAssocID="{6C9FB4E7-212F-4096-8050-E839E221FE27}" presName="background" presStyleLbl="node0" presStyleIdx="2" presStyleCnt="3"/>
      <dgm:spPr/>
    </dgm:pt>
    <dgm:pt modelId="{BF197543-A0A6-084D-BDC8-1037459E5208}" type="pres">
      <dgm:prSet presAssocID="{6C9FB4E7-212F-4096-8050-E839E221FE27}" presName="text" presStyleLbl="fgAcc0" presStyleIdx="2" presStyleCnt="3">
        <dgm:presLayoutVars>
          <dgm:chPref val="3"/>
        </dgm:presLayoutVars>
      </dgm:prSet>
      <dgm:spPr/>
    </dgm:pt>
    <dgm:pt modelId="{51EEF5E9-EF3B-1047-BB11-419886D9DB28}" type="pres">
      <dgm:prSet presAssocID="{6C9FB4E7-212F-4096-8050-E839E221FE27}" presName="hierChild2" presStyleCnt="0"/>
      <dgm:spPr/>
    </dgm:pt>
  </dgm:ptLst>
  <dgm:cxnLst>
    <dgm:cxn modelId="{5471E708-775E-A749-A1BA-02A27B9C350A}" type="presOf" srcId="{CF3738E9-F811-4392-86C8-602113FC2A23}" destId="{D8AC1200-9CFD-D34B-905E-86A28504F697}" srcOrd="0" destOrd="0" presId="urn:microsoft.com/office/officeart/2005/8/layout/hierarchy1"/>
    <dgm:cxn modelId="{0F2FCE11-67F7-4DC0-8565-DEC874A1E2B1}" srcId="{CF3738E9-F811-4392-86C8-602113FC2A23}" destId="{EBBE9D8C-0FD7-4CAF-B6D7-9922D971D041}" srcOrd="1" destOrd="0" parTransId="{0C772449-A340-4F8A-B126-D3F84830CA2F}" sibTransId="{C7D999D0-280B-4CA4-AF1F-9D4C130EA53C}"/>
    <dgm:cxn modelId="{43414A6A-9013-0A40-A824-5D27F97B406F}" type="presOf" srcId="{EBBE9D8C-0FD7-4CAF-B6D7-9922D971D041}" destId="{D45AC8A9-81CB-3F47-9D21-33684003DA15}" srcOrd="0" destOrd="0" presId="urn:microsoft.com/office/officeart/2005/8/layout/hierarchy1"/>
    <dgm:cxn modelId="{26EE9DAE-A9DB-4EC7-9746-BB73EFEC6F68}" srcId="{CF3738E9-F811-4392-86C8-602113FC2A23}" destId="{6C9FB4E7-212F-4096-8050-E839E221FE27}" srcOrd="2" destOrd="0" parTransId="{1B9FBE3C-5536-4977-8BBC-8AB211998201}" sibTransId="{8B268962-7010-4729-A60C-EB2F57573D6D}"/>
    <dgm:cxn modelId="{EB2C56D6-035A-4240-9605-460E39E9FF65}" type="presOf" srcId="{6C9FB4E7-212F-4096-8050-E839E221FE27}" destId="{BF197543-A0A6-084D-BDC8-1037459E5208}" srcOrd="0" destOrd="0" presId="urn:microsoft.com/office/officeart/2005/8/layout/hierarchy1"/>
    <dgm:cxn modelId="{D66773E5-A423-CF49-A93E-76C7A9F11561}" type="presOf" srcId="{2F644C4E-919F-48F7-BBE4-77750AC89488}" destId="{59F27CE5-06E0-BD4A-9F2F-AC67FD72F730}" srcOrd="0" destOrd="0" presId="urn:microsoft.com/office/officeart/2005/8/layout/hierarchy1"/>
    <dgm:cxn modelId="{CD31A7E5-0EB7-4ED2-A591-D46A17CD5301}" srcId="{CF3738E9-F811-4392-86C8-602113FC2A23}" destId="{2F644C4E-919F-48F7-BBE4-77750AC89488}" srcOrd="0" destOrd="0" parTransId="{81B8E696-E431-4BE2-B8E8-DC5A1A6DEBBF}" sibTransId="{E9A7429D-069D-45D6-8AA9-59D156B53566}"/>
    <dgm:cxn modelId="{1E5C3643-164C-E54D-90F5-6A4B8FF7B5A6}" type="presParOf" srcId="{D8AC1200-9CFD-D34B-905E-86A28504F697}" destId="{680CC554-730C-924A-A858-754DBA113FFA}" srcOrd="0" destOrd="0" presId="urn:microsoft.com/office/officeart/2005/8/layout/hierarchy1"/>
    <dgm:cxn modelId="{A8F6D86B-ABFD-7F4C-A5FC-A47F9CF3483A}" type="presParOf" srcId="{680CC554-730C-924A-A858-754DBA113FFA}" destId="{8CB43162-0947-BA4A-8990-434CCBA2AE4B}" srcOrd="0" destOrd="0" presId="urn:microsoft.com/office/officeart/2005/8/layout/hierarchy1"/>
    <dgm:cxn modelId="{6285617A-8C3A-4B48-BFB4-E3F092470236}" type="presParOf" srcId="{8CB43162-0947-BA4A-8990-434CCBA2AE4B}" destId="{6C8AF8B2-469E-8643-BE4B-3144FBEEB6D8}" srcOrd="0" destOrd="0" presId="urn:microsoft.com/office/officeart/2005/8/layout/hierarchy1"/>
    <dgm:cxn modelId="{BB6CD726-5F7B-E845-B00C-4A7F570F364C}" type="presParOf" srcId="{8CB43162-0947-BA4A-8990-434CCBA2AE4B}" destId="{59F27CE5-06E0-BD4A-9F2F-AC67FD72F730}" srcOrd="1" destOrd="0" presId="urn:microsoft.com/office/officeart/2005/8/layout/hierarchy1"/>
    <dgm:cxn modelId="{5254CEA1-150B-0C4A-82BF-F7043FC8D0D3}" type="presParOf" srcId="{680CC554-730C-924A-A858-754DBA113FFA}" destId="{24F3B307-6164-CD47-82B8-0410724AE3E6}" srcOrd="1" destOrd="0" presId="urn:microsoft.com/office/officeart/2005/8/layout/hierarchy1"/>
    <dgm:cxn modelId="{0672ABF2-4498-2744-9BA3-372A2EB30943}" type="presParOf" srcId="{D8AC1200-9CFD-D34B-905E-86A28504F697}" destId="{49003675-E1BF-0944-8CB7-9F27673D86DC}" srcOrd="1" destOrd="0" presId="urn:microsoft.com/office/officeart/2005/8/layout/hierarchy1"/>
    <dgm:cxn modelId="{4C1529E2-4F59-DC49-8A31-278D18BA492E}" type="presParOf" srcId="{49003675-E1BF-0944-8CB7-9F27673D86DC}" destId="{CB96E799-86A1-3A47-9F29-13C6EDD102B3}" srcOrd="0" destOrd="0" presId="urn:microsoft.com/office/officeart/2005/8/layout/hierarchy1"/>
    <dgm:cxn modelId="{6B610FE6-5CB0-7A47-82AD-176C4FF4CF6B}" type="presParOf" srcId="{CB96E799-86A1-3A47-9F29-13C6EDD102B3}" destId="{B41D6468-B532-1C4B-970C-FB481C2E00E0}" srcOrd="0" destOrd="0" presId="urn:microsoft.com/office/officeart/2005/8/layout/hierarchy1"/>
    <dgm:cxn modelId="{3776B6EF-9C1A-C047-ABC1-F81C1BAC7B62}" type="presParOf" srcId="{CB96E799-86A1-3A47-9F29-13C6EDD102B3}" destId="{D45AC8A9-81CB-3F47-9D21-33684003DA15}" srcOrd="1" destOrd="0" presId="urn:microsoft.com/office/officeart/2005/8/layout/hierarchy1"/>
    <dgm:cxn modelId="{8E5135D7-3B0B-344B-A11B-8F67FACD2EBB}" type="presParOf" srcId="{49003675-E1BF-0944-8CB7-9F27673D86DC}" destId="{D0D28E1B-9D9E-D34A-915F-0032EBDFC873}" srcOrd="1" destOrd="0" presId="urn:microsoft.com/office/officeart/2005/8/layout/hierarchy1"/>
    <dgm:cxn modelId="{4853545D-C357-D348-9517-AF8FA80F33B3}" type="presParOf" srcId="{D8AC1200-9CFD-D34B-905E-86A28504F697}" destId="{AE31BCE0-180A-2942-A377-31CC4765C2CC}" srcOrd="2" destOrd="0" presId="urn:microsoft.com/office/officeart/2005/8/layout/hierarchy1"/>
    <dgm:cxn modelId="{CB8A00A6-E50D-FD45-B0A0-80A5B8EDA4CD}" type="presParOf" srcId="{AE31BCE0-180A-2942-A377-31CC4765C2CC}" destId="{4D7568F8-10F3-0D4A-80BA-4FB9894D70AF}" srcOrd="0" destOrd="0" presId="urn:microsoft.com/office/officeart/2005/8/layout/hierarchy1"/>
    <dgm:cxn modelId="{75E1E57D-95CE-034B-B65B-079C15EFA30A}" type="presParOf" srcId="{4D7568F8-10F3-0D4A-80BA-4FB9894D70AF}" destId="{4494C14E-73DD-F549-8673-0F0FAB1FC472}" srcOrd="0" destOrd="0" presId="urn:microsoft.com/office/officeart/2005/8/layout/hierarchy1"/>
    <dgm:cxn modelId="{017DE40D-D9C3-5740-AA0B-9E02312E3131}" type="presParOf" srcId="{4D7568F8-10F3-0D4A-80BA-4FB9894D70AF}" destId="{BF197543-A0A6-084D-BDC8-1037459E5208}" srcOrd="1" destOrd="0" presId="urn:microsoft.com/office/officeart/2005/8/layout/hierarchy1"/>
    <dgm:cxn modelId="{51BAC24F-C749-AB41-B628-FC6915D42820}" type="presParOf" srcId="{AE31BCE0-180A-2942-A377-31CC4765C2CC}" destId="{51EEF5E9-EF3B-1047-BB11-419886D9DB2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481384-6322-4C70-888D-B1D8B93D7019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FF911F7E-A02B-45F3-9173-280C4A882636}">
      <dgm:prSet/>
      <dgm:spPr/>
      <dgm:t>
        <a:bodyPr/>
        <a:lstStyle/>
        <a:p>
          <a:r>
            <a:rPr lang="en-US"/>
            <a:t>Language</a:t>
          </a:r>
        </a:p>
      </dgm:t>
    </dgm:pt>
    <dgm:pt modelId="{B91F421F-483A-4341-8C8A-99CBBBF02BE5}" type="parTrans" cxnId="{D63E8EDE-F4A8-4F71-A35F-5202EE746202}">
      <dgm:prSet/>
      <dgm:spPr/>
      <dgm:t>
        <a:bodyPr/>
        <a:lstStyle/>
        <a:p>
          <a:endParaRPr lang="en-US"/>
        </a:p>
      </dgm:t>
    </dgm:pt>
    <dgm:pt modelId="{0112B516-B3D4-4A29-B40D-92627C699157}" type="sibTrans" cxnId="{D63E8EDE-F4A8-4F71-A35F-5202EE746202}">
      <dgm:prSet/>
      <dgm:spPr/>
      <dgm:t>
        <a:bodyPr/>
        <a:lstStyle/>
        <a:p>
          <a:endParaRPr lang="en-US"/>
        </a:p>
      </dgm:t>
    </dgm:pt>
    <dgm:pt modelId="{6FB1D3E2-3CD7-4594-A65B-372F86111272}">
      <dgm:prSet/>
      <dgm:spPr/>
      <dgm:t>
        <a:bodyPr/>
        <a:lstStyle/>
        <a:p>
          <a:r>
            <a:rPr lang="en-US"/>
            <a:t>Resource Access</a:t>
          </a:r>
        </a:p>
      </dgm:t>
    </dgm:pt>
    <dgm:pt modelId="{89F06B0E-B324-42AE-A084-1D4D258D0BE2}" type="parTrans" cxnId="{3FA879B5-2131-40B1-AAB3-2B836CEC5DEA}">
      <dgm:prSet/>
      <dgm:spPr/>
      <dgm:t>
        <a:bodyPr/>
        <a:lstStyle/>
        <a:p>
          <a:endParaRPr lang="en-US"/>
        </a:p>
      </dgm:t>
    </dgm:pt>
    <dgm:pt modelId="{B1C6A585-D8F7-468E-8B7F-F86EF1C8E02E}" type="sibTrans" cxnId="{3FA879B5-2131-40B1-AAB3-2B836CEC5DEA}">
      <dgm:prSet/>
      <dgm:spPr/>
      <dgm:t>
        <a:bodyPr/>
        <a:lstStyle/>
        <a:p>
          <a:endParaRPr lang="en-US"/>
        </a:p>
      </dgm:t>
    </dgm:pt>
    <dgm:pt modelId="{231F47B7-4F9B-4EAC-95B7-551CD40A926B}">
      <dgm:prSet/>
      <dgm:spPr/>
      <dgm:t>
        <a:bodyPr/>
        <a:lstStyle/>
        <a:p>
          <a:r>
            <a:rPr lang="en-US"/>
            <a:t>Time</a:t>
          </a:r>
        </a:p>
      </dgm:t>
    </dgm:pt>
    <dgm:pt modelId="{7FBD627A-4CDE-4B5D-991F-944DC80A41DD}" type="parTrans" cxnId="{CB17D4F0-AB26-4FF3-82B5-B3C8370063ED}">
      <dgm:prSet/>
      <dgm:spPr/>
      <dgm:t>
        <a:bodyPr/>
        <a:lstStyle/>
        <a:p>
          <a:endParaRPr lang="en-US"/>
        </a:p>
      </dgm:t>
    </dgm:pt>
    <dgm:pt modelId="{D814C2E9-63BD-419F-B827-76B3C5E166C6}" type="sibTrans" cxnId="{CB17D4F0-AB26-4FF3-82B5-B3C8370063ED}">
      <dgm:prSet/>
      <dgm:spPr/>
      <dgm:t>
        <a:bodyPr/>
        <a:lstStyle/>
        <a:p>
          <a:endParaRPr lang="en-US"/>
        </a:p>
      </dgm:t>
    </dgm:pt>
    <dgm:pt modelId="{B3EB70F0-92F9-4960-A051-7A5516A0107F}">
      <dgm:prSet/>
      <dgm:spPr/>
      <dgm:t>
        <a:bodyPr/>
        <a:lstStyle/>
        <a:p>
          <a:r>
            <a:rPr lang="en-US"/>
            <a:t>Conflicting information</a:t>
          </a:r>
        </a:p>
      </dgm:t>
    </dgm:pt>
    <dgm:pt modelId="{01505230-8CA8-4F7C-95FF-766F1800B9B4}" type="parTrans" cxnId="{C819A7E7-7081-486A-9880-E2E6D89CCC81}">
      <dgm:prSet/>
      <dgm:spPr/>
      <dgm:t>
        <a:bodyPr/>
        <a:lstStyle/>
        <a:p>
          <a:endParaRPr lang="en-US"/>
        </a:p>
      </dgm:t>
    </dgm:pt>
    <dgm:pt modelId="{285121FB-2338-4C94-9E65-FB863083D934}" type="sibTrans" cxnId="{C819A7E7-7081-486A-9880-E2E6D89CCC81}">
      <dgm:prSet/>
      <dgm:spPr/>
      <dgm:t>
        <a:bodyPr/>
        <a:lstStyle/>
        <a:p>
          <a:endParaRPr lang="en-US"/>
        </a:p>
      </dgm:t>
    </dgm:pt>
    <dgm:pt modelId="{22940F11-9CC3-445D-888E-FD63DBA86395}" type="pres">
      <dgm:prSet presAssocID="{03481384-6322-4C70-888D-B1D8B93D7019}" presName="root" presStyleCnt="0">
        <dgm:presLayoutVars>
          <dgm:dir/>
          <dgm:resizeHandles val="exact"/>
        </dgm:presLayoutVars>
      </dgm:prSet>
      <dgm:spPr/>
    </dgm:pt>
    <dgm:pt modelId="{9CB88E57-0F42-461A-87D6-E2626D815A12}" type="pres">
      <dgm:prSet presAssocID="{FF911F7E-A02B-45F3-9173-280C4A882636}" presName="compNode" presStyleCnt="0"/>
      <dgm:spPr/>
    </dgm:pt>
    <dgm:pt modelId="{D54FEAB4-4C0B-4BB6-BFCA-CF041DD0A427}" type="pres">
      <dgm:prSet presAssocID="{FF911F7E-A02B-45F3-9173-280C4A882636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 Bubble"/>
        </a:ext>
      </dgm:extLst>
    </dgm:pt>
    <dgm:pt modelId="{98C4C5C3-746C-44AA-AB72-21710F388979}" type="pres">
      <dgm:prSet presAssocID="{FF911F7E-A02B-45F3-9173-280C4A882636}" presName="spaceRect" presStyleCnt="0"/>
      <dgm:spPr/>
    </dgm:pt>
    <dgm:pt modelId="{EC218B27-988D-4904-AEE9-FBCD5391B23F}" type="pres">
      <dgm:prSet presAssocID="{FF911F7E-A02B-45F3-9173-280C4A882636}" presName="textRect" presStyleLbl="revTx" presStyleIdx="0" presStyleCnt="4">
        <dgm:presLayoutVars>
          <dgm:chMax val="1"/>
          <dgm:chPref val="1"/>
        </dgm:presLayoutVars>
      </dgm:prSet>
      <dgm:spPr/>
    </dgm:pt>
    <dgm:pt modelId="{FC3AA23B-B862-412F-9B8B-94F36D7A0081}" type="pres">
      <dgm:prSet presAssocID="{0112B516-B3D4-4A29-B40D-92627C699157}" presName="sibTrans" presStyleCnt="0"/>
      <dgm:spPr/>
    </dgm:pt>
    <dgm:pt modelId="{4AAE5F04-1ED3-48B9-819E-68C795FD93F5}" type="pres">
      <dgm:prSet presAssocID="{6FB1D3E2-3CD7-4594-A65B-372F86111272}" presName="compNode" presStyleCnt="0"/>
      <dgm:spPr/>
    </dgm:pt>
    <dgm:pt modelId="{42583DA9-9FD8-469D-851B-10705FF3436D}" type="pres">
      <dgm:prSet presAssocID="{6FB1D3E2-3CD7-4594-A65B-372F8611127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ey"/>
        </a:ext>
      </dgm:extLst>
    </dgm:pt>
    <dgm:pt modelId="{BA84CBA5-ED33-408B-81C8-008D8D232C02}" type="pres">
      <dgm:prSet presAssocID="{6FB1D3E2-3CD7-4594-A65B-372F86111272}" presName="spaceRect" presStyleCnt="0"/>
      <dgm:spPr/>
    </dgm:pt>
    <dgm:pt modelId="{811B3B22-2273-48AC-9CE7-B0AE2C44DDE9}" type="pres">
      <dgm:prSet presAssocID="{6FB1D3E2-3CD7-4594-A65B-372F86111272}" presName="textRect" presStyleLbl="revTx" presStyleIdx="1" presStyleCnt="4">
        <dgm:presLayoutVars>
          <dgm:chMax val="1"/>
          <dgm:chPref val="1"/>
        </dgm:presLayoutVars>
      </dgm:prSet>
      <dgm:spPr/>
    </dgm:pt>
    <dgm:pt modelId="{1186DF6C-9E2A-49F4-8223-E30ABC243F10}" type="pres">
      <dgm:prSet presAssocID="{B1C6A585-D8F7-468E-8B7F-F86EF1C8E02E}" presName="sibTrans" presStyleCnt="0"/>
      <dgm:spPr/>
    </dgm:pt>
    <dgm:pt modelId="{F40E3F01-7DE5-4A97-9E89-1C6BB2FE5FF1}" type="pres">
      <dgm:prSet presAssocID="{231F47B7-4F9B-4EAC-95B7-551CD40A926B}" presName="compNode" presStyleCnt="0"/>
      <dgm:spPr/>
    </dgm:pt>
    <dgm:pt modelId="{974EFD95-C7E4-4D84-BC0D-73E5D4DE3980}" type="pres">
      <dgm:prSet presAssocID="{231F47B7-4F9B-4EAC-95B7-551CD40A926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ck"/>
        </a:ext>
      </dgm:extLst>
    </dgm:pt>
    <dgm:pt modelId="{D5D0D1AA-5027-4904-AB66-8C5D130A8BCE}" type="pres">
      <dgm:prSet presAssocID="{231F47B7-4F9B-4EAC-95B7-551CD40A926B}" presName="spaceRect" presStyleCnt="0"/>
      <dgm:spPr/>
    </dgm:pt>
    <dgm:pt modelId="{DE54046F-8058-4699-8E54-ECB3182C3F73}" type="pres">
      <dgm:prSet presAssocID="{231F47B7-4F9B-4EAC-95B7-551CD40A926B}" presName="textRect" presStyleLbl="revTx" presStyleIdx="2" presStyleCnt="4">
        <dgm:presLayoutVars>
          <dgm:chMax val="1"/>
          <dgm:chPref val="1"/>
        </dgm:presLayoutVars>
      </dgm:prSet>
      <dgm:spPr/>
    </dgm:pt>
    <dgm:pt modelId="{5D57345F-E7ED-4DB5-8FCA-511A080CDAB7}" type="pres">
      <dgm:prSet presAssocID="{D814C2E9-63BD-419F-B827-76B3C5E166C6}" presName="sibTrans" presStyleCnt="0"/>
      <dgm:spPr/>
    </dgm:pt>
    <dgm:pt modelId="{436BACCF-CB33-4FE9-81BC-480AE241098E}" type="pres">
      <dgm:prSet presAssocID="{B3EB70F0-92F9-4960-A051-7A5516A0107F}" presName="compNode" presStyleCnt="0"/>
      <dgm:spPr/>
    </dgm:pt>
    <dgm:pt modelId="{F8E2A76A-7110-46C6-A1F5-AE1EEBB53E27}" type="pres">
      <dgm:prSet presAssocID="{B3EB70F0-92F9-4960-A051-7A5516A0107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A40C32A5-99B3-4B15-8AE8-400EA92A4041}" type="pres">
      <dgm:prSet presAssocID="{B3EB70F0-92F9-4960-A051-7A5516A0107F}" presName="spaceRect" presStyleCnt="0"/>
      <dgm:spPr/>
    </dgm:pt>
    <dgm:pt modelId="{0821BFA1-8FB3-42FD-96A2-9CF78CB9D5EC}" type="pres">
      <dgm:prSet presAssocID="{B3EB70F0-92F9-4960-A051-7A5516A0107F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63D8BF1E-486D-4DCF-9574-9710BC3B6A97}" type="presOf" srcId="{FF911F7E-A02B-45F3-9173-280C4A882636}" destId="{EC218B27-988D-4904-AEE9-FBCD5391B23F}" srcOrd="0" destOrd="0" presId="urn:microsoft.com/office/officeart/2018/2/layout/IconLabelList"/>
    <dgm:cxn modelId="{9C2E9F33-E192-4CDC-84EA-8AEA1F964A1F}" type="presOf" srcId="{B3EB70F0-92F9-4960-A051-7A5516A0107F}" destId="{0821BFA1-8FB3-42FD-96A2-9CF78CB9D5EC}" srcOrd="0" destOrd="0" presId="urn:microsoft.com/office/officeart/2018/2/layout/IconLabelList"/>
    <dgm:cxn modelId="{3FA879B5-2131-40B1-AAB3-2B836CEC5DEA}" srcId="{03481384-6322-4C70-888D-B1D8B93D7019}" destId="{6FB1D3E2-3CD7-4594-A65B-372F86111272}" srcOrd="1" destOrd="0" parTransId="{89F06B0E-B324-42AE-A084-1D4D258D0BE2}" sibTransId="{B1C6A585-D8F7-468E-8B7F-F86EF1C8E02E}"/>
    <dgm:cxn modelId="{A5579BBD-06D9-4C54-B708-2AEA7C05BC46}" type="presOf" srcId="{03481384-6322-4C70-888D-B1D8B93D7019}" destId="{22940F11-9CC3-445D-888E-FD63DBA86395}" srcOrd="0" destOrd="0" presId="urn:microsoft.com/office/officeart/2018/2/layout/IconLabelList"/>
    <dgm:cxn modelId="{F59689C5-5C76-4514-91A8-7211B7FE86C1}" type="presOf" srcId="{231F47B7-4F9B-4EAC-95B7-551CD40A926B}" destId="{DE54046F-8058-4699-8E54-ECB3182C3F73}" srcOrd="0" destOrd="0" presId="urn:microsoft.com/office/officeart/2018/2/layout/IconLabelList"/>
    <dgm:cxn modelId="{BC2859D1-300E-438F-BB3C-68CB23E44CE0}" type="presOf" srcId="{6FB1D3E2-3CD7-4594-A65B-372F86111272}" destId="{811B3B22-2273-48AC-9CE7-B0AE2C44DDE9}" srcOrd="0" destOrd="0" presId="urn:microsoft.com/office/officeart/2018/2/layout/IconLabelList"/>
    <dgm:cxn modelId="{D63E8EDE-F4A8-4F71-A35F-5202EE746202}" srcId="{03481384-6322-4C70-888D-B1D8B93D7019}" destId="{FF911F7E-A02B-45F3-9173-280C4A882636}" srcOrd="0" destOrd="0" parTransId="{B91F421F-483A-4341-8C8A-99CBBBF02BE5}" sibTransId="{0112B516-B3D4-4A29-B40D-92627C699157}"/>
    <dgm:cxn modelId="{C819A7E7-7081-486A-9880-E2E6D89CCC81}" srcId="{03481384-6322-4C70-888D-B1D8B93D7019}" destId="{B3EB70F0-92F9-4960-A051-7A5516A0107F}" srcOrd="3" destOrd="0" parTransId="{01505230-8CA8-4F7C-95FF-766F1800B9B4}" sibTransId="{285121FB-2338-4C94-9E65-FB863083D934}"/>
    <dgm:cxn modelId="{CB17D4F0-AB26-4FF3-82B5-B3C8370063ED}" srcId="{03481384-6322-4C70-888D-B1D8B93D7019}" destId="{231F47B7-4F9B-4EAC-95B7-551CD40A926B}" srcOrd="2" destOrd="0" parTransId="{7FBD627A-4CDE-4B5D-991F-944DC80A41DD}" sibTransId="{D814C2E9-63BD-419F-B827-76B3C5E166C6}"/>
    <dgm:cxn modelId="{0D5CE276-E724-4B57-A6F3-A447D7B10C9D}" type="presParOf" srcId="{22940F11-9CC3-445D-888E-FD63DBA86395}" destId="{9CB88E57-0F42-461A-87D6-E2626D815A12}" srcOrd="0" destOrd="0" presId="urn:microsoft.com/office/officeart/2018/2/layout/IconLabelList"/>
    <dgm:cxn modelId="{14D0FC38-7880-4E8B-A153-492B67EDECA6}" type="presParOf" srcId="{9CB88E57-0F42-461A-87D6-E2626D815A12}" destId="{D54FEAB4-4C0B-4BB6-BFCA-CF041DD0A427}" srcOrd="0" destOrd="0" presId="urn:microsoft.com/office/officeart/2018/2/layout/IconLabelList"/>
    <dgm:cxn modelId="{965CA16A-913C-42D1-8C8B-E5E4E85F4F9C}" type="presParOf" srcId="{9CB88E57-0F42-461A-87D6-E2626D815A12}" destId="{98C4C5C3-746C-44AA-AB72-21710F388979}" srcOrd="1" destOrd="0" presId="urn:microsoft.com/office/officeart/2018/2/layout/IconLabelList"/>
    <dgm:cxn modelId="{9CBB9777-6E50-4C3B-B605-92F0A376406E}" type="presParOf" srcId="{9CB88E57-0F42-461A-87D6-E2626D815A12}" destId="{EC218B27-988D-4904-AEE9-FBCD5391B23F}" srcOrd="2" destOrd="0" presId="urn:microsoft.com/office/officeart/2018/2/layout/IconLabelList"/>
    <dgm:cxn modelId="{39DB0899-328A-4BEC-A151-5B86893F0C9E}" type="presParOf" srcId="{22940F11-9CC3-445D-888E-FD63DBA86395}" destId="{FC3AA23B-B862-412F-9B8B-94F36D7A0081}" srcOrd="1" destOrd="0" presId="urn:microsoft.com/office/officeart/2018/2/layout/IconLabelList"/>
    <dgm:cxn modelId="{9660507D-9B49-4D28-83EF-C119804D4A54}" type="presParOf" srcId="{22940F11-9CC3-445D-888E-FD63DBA86395}" destId="{4AAE5F04-1ED3-48B9-819E-68C795FD93F5}" srcOrd="2" destOrd="0" presId="urn:microsoft.com/office/officeart/2018/2/layout/IconLabelList"/>
    <dgm:cxn modelId="{CCA7D034-364F-4989-AA80-C20BB53916BE}" type="presParOf" srcId="{4AAE5F04-1ED3-48B9-819E-68C795FD93F5}" destId="{42583DA9-9FD8-469D-851B-10705FF3436D}" srcOrd="0" destOrd="0" presId="urn:microsoft.com/office/officeart/2018/2/layout/IconLabelList"/>
    <dgm:cxn modelId="{7F5CB10E-051A-4D4B-A0B9-5BA57CA6E2D4}" type="presParOf" srcId="{4AAE5F04-1ED3-48B9-819E-68C795FD93F5}" destId="{BA84CBA5-ED33-408B-81C8-008D8D232C02}" srcOrd="1" destOrd="0" presId="urn:microsoft.com/office/officeart/2018/2/layout/IconLabelList"/>
    <dgm:cxn modelId="{738C94AA-BE1D-48A5-94E3-27B81596BD8A}" type="presParOf" srcId="{4AAE5F04-1ED3-48B9-819E-68C795FD93F5}" destId="{811B3B22-2273-48AC-9CE7-B0AE2C44DDE9}" srcOrd="2" destOrd="0" presId="urn:microsoft.com/office/officeart/2018/2/layout/IconLabelList"/>
    <dgm:cxn modelId="{2C974482-66E4-4008-8709-C0D5ADE18103}" type="presParOf" srcId="{22940F11-9CC3-445D-888E-FD63DBA86395}" destId="{1186DF6C-9E2A-49F4-8223-E30ABC243F10}" srcOrd="3" destOrd="0" presId="urn:microsoft.com/office/officeart/2018/2/layout/IconLabelList"/>
    <dgm:cxn modelId="{D84C50C4-180C-4443-A34F-09F14E0594A6}" type="presParOf" srcId="{22940F11-9CC3-445D-888E-FD63DBA86395}" destId="{F40E3F01-7DE5-4A97-9E89-1C6BB2FE5FF1}" srcOrd="4" destOrd="0" presId="urn:microsoft.com/office/officeart/2018/2/layout/IconLabelList"/>
    <dgm:cxn modelId="{133C79C8-FA04-4879-B1F5-E144F01E982A}" type="presParOf" srcId="{F40E3F01-7DE5-4A97-9E89-1C6BB2FE5FF1}" destId="{974EFD95-C7E4-4D84-BC0D-73E5D4DE3980}" srcOrd="0" destOrd="0" presId="urn:microsoft.com/office/officeart/2018/2/layout/IconLabelList"/>
    <dgm:cxn modelId="{D56379A2-6F2A-4F43-9E7A-612CB005BC26}" type="presParOf" srcId="{F40E3F01-7DE5-4A97-9E89-1C6BB2FE5FF1}" destId="{D5D0D1AA-5027-4904-AB66-8C5D130A8BCE}" srcOrd="1" destOrd="0" presId="urn:microsoft.com/office/officeart/2018/2/layout/IconLabelList"/>
    <dgm:cxn modelId="{FC58C4CB-C451-4238-BC97-029F784C2AF4}" type="presParOf" srcId="{F40E3F01-7DE5-4A97-9E89-1C6BB2FE5FF1}" destId="{DE54046F-8058-4699-8E54-ECB3182C3F73}" srcOrd="2" destOrd="0" presId="urn:microsoft.com/office/officeart/2018/2/layout/IconLabelList"/>
    <dgm:cxn modelId="{D7B80CDB-AFE0-4EBC-8AF3-C487232E4CD4}" type="presParOf" srcId="{22940F11-9CC3-445D-888E-FD63DBA86395}" destId="{5D57345F-E7ED-4DB5-8FCA-511A080CDAB7}" srcOrd="5" destOrd="0" presId="urn:microsoft.com/office/officeart/2018/2/layout/IconLabelList"/>
    <dgm:cxn modelId="{D9D00871-228B-416B-B308-67E9C894F754}" type="presParOf" srcId="{22940F11-9CC3-445D-888E-FD63DBA86395}" destId="{436BACCF-CB33-4FE9-81BC-480AE241098E}" srcOrd="6" destOrd="0" presId="urn:microsoft.com/office/officeart/2018/2/layout/IconLabelList"/>
    <dgm:cxn modelId="{24A46F2B-DBD9-496A-A4C2-80B70CBE3195}" type="presParOf" srcId="{436BACCF-CB33-4FE9-81BC-480AE241098E}" destId="{F8E2A76A-7110-46C6-A1F5-AE1EEBB53E27}" srcOrd="0" destOrd="0" presId="urn:microsoft.com/office/officeart/2018/2/layout/IconLabelList"/>
    <dgm:cxn modelId="{95F3D6FA-CB9B-4809-B56B-872E26BBCA53}" type="presParOf" srcId="{436BACCF-CB33-4FE9-81BC-480AE241098E}" destId="{A40C32A5-99B3-4B15-8AE8-400EA92A4041}" srcOrd="1" destOrd="0" presId="urn:microsoft.com/office/officeart/2018/2/layout/IconLabelList"/>
    <dgm:cxn modelId="{75D4BFBF-94FE-45B0-9A2F-F216ABCD9156}" type="presParOf" srcId="{436BACCF-CB33-4FE9-81BC-480AE241098E}" destId="{0821BFA1-8FB3-42FD-96A2-9CF78CB9D5EC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44CD4-F7F6-9244-A28D-14E8E5E61B0B}">
      <dsp:nvSpPr>
        <dsp:cNvPr id="0" name=""/>
        <dsp:cNvSpPr/>
      </dsp:nvSpPr>
      <dsp:spPr>
        <a:xfrm>
          <a:off x="0" y="583301"/>
          <a:ext cx="2968228" cy="188482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656B5C-1586-9A41-8CAB-3F3FE7A34830}">
      <dsp:nvSpPr>
        <dsp:cNvPr id="0" name=""/>
        <dsp:cNvSpPr/>
      </dsp:nvSpPr>
      <dsp:spPr>
        <a:xfrm>
          <a:off x="329803" y="896614"/>
          <a:ext cx="2968228" cy="1884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From 1990 to 2015: 371 more glacial lakes</a:t>
          </a:r>
        </a:p>
      </dsp:txBody>
      <dsp:txXfrm>
        <a:off x="385008" y="951819"/>
        <a:ext cx="2857818" cy="1774414"/>
      </dsp:txXfrm>
    </dsp:sp>
    <dsp:sp modelId="{5E4771E2-1B73-F14F-8F30-A46828F8CD4B}">
      <dsp:nvSpPr>
        <dsp:cNvPr id="0" name=""/>
        <dsp:cNvSpPr/>
      </dsp:nvSpPr>
      <dsp:spPr>
        <a:xfrm>
          <a:off x="3627834" y="583301"/>
          <a:ext cx="2968228" cy="188482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771D472-C509-754A-BC18-391A5D745396}">
      <dsp:nvSpPr>
        <dsp:cNvPr id="0" name=""/>
        <dsp:cNvSpPr/>
      </dsp:nvSpPr>
      <dsp:spPr>
        <a:xfrm>
          <a:off x="3957637" y="896614"/>
          <a:ext cx="2968228" cy="1884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Glaciers form &amp; grow through snow fall and freezing temperatures</a:t>
          </a:r>
        </a:p>
      </dsp:txBody>
      <dsp:txXfrm>
        <a:off x="4012842" y="951819"/>
        <a:ext cx="2857818" cy="1774414"/>
      </dsp:txXfrm>
    </dsp:sp>
    <dsp:sp modelId="{02E4FB79-64E4-8249-8C02-9DFF7902E756}">
      <dsp:nvSpPr>
        <dsp:cNvPr id="0" name=""/>
        <dsp:cNvSpPr/>
      </dsp:nvSpPr>
      <dsp:spPr>
        <a:xfrm>
          <a:off x="7255668" y="583301"/>
          <a:ext cx="2968228" cy="188482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tint val="98000"/>
                <a:lumMod val="102000"/>
              </a:schemeClr>
              <a:schemeClr val="accent1">
                <a:hueOff val="0"/>
                <a:satOff val="0"/>
                <a:lumOff val="0"/>
                <a:alphaOff val="0"/>
                <a:shade val="98000"/>
                <a:lumMod val="9800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503E35-74C7-A14E-865E-6F2EBDF91C08}">
      <dsp:nvSpPr>
        <dsp:cNvPr id="0" name=""/>
        <dsp:cNvSpPr/>
      </dsp:nvSpPr>
      <dsp:spPr>
        <a:xfrm>
          <a:off x="7585471" y="896614"/>
          <a:ext cx="2968228" cy="1884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By the end of the century temperatures could be 4.1-4.8°C above pre-industrial</a:t>
          </a:r>
        </a:p>
      </dsp:txBody>
      <dsp:txXfrm>
        <a:off x="7640676" y="951819"/>
        <a:ext cx="2857818" cy="17744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786D5B-C25A-4677-A558-A6D96073202C}">
      <dsp:nvSpPr>
        <dsp:cNvPr id="0" name=""/>
        <dsp:cNvSpPr/>
      </dsp:nvSpPr>
      <dsp:spPr>
        <a:xfrm>
          <a:off x="614850" y="35407"/>
          <a:ext cx="1921500" cy="19215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7839FE-06A9-498B-A83D-E29084C71E72}">
      <dsp:nvSpPr>
        <dsp:cNvPr id="0" name=""/>
        <dsp:cNvSpPr/>
      </dsp:nvSpPr>
      <dsp:spPr>
        <a:xfrm>
          <a:off x="1024350" y="444907"/>
          <a:ext cx="1102500" cy="11025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50EA24-3BC9-4B1D-B2D3-C80C8142CB8A}">
      <dsp:nvSpPr>
        <dsp:cNvPr id="0" name=""/>
        <dsp:cNvSpPr/>
      </dsp:nvSpPr>
      <dsp:spPr>
        <a:xfrm>
          <a:off x="600" y="2555408"/>
          <a:ext cx="31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54,000 glaciers in the HKH</a:t>
          </a:r>
        </a:p>
      </dsp:txBody>
      <dsp:txXfrm>
        <a:off x="600" y="2555408"/>
        <a:ext cx="3150000" cy="720000"/>
      </dsp:txXfrm>
    </dsp:sp>
    <dsp:sp modelId="{707763FE-8343-433A-9E84-B9C6EB74A285}">
      <dsp:nvSpPr>
        <dsp:cNvPr id="0" name=""/>
        <dsp:cNvSpPr/>
      </dsp:nvSpPr>
      <dsp:spPr>
        <a:xfrm>
          <a:off x="4316100" y="35407"/>
          <a:ext cx="1921500" cy="19215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C13634-FC96-4632-849F-C851093F77B2}">
      <dsp:nvSpPr>
        <dsp:cNvPr id="0" name=""/>
        <dsp:cNvSpPr/>
      </dsp:nvSpPr>
      <dsp:spPr>
        <a:xfrm>
          <a:off x="4725600" y="444907"/>
          <a:ext cx="1102500" cy="11025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39F3E-BA1A-4A89-84CD-71FBBC57E85B}">
      <dsp:nvSpPr>
        <dsp:cNvPr id="0" name=""/>
        <dsp:cNvSpPr/>
      </dsp:nvSpPr>
      <dsp:spPr>
        <a:xfrm>
          <a:off x="3701850" y="2555408"/>
          <a:ext cx="31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Glaciers cover 60,000 square kilometers</a:t>
          </a:r>
        </a:p>
      </dsp:txBody>
      <dsp:txXfrm>
        <a:off x="3701850" y="2555408"/>
        <a:ext cx="3150000" cy="720000"/>
      </dsp:txXfrm>
    </dsp:sp>
    <dsp:sp modelId="{48BA1DB4-1A5F-490E-B388-E913B602A9C1}">
      <dsp:nvSpPr>
        <dsp:cNvPr id="0" name=""/>
        <dsp:cNvSpPr/>
      </dsp:nvSpPr>
      <dsp:spPr>
        <a:xfrm>
          <a:off x="8017350" y="35407"/>
          <a:ext cx="1921500" cy="19215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CFED15-5DE8-4EE3-87C2-EC3F8C7725BF}">
      <dsp:nvSpPr>
        <dsp:cNvPr id="0" name=""/>
        <dsp:cNvSpPr/>
      </dsp:nvSpPr>
      <dsp:spPr>
        <a:xfrm>
          <a:off x="8426850" y="444907"/>
          <a:ext cx="1102500" cy="11025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B79288-4116-4E8F-ACD8-6CD39F51728E}">
      <dsp:nvSpPr>
        <dsp:cNvPr id="0" name=""/>
        <dsp:cNvSpPr/>
      </dsp:nvSpPr>
      <dsp:spPr>
        <a:xfrm>
          <a:off x="7403100" y="2555408"/>
          <a:ext cx="31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Since the 1970s about 15% of the ice in the HKH region has disappeared </a:t>
          </a:r>
        </a:p>
      </dsp:txBody>
      <dsp:txXfrm>
        <a:off x="7403100" y="2555408"/>
        <a:ext cx="315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8AF8B2-469E-8643-BE4B-3144FBEEB6D8}">
      <dsp:nvSpPr>
        <dsp:cNvPr id="0" name=""/>
        <dsp:cNvSpPr/>
      </dsp:nvSpPr>
      <dsp:spPr>
        <a:xfrm>
          <a:off x="0" y="556339"/>
          <a:ext cx="2968228" cy="18848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9F27CE5-06E0-BD4A-9F2F-AC67FD72F730}">
      <dsp:nvSpPr>
        <dsp:cNvPr id="0" name=""/>
        <dsp:cNvSpPr/>
      </dsp:nvSpPr>
      <dsp:spPr>
        <a:xfrm>
          <a:off x="329803" y="869652"/>
          <a:ext cx="2968228" cy="1884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Importance of early warning systems</a:t>
          </a:r>
        </a:p>
      </dsp:txBody>
      <dsp:txXfrm>
        <a:off x="385008" y="924857"/>
        <a:ext cx="2857818" cy="1774414"/>
      </dsp:txXfrm>
    </dsp:sp>
    <dsp:sp modelId="{B41D6468-B532-1C4B-970C-FB481C2E00E0}">
      <dsp:nvSpPr>
        <dsp:cNvPr id="0" name=""/>
        <dsp:cNvSpPr/>
      </dsp:nvSpPr>
      <dsp:spPr>
        <a:xfrm>
          <a:off x="3627834" y="556339"/>
          <a:ext cx="2968228" cy="18848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45AC8A9-81CB-3F47-9D21-33684003DA15}">
      <dsp:nvSpPr>
        <dsp:cNvPr id="0" name=""/>
        <dsp:cNvSpPr/>
      </dsp:nvSpPr>
      <dsp:spPr>
        <a:xfrm>
          <a:off x="3957637" y="869652"/>
          <a:ext cx="2968228" cy="1884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Importance of government involvement</a:t>
          </a:r>
        </a:p>
      </dsp:txBody>
      <dsp:txXfrm>
        <a:off x="4012842" y="924857"/>
        <a:ext cx="2857818" cy="1774414"/>
      </dsp:txXfrm>
    </dsp:sp>
    <dsp:sp modelId="{4494C14E-73DD-F549-8673-0F0FAB1FC472}">
      <dsp:nvSpPr>
        <dsp:cNvPr id="0" name=""/>
        <dsp:cNvSpPr/>
      </dsp:nvSpPr>
      <dsp:spPr>
        <a:xfrm>
          <a:off x="7255668" y="556339"/>
          <a:ext cx="2968228" cy="18848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F197543-A0A6-084D-BDC8-1037459E5208}">
      <dsp:nvSpPr>
        <dsp:cNvPr id="0" name=""/>
        <dsp:cNvSpPr/>
      </dsp:nvSpPr>
      <dsp:spPr>
        <a:xfrm>
          <a:off x="7585471" y="869652"/>
          <a:ext cx="2968228" cy="18848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Pakistan</a:t>
          </a:r>
          <a:r>
            <a:rPr lang="en-US" sz="2700" kern="1200" baseline="0" dirty="0"/>
            <a:t> is particularly vulnerable to GLOFs</a:t>
          </a:r>
          <a:endParaRPr lang="en-US" sz="2700" kern="1200" dirty="0"/>
        </a:p>
      </dsp:txBody>
      <dsp:txXfrm>
        <a:off x="7640676" y="924857"/>
        <a:ext cx="2857818" cy="17744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FEAB4-4C0B-4BB6-BFCA-CF041DD0A427}">
      <dsp:nvSpPr>
        <dsp:cNvPr id="0" name=""/>
        <dsp:cNvSpPr/>
      </dsp:nvSpPr>
      <dsp:spPr>
        <a:xfrm>
          <a:off x="1155663" y="709927"/>
          <a:ext cx="933098" cy="9330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18B27-988D-4904-AEE9-FBCD5391B23F}">
      <dsp:nvSpPr>
        <dsp:cNvPr id="0" name=""/>
        <dsp:cNvSpPr/>
      </dsp:nvSpPr>
      <dsp:spPr>
        <a:xfrm>
          <a:off x="585436" y="1934813"/>
          <a:ext cx="207355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Language</a:t>
          </a:r>
        </a:p>
      </dsp:txBody>
      <dsp:txXfrm>
        <a:off x="585436" y="1934813"/>
        <a:ext cx="2073553" cy="720000"/>
      </dsp:txXfrm>
    </dsp:sp>
    <dsp:sp modelId="{42583DA9-9FD8-469D-851B-10705FF3436D}">
      <dsp:nvSpPr>
        <dsp:cNvPr id="0" name=""/>
        <dsp:cNvSpPr/>
      </dsp:nvSpPr>
      <dsp:spPr>
        <a:xfrm>
          <a:off x="3592088" y="709927"/>
          <a:ext cx="933098" cy="93309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1B3B22-2273-48AC-9CE7-B0AE2C44DDE9}">
      <dsp:nvSpPr>
        <dsp:cNvPr id="0" name=""/>
        <dsp:cNvSpPr/>
      </dsp:nvSpPr>
      <dsp:spPr>
        <a:xfrm>
          <a:off x="3021860" y="1934813"/>
          <a:ext cx="207355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Resource Access</a:t>
          </a:r>
        </a:p>
      </dsp:txBody>
      <dsp:txXfrm>
        <a:off x="3021860" y="1934813"/>
        <a:ext cx="2073553" cy="720000"/>
      </dsp:txXfrm>
    </dsp:sp>
    <dsp:sp modelId="{974EFD95-C7E4-4D84-BC0D-73E5D4DE3980}">
      <dsp:nvSpPr>
        <dsp:cNvPr id="0" name=""/>
        <dsp:cNvSpPr/>
      </dsp:nvSpPr>
      <dsp:spPr>
        <a:xfrm>
          <a:off x="6028513" y="709927"/>
          <a:ext cx="933098" cy="93309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54046F-8058-4699-8E54-ECB3182C3F73}">
      <dsp:nvSpPr>
        <dsp:cNvPr id="0" name=""/>
        <dsp:cNvSpPr/>
      </dsp:nvSpPr>
      <dsp:spPr>
        <a:xfrm>
          <a:off x="5458285" y="1934813"/>
          <a:ext cx="207355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Time</a:t>
          </a:r>
        </a:p>
      </dsp:txBody>
      <dsp:txXfrm>
        <a:off x="5458285" y="1934813"/>
        <a:ext cx="2073553" cy="720000"/>
      </dsp:txXfrm>
    </dsp:sp>
    <dsp:sp modelId="{F8E2A76A-7110-46C6-A1F5-AE1EEBB53E27}">
      <dsp:nvSpPr>
        <dsp:cNvPr id="0" name=""/>
        <dsp:cNvSpPr/>
      </dsp:nvSpPr>
      <dsp:spPr>
        <a:xfrm>
          <a:off x="8464937" y="709927"/>
          <a:ext cx="933098" cy="93309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21BFA1-8FB3-42FD-96A2-9CF78CB9D5EC}">
      <dsp:nvSpPr>
        <dsp:cNvPr id="0" name=""/>
        <dsp:cNvSpPr/>
      </dsp:nvSpPr>
      <dsp:spPr>
        <a:xfrm>
          <a:off x="7894710" y="1934813"/>
          <a:ext cx="207355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Conflicting information</a:t>
          </a:r>
        </a:p>
      </dsp:txBody>
      <dsp:txXfrm>
        <a:off x="7894710" y="1934813"/>
        <a:ext cx="2073553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2ED38-E448-A74E-85EE-4470D1362C4C}" type="datetimeFigureOut">
              <a:rPr lang="en-US" smtClean="0"/>
              <a:t>4/23/20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1F8DB-738F-5A48-B149-01CE701B1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435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674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845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Vulnerabilities, importance of EWS, importance of government involvement… </a:t>
            </a:r>
          </a:p>
          <a:p>
            <a:endParaRPr lang="en-US" dirty="0"/>
          </a:p>
          <a:p>
            <a:r>
              <a:rPr lang="en-US" dirty="0"/>
              <a:t>Also maybe mention limitation here???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41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778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248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793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159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294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289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604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119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49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91F8DB-738F-5A48-B149-01CE701B189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79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759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449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431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32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300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906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4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4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02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675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21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98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744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06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ABCEEECC-2BE6-8F49-8D2F-FCD79CAAB792}" type="datetimeFigureOut">
              <a:rPr lang="en-US" smtClean="0"/>
              <a:t>4/23/20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6570162B-96F3-284F-A8FE-2B797755B8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941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en.wikipedia.org/wiki/Port_Qasim" TargetMode="Externa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imod.org/mountain/glaciers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imple.wikipedia.org/wiki/Glacier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www.flickr.com/photos/gridarendal/3236201620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97EA66B-2AAB-42B0-9F9D-38920D8D82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9D5505-4032-2143-9057-BA3B2DD2BD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199" y="400051"/>
            <a:ext cx="10261602" cy="2708909"/>
          </a:xfrm>
          <a:effectLst/>
        </p:spPr>
        <p:txBody>
          <a:bodyPr anchor="b"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en-US" sz="5600" dirty="0">
                <a:solidFill>
                  <a:schemeClr val="tx1"/>
                </a:solidFill>
                <a:cs typeface="Times New Roman" panose="02020603050405020304" pitchFamily="18" charset="0"/>
              </a:rPr>
              <a:t>Glacial Lake Outburst Flood Hazards: A Study of Risk and Response in Northern Pakistan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E27D81-A3BA-5747-967D-327EC5D997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06954" y="3429001"/>
            <a:ext cx="8551496" cy="2205990"/>
          </a:xfrm>
          <a:effectLst/>
        </p:spPr>
        <p:txBody>
          <a:bodyPr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latin typeface="+mj-lt"/>
                <a:cs typeface="Times New Roman" panose="02020603050405020304" pitchFamily="18" charset="0"/>
              </a:rPr>
              <a:t>Zoe Tyson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latin typeface="+mj-lt"/>
                <a:cs typeface="Times New Roman" panose="02020603050405020304" pitchFamily="18" charset="0"/>
              </a:rPr>
              <a:t>Bachelor of Science in Geography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latin typeface="+mj-lt"/>
                <a:cs typeface="Times New Roman" panose="02020603050405020304" pitchFamily="18" charset="0"/>
              </a:rPr>
              <a:t>UMCUR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latin typeface="+mj-lt"/>
                <a:cs typeface="Times New Roman" panose="02020603050405020304" pitchFamily="18" charset="0"/>
              </a:rPr>
              <a:t>University of Montana – Missoula, MT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latin typeface="+mj-lt"/>
                <a:cs typeface="Times New Roman" panose="02020603050405020304" pitchFamily="18" charset="0"/>
              </a:rPr>
              <a:t>April 23</a:t>
            </a:r>
            <a:r>
              <a:rPr lang="en-US" sz="1200" baseline="30000" dirty="0">
                <a:latin typeface="+mj-lt"/>
                <a:cs typeface="Times New Roman" panose="02020603050405020304" pitchFamily="18" charset="0"/>
              </a:rPr>
              <a:t>rd</a:t>
            </a:r>
            <a:r>
              <a:rPr lang="en-US" sz="1200" dirty="0">
                <a:latin typeface="+mj-lt"/>
                <a:cs typeface="Times New Roman" panose="02020603050405020304" pitchFamily="18" charset="0"/>
              </a:rPr>
              <a:t>, 2020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latin typeface="+mj-lt"/>
                <a:cs typeface="Times New Roman" panose="02020603050405020304" pitchFamily="18" charset="0"/>
              </a:rPr>
              <a:t>Advisor Dr, Sarah Halvorson, Department of Geography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360EBE3-31BB-422F-AA87-FA3873DAE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0800000">
            <a:off x="0" y="5388384"/>
            <a:ext cx="12192000" cy="1469616"/>
          </a:xfrm>
          <a:custGeom>
            <a:avLst/>
            <a:gdLst>
              <a:gd name="connsiteX0" fmla="*/ 6113881 w 12192000"/>
              <a:gd name="connsiteY0" fmla="*/ 1469616 h 1469616"/>
              <a:gd name="connsiteX1" fmla="*/ 6101181 w 12192000"/>
              <a:gd name="connsiteY1" fmla="*/ 1469616 h 1469616"/>
              <a:gd name="connsiteX2" fmla="*/ 6090598 w 12192000"/>
              <a:gd name="connsiteY2" fmla="*/ 1469616 h 1469616"/>
              <a:gd name="connsiteX3" fmla="*/ 6077897 w 12192000"/>
              <a:gd name="connsiteY3" fmla="*/ 1464854 h 1469616"/>
              <a:gd name="connsiteX4" fmla="*/ 6065198 w 12192000"/>
              <a:gd name="connsiteY4" fmla="*/ 1460091 h 1469616"/>
              <a:gd name="connsiteX5" fmla="*/ 6056731 w 12192000"/>
              <a:gd name="connsiteY5" fmla="*/ 1456916 h 1469616"/>
              <a:gd name="connsiteX6" fmla="*/ 5678033 w 12192000"/>
              <a:gd name="connsiteY6" fmla="*/ 1172892 h 1469616"/>
              <a:gd name="connsiteX7" fmla="*/ 0 w 12192000"/>
              <a:gd name="connsiteY7" fmla="*/ 1172892 h 1469616"/>
              <a:gd name="connsiteX8" fmla="*/ 0 w 12192000"/>
              <a:gd name="connsiteY8" fmla="*/ 1162370 h 1469616"/>
              <a:gd name="connsiteX9" fmla="*/ 0 w 12192000"/>
              <a:gd name="connsiteY9" fmla="*/ 403347 h 1469616"/>
              <a:gd name="connsiteX10" fmla="*/ 0 w 12192000"/>
              <a:gd name="connsiteY10" fmla="*/ 0 h 1469616"/>
              <a:gd name="connsiteX11" fmla="*/ 12192000 w 12192000"/>
              <a:gd name="connsiteY11" fmla="*/ 0 h 1469616"/>
              <a:gd name="connsiteX12" fmla="*/ 12192000 w 12192000"/>
              <a:gd name="connsiteY12" fmla="*/ 403347 h 1469616"/>
              <a:gd name="connsiteX13" fmla="*/ 12192000 w 12192000"/>
              <a:gd name="connsiteY13" fmla="*/ 1162370 h 1469616"/>
              <a:gd name="connsiteX14" fmla="*/ 12192000 w 12192000"/>
              <a:gd name="connsiteY14" fmla="*/ 1172892 h 1469616"/>
              <a:gd name="connsiteX15" fmla="*/ 6524330 w 12192000"/>
              <a:gd name="connsiteY15" fmla="*/ 1172892 h 1469616"/>
              <a:gd name="connsiteX16" fmla="*/ 6145631 w 12192000"/>
              <a:gd name="connsiteY16" fmla="*/ 1456916 h 1469616"/>
              <a:gd name="connsiteX17" fmla="*/ 6137163 w 12192000"/>
              <a:gd name="connsiteY17" fmla="*/ 1460091 h 1469616"/>
              <a:gd name="connsiteX18" fmla="*/ 6124463 w 12192000"/>
              <a:gd name="connsiteY18" fmla="*/ 1464854 h 1469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1469616">
                <a:moveTo>
                  <a:pt x="6113881" y="1469616"/>
                </a:moveTo>
                <a:lnTo>
                  <a:pt x="6101181" y="1469616"/>
                </a:lnTo>
                <a:lnTo>
                  <a:pt x="6090598" y="1469616"/>
                </a:lnTo>
                <a:lnTo>
                  <a:pt x="6077897" y="1464854"/>
                </a:lnTo>
                <a:lnTo>
                  <a:pt x="6065198" y="1460091"/>
                </a:lnTo>
                <a:lnTo>
                  <a:pt x="6056731" y="1456916"/>
                </a:lnTo>
                <a:lnTo>
                  <a:pt x="5678033" y="1172892"/>
                </a:lnTo>
                <a:lnTo>
                  <a:pt x="0" y="1172892"/>
                </a:lnTo>
                <a:lnTo>
                  <a:pt x="0" y="1162370"/>
                </a:lnTo>
                <a:lnTo>
                  <a:pt x="0" y="403347"/>
                </a:lnTo>
                <a:lnTo>
                  <a:pt x="0" y="0"/>
                </a:lnTo>
                <a:lnTo>
                  <a:pt x="12192000" y="0"/>
                </a:lnTo>
                <a:lnTo>
                  <a:pt x="12192000" y="403347"/>
                </a:lnTo>
                <a:lnTo>
                  <a:pt x="12192000" y="1162370"/>
                </a:lnTo>
                <a:lnTo>
                  <a:pt x="12192000" y="1172892"/>
                </a:lnTo>
                <a:lnTo>
                  <a:pt x="6524330" y="1172892"/>
                </a:lnTo>
                <a:lnTo>
                  <a:pt x="6145631" y="1456916"/>
                </a:lnTo>
                <a:lnTo>
                  <a:pt x="6137163" y="1460091"/>
                </a:lnTo>
                <a:lnTo>
                  <a:pt x="6124463" y="1464854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025756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97F15-B08A-B545-8F61-44870BC39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en-US" dirty="0"/>
              <a:t>HKH &amp; GLOFs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E6F7F43-242A-4B4B-AA5F-D5A4FAC126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6595563"/>
              </p:ext>
            </p:extLst>
          </p:nvPr>
        </p:nvGraphicFramePr>
        <p:xfrm>
          <a:off x="819150" y="2548647"/>
          <a:ext cx="10553700" cy="3310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3080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98EC0-B548-FD4E-BBB9-56A191126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C0DB2-A327-B243-B8C9-95755EF808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/>
              <a:t>An analysis of scientific literature &amp; data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/>
              <a:t>Study of governmental documents &amp; NGO reports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/>
              <a:t>Analysis of Pakistani English language newspaper articles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/>
              <a:t>Case study on Northern Pakistan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79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8775F366-526C-4C42-8931-696FFE8AA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6="http://schemas.microsoft.com/office/drawing/2014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FE8DED1-24FF-4A79-873B-ECE3ABE73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AA6A048-501A-4387-906B-B8A8543E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7093" y="643467"/>
            <a:ext cx="10917814" cy="5571066"/>
          </a:xfrm>
          <a:custGeom>
            <a:avLst/>
            <a:gdLst>
              <a:gd name="connsiteX0" fmla="*/ 195712 w 10917814"/>
              <a:gd name="connsiteY0" fmla="*/ 0 h 5571066"/>
              <a:gd name="connsiteX1" fmla="*/ 5062165 w 10917814"/>
              <a:gd name="connsiteY1" fmla="*/ 0 h 5571066"/>
              <a:gd name="connsiteX2" fmla="*/ 5419638 w 10917814"/>
              <a:gd name="connsiteY2" fmla="*/ 268105 h 5571066"/>
              <a:gd name="connsiteX3" fmla="*/ 5428105 w 10917814"/>
              <a:gd name="connsiteY3" fmla="*/ 271280 h 5571066"/>
              <a:gd name="connsiteX4" fmla="*/ 5440804 w 10917814"/>
              <a:gd name="connsiteY4" fmla="*/ 276043 h 5571066"/>
              <a:gd name="connsiteX5" fmla="*/ 5453505 w 10917814"/>
              <a:gd name="connsiteY5" fmla="*/ 280805 h 5571066"/>
              <a:gd name="connsiteX6" fmla="*/ 5464088 w 10917814"/>
              <a:gd name="connsiteY6" fmla="*/ 280805 h 5571066"/>
              <a:gd name="connsiteX7" fmla="*/ 5476788 w 10917814"/>
              <a:gd name="connsiteY7" fmla="*/ 280805 h 5571066"/>
              <a:gd name="connsiteX8" fmla="*/ 5487371 w 10917814"/>
              <a:gd name="connsiteY8" fmla="*/ 276043 h 5571066"/>
              <a:gd name="connsiteX9" fmla="*/ 5500071 w 10917814"/>
              <a:gd name="connsiteY9" fmla="*/ 271280 h 5571066"/>
              <a:gd name="connsiteX10" fmla="*/ 5508538 w 10917814"/>
              <a:gd name="connsiteY10" fmla="*/ 268105 h 5571066"/>
              <a:gd name="connsiteX11" fmla="*/ 5866011 w 10917814"/>
              <a:gd name="connsiteY11" fmla="*/ 0 h 5571066"/>
              <a:gd name="connsiteX12" fmla="*/ 10722102 w 10917814"/>
              <a:gd name="connsiteY12" fmla="*/ 0 h 5571066"/>
              <a:gd name="connsiteX13" fmla="*/ 10917814 w 10917814"/>
              <a:gd name="connsiteY13" fmla="*/ 195712 h 5571066"/>
              <a:gd name="connsiteX14" fmla="*/ 10917814 w 10917814"/>
              <a:gd name="connsiteY14" fmla="*/ 5375354 h 5571066"/>
              <a:gd name="connsiteX15" fmla="*/ 10722102 w 10917814"/>
              <a:gd name="connsiteY15" fmla="*/ 5571066 h 5571066"/>
              <a:gd name="connsiteX16" fmla="*/ 195712 w 10917814"/>
              <a:gd name="connsiteY16" fmla="*/ 5571066 h 5571066"/>
              <a:gd name="connsiteX17" fmla="*/ 0 w 10917814"/>
              <a:gd name="connsiteY17" fmla="*/ 5375354 h 5571066"/>
              <a:gd name="connsiteX18" fmla="*/ 0 w 10917814"/>
              <a:gd name="connsiteY18" fmla="*/ 195712 h 5571066"/>
              <a:gd name="connsiteX19" fmla="*/ 195712 w 10917814"/>
              <a:gd name="connsiteY19" fmla="*/ 0 h 5571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917814" h="5571066">
                <a:moveTo>
                  <a:pt x="195712" y="0"/>
                </a:moveTo>
                <a:lnTo>
                  <a:pt x="5062165" y="0"/>
                </a:lnTo>
                <a:lnTo>
                  <a:pt x="5419638" y="268105"/>
                </a:lnTo>
                <a:lnTo>
                  <a:pt x="5428105" y="271280"/>
                </a:lnTo>
                <a:lnTo>
                  <a:pt x="5440804" y="276043"/>
                </a:lnTo>
                <a:lnTo>
                  <a:pt x="5453505" y="280805"/>
                </a:lnTo>
                <a:lnTo>
                  <a:pt x="5464088" y="280805"/>
                </a:lnTo>
                <a:lnTo>
                  <a:pt x="5476788" y="280805"/>
                </a:lnTo>
                <a:lnTo>
                  <a:pt x="5487371" y="276043"/>
                </a:lnTo>
                <a:lnTo>
                  <a:pt x="5500071" y="271280"/>
                </a:lnTo>
                <a:lnTo>
                  <a:pt x="5508538" y="268105"/>
                </a:lnTo>
                <a:lnTo>
                  <a:pt x="5866011" y="0"/>
                </a:lnTo>
                <a:lnTo>
                  <a:pt x="10722102" y="0"/>
                </a:lnTo>
                <a:cubicBezTo>
                  <a:pt x="10830191" y="0"/>
                  <a:pt x="10917814" y="87623"/>
                  <a:pt x="10917814" y="195712"/>
                </a:cubicBezTo>
                <a:lnTo>
                  <a:pt x="10917814" y="5375354"/>
                </a:lnTo>
                <a:cubicBezTo>
                  <a:pt x="10917814" y="5483443"/>
                  <a:pt x="10830191" y="5571066"/>
                  <a:pt x="10722102" y="5571066"/>
                </a:cubicBezTo>
                <a:lnTo>
                  <a:pt x="195712" y="5571066"/>
                </a:lnTo>
                <a:cubicBezTo>
                  <a:pt x="87623" y="5571066"/>
                  <a:pt x="0" y="5483443"/>
                  <a:pt x="0" y="5375354"/>
                </a:cubicBezTo>
                <a:lnTo>
                  <a:pt x="0" y="195712"/>
                </a:lnTo>
                <a:cubicBezTo>
                  <a:pt x="0" y="87623"/>
                  <a:pt x="87623" y="0"/>
                  <a:pt x="195712" y="0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1659B9-A71A-2B4D-AD51-E06E2F129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559" y="1286935"/>
            <a:ext cx="9638153" cy="2803802"/>
          </a:xfrm>
          <a:effectLst/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chemeClr val="tx1"/>
                </a:solidFill>
              </a:rPr>
              <a:t>Major Findings: Regional </a:t>
            </a:r>
          </a:p>
        </p:txBody>
      </p:sp>
    </p:spTree>
    <p:extLst>
      <p:ext uri="{BB962C8B-B14F-4D97-AF65-F5344CB8AC3E}">
        <p14:creationId xmlns:p14="http://schemas.microsoft.com/office/powerpoint/2010/main" val="1468414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9DAA1-449E-1148-9549-2F0630C1F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&amp; Mitigation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7CAB2-C683-F04A-92EB-AEF5B5FD06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3 main approaches: </a:t>
            </a:r>
          </a:p>
          <a:p>
            <a:pPr>
              <a:buFont typeface="+mj-lt"/>
              <a:buAutoNum type="arabicPeriod"/>
            </a:pPr>
            <a:r>
              <a:rPr lang="en-US" dirty="0"/>
              <a:t>Glacial monitoring: sensors, aerial photography, remote sensing, capacity building</a:t>
            </a:r>
          </a:p>
          <a:p>
            <a:pPr>
              <a:buFont typeface="+mj-lt"/>
              <a:buAutoNum type="arabicPeriod"/>
            </a:pPr>
            <a:r>
              <a:rPr lang="en-US" dirty="0"/>
              <a:t>Countermeasures: controlled breaching, outlet construction, siphoning of glacial waters, tunneling through the dam</a:t>
            </a:r>
          </a:p>
          <a:p>
            <a:pPr>
              <a:buFont typeface="+mj-lt"/>
              <a:buAutoNum type="arabicPeriod"/>
            </a:pPr>
            <a:r>
              <a:rPr lang="en-US" dirty="0"/>
              <a:t>Early Warning Systems: sirens triggered by a regional authority to warn communities of an oncoming GLOF event</a:t>
            </a:r>
          </a:p>
        </p:txBody>
      </p:sp>
    </p:spTree>
    <p:extLst>
      <p:ext uri="{BB962C8B-B14F-4D97-AF65-F5344CB8AC3E}">
        <p14:creationId xmlns:p14="http://schemas.microsoft.com/office/powerpoint/2010/main" val="3495463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6">
            <a:extLst>
              <a:ext uri="{FF2B5EF4-FFF2-40B4-BE49-F238E27FC236}">
                <a16:creationId xmlns:a16="http://schemas.microsoft.com/office/drawing/2014/main" id="{11114F18-D12D-43C6-895F-5BA92C290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2DD4A6-DC96-421E-9E1C-7CD0D2681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 bwMode="white">
          <a:xfrm>
            <a:off x="0" y="4525094"/>
            <a:ext cx="12203151" cy="2344057"/>
            <a:chOff x="0" y="4525094"/>
            <a:chExt cx="12203151" cy="2344057"/>
          </a:xfrm>
        </p:grpSpPr>
        <p:sp>
          <p:nvSpPr>
            <p:cNvPr id="24" name="Freeform 9">
              <a:extLst>
                <a:ext uri="{FF2B5EF4-FFF2-40B4-BE49-F238E27FC236}">
                  <a16:creationId xmlns:a16="http://schemas.microsoft.com/office/drawing/2014/main" id="{5E6BB74D-E85C-4CCB-90CE-0246006405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white">
            <a:xfrm>
              <a:off x="0" y="4525094"/>
              <a:ext cx="12192000" cy="2332906"/>
            </a:xfrm>
            <a:custGeom>
              <a:avLst/>
              <a:gdLst>
                <a:gd name="connsiteX0" fmla="*/ 0 w 12192000"/>
                <a:gd name="connsiteY0" fmla="*/ 0 h 2332906"/>
                <a:gd name="connsiteX1" fmla="*/ 1996017 w 12192000"/>
                <a:gd name="connsiteY1" fmla="*/ 0 h 2332906"/>
                <a:gd name="connsiteX2" fmla="*/ 2377017 w 12192000"/>
                <a:gd name="connsiteY2" fmla="*/ 263783 h 2332906"/>
                <a:gd name="connsiteX3" fmla="*/ 2385484 w 12192000"/>
                <a:gd name="connsiteY3" fmla="*/ 266713 h 2332906"/>
                <a:gd name="connsiteX4" fmla="*/ 2398184 w 12192000"/>
                <a:gd name="connsiteY4" fmla="*/ 271110 h 2332906"/>
                <a:gd name="connsiteX5" fmla="*/ 2410883 w 12192000"/>
                <a:gd name="connsiteY5" fmla="*/ 275506 h 2332906"/>
                <a:gd name="connsiteX6" fmla="*/ 2421467 w 12192000"/>
                <a:gd name="connsiteY6" fmla="*/ 275506 h 2332906"/>
                <a:gd name="connsiteX7" fmla="*/ 2434167 w 12192000"/>
                <a:gd name="connsiteY7" fmla="*/ 275506 h 2332906"/>
                <a:gd name="connsiteX8" fmla="*/ 2444750 w 12192000"/>
                <a:gd name="connsiteY8" fmla="*/ 271110 h 2332906"/>
                <a:gd name="connsiteX9" fmla="*/ 2457450 w 12192000"/>
                <a:gd name="connsiteY9" fmla="*/ 266713 h 2332906"/>
                <a:gd name="connsiteX10" fmla="*/ 2465917 w 12192000"/>
                <a:gd name="connsiteY10" fmla="*/ 263783 h 2332906"/>
                <a:gd name="connsiteX11" fmla="*/ 2846917 w 12192000"/>
                <a:gd name="connsiteY11" fmla="*/ 0 h 2332906"/>
                <a:gd name="connsiteX12" fmla="*/ 12192000 w 12192000"/>
                <a:gd name="connsiteY12" fmla="*/ 0 h 2332906"/>
                <a:gd name="connsiteX13" fmla="*/ 12192000 w 12192000"/>
                <a:gd name="connsiteY13" fmla="*/ 2332906 h 2332906"/>
                <a:gd name="connsiteX14" fmla="*/ 0 w 12192000"/>
                <a:gd name="connsiteY14" fmla="*/ 2332906 h 2332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92000" h="2332906">
                  <a:moveTo>
                    <a:pt x="0" y="0"/>
                  </a:moveTo>
                  <a:lnTo>
                    <a:pt x="1996017" y="0"/>
                  </a:lnTo>
                  <a:lnTo>
                    <a:pt x="2377017" y="263783"/>
                  </a:lnTo>
                  <a:lnTo>
                    <a:pt x="2385484" y="266713"/>
                  </a:lnTo>
                  <a:lnTo>
                    <a:pt x="2398184" y="271110"/>
                  </a:lnTo>
                  <a:lnTo>
                    <a:pt x="2410883" y="275506"/>
                  </a:lnTo>
                  <a:lnTo>
                    <a:pt x="2421467" y="275506"/>
                  </a:lnTo>
                  <a:lnTo>
                    <a:pt x="2434167" y="275506"/>
                  </a:lnTo>
                  <a:lnTo>
                    <a:pt x="2444750" y="271110"/>
                  </a:lnTo>
                  <a:lnTo>
                    <a:pt x="2457450" y="266713"/>
                  </a:lnTo>
                  <a:lnTo>
                    <a:pt x="2465917" y="263783"/>
                  </a:lnTo>
                  <a:lnTo>
                    <a:pt x="2846917" y="0"/>
                  </a:lnTo>
                  <a:lnTo>
                    <a:pt x="12192000" y="0"/>
                  </a:lnTo>
                  <a:lnTo>
                    <a:pt x="12192000" y="2332906"/>
                  </a:lnTo>
                  <a:lnTo>
                    <a:pt x="0" y="2332906"/>
                  </a:lnTo>
                  <a:close/>
                </a:path>
              </a:pathLst>
            </a:custGeom>
            <a:solidFill>
              <a:schemeClr val="bg1">
                <a:lumMod val="85000"/>
                <a:lumOff val="1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52808592-600C-4349-9F27-EC36C0BA4C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white">
            <a:xfrm flipH="1">
              <a:off x="3820" y="4536245"/>
              <a:ext cx="5660999" cy="233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B5E00D3B-1E29-4E11-BCD3-8E3A56F4BE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white">
            <a:xfrm>
              <a:off x="4813714" y="4536245"/>
              <a:ext cx="7389437" cy="233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ABA981B-EA5E-154C-8CE8-2FBD3D865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4817533"/>
            <a:ext cx="10572000" cy="77952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Examples: Bhutan &amp; China</a:t>
            </a:r>
          </a:p>
        </p:txBody>
      </p:sp>
      <p:pic>
        <p:nvPicPr>
          <p:cNvPr id="6" name="Content Placeholder 5" descr="A picture containing outdoor, mountain, water, reptile&#10;&#10;Description automatically generated">
            <a:extLst>
              <a:ext uri="{FF2B5EF4-FFF2-40B4-BE49-F238E27FC236}">
                <a16:creationId xmlns:a16="http://schemas.microsoft.com/office/drawing/2014/main" id="{C64A9367-3B87-4844-BFFA-3E7FD9A5963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l="17375" r="7484" b="-2"/>
          <a:stretch/>
        </p:blipFill>
        <p:spPr>
          <a:xfrm>
            <a:off x="959381" y="640080"/>
            <a:ext cx="4728521" cy="3602736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pic>
        <p:nvPicPr>
          <p:cNvPr id="13" name="Content Placeholder 12" descr="A tree covered in snow&#10;&#10;Description automatically generated">
            <a:extLst>
              <a:ext uri="{FF2B5EF4-FFF2-40B4-BE49-F238E27FC236}">
                <a16:creationId xmlns:a16="http://schemas.microsoft.com/office/drawing/2014/main" id="{995DAE73-7ABF-E649-BB4B-A686687E956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5551" y="980868"/>
            <a:ext cx="5376369" cy="2921160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A35447D-8E4F-C043-97BE-7E4C4942C2BA}"/>
              </a:ext>
            </a:extLst>
          </p:cNvPr>
          <p:cNvSpPr txBox="1"/>
          <p:nvPr/>
        </p:nvSpPr>
        <p:spPr>
          <a:xfrm>
            <a:off x="9405257" y="3902028"/>
            <a:ext cx="23886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Satellite Imagery of Bhutan, 2002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B3D7C1-A1EC-4F4D-B47C-97FD69170D2C}"/>
              </a:ext>
            </a:extLst>
          </p:cNvPr>
          <p:cNvSpPr txBox="1"/>
          <p:nvPr/>
        </p:nvSpPr>
        <p:spPr>
          <a:xfrm>
            <a:off x="4217436" y="4242816"/>
            <a:ext cx="18785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</a:rPr>
              <a:t>V.Round</a:t>
            </a:r>
            <a:r>
              <a:rPr lang="en-US" sz="1000" dirty="0">
                <a:solidFill>
                  <a:schemeClr val="bg1"/>
                </a:solidFill>
              </a:rPr>
              <a:t> et al., 2017</a:t>
            </a:r>
          </a:p>
        </p:txBody>
      </p:sp>
    </p:spTree>
    <p:extLst>
      <p:ext uri="{BB962C8B-B14F-4D97-AF65-F5344CB8AC3E}">
        <p14:creationId xmlns:p14="http://schemas.microsoft.com/office/powerpoint/2010/main" val="428578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FE8DED1-24FF-4A79-873B-ECE3ABE73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AA6A048-501A-4387-906B-B8A8543E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7093" y="643467"/>
            <a:ext cx="10917814" cy="5571066"/>
          </a:xfrm>
          <a:custGeom>
            <a:avLst/>
            <a:gdLst>
              <a:gd name="connsiteX0" fmla="*/ 195712 w 10917814"/>
              <a:gd name="connsiteY0" fmla="*/ 0 h 5571066"/>
              <a:gd name="connsiteX1" fmla="*/ 5062165 w 10917814"/>
              <a:gd name="connsiteY1" fmla="*/ 0 h 5571066"/>
              <a:gd name="connsiteX2" fmla="*/ 5419638 w 10917814"/>
              <a:gd name="connsiteY2" fmla="*/ 268105 h 5571066"/>
              <a:gd name="connsiteX3" fmla="*/ 5428105 w 10917814"/>
              <a:gd name="connsiteY3" fmla="*/ 271280 h 5571066"/>
              <a:gd name="connsiteX4" fmla="*/ 5440804 w 10917814"/>
              <a:gd name="connsiteY4" fmla="*/ 276043 h 5571066"/>
              <a:gd name="connsiteX5" fmla="*/ 5453505 w 10917814"/>
              <a:gd name="connsiteY5" fmla="*/ 280805 h 5571066"/>
              <a:gd name="connsiteX6" fmla="*/ 5464088 w 10917814"/>
              <a:gd name="connsiteY6" fmla="*/ 280805 h 5571066"/>
              <a:gd name="connsiteX7" fmla="*/ 5476788 w 10917814"/>
              <a:gd name="connsiteY7" fmla="*/ 280805 h 5571066"/>
              <a:gd name="connsiteX8" fmla="*/ 5487371 w 10917814"/>
              <a:gd name="connsiteY8" fmla="*/ 276043 h 5571066"/>
              <a:gd name="connsiteX9" fmla="*/ 5500071 w 10917814"/>
              <a:gd name="connsiteY9" fmla="*/ 271280 h 5571066"/>
              <a:gd name="connsiteX10" fmla="*/ 5508538 w 10917814"/>
              <a:gd name="connsiteY10" fmla="*/ 268105 h 5571066"/>
              <a:gd name="connsiteX11" fmla="*/ 5866011 w 10917814"/>
              <a:gd name="connsiteY11" fmla="*/ 0 h 5571066"/>
              <a:gd name="connsiteX12" fmla="*/ 10722102 w 10917814"/>
              <a:gd name="connsiteY12" fmla="*/ 0 h 5571066"/>
              <a:gd name="connsiteX13" fmla="*/ 10917814 w 10917814"/>
              <a:gd name="connsiteY13" fmla="*/ 195712 h 5571066"/>
              <a:gd name="connsiteX14" fmla="*/ 10917814 w 10917814"/>
              <a:gd name="connsiteY14" fmla="*/ 5375354 h 5571066"/>
              <a:gd name="connsiteX15" fmla="*/ 10722102 w 10917814"/>
              <a:gd name="connsiteY15" fmla="*/ 5571066 h 5571066"/>
              <a:gd name="connsiteX16" fmla="*/ 195712 w 10917814"/>
              <a:gd name="connsiteY16" fmla="*/ 5571066 h 5571066"/>
              <a:gd name="connsiteX17" fmla="*/ 0 w 10917814"/>
              <a:gd name="connsiteY17" fmla="*/ 5375354 h 5571066"/>
              <a:gd name="connsiteX18" fmla="*/ 0 w 10917814"/>
              <a:gd name="connsiteY18" fmla="*/ 195712 h 5571066"/>
              <a:gd name="connsiteX19" fmla="*/ 195712 w 10917814"/>
              <a:gd name="connsiteY19" fmla="*/ 0 h 5571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917814" h="5571066">
                <a:moveTo>
                  <a:pt x="195712" y="0"/>
                </a:moveTo>
                <a:lnTo>
                  <a:pt x="5062165" y="0"/>
                </a:lnTo>
                <a:lnTo>
                  <a:pt x="5419638" y="268105"/>
                </a:lnTo>
                <a:lnTo>
                  <a:pt x="5428105" y="271280"/>
                </a:lnTo>
                <a:lnTo>
                  <a:pt x="5440804" y="276043"/>
                </a:lnTo>
                <a:lnTo>
                  <a:pt x="5453505" y="280805"/>
                </a:lnTo>
                <a:lnTo>
                  <a:pt x="5464088" y="280805"/>
                </a:lnTo>
                <a:lnTo>
                  <a:pt x="5476788" y="280805"/>
                </a:lnTo>
                <a:lnTo>
                  <a:pt x="5487371" y="276043"/>
                </a:lnTo>
                <a:lnTo>
                  <a:pt x="5500071" y="271280"/>
                </a:lnTo>
                <a:lnTo>
                  <a:pt x="5508538" y="268105"/>
                </a:lnTo>
                <a:lnTo>
                  <a:pt x="5866011" y="0"/>
                </a:lnTo>
                <a:lnTo>
                  <a:pt x="10722102" y="0"/>
                </a:lnTo>
                <a:cubicBezTo>
                  <a:pt x="10830191" y="0"/>
                  <a:pt x="10917814" y="87623"/>
                  <a:pt x="10917814" y="195712"/>
                </a:cubicBezTo>
                <a:lnTo>
                  <a:pt x="10917814" y="5375354"/>
                </a:lnTo>
                <a:cubicBezTo>
                  <a:pt x="10917814" y="5483443"/>
                  <a:pt x="10830191" y="5571066"/>
                  <a:pt x="10722102" y="5571066"/>
                </a:cubicBezTo>
                <a:lnTo>
                  <a:pt x="195712" y="5571066"/>
                </a:lnTo>
                <a:cubicBezTo>
                  <a:pt x="87623" y="5571066"/>
                  <a:pt x="0" y="5483443"/>
                  <a:pt x="0" y="5375354"/>
                </a:cubicBezTo>
                <a:lnTo>
                  <a:pt x="0" y="195712"/>
                </a:lnTo>
                <a:cubicBezTo>
                  <a:pt x="0" y="87623"/>
                  <a:pt x="87623" y="0"/>
                  <a:pt x="195712" y="0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B7003C-3679-8B47-B8E4-27E50365A6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0559" y="1286936"/>
            <a:ext cx="9638153" cy="3096806"/>
          </a:xfrm>
          <a:effectLst/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Major Findings: Northern Pakistan</a:t>
            </a:r>
          </a:p>
        </p:txBody>
      </p:sp>
    </p:spTree>
    <p:extLst>
      <p:ext uri="{BB962C8B-B14F-4D97-AF65-F5344CB8AC3E}">
        <p14:creationId xmlns:p14="http://schemas.microsoft.com/office/powerpoint/2010/main" val="30684349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>
            <a:extLst>
              <a:ext uri="{FF2B5EF4-FFF2-40B4-BE49-F238E27FC236}">
                <a16:creationId xmlns:a16="http://schemas.microsoft.com/office/drawing/2014/main" id="{133F8CB7-795C-4272-9073-64D8CF97F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7743172-17A8-4FA4-8434-B813E03B7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3">
            <a:extLst>
              <a:ext uri="{FF2B5EF4-FFF2-40B4-BE49-F238E27FC236}">
                <a16:creationId xmlns:a16="http://schemas.microsoft.com/office/drawing/2014/main" id="{4CE1233C-FD2F-489E-BFDE-086F5FED6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3">
              <a:duotone>
                <a:schemeClr val="accent1">
                  <a:tint val="98000"/>
                  <a:lumMod val="102000"/>
                </a:schemeClr>
                <a:schemeClr val="accent1">
                  <a:shade val="98000"/>
                  <a:lumMod val="98000"/>
                </a:schemeClr>
              </a:duotone>
            </a:blip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8D21FF-0420-144B-A342-A44F31730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4" y="643466"/>
            <a:ext cx="3444211" cy="175011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400" dirty="0"/>
              <a:t>An Overview of Pakistan</a:t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ECBED142-3DCB-504E-9F45-29D44547A1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891407" y="643465"/>
            <a:ext cx="5046192" cy="5397897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95AF6AD-79E6-8943-812B-F85DB66B09F5}"/>
              </a:ext>
            </a:extLst>
          </p:cNvPr>
          <p:cNvSpPr txBox="1"/>
          <p:nvPr/>
        </p:nvSpPr>
        <p:spPr>
          <a:xfrm>
            <a:off x="451514" y="2419083"/>
            <a:ext cx="3444211" cy="4048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200" dirty="0">
                <a:solidFill>
                  <a:schemeClr val="bg1"/>
                </a:solidFill>
              </a:rPr>
              <a:t>Population: 212 million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200" dirty="0">
                <a:solidFill>
                  <a:schemeClr val="bg1"/>
                </a:solidFill>
              </a:rPr>
              <a:t>7, 250 glaciers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200" dirty="0">
                <a:solidFill>
                  <a:schemeClr val="bg1"/>
                </a:solidFill>
              </a:rPr>
              <a:t>3,044 glacial lakes</a:t>
            </a:r>
          </a:p>
          <a:p>
            <a:pPr marL="342900" indent="-342900">
              <a:lnSpc>
                <a:spcPct val="200000"/>
              </a:lnSpc>
              <a:buFont typeface="Wingdings" pitchFamily="2" charset="2"/>
              <a:buChar char="v"/>
            </a:pPr>
            <a:r>
              <a:rPr lang="en-US" sz="2200" dirty="0">
                <a:solidFill>
                  <a:schemeClr val="bg1"/>
                </a:solidFill>
              </a:rPr>
              <a:t>33 hazardous glacial lakes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0DCF90-B284-B84F-AD2F-8C8FA73E8003}"/>
              </a:ext>
            </a:extLst>
          </p:cNvPr>
          <p:cNvSpPr txBox="1"/>
          <p:nvPr/>
        </p:nvSpPr>
        <p:spPr>
          <a:xfrm>
            <a:off x="9608694" y="6041362"/>
            <a:ext cx="15739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CIA: World Factbook</a:t>
            </a:r>
          </a:p>
        </p:txBody>
      </p:sp>
    </p:spTree>
    <p:extLst>
      <p:ext uri="{BB962C8B-B14F-4D97-AF65-F5344CB8AC3E}">
        <p14:creationId xmlns:p14="http://schemas.microsoft.com/office/powerpoint/2010/main" val="18980604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6">
            <a:extLst>
              <a:ext uri="{FF2B5EF4-FFF2-40B4-BE49-F238E27FC236}">
                <a16:creationId xmlns:a16="http://schemas.microsoft.com/office/drawing/2014/main" id="{11114F18-D12D-43C6-895F-5BA92C290C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2482DF-FF6B-444E-8260-3CBF6E870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2" y="639097"/>
            <a:ext cx="3211392" cy="378110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A Case Study on Pakistan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83B6F6-E8E8-4C9B-BEDE-6E743086F4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0658" y="0"/>
            <a:ext cx="7552944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4">
            <a:extLst>
              <a:ext uri="{FF2B5EF4-FFF2-40B4-BE49-F238E27FC236}">
                <a16:creationId xmlns:a16="http://schemas.microsoft.com/office/drawing/2014/main" id="{4E45A778-B5BB-477D-BEE9-D874E8DCD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0386" y="958640"/>
            <a:ext cx="6258150" cy="4945244"/>
          </a:xfrm>
          <a:prstGeom prst="roundRect">
            <a:avLst>
              <a:gd name="adj" fmla="val 3513"/>
            </a:avLst>
          </a:prstGeom>
          <a:solidFill>
            <a:schemeClr val="tx1"/>
          </a:solidFill>
          <a:ln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CFBE4-F155-AF49-B4BD-4FC0C6771C3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11217" y="1274970"/>
            <a:ext cx="2124574" cy="4306569"/>
          </a:xfrm>
          <a:prstGeom prst="rect">
            <a:avLst/>
          </a:prstGeom>
        </p:spPr>
      </p:pic>
      <p:pic>
        <p:nvPicPr>
          <p:cNvPr id="6" name="Content Placeholder 5" descr="A snow covered mountain&#10;&#10;Description automatically generated">
            <a:extLst>
              <a:ext uri="{FF2B5EF4-FFF2-40B4-BE49-F238E27FC236}">
                <a16:creationId xmlns:a16="http://schemas.microsoft.com/office/drawing/2014/main" id="{63B54636-A61C-544A-A099-27AD324DD9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501865" y="1598710"/>
            <a:ext cx="2726022" cy="36590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6E80E3-4460-7A4C-BEE8-77D73BA4C398}"/>
              </a:ext>
            </a:extLst>
          </p:cNvPr>
          <p:cNvSpPr txBox="1"/>
          <p:nvPr/>
        </p:nvSpPr>
        <p:spPr>
          <a:xfrm>
            <a:off x="7235687" y="5581539"/>
            <a:ext cx="10204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UNDP, 2020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F1C896-5D72-C540-AA18-8C612ED066DF}"/>
              </a:ext>
            </a:extLst>
          </p:cNvPr>
          <p:cNvSpPr txBox="1"/>
          <p:nvPr/>
        </p:nvSpPr>
        <p:spPr>
          <a:xfrm>
            <a:off x="9978887" y="5327374"/>
            <a:ext cx="1569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Rehmat Ullah </a:t>
            </a:r>
            <a:r>
              <a:rPr lang="en-US" sz="1000" dirty="0" err="1">
                <a:solidFill>
                  <a:schemeClr val="bg1"/>
                </a:solidFill>
              </a:rPr>
              <a:t>Baig</a:t>
            </a:r>
            <a:r>
              <a:rPr lang="en-US" sz="1000" dirty="0">
                <a:solidFill>
                  <a:schemeClr val="bg1"/>
                </a:solidFill>
              </a:rPr>
              <a:t>, 2019</a:t>
            </a:r>
          </a:p>
        </p:txBody>
      </p:sp>
    </p:spTree>
    <p:extLst>
      <p:ext uri="{BB962C8B-B14F-4D97-AF65-F5344CB8AC3E}">
        <p14:creationId xmlns:p14="http://schemas.microsoft.com/office/powerpoint/2010/main" val="32127067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8775F366-526C-4C42-8931-696FFE8AA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6="http://schemas.microsoft.com/office/drawing/2014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FE8DED1-24FF-4A79-873B-ECE3ABE73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AA6A048-501A-4387-906B-B8A8543E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7093" y="643467"/>
            <a:ext cx="10917814" cy="5571066"/>
          </a:xfrm>
          <a:custGeom>
            <a:avLst/>
            <a:gdLst>
              <a:gd name="connsiteX0" fmla="*/ 195712 w 10917814"/>
              <a:gd name="connsiteY0" fmla="*/ 0 h 5571066"/>
              <a:gd name="connsiteX1" fmla="*/ 5062165 w 10917814"/>
              <a:gd name="connsiteY1" fmla="*/ 0 h 5571066"/>
              <a:gd name="connsiteX2" fmla="*/ 5419638 w 10917814"/>
              <a:gd name="connsiteY2" fmla="*/ 268105 h 5571066"/>
              <a:gd name="connsiteX3" fmla="*/ 5428105 w 10917814"/>
              <a:gd name="connsiteY3" fmla="*/ 271280 h 5571066"/>
              <a:gd name="connsiteX4" fmla="*/ 5440804 w 10917814"/>
              <a:gd name="connsiteY4" fmla="*/ 276043 h 5571066"/>
              <a:gd name="connsiteX5" fmla="*/ 5453505 w 10917814"/>
              <a:gd name="connsiteY5" fmla="*/ 280805 h 5571066"/>
              <a:gd name="connsiteX6" fmla="*/ 5464088 w 10917814"/>
              <a:gd name="connsiteY6" fmla="*/ 280805 h 5571066"/>
              <a:gd name="connsiteX7" fmla="*/ 5476788 w 10917814"/>
              <a:gd name="connsiteY7" fmla="*/ 280805 h 5571066"/>
              <a:gd name="connsiteX8" fmla="*/ 5487371 w 10917814"/>
              <a:gd name="connsiteY8" fmla="*/ 276043 h 5571066"/>
              <a:gd name="connsiteX9" fmla="*/ 5500071 w 10917814"/>
              <a:gd name="connsiteY9" fmla="*/ 271280 h 5571066"/>
              <a:gd name="connsiteX10" fmla="*/ 5508538 w 10917814"/>
              <a:gd name="connsiteY10" fmla="*/ 268105 h 5571066"/>
              <a:gd name="connsiteX11" fmla="*/ 5866011 w 10917814"/>
              <a:gd name="connsiteY11" fmla="*/ 0 h 5571066"/>
              <a:gd name="connsiteX12" fmla="*/ 10722102 w 10917814"/>
              <a:gd name="connsiteY12" fmla="*/ 0 h 5571066"/>
              <a:gd name="connsiteX13" fmla="*/ 10917814 w 10917814"/>
              <a:gd name="connsiteY13" fmla="*/ 195712 h 5571066"/>
              <a:gd name="connsiteX14" fmla="*/ 10917814 w 10917814"/>
              <a:gd name="connsiteY14" fmla="*/ 5375354 h 5571066"/>
              <a:gd name="connsiteX15" fmla="*/ 10722102 w 10917814"/>
              <a:gd name="connsiteY15" fmla="*/ 5571066 h 5571066"/>
              <a:gd name="connsiteX16" fmla="*/ 195712 w 10917814"/>
              <a:gd name="connsiteY16" fmla="*/ 5571066 h 5571066"/>
              <a:gd name="connsiteX17" fmla="*/ 0 w 10917814"/>
              <a:gd name="connsiteY17" fmla="*/ 5375354 h 5571066"/>
              <a:gd name="connsiteX18" fmla="*/ 0 w 10917814"/>
              <a:gd name="connsiteY18" fmla="*/ 195712 h 5571066"/>
              <a:gd name="connsiteX19" fmla="*/ 195712 w 10917814"/>
              <a:gd name="connsiteY19" fmla="*/ 0 h 5571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917814" h="5571066">
                <a:moveTo>
                  <a:pt x="195712" y="0"/>
                </a:moveTo>
                <a:lnTo>
                  <a:pt x="5062165" y="0"/>
                </a:lnTo>
                <a:lnTo>
                  <a:pt x="5419638" y="268105"/>
                </a:lnTo>
                <a:lnTo>
                  <a:pt x="5428105" y="271280"/>
                </a:lnTo>
                <a:lnTo>
                  <a:pt x="5440804" y="276043"/>
                </a:lnTo>
                <a:lnTo>
                  <a:pt x="5453505" y="280805"/>
                </a:lnTo>
                <a:lnTo>
                  <a:pt x="5464088" y="280805"/>
                </a:lnTo>
                <a:lnTo>
                  <a:pt x="5476788" y="280805"/>
                </a:lnTo>
                <a:lnTo>
                  <a:pt x="5487371" y="276043"/>
                </a:lnTo>
                <a:lnTo>
                  <a:pt x="5500071" y="271280"/>
                </a:lnTo>
                <a:lnTo>
                  <a:pt x="5508538" y="268105"/>
                </a:lnTo>
                <a:lnTo>
                  <a:pt x="5866011" y="0"/>
                </a:lnTo>
                <a:lnTo>
                  <a:pt x="10722102" y="0"/>
                </a:lnTo>
                <a:cubicBezTo>
                  <a:pt x="10830191" y="0"/>
                  <a:pt x="10917814" y="87623"/>
                  <a:pt x="10917814" y="195712"/>
                </a:cubicBezTo>
                <a:lnTo>
                  <a:pt x="10917814" y="5375354"/>
                </a:lnTo>
                <a:cubicBezTo>
                  <a:pt x="10917814" y="5483443"/>
                  <a:pt x="10830191" y="5571066"/>
                  <a:pt x="10722102" y="5571066"/>
                </a:cubicBezTo>
                <a:lnTo>
                  <a:pt x="195712" y="5571066"/>
                </a:lnTo>
                <a:cubicBezTo>
                  <a:pt x="87623" y="5571066"/>
                  <a:pt x="0" y="5483443"/>
                  <a:pt x="0" y="5375354"/>
                </a:cubicBezTo>
                <a:lnTo>
                  <a:pt x="0" y="195712"/>
                </a:lnTo>
                <a:cubicBezTo>
                  <a:pt x="0" y="87623"/>
                  <a:pt x="87623" y="0"/>
                  <a:pt x="195712" y="0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1659B9-A71A-2B4D-AD51-E06E2F129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559" y="1286935"/>
            <a:ext cx="9638153" cy="2668377"/>
          </a:xfrm>
          <a:effectLst/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chemeClr val="tx1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148834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B9D93730-8C7D-423D-9137-597B5FA657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6="http://schemas.microsoft.com/office/drawing/2014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776FF7-8A78-1C4C-9708-1AEE711D5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Conclusions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8390836-A097-4F20-97DF-5F820FBCCFAA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29396758"/>
              </p:ext>
            </p:extLst>
          </p:nvPr>
        </p:nvGraphicFramePr>
        <p:xfrm>
          <a:off x="819150" y="2548647"/>
          <a:ext cx="10553700" cy="3310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49035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8EE457FF-670E-4EC1-ACD4-1173DA9A79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6="http://schemas.microsoft.com/office/drawing/2014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89A69AF-D57B-49B4-886C-D4A5DC194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ABDC08D-6093-4397-92D4-54D00E2BB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650724" y="650724"/>
            <a:ext cx="6858000" cy="5556552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6="http://schemas.microsoft.com/office/drawing/2014/main" xmlns:p14="http://schemas.microsoft.com/office/powerpoint/2010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F05F2C-D28F-5E48-A326-C125E25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5" y="1734857"/>
            <a:ext cx="3765483" cy="338828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i="0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51CD8-A77C-564D-8698-591E808B3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8068" y="978993"/>
            <a:ext cx="5365218" cy="4900014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dirty="0"/>
              <a:t>Research Purpose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GLOFs: definition &amp; drivers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Regional Focus: Hindu-Kush Karakoram Himalaya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Methodology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Major Findings: Regional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Major Findings: Pakistan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7845197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2ADD6-2D0F-6747-811F-3F6296C11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en-US" dirty="0"/>
              <a:t>Limitations of Study 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E6E95E5A-5A79-4CE8-B345-051C11B8BD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6522142"/>
              </p:ext>
            </p:extLst>
          </p:nvPr>
        </p:nvGraphicFramePr>
        <p:xfrm>
          <a:off x="819150" y="2494722"/>
          <a:ext cx="10553700" cy="3364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038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89A69AF-D57B-49B4-886C-D4A5DC1944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CABDC08D-6093-4397-92D4-54D00E2BB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16200000">
            <a:off x="-650724" y="650724"/>
            <a:ext cx="6858000" cy="5556552"/>
          </a:xfrm>
          <a:custGeom>
            <a:avLst/>
            <a:gdLst>
              <a:gd name="connsiteX0" fmla="*/ 6858000 w 6858000"/>
              <a:gd name="connsiteY0" fmla="*/ 3445704 h 5556552"/>
              <a:gd name="connsiteX1" fmla="*/ 3829242 w 6858000"/>
              <a:gd name="connsiteY1" fmla="*/ 5433322 h 5556552"/>
              <a:gd name="connsiteX2" fmla="*/ 3827369 w 6858000"/>
              <a:gd name="connsiteY2" fmla="*/ 5434867 h 5556552"/>
              <a:gd name="connsiteX3" fmla="*/ 3824583 w 6858000"/>
              <a:gd name="connsiteY3" fmla="*/ 5436378 h 5556552"/>
              <a:gd name="connsiteX4" fmla="*/ 3798693 w 6858000"/>
              <a:gd name="connsiteY4" fmla="*/ 5453370 h 5556552"/>
              <a:gd name="connsiteX5" fmla="*/ 3785011 w 6858000"/>
              <a:gd name="connsiteY5" fmla="*/ 5457858 h 5556552"/>
              <a:gd name="connsiteX6" fmla="*/ 3706339 w 6858000"/>
              <a:gd name="connsiteY6" fmla="*/ 5500559 h 5556552"/>
              <a:gd name="connsiteX7" fmla="*/ 3428998 w 6858000"/>
              <a:gd name="connsiteY7" fmla="*/ 5556552 h 5556552"/>
              <a:gd name="connsiteX8" fmla="*/ 3151658 w 6858000"/>
              <a:gd name="connsiteY8" fmla="*/ 5500559 h 5556552"/>
              <a:gd name="connsiteX9" fmla="*/ 3072996 w 6858000"/>
              <a:gd name="connsiteY9" fmla="*/ 5457863 h 5556552"/>
              <a:gd name="connsiteX10" fmla="*/ 3059298 w 6858000"/>
              <a:gd name="connsiteY10" fmla="*/ 5453370 h 5556552"/>
              <a:gd name="connsiteX11" fmla="*/ 3033383 w 6858000"/>
              <a:gd name="connsiteY11" fmla="*/ 5436362 h 5556552"/>
              <a:gd name="connsiteX12" fmla="*/ 3030627 w 6858000"/>
              <a:gd name="connsiteY12" fmla="*/ 5434867 h 5556552"/>
              <a:gd name="connsiteX13" fmla="*/ 3028775 w 6858000"/>
              <a:gd name="connsiteY13" fmla="*/ 5433338 h 5556552"/>
              <a:gd name="connsiteX14" fmla="*/ 0 w 6858000"/>
              <a:gd name="connsiteY14" fmla="*/ 3445704 h 5556552"/>
              <a:gd name="connsiteX15" fmla="*/ 6858000 w 6858000"/>
              <a:gd name="connsiteY15" fmla="*/ 0 h 5556552"/>
              <a:gd name="connsiteX16" fmla="*/ 6858000 w 6858000"/>
              <a:gd name="connsiteY16" fmla="*/ 349336 h 5556552"/>
              <a:gd name="connsiteX17" fmla="*/ 6858000 w 6858000"/>
              <a:gd name="connsiteY17" fmla="*/ 3445703 h 5556552"/>
              <a:gd name="connsiteX18" fmla="*/ 0 w 6858000"/>
              <a:gd name="connsiteY18" fmla="*/ 3445703 h 5556552"/>
              <a:gd name="connsiteX19" fmla="*/ 0 w 6858000"/>
              <a:gd name="connsiteY19" fmla="*/ 0 h 5556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58000" h="5556552">
                <a:moveTo>
                  <a:pt x="6858000" y="3445704"/>
                </a:moveTo>
                <a:lnTo>
                  <a:pt x="3829242" y="5433322"/>
                </a:lnTo>
                <a:lnTo>
                  <a:pt x="3827369" y="5434867"/>
                </a:lnTo>
                <a:lnTo>
                  <a:pt x="3824583" y="5436378"/>
                </a:lnTo>
                <a:lnTo>
                  <a:pt x="3798693" y="5453370"/>
                </a:lnTo>
                <a:lnTo>
                  <a:pt x="3785011" y="5457858"/>
                </a:lnTo>
                <a:lnTo>
                  <a:pt x="3706339" y="5500559"/>
                </a:lnTo>
                <a:cubicBezTo>
                  <a:pt x="3621096" y="5536614"/>
                  <a:pt x="3527375" y="5556552"/>
                  <a:pt x="3428998" y="5556552"/>
                </a:cubicBezTo>
                <a:cubicBezTo>
                  <a:pt x="3330621" y="5556552"/>
                  <a:pt x="3236901" y="5536614"/>
                  <a:pt x="3151658" y="5500559"/>
                </a:cubicBezTo>
                <a:lnTo>
                  <a:pt x="3072996" y="5457863"/>
                </a:lnTo>
                <a:lnTo>
                  <a:pt x="3059298" y="5453370"/>
                </a:lnTo>
                <a:lnTo>
                  <a:pt x="3033383" y="5436362"/>
                </a:lnTo>
                <a:lnTo>
                  <a:pt x="3030627" y="5434867"/>
                </a:lnTo>
                <a:lnTo>
                  <a:pt x="3028775" y="5433338"/>
                </a:lnTo>
                <a:lnTo>
                  <a:pt x="0" y="3445704"/>
                </a:lnTo>
                <a:close/>
                <a:moveTo>
                  <a:pt x="6858000" y="0"/>
                </a:moveTo>
                <a:lnTo>
                  <a:pt x="6858000" y="349336"/>
                </a:lnTo>
                <a:lnTo>
                  <a:pt x="6858000" y="3445703"/>
                </a:lnTo>
                <a:lnTo>
                  <a:pt x="0" y="344570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F7D521-8132-6743-8722-A41EDE9C1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5" y="1734857"/>
            <a:ext cx="3765483" cy="3388287"/>
          </a:xfrm>
        </p:spPr>
        <p:txBody>
          <a:bodyPr anchor="ctr">
            <a:normAutofit/>
          </a:bodyPr>
          <a:lstStyle/>
          <a:p>
            <a:r>
              <a:rPr lang="en-US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D15FDF-4C55-5845-B7D6-7D5CFFD38B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8068" y="978993"/>
            <a:ext cx="5365218" cy="4900014"/>
          </a:xfrm>
          <a:effectLst/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err="1"/>
              <a:t>Bajracharya</a:t>
            </a:r>
            <a:r>
              <a:rPr lang="en-US" dirty="0"/>
              <a:t>, </a:t>
            </a:r>
            <a:r>
              <a:rPr lang="en-US" dirty="0" err="1"/>
              <a:t>Samjwal</a:t>
            </a:r>
            <a:r>
              <a:rPr lang="en-US" dirty="0"/>
              <a:t> </a:t>
            </a:r>
            <a:r>
              <a:rPr lang="en-US" dirty="0" err="1"/>
              <a:t>Ratna</a:t>
            </a:r>
            <a:r>
              <a:rPr lang="en-US" dirty="0"/>
              <a:t>, Sudan Bikash </a:t>
            </a:r>
            <a:r>
              <a:rPr lang="en-US" dirty="0" err="1"/>
              <a:t>Maharjan</a:t>
            </a:r>
            <a:r>
              <a:rPr lang="en-US" dirty="0"/>
              <a:t>, </a:t>
            </a:r>
            <a:r>
              <a:rPr lang="en-US" dirty="0" err="1"/>
              <a:t>Finu</a:t>
            </a:r>
            <a:r>
              <a:rPr lang="en-US" dirty="0"/>
              <a:t> Shrestha, </a:t>
            </a:r>
            <a:r>
              <a:rPr lang="en-US" dirty="0" err="1"/>
              <a:t>Wanqin</a:t>
            </a:r>
            <a:r>
              <a:rPr lang="en-US" dirty="0"/>
              <a:t> Guo, </a:t>
            </a:r>
            <a:r>
              <a:rPr lang="en-US" dirty="0" err="1"/>
              <a:t>Shiyin</a:t>
            </a:r>
            <a:r>
              <a:rPr lang="en-US" dirty="0"/>
              <a:t> Liu, Walter </a:t>
            </a:r>
            <a:r>
              <a:rPr lang="en-US" dirty="0" err="1"/>
              <a:t>Immerzeel</a:t>
            </a:r>
            <a:r>
              <a:rPr lang="en-US" dirty="0"/>
              <a:t>, and </a:t>
            </a:r>
            <a:r>
              <a:rPr lang="en-US" dirty="0" err="1"/>
              <a:t>Basanta</a:t>
            </a:r>
            <a:r>
              <a:rPr lang="en-US" dirty="0"/>
              <a:t> Shrestha. "The glaciers of the Hindu Kush Himalayas: current status and observed changes from the 1980s to 2010." </a:t>
            </a:r>
            <a:r>
              <a:rPr lang="en-US" i="1" dirty="0"/>
              <a:t>International Journal of Water Resources Development</a:t>
            </a:r>
            <a:r>
              <a:rPr lang="en-US" dirty="0"/>
              <a:t> 31, no. 2 (2015): 161-173.</a:t>
            </a:r>
          </a:p>
          <a:p>
            <a:pPr marL="0" indent="0">
              <a:buNone/>
            </a:pPr>
            <a:r>
              <a:rPr lang="en-US" dirty="0" err="1"/>
              <a:t>Bendle</a:t>
            </a:r>
            <a:r>
              <a:rPr lang="en-US" dirty="0"/>
              <a:t>, Jacob. “Ice-Dammed Lake </a:t>
            </a:r>
            <a:r>
              <a:rPr lang="en-US" dirty="0" err="1"/>
              <a:t>Landsystems</a:t>
            </a:r>
            <a:r>
              <a:rPr lang="en-US" dirty="0"/>
              <a:t>.” Ice-dammed Lake Landscapes. </a:t>
            </a:r>
            <a:r>
              <a:rPr lang="en-US" dirty="0" err="1"/>
              <a:t>Antartic</a:t>
            </a:r>
            <a:r>
              <a:rPr lang="en-US" dirty="0"/>
              <a:t> Glaciers, October 12, 2019. http://</a:t>
            </a:r>
            <a:r>
              <a:rPr lang="en-US" dirty="0" err="1"/>
              <a:t>www.antarcticglaciers.org</a:t>
            </a:r>
            <a:r>
              <a:rPr lang="en-US" dirty="0"/>
              <a:t>/glacial-geology/glacial-</a:t>
            </a:r>
            <a:r>
              <a:rPr lang="en-US" dirty="0" err="1"/>
              <a:t>landsystems</a:t>
            </a:r>
            <a:r>
              <a:rPr lang="en-US" dirty="0"/>
              <a:t>/ice-dammed-lake-</a:t>
            </a:r>
            <a:r>
              <a:rPr lang="en-US" dirty="0" err="1"/>
              <a:t>landsystems</a:t>
            </a:r>
            <a:r>
              <a:rPr lang="en-US" dirty="0"/>
              <a:t>/. </a:t>
            </a:r>
          </a:p>
          <a:p>
            <a:pPr marL="0" indent="0">
              <a:buNone/>
            </a:pPr>
            <a:r>
              <a:rPr lang="en-US" dirty="0" err="1"/>
              <a:t>Carrivick</a:t>
            </a:r>
            <a:r>
              <a:rPr lang="en-US" dirty="0"/>
              <a:t>, J.L. and Tweed, F.S., 2013. Proglacial lakes: character, </a:t>
            </a:r>
            <a:r>
              <a:rPr lang="en-US" dirty="0" err="1"/>
              <a:t>behaviour</a:t>
            </a:r>
            <a:r>
              <a:rPr lang="en-US" dirty="0"/>
              <a:t> and geological importance. Quaternary Science Reviews, 78, 34–52</a:t>
            </a:r>
          </a:p>
          <a:p>
            <a:pPr marL="0" indent="0">
              <a:buNone/>
            </a:pPr>
            <a:r>
              <a:rPr lang="en-US" dirty="0"/>
              <a:t>Clague, J.J. and Evans, S.G., 2000. A review of catastrophic drainage of moraine-dammed lakes in British Columbia. Quaternary Science Reviews, 19, 1763–1783.</a:t>
            </a:r>
          </a:p>
          <a:p>
            <a:pPr marL="0" indent="0">
              <a:buNone/>
            </a:pPr>
            <a:r>
              <a:rPr lang="en-US" dirty="0" err="1"/>
              <a:t>Dyhrenfurth</a:t>
            </a:r>
            <a:r>
              <a:rPr lang="en-US" dirty="0"/>
              <a:t>, G. O. (1955). The third Pole – The history of the High Himalaya (1st UK Edition). London: Ex Libris, Werner Laurie.</a:t>
            </a:r>
          </a:p>
          <a:p>
            <a:pPr marL="0" indent="0">
              <a:buNone/>
            </a:pPr>
            <a:r>
              <a:rPr lang="en-US" dirty="0"/>
              <a:t>“Glaciers.” For Mountains and People. ICIMOD. Accessed April 2, 2020. </a:t>
            </a:r>
            <a:r>
              <a:rPr lang="en-US" u="sng" dirty="0">
                <a:solidFill>
                  <a:schemeClr val="bg2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https://www.icimod.org/mountain/glaciers/</a:t>
            </a:r>
            <a:r>
              <a:rPr lang="en-US" u="sng" dirty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</a:p>
          <a:p>
            <a:pPr marL="0" indent="0">
              <a:buNone/>
            </a:pPr>
            <a:r>
              <a:rPr lang="en-US" dirty="0"/>
              <a:t>Lindsey, Rebecca, and LuAnn </a:t>
            </a:r>
            <a:r>
              <a:rPr lang="en-US" dirty="0" err="1"/>
              <a:t>Dahlman</a:t>
            </a:r>
            <a:r>
              <a:rPr lang="en-US" dirty="0"/>
              <a:t>. “Climate Change: Global Temperature: NOAA </a:t>
            </a:r>
            <a:r>
              <a:rPr lang="en-US" dirty="0" err="1"/>
              <a:t>Climate.gov</a:t>
            </a:r>
            <a:r>
              <a:rPr lang="en-US" dirty="0"/>
              <a:t>.” National Oceanic and Atmospheric Administration, January 16, 2020. https://</a:t>
            </a:r>
            <a:r>
              <a:rPr lang="en-US" dirty="0" err="1"/>
              <a:t>www.climate.gov</a:t>
            </a:r>
            <a:r>
              <a:rPr lang="en-US" dirty="0"/>
              <a:t>/news-features/understanding-climate/climate-change-global-temperature. </a:t>
            </a:r>
          </a:p>
          <a:p>
            <a:pPr marL="0" indent="0">
              <a:buNone/>
            </a:pPr>
            <a:r>
              <a:rPr lang="en-US" dirty="0" err="1"/>
              <a:t>Maharjan</a:t>
            </a:r>
            <a:r>
              <a:rPr lang="en-US" dirty="0"/>
              <a:t>, Sudan Bikash, P. K. </a:t>
            </a:r>
            <a:r>
              <a:rPr lang="en-US" dirty="0" err="1"/>
              <a:t>Mool</a:t>
            </a:r>
            <a:r>
              <a:rPr lang="en-US" dirty="0"/>
              <a:t>, W. </a:t>
            </a:r>
            <a:r>
              <a:rPr lang="en-US" dirty="0" err="1"/>
              <a:t>Lizong</a:t>
            </a:r>
            <a:r>
              <a:rPr lang="en-US" dirty="0"/>
              <a:t>, G. Xiao, F. Shrestha, R. B. Shrestha, N. R. </a:t>
            </a:r>
            <a:r>
              <a:rPr lang="en-US" dirty="0" err="1"/>
              <a:t>Khanal</a:t>
            </a:r>
            <a:r>
              <a:rPr lang="en-US" dirty="0"/>
              <a:t> et al. "The status of glacial lakes in the Hindu Kush Himalaya-ICIMOD Research Report 2018/1 (2018)." </a:t>
            </a:r>
            <a:r>
              <a:rPr lang="en-US" i="1" dirty="0"/>
              <a:t>ICIMOD Research Report</a:t>
            </a:r>
            <a:r>
              <a:rPr lang="en-US" dirty="0"/>
              <a:t> 2018/1 (2018).</a:t>
            </a:r>
          </a:p>
          <a:p>
            <a:pPr marL="0" indent="0">
              <a:buNone/>
            </a:pPr>
            <a:r>
              <a:rPr lang="en-US" dirty="0"/>
              <a:t>Tweed, F.S., 2000. </a:t>
            </a:r>
            <a:r>
              <a:rPr lang="en-US" dirty="0" err="1"/>
              <a:t>Jökulhlaup</a:t>
            </a:r>
            <a:r>
              <a:rPr lang="en-US" dirty="0"/>
              <a:t> initiation by ice‐dam flotation: the significance of glacier debris content. Earth Surface Processes and Landforms, 25, 105–108.</a:t>
            </a:r>
          </a:p>
          <a:p>
            <a:pPr marL="0" indent="0">
              <a:buNone/>
            </a:pPr>
            <a:r>
              <a:rPr lang="en-US" dirty="0"/>
              <a:t>“Population.” United Nations. Accessed April 2, 2020. https://</a:t>
            </a:r>
            <a:r>
              <a:rPr lang="en-US" dirty="0" err="1"/>
              <a:t>www.un.org</a:t>
            </a:r>
            <a:r>
              <a:rPr lang="en-US" dirty="0"/>
              <a:t>/</a:t>
            </a:r>
            <a:r>
              <a:rPr lang="en-US" dirty="0" err="1"/>
              <a:t>en</a:t>
            </a:r>
            <a:r>
              <a:rPr lang="en-US" dirty="0"/>
              <a:t>/sections/issues-depth/population/</a:t>
            </a:r>
            <a:r>
              <a:rPr lang="en-US" dirty="0" err="1"/>
              <a:t>index.html</a:t>
            </a:r>
            <a:r>
              <a:rPr lang="en-US" dirty="0"/>
              <a:t>.  </a:t>
            </a:r>
          </a:p>
          <a:p>
            <a:pPr marL="0" indent="0">
              <a:buNone/>
            </a:pPr>
            <a:r>
              <a:rPr lang="en-US" dirty="0"/>
              <a:t>“What Is a Natural Hazard?” Environment and Society in a Changing World. Penn State. Accessed April 2, 2020. https://</a:t>
            </a:r>
            <a:r>
              <a:rPr lang="en-US" dirty="0" err="1"/>
              <a:t>www.e-education.psu.edu</a:t>
            </a:r>
            <a:r>
              <a:rPr lang="en-US" dirty="0"/>
              <a:t>/geog30/node/378. 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87508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5940F547-7206-4401-94FB-F8421915D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view of a snow covered mountain&#10;&#10;Description automatically generated">
            <a:extLst>
              <a:ext uri="{FF2B5EF4-FFF2-40B4-BE49-F238E27FC236}">
                <a16:creationId xmlns:a16="http://schemas.microsoft.com/office/drawing/2014/main" id="{B5C5D653-A66B-B142-9054-ACE9EA48D18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18100" b="6900"/>
          <a:stretch/>
        </p:blipFill>
        <p:spPr>
          <a:xfrm>
            <a:off x="0" y="23532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7D3942-9E22-2D44-91C1-0F06F2CE4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7"/>
            <a:ext cx="10571998" cy="141762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Acknowledgments 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C55C19DF-3084-4AC0-A083-B8FFF12068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712" y="1864817"/>
            <a:ext cx="10554574" cy="39939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/>
              <a:t>Sarah Halvorson, Academic Advisor</a:t>
            </a:r>
          </a:p>
          <a:p>
            <a:pPr marL="0" indent="0" algn="ctr">
              <a:buNone/>
            </a:pPr>
            <a:r>
              <a:rPr lang="en-US" sz="2000" dirty="0"/>
              <a:t>Dr. </a:t>
            </a:r>
            <a:r>
              <a:rPr lang="en-US" sz="2000" dirty="0" err="1"/>
              <a:t>Tomaz</a:t>
            </a:r>
            <a:r>
              <a:rPr lang="en-US" sz="2000" dirty="0"/>
              <a:t> Goslar, Fulbright Visiting Scholar from Slovenia</a:t>
            </a:r>
          </a:p>
          <a:p>
            <a:pPr marL="0" indent="0" algn="ctr">
              <a:buNone/>
            </a:pPr>
            <a:r>
              <a:rPr lang="en-US" sz="2000" dirty="0"/>
              <a:t>Rehmat Karim, Researcher, Karakoram International University, Gilgit, Pakistan</a:t>
            </a:r>
          </a:p>
          <a:p>
            <a:pPr marL="0" indent="0" algn="ctr">
              <a:buNone/>
            </a:pPr>
            <a:r>
              <a:rPr lang="en-US" sz="2000" dirty="0"/>
              <a:t>UM Geography Department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B23383-4F3E-5F46-BFF5-82E9A4E4F3DE}"/>
              </a:ext>
            </a:extLst>
          </p:cNvPr>
          <p:cNvSpPr txBox="1"/>
          <p:nvPr/>
        </p:nvSpPr>
        <p:spPr>
          <a:xfrm>
            <a:off x="10792917" y="6535711"/>
            <a:ext cx="15739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Guilhem</a:t>
            </a:r>
            <a:r>
              <a:rPr lang="en-US" sz="1000" dirty="0"/>
              <a:t> </a:t>
            </a:r>
            <a:r>
              <a:rPr lang="en-US" sz="1000" dirty="0" err="1"/>
              <a:t>Vellet</a:t>
            </a:r>
            <a:r>
              <a:rPr lang="en-US" sz="1000" dirty="0"/>
              <a:t>, 2005</a:t>
            </a:r>
          </a:p>
        </p:txBody>
      </p:sp>
    </p:spTree>
    <p:extLst>
      <p:ext uri="{BB962C8B-B14F-4D97-AF65-F5344CB8AC3E}">
        <p14:creationId xmlns:p14="http://schemas.microsoft.com/office/powerpoint/2010/main" val="240783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8775F366-526C-4C42-8931-696FFE8AA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6="http://schemas.microsoft.com/office/drawing/2014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09699A8-9F52-4C34-9606-370C555BC9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39D803-02FC-454D-B2AC-D927D8A87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1240780"/>
            <a:ext cx="6086857" cy="4376440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>
                <a:solidFill>
                  <a:schemeClr val="tx1"/>
                </a:solidFill>
              </a:rPr>
              <a:t>Research Purpose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2677FA-6785-B74D-ABCD-CBCBFFDAF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17256" y="1240780"/>
            <a:ext cx="3364746" cy="4376440"/>
          </a:xfr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400" dirty="0"/>
              <a:t>Investigate GLOF hazards in the HKH with a focus on response and mitigation Northern Pakistan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0CF8BA8-E7AA-4F97-9E4C-CD11742FA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696777"/>
            <a:ext cx="0" cy="3464447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605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8775F366-526C-4C42-8931-696FFE8AA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6="http://schemas.microsoft.com/office/drawing/2014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FE8DED1-24FF-4A79-873B-ECE3ABE73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AA6A048-501A-4387-906B-B8A8543E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7093" y="643467"/>
            <a:ext cx="10917814" cy="5571066"/>
          </a:xfrm>
          <a:custGeom>
            <a:avLst/>
            <a:gdLst>
              <a:gd name="connsiteX0" fmla="*/ 195712 w 10917814"/>
              <a:gd name="connsiteY0" fmla="*/ 0 h 5571066"/>
              <a:gd name="connsiteX1" fmla="*/ 5062165 w 10917814"/>
              <a:gd name="connsiteY1" fmla="*/ 0 h 5571066"/>
              <a:gd name="connsiteX2" fmla="*/ 5419638 w 10917814"/>
              <a:gd name="connsiteY2" fmla="*/ 268105 h 5571066"/>
              <a:gd name="connsiteX3" fmla="*/ 5428105 w 10917814"/>
              <a:gd name="connsiteY3" fmla="*/ 271280 h 5571066"/>
              <a:gd name="connsiteX4" fmla="*/ 5440804 w 10917814"/>
              <a:gd name="connsiteY4" fmla="*/ 276043 h 5571066"/>
              <a:gd name="connsiteX5" fmla="*/ 5453505 w 10917814"/>
              <a:gd name="connsiteY5" fmla="*/ 280805 h 5571066"/>
              <a:gd name="connsiteX6" fmla="*/ 5464088 w 10917814"/>
              <a:gd name="connsiteY6" fmla="*/ 280805 h 5571066"/>
              <a:gd name="connsiteX7" fmla="*/ 5476788 w 10917814"/>
              <a:gd name="connsiteY7" fmla="*/ 280805 h 5571066"/>
              <a:gd name="connsiteX8" fmla="*/ 5487371 w 10917814"/>
              <a:gd name="connsiteY8" fmla="*/ 276043 h 5571066"/>
              <a:gd name="connsiteX9" fmla="*/ 5500071 w 10917814"/>
              <a:gd name="connsiteY9" fmla="*/ 271280 h 5571066"/>
              <a:gd name="connsiteX10" fmla="*/ 5508538 w 10917814"/>
              <a:gd name="connsiteY10" fmla="*/ 268105 h 5571066"/>
              <a:gd name="connsiteX11" fmla="*/ 5866011 w 10917814"/>
              <a:gd name="connsiteY11" fmla="*/ 0 h 5571066"/>
              <a:gd name="connsiteX12" fmla="*/ 10722102 w 10917814"/>
              <a:gd name="connsiteY12" fmla="*/ 0 h 5571066"/>
              <a:gd name="connsiteX13" fmla="*/ 10917814 w 10917814"/>
              <a:gd name="connsiteY13" fmla="*/ 195712 h 5571066"/>
              <a:gd name="connsiteX14" fmla="*/ 10917814 w 10917814"/>
              <a:gd name="connsiteY14" fmla="*/ 5375354 h 5571066"/>
              <a:gd name="connsiteX15" fmla="*/ 10722102 w 10917814"/>
              <a:gd name="connsiteY15" fmla="*/ 5571066 h 5571066"/>
              <a:gd name="connsiteX16" fmla="*/ 195712 w 10917814"/>
              <a:gd name="connsiteY16" fmla="*/ 5571066 h 5571066"/>
              <a:gd name="connsiteX17" fmla="*/ 0 w 10917814"/>
              <a:gd name="connsiteY17" fmla="*/ 5375354 h 5571066"/>
              <a:gd name="connsiteX18" fmla="*/ 0 w 10917814"/>
              <a:gd name="connsiteY18" fmla="*/ 195712 h 5571066"/>
              <a:gd name="connsiteX19" fmla="*/ 195712 w 10917814"/>
              <a:gd name="connsiteY19" fmla="*/ 0 h 5571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917814" h="5571066">
                <a:moveTo>
                  <a:pt x="195712" y="0"/>
                </a:moveTo>
                <a:lnTo>
                  <a:pt x="5062165" y="0"/>
                </a:lnTo>
                <a:lnTo>
                  <a:pt x="5419638" y="268105"/>
                </a:lnTo>
                <a:lnTo>
                  <a:pt x="5428105" y="271280"/>
                </a:lnTo>
                <a:lnTo>
                  <a:pt x="5440804" y="276043"/>
                </a:lnTo>
                <a:lnTo>
                  <a:pt x="5453505" y="280805"/>
                </a:lnTo>
                <a:lnTo>
                  <a:pt x="5464088" y="280805"/>
                </a:lnTo>
                <a:lnTo>
                  <a:pt x="5476788" y="280805"/>
                </a:lnTo>
                <a:lnTo>
                  <a:pt x="5487371" y="276043"/>
                </a:lnTo>
                <a:lnTo>
                  <a:pt x="5500071" y="271280"/>
                </a:lnTo>
                <a:lnTo>
                  <a:pt x="5508538" y="268105"/>
                </a:lnTo>
                <a:lnTo>
                  <a:pt x="5866011" y="0"/>
                </a:lnTo>
                <a:lnTo>
                  <a:pt x="10722102" y="0"/>
                </a:lnTo>
                <a:cubicBezTo>
                  <a:pt x="10830191" y="0"/>
                  <a:pt x="10917814" y="87623"/>
                  <a:pt x="10917814" y="195712"/>
                </a:cubicBezTo>
                <a:lnTo>
                  <a:pt x="10917814" y="5375354"/>
                </a:lnTo>
                <a:cubicBezTo>
                  <a:pt x="10917814" y="5483443"/>
                  <a:pt x="10830191" y="5571066"/>
                  <a:pt x="10722102" y="5571066"/>
                </a:cubicBezTo>
                <a:lnTo>
                  <a:pt x="195712" y="5571066"/>
                </a:lnTo>
                <a:cubicBezTo>
                  <a:pt x="87623" y="5571066"/>
                  <a:pt x="0" y="5483443"/>
                  <a:pt x="0" y="5375354"/>
                </a:cubicBezTo>
                <a:lnTo>
                  <a:pt x="0" y="195712"/>
                </a:lnTo>
                <a:cubicBezTo>
                  <a:pt x="0" y="87623"/>
                  <a:pt x="87623" y="0"/>
                  <a:pt x="195712" y="0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1659B9-A71A-2B4D-AD51-E06E2F129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559" y="1286935"/>
            <a:ext cx="9638153" cy="3285065"/>
          </a:xfrm>
          <a:effectLst/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chemeClr val="tx1"/>
                </a:solidFill>
              </a:rPr>
              <a:t>Glacial Lake Outburst Floods</a:t>
            </a:r>
          </a:p>
        </p:txBody>
      </p:sp>
    </p:spTree>
    <p:extLst>
      <p:ext uri="{BB962C8B-B14F-4D97-AF65-F5344CB8AC3E}">
        <p14:creationId xmlns:p14="http://schemas.microsoft.com/office/powerpoint/2010/main" val="3154641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0968F6-8360-3443-9DCC-1A5634476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GLOFs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8B3A50-317D-2C48-8A56-2DC3CFEE18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Moraine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C2C8C1-1441-154E-BF97-3E6E96D61E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24686" y="2174875"/>
            <a:ext cx="5057312" cy="576262"/>
          </a:xfrm>
        </p:spPr>
        <p:txBody>
          <a:bodyPr/>
          <a:lstStyle/>
          <a:p>
            <a:r>
              <a:rPr lang="en-US" dirty="0"/>
              <a:t>Ice</a:t>
            </a:r>
          </a:p>
        </p:txBody>
      </p:sp>
      <p:pic>
        <p:nvPicPr>
          <p:cNvPr id="20" name="Content Placeholder 19" descr="A close up of a snow covered mountain&#10;&#10;Description automatically generated">
            <a:extLst>
              <a:ext uri="{FF2B5EF4-FFF2-40B4-BE49-F238E27FC236}">
                <a16:creationId xmlns:a16="http://schemas.microsoft.com/office/drawing/2014/main" id="{C36AFC3F-2B4C-0044-8B79-DD256078B03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324686" y="2751138"/>
            <a:ext cx="5052586" cy="3109912"/>
          </a:xfrm>
        </p:spPr>
      </p:pic>
      <p:pic>
        <p:nvPicPr>
          <p:cNvPr id="18" name="Content Placeholder 17" descr="A picture containing text&#10;&#10;Description automatically generated">
            <a:extLst>
              <a:ext uri="{FF2B5EF4-FFF2-40B4-BE49-F238E27FC236}">
                <a16:creationId xmlns:a16="http://schemas.microsoft.com/office/drawing/2014/main" id="{BAD16108-2BF4-6142-85EF-0F0D2F1212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82863" y="2751138"/>
            <a:ext cx="5052586" cy="3109912"/>
          </a:xfr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B89C6EC-7A60-D443-A2E7-BD6430DEA960}"/>
              </a:ext>
            </a:extLst>
          </p:cNvPr>
          <p:cNvSpPr txBox="1"/>
          <p:nvPr/>
        </p:nvSpPr>
        <p:spPr>
          <a:xfrm>
            <a:off x="8706677" y="5963478"/>
            <a:ext cx="29287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/>
              <a:t>Perito</a:t>
            </a:r>
            <a:r>
              <a:rPr lang="en-US" sz="1000" dirty="0"/>
              <a:t> Moreno Glacier Patagonia, </a:t>
            </a:r>
            <a:r>
              <a:rPr lang="en-US" sz="1000" dirty="0" err="1"/>
              <a:t>Galuzzi</a:t>
            </a:r>
            <a:endParaRPr lang="en-US" sz="1000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A7B742-144F-F84B-A123-BCBE03B8DA0D}"/>
              </a:ext>
            </a:extLst>
          </p:cNvPr>
          <p:cNvSpPr txBox="1"/>
          <p:nvPr/>
        </p:nvSpPr>
        <p:spPr>
          <a:xfrm>
            <a:off x="4826833" y="5963478"/>
            <a:ext cx="1177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BBC News, 2015</a:t>
            </a:r>
          </a:p>
        </p:txBody>
      </p:sp>
    </p:spTree>
    <p:extLst>
      <p:ext uri="{BB962C8B-B14F-4D97-AF65-F5344CB8AC3E}">
        <p14:creationId xmlns:p14="http://schemas.microsoft.com/office/powerpoint/2010/main" val="2919387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E2264E67-6F59-4D8D-8E5F-8245B0FEA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3" y="0"/>
            <a:ext cx="1218742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3">
            <a:extLst>
              <a:ext uri="{FF2B5EF4-FFF2-40B4-BE49-F238E27FC236}">
                <a16:creationId xmlns:a16="http://schemas.microsoft.com/office/drawing/2014/main" id="{158E1C6E-D299-4F5D-B15B-155EBF7F6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4637005" cy="6858000"/>
          </a:xfrm>
          <a:custGeom>
            <a:avLst/>
            <a:gdLst>
              <a:gd name="connsiteX0" fmla="*/ 0 w 4637005"/>
              <a:gd name="connsiteY0" fmla="*/ 0 h 6858000"/>
              <a:gd name="connsiteX1" fmla="*/ 4637005 w 4637005"/>
              <a:gd name="connsiteY1" fmla="*/ 0 h 6858000"/>
              <a:gd name="connsiteX2" fmla="*/ 4637005 w 4637005"/>
              <a:gd name="connsiteY2" fmla="*/ 1900238 h 6858000"/>
              <a:gd name="connsiteX3" fmla="*/ 4266589 w 4637005"/>
              <a:gd name="connsiteY3" fmla="*/ 2178050 h 6858000"/>
              <a:gd name="connsiteX4" fmla="*/ 4262355 w 4637005"/>
              <a:gd name="connsiteY4" fmla="*/ 2184400 h 6858000"/>
              <a:gd name="connsiteX5" fmla="*/ 4256005 w 4637005"/>
              <a:gd name="connsiteY5" fmla="*/ 2193925 h 6858000"/>
              <a:gd name="connsiteX6" fmla="*/ 4249655 w 4637005"/>
              <a:gd name="connsiteY6" fmla="*/ 2201863 h 6858000"/>
              <a:gd name="connsiteX7" fmla="*/ 4249655 w 4637005"/>
              <a:gd name="connsiteY7" fmla="*/ 2211388 h 6858000"/>
              <a:gd name="connsiteX8" fmla="*/ 4249655 w 4637005"/>
              <a:gd name="connsiteY8" fmla="*/ 2220913 h 6858000"/>
              <a:gd name="connsiteX9" fmla="*/ 4256005 w 4637005"/>
              <a:gd name="connsiteY9" fmla="*/ 2228850 h 6858000"/>
              <a:gd name="connsiteX10" fmla="*/ 4262355 w 4637005"/>
              <a:gd name="connsiteY10" fmla="*/ 2238375 h 6858000"/>
              <a:gd name="connsiteX11" fmla="*/ 4266589 w 4637005"/>
              <a:gd name="connsiteY11" fmla="*/ 2244725 h 6858000"/>
              <a:gd name="connsiteX12" fmla="*/ 4637005 w 4637005"/>
              <a:gd name="connsiteY12" fmla="*/ 2522538 h 6858000"/>
              <a:gd name="connsiteX13" fmla="*/ 4637005 w 4637005"/>
              <a:gd name="connsiteY13" fmla="*/ 6858000 h 6858000"/>
              <a:gd name="connsiteX14" fmla="*/ 0 w 4637005"/>
              <a:gd name="connsiteY1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37005" h="6858000">
                <a:moveTo>
                  <a:pt x="0" y="0"/>
                </a:moveTo>
                <a:lnTo>
                  <a:pt x="4637005" y="0"/>
                </a:lnTo>
                <a:lnTo>
                  <a:pt x="4637005" y="1900238"/>
                </a:lnTo>
                <a:lnTo>
                  <a:pt x="4266589" y="2178050"/>
                </a:lnTo>
                <a:lnTo>
                  <a:pt x="4262355" y="2184400"/>
                </a:lnTo>
                <a:lnTo>
                  <a:pt x="4256005" y="2193925"/>
                </a:lnTo>
                <a:lnTo>
                  <a:pt x="4249655" y="2201863"/>
                </a:lnTo>
                <a:lnTo>
                  <a:pt x="4249655" y="2211388"/>
                </a:lnTo>
                <a:lnTo>
                  <a:pt x="4249655" y="2220913"/>
                </a:lnTo>
                <a:lnTo>
                  <a:pt x="4256005" y="2228850"/>
                </a:lnTo>
                <a:lnTo>
                  <a:pt x="4262355" y="2238375"/>
                </a:lnTo>
                <a:lnTo>
                  <a:pt x="4266589" y="2244725"/>
                </a:lnTo>
                <a:lnTo>
                  <a:pt x="4637005" y="2522538"/>
                </a:lnTo>
                <a:lnTo>
                  <a:pt x="463700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212121"/>
          </a:solidFill>
          <a:ln>
            <a:noFill/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7B88C2-DC9B-9542-8CF9-E9CEA7C68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514" y="457201"/>
            <a:ext cx="3575737" cy="1788458"/>
          </a:xfrm>
        </p:spPr>
        <p:txBody>
          <a:bodyPr anchor="b">
            <a:norm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</a:rPr>
              <a:t>Drivers of GLOF Hazards: </a:t>
            </a:r>
            <a:r>
              <a:rPr lang="en-US" sz="2400" dirty="0">
                <a:solidFill>
                  <a:srgbClr val="FFFFFF"/>
                </a:solidFill>
              </a:rPr>
              <a:t>Populations at risk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0B2CFFF-A186-4F88-AB28-A0F37AEDB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514" y="2046514"/>
            <a:ext cx="3575737" cy="39948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FFFFFF"/>
                </a:solidFill>
              </a:rPr>
              <a:t>Population in 1990: 5.3 million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>
                <a:solidFill>
                  <a:srgbClr val="FFFFFF"/>
                </a:solidFill>
              </a:rPr>
              <a:t>Population in 2015: 7.3 million</a:t>
            </a:r>
          </a:p>
        </p:txBody>
      </p:sp>
      <p:pic>
        <p:nvPicPr>
          <p:cNvPr id="6" name="Content Placeholder 5" descr="A close up of a map&#10;&#10;Description automatically generated">
            <a:extLst>
              <a:ext uri="{FF2B5EF4-FFF2-40B4-BE49-F238E27FC236}">
                <a16:creationId xmlns:a16="http://schemas.microsoft.com/office/drawing/2014/main" id="{EF0A0110-5841-1C4D-AE8F-0319588F5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0790" y="1046794"/>
            <a:ext cx="6267743" cy="4465767"/>
          </a:xfrm>
          <a:prstGeom prst="roundRect">
            <a:avLst>
              <a:gd name="adj" fmla="val 3876"/>
            </a:avLst>
          </a:prstGeom>
          <a:ln>
            <a:solidFill>
              <a:schemeClr val="accent1"/>
            </a:solidFill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B8F270-61DE-5D49-A0FA-708AAD8CA0A3}"/>
              </a:ext>
            </a:extLst>
          </p:cNvPr>
          <p:cNvSpPr txBox="1"/>
          <p:nvPr/>
        </p:nvSpPr>
        <p:spPr>
          <a:xfrm>
            <a:off x="10388184" y="5512561"/>
            <a:ext cx="13523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Our World in Data</a:t>
            </a:r>
          </a:p>
        </p:txBody>
      </p:sp>
    </p:spTree>
    <p:extLst>
      <p:ext uri="{BB962C8B-B14F-4D97-AF65-F5344CB8AC3E}">
        <p14:creationId xmlns:p14="http://schemas.microsoft.com/office/powerpoint/2010/main" val="157732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56B37-ADC2-6446-89F3-935EBC698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>
            <a:normAutofit/>
          </a:bodyPr>
          <a:lstStyle/>
          <a:p>
            <a:r>
              <a:rPr lang="en-US" dirty="0"/>
              <a:t>Drivers of GLOF Hazards: Climate Change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4D22E3EF-05FE-4B38-A1FA-545AC8A7D9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3877414"/>
              </p:ext>
            </p:extLst>
          </p:nvPr>
        </p:nvGraphicFramePr>
        <p:xfrm>
          <a:off x="819150" y="2494722"/>
          <a:ext cx="10553700" cy="3364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5623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8775F366-526C-4C42-8931-696FFE8AA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6="http://schemas.microsoft.com/office/drawing/2014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FE8DED1-24FF-4A79-873B-ECE3ABE730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AA6A048-501A-4387-906B-B8A8543E7B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7093" y="643467"/>
            <a:ext cx="10917814" cy="5571066"/>
          </a:xfrm>
          <a:custGeom>
            <a:avLst/>
            <a:gdLst>
              <a:gd name="connsiteX0" fmla="*/ 195712 w 10917814"/>
              <a:gd name="connsiteY0" fmla="*/ 0 h 5571066"/>
              <a:gd name="connsiteX1" fmla="*/ 5062165 w 10917814"/>
              <a:gd name="connsiteY1" fmla="*/ 0 h 5571066"/>
              <a:gd name="connsiteX2" fmla="*/ 5419638 w 10917814"/>
              <a:gd name="connsiteY2" fmla="*/ 268105 h 5571066"/>
              <a:gd name="connsiteX3" fmla="*/ 5428105 w 10917814"/>
              <a:gd name="connsiteY3" fmla="*/ 271280 h 5571066"/>
              <a:gd name="connsiteX4" fmla="*/ 5440804 w 10917814"/>
              <a:gd name="connsiteY4" fmla="*/ 276043 h 5571066"/>
              <a:gd name="connsiteX5" fmla="*/ 5453505 w 10917814"/>
              <a:gd name="connsiteY5" fmla="*/ 280805 h 5571066"/>
              <a:gd name="connsiteX6" fmla="*/ 5464088 w 10917814"/>
              <a:gd name="connsiteY6" fmla="*/ 280805 h 5571066"/>
              <a:gd name="connsiteX7" fmla="*/ 5476788 w 10917814"/>
              <a:gd name="connsiteY7" fmla="*/ 280805 h 5571066"/>
              <a:gd name="connsiteX8" fmla="*/ 5487371 w 10917814"/>
              <a:gd name="connsiteY8" fmla="*/ 276043 h 5571066"/>
              <a:gd name="connsiteX9" fmla="*/ 5500071 w 10917814"/>
              <a:gd name="connsiteY9" fmla="*/ 271280 h 5571066"/>
              <a:gd name="connsiteX10" fmla="*/ 5508538 w 10917814"/>
              <a:gd name="connsiteY10" fmla="*/ 268105 h 5571066"/>
              <a:gd name="connsiteX11" fmla="*/ 5866011 w 10917814"/>
              <a:gd name="connsiteY11" fmla="*/ 0 h 5571066"/>
              <a:gd name="connsiteX12" fmla="*/ 10722102 w 10917814"/>
              <a:gd name="connsiteY12" fmla="*/ 0 h 5571066"/>
              <a:gd name="connsiteX13" fmla="*/ 10917814 w 10917814"/>
              <a:gd name="connsiteY13" fmla="*/ 195712 h 5571066"/>
              <a:gd name="connsiteX14" fmla="*/ 10917814 w 10917814"/>
              <a:gd name="connsiteY14" fmla="*/ 5375354 h 5571066"/>
              <a:gd name="connsiteX15" fmla="*/ 10722102 w 10917814"/>
              <a:gd name="connsiteY15" fmla="*/ 5571066 h 5571066"/>
              <a:gd name="connsiteX16" fmla="*/ 195712 w 10917814"/>
              <a:gd name="connsiteY16" fmla="*/ 5571066 h 5571066"/>
              <a:gd name="connsiteX17" fmla="*/ 0 w 10917814"/>
              <a:gd name="connsiteY17" fmla="*/ 5375354 h 5571066"/>
              <a:gd name="connsiteX18" fmla="*/ 0 w 10917814"/>
              <a:gd name="connsiteY18" fmla="*/ 195712 h 5571066"/>
              <a:gd name="connsiteX19" fmla="*/ 195712 w 10917814"/>
              <a:gd name="connsiteY19" fmla="*/ 0 h 5571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917814" h="5571066">
                <a:moveTo>
                  <a:pt x="195712" y="0"/>
                </a:moveTo>
                <a:lnTo>
                  <a:pt x="5062165" y="0"/>
                </a:lnTo>
                <a:lnTo>
                  <a:pt x="5419638" y="268105"/>
                </a:lnTo>
                <a:lnTo>
                  <a:pt x="5428105" y="271280"/>
                </a:lnTo>
                <a:lnTo>
                  <a:pt x="5440804" y="276043"/>
                </a:lnTo>
                <a:lnTo>
                  <a:pt x="5453505" y="280805"/>
                </a:lnTo>
                <a:lnTo>
                  <a:pt x="5464088" y="280805"/>
                </a:lnTo>
                <a:lnTo>
                  <a:pt x="5476788" y="280805"/>
                </a:lnTo>
                <a:lnTo>
                  <a:pt x="5487371" y="276043"/>
                </a:lnTo>
                <a:lnTo>
                  <a:pt x="5500071" y="271280"/>
                </a:lnTo>
                <a:lnTo>
                  <a:pt x="5508538" y="268105"/>
                </a:lnTo>
                <a:lnTo>
                  <a:pt x="5866011" y="0"/>
                </a:lnTo>
                <a:lnTo>
                  <a:pt x="10722102" y="0"/>
                </a:lnTo>
                <a:cubicBezTo>
                  <a:pt x="10830191" y="0"/>
                  <a:pt x="10917814" y="87623"/>
                  <a:pt x="10917814" y="195712"/>
                </a:cubicBezTo>
                <a:lnTo>
                  <a:pt x="10917814" y="5375354"/>
                </a:lnTo>
                <a:cubicBezTo>
                  <a:pt x="10917814" y="5483443"/>
                  <a:pt x="10830191" y="5571066"/>
                  <a:pt x="10722102" y="5571066"/>
                </a:cubicBezTo>
                <a:lnTo>
                  <a:pt x="195712" y="5571066"/>
                </a:lnTo>
                <a:cubicBezTo>
                  <a:pt x="87623" y="5571066"/>
                  <a:pt x="0" y="5483443"/>
                  <a:pt x="0" y="5375354"/>
                </a:cubicBezTo>
                <a:lnTo>
                  <a:pt x="0" y="195712"/>
                </a:lnTo>
                <a:cubicBezTo>
                  <a:pt x="0" y="87623"/>
                  <a:pt x="87623" y="0"/>
                  <a:pt x="195712" y="0"/>
                </a:cubicBezTo>
                <a:close/>
              </a:path>
            </a:pathLst>
          </a:custGeom>
          <a:noFill/>
          <a:ln w="1905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1659B9-A71A-2B4D-AD51-E06E2F129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559" y="1286935"/>
            <a:ext cx="9638153" cy="3259665"/>
          </a:xfrm>
          <a:effectLst/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chemeClr val="tx1"/>
                </a:solidFill>
              </a:rPr>
              <a:t>The Hindu-Kush Karakoram Himalayan Region &amp; GLOFs</a:t>
            </a:r>
          </a:p>
        </p:txBody>
      </p:sp>
    </p:spTree>
    <p:extLst>
      <p:ext uri="{BB962C8B-B14F-4D97-AF65-F5344CB8AC3E}">
        <p14:creationId xmlns:p14="http://schemas.microsoft.com/office/powerpoint/2010/main" val="3345352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6">
            <a:extLst>
              <a:ext uri="{FF2B5EF4-FFF2-40B4-BE49-F238E27FC236}">
                <a16:creationId xmlns:a16="http://schemas.microsoft.com/office/drawing/2014/main" id="{E446B7E6-8568-417F-959E-DB3D1E70F6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54047A07-72EC-41BC-A55F-C264F639FB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close up of a map&#10;&#10;Description automatically generated">
            <a:extLst>
              <a:ext uri="{FF2B5EF4-FFF2-40B4-BE49-F238E27FC236}">
                <a16:creationId xmlns:a16="http://schemas.microsoft.com/office/drawing/2014/main" id="{E6E570FC-0BBF-C044-AF10-B514E992687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alphaModFix amt="4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10698" b="2293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8C987B-21D5-5D4F-9975-3D45E36F3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1" y="1449147"/>
            <a:ext cx="10572000" cy="37324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b="1" dirty="0"/>
              <a:t>Zooming in on the HKH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0B2EC5-1B62-3745-9CE1-3DE902371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10001" y="5280847"/>
            <a:ext cx="10572000" cy="434974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1800" dirty="0"/>
              <a:t>Afghanistan, Bangladesh, Bhutan, China, India, Myanmar, Nepal, &amp; Pakistan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04FCE6-2163-614D-99C9-A457D92E53F9}"/>
              </a:ext>
            </a:extLst>
          </p:cNvPr>
          <p:cNvSpPr txBox="1"/>
          <p:nvPr/>
        </p:nvSpPr>
        <p:spPr>
          <a:xfrm>
            <a:off x="10058400" y="6505732"/>
            <a:ext cx="2133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UN Environment Program, 2015</a:t>
            </a:r>
          </a:p>
        </p:txBody>
      </p:sp>
    </p:spTree>
    <p:extLst>
      <p:ext uri="{BB962C8B-B14F-4D97-AF65-F5344CB8AC3E}">
        <p14:creationId xmlns:p14="http://schemas.microsoft.com/office/powerpoint/2010/main" val="39643818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900</Words>
  <Application>Microsoft Macintosh PowerPoint</Application>
  <PresentationFormat>Widescreen</PresentationFormat>
  <Paragraphs>107</Paragraphs>
  <Slides>22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Calibri</vt:lpstr>
      <vt:lpstr>Century Gothic</vt:lpstr>
      <vt:lpstr>Wingdings</vt:lpstr>
      <vt:lpstr>Wingdings 2</vt:lpstr>
      <vt:lpstr>Quotable</vt:lpstr>
      <vt:lpstr>Glacial Lake Outburst Flood Hazards: A Study of Risk and Response in Northern Pakistan</vt:lpstr>
      <vt:lpstr>Outline</vt:lpstr>
      <vt:lpstr>Research Purpose</vt:lpstr>
      <vt:lpstr>Glacial Lake Outburst Floods</vt:lpstr>
      <vt:lpstr>What are GLOFs</vt:lpstr>
      <vt:lpstr>Drivers of GLOF Hazards: Populations at risk</vt:lpstr>
      <vt:lpstr>Drivers of GLOF Hazards: Climate Change</vt:lpstr>
      <vt:lpstr>The Hindu-Kush Karakoram Himalayan Region &amp; GLOFs</vt:lpstr>
      <vt:lpstr>Zooming in on the HKH</vt:lpstr>
      <vt:lpstr>HKH &amp; GLOFs</vt:lpstr>
      <vt:lpstr>Methodology</vt:lpstr>
      <vt:lpstr>Major Findings: Regional </vt:lpstr>
      <vt:lpstr>Response &amp; Mitigation</vt:lpstr>
      <vt:lpstr>Examples: Bhutan &amp; China</vt:lpstr>
      <vt:lpstr>Major Findings: Northern Pakistan</vt:lpstr>
      <vt:lpstr>An Overview of Pakistan </vt:lpstr>
      <vt:lpstr>A Case Study on Pakistan</vt:lpstr>
      <vt:lpstr>Conclusions</vt:lpstr>
      <vt:lpstr>Conclusions</vt:lpstr>
      <vt:lpstr>Limitations of Study </vt:lpstr>
      <vt:lpstr>References</vt:lpstr>
      <vt:lpstr>Acknowledgments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Glacial Lake Outburst Flood Hazards: A Study of Risk and Response in Northern Pakistan</dc:title>
  <dc:creator>Tyson, Zoe</dc:creator>
  <cp:lastModifiedBy>Tyson, Zoe</cp:lastModifiedBy>
  <cp:revision>4</cp:revision>
  <dcterms:created xsi:type="dcterms:W3CDTF">2020-04-24T02:32:49Z</dcterms:created>
  <dcterms:modified xsi:type="dcterms:W3CDTF">2020-04-24T04:07:48Z</dcterms:modified>
</cp:coreProperties>
</file>