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notesMasterIdLst>
    <p:notesMasterId r:id="rId29"/>
  </p:notesMasterIdLst>
  <p:sldIdLst>
    <p:sldId id="256" r:id="rId2"/>
    <p:sldId id="257" r:id="rId3"/>
    <p:sldId id="282" r:id="rId4"/>
    <p:sldId id="278" r:id="rId5"/>
    <p:sldId id="283" r:id="rId6"/>
    <p:sldId id="259" r:id="rId7"/>
    <p:sldId id="280" r:id="rId8"/>
    <p:sldId id="279" r:id="rId9"/>
    <p:sldId id="260" r:id="rId10"/>
    <p:sldId id="261" r:id="rId11"/>
    <p:sldId id="262" r:id="rId12"/>
    <p:sldId id="264" r:id="rId13"/>
    <p:sldId id="263" r:id="rId14"/>
    <p:sldId id="273" r:id="rId15"/>
    <p:sldId id="272" r:id="rId16"/>
    <p:sldId id="267" r:id="rId17"/>
    <p:sldId id="275" r:id="rId18"/>
    <p:sldId id="265" r:id="rId19"/>
    <p:sldId id="274" r:id="rId20"/>
    <p:sldId id="276" r:id="rId21"/>
    <p:sldId id="277" r:id="rId22"/>
    <p:sldId id="266" r:id="rId23"/>
    <p:sldId id="268" r:id="rId24"/>
    <p:sldId id="269" r:id="rId25"/>
    <p:sldId id="285" r:id="rId26"/>
    <p:sldId id="270" r:id="rId27"/>
    <p:sldId id="284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mmel-lindig, Noah" initials="RN" lastIdx="2" clrIdx="0">
    <p:extLst>
      <p:ext uri="{19B8F6BF-5375-455C-9EA6-DF929625EA0E}">
        <p15:presenceInfo xmlns:p15="http://schemas.microsoft.com/office/powerpoint/2012/main" userId="Rummel-lindig, Noah" providerId="None"/>
      </p:ext>
    </p:extLst>
  </p:cmAuthor>
  <p:cmAuthor id="2" name="Leora Bar-el" initials="LB" lastIdx="42" clrIdx="1">
    <p:extLst>
      <p:ext uri="{19B8F6BF-5375-455C-9EA6-DF929625EA0E}">
        <p15:presenceInfo xmlns:p15="http://schemas.microsoft.com/office/powerpoint/2012/main" userId="Leora Bar-e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3D3955-6C7F-468E-9AA0-B1828F2A1901}" type="datetimeFigureOut">
              <a:rPr lang="en-US" smtClean="0"/>
              <a:t>4/21/2020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3AFFDC-3A67-42B0-ABBF-ACE114E93D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210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17198-4321-47A7-8065-1C5AC466E7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5194CE-3B1F-4D62-9AC6-BA5AD3A361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0F1CCC-298B-4800-929F-4438B8399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25C0E-4E97-4F0F-9566-8C2242F68D9D}" type="datetime1">
              <a:rPr lang="en-US" smtClean="0"/>
              <a:t>4/21/2020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F9E968-E716-4E08-AC8F-F1A9CD2B6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26D12-AF55-4221-B99E-1A1D8E9D7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644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B5C4A-E334-46AC-A901-FFA238EAE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663321-8907-48D6-9CAC-007EBBE933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89B677-6AAC-4323-94B8-4CB73CFC6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0171D-97A4-43AC-981E-A5614A7351E0}" type="datetime1">
              <a:rPr lang="en-US" smtClean="0"/>
              <a:t>4/21/2020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2A1416-0DA7-4666-A9C4-E84DBB392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DBF134-880F-429F-994A-FD2EDC3C2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819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BE36D9-ABB7-48D1-9C75-E4C208F681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4C5860-1ABC-45F7-BE89-2D8AF69D3D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E00C22-38B7-43B0-9989-916EDE4F9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DAF9-2522-40CA-B699-F1030A11E333}" type="datetime1">
              <a:rPr lang="en-US" smtClean="0"/>
              <a:t>4/21/2020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713936-5CB0-49FC-BB65-D357D40B2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5B5B4E-65C5-4FCD-A838-B1E271D23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137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25058-0A18-4A3D-8C33-C792B2AB1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E1EE86-F92C-4AB5-B2B4-450EBCD46C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D148D-C377-4276-A386-AA64F35BF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5EEFA-F467-41E6-B196-FC3B40C0136B}" type="datetime1">
              <a:rPr lang="en-US" smtClean="0"/>
              <a:t>4/21/2020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8A2825-5E5C-4799-B1FB-4B78463E3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EF6BF-297F-4756-B68B-BBF6A11AD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54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BD99F-BDD7-48ED-9334-3DE51C9D6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6DD204-FB7B-4E89-8EEF-4DFB111BEF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E5EE60-6A9F-4543-8454-E408B6B3E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CA0DC-03FE-409D-B537-1A8CAB14FDEE}" type="datetime1">
              <a:rPr lang="en-US" smtClean="0"/>
              <a:t>4/21/2020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8ED92-72C8-4FD6-94BE-2053258BE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047212-76E8-413C-B725-E9DBFE7A5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650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A5A44-0703-49C4-A7E1-733232054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E5EB67-D41D-4803-AA87-198512A5D6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15E24E-D666-4FF6-BFA8-BE795981F0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ABAFE5-1A56-4FD0-8FA6-6A5138B9E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AC23B-A432-48EC-9C2C-FB5D8686AAAF}" type="datetime1">
              <a:rPr lang="en-US" smtClean="0"/>
              <a:t>4/21/2020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07A933-37E7-4236-AFCE-98C052802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EC74A8-30A3-457A-8B0D-AC59A689E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443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1451A-D4E1-4E9F-A560-2D0C229FC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2B5B96-B604-42AC-88D6-673EDDCBA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E5C346-0072-46F4-A9E0-FD5DF21286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ADBCC1-CF40-4BE1-A1F7-949941041A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1E4F01-DEA8-4D31-9C3B-6B88A43C66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C2CF30-74E1-442E-B846-4A45FB276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B951E-AB36-430C-B3C7-661B80DAC081}" type="datetime1">
              <a:rPr lang="en-US" smtClean="0"/>
              <a:t>4/21/2020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32293D-F4C4-4B80-B79F-254F06206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7BAE29-F7D5-471F-B04E-A86CE3DFF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610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7A8EA-0512-42BE-9D4E-0FE58EB59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40214A-3076-412B-BB11-DF2DBE09C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46BBA-B4D2-41D9-8934-355A78346C57}" type="datetime1">
              <a:rPr lang="en-US" smtClean="0"/>
              <a:t>4/21/2020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6F1657-1086-42D9-B6F5-58183CE01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35138C-E6D6-4EBE-8AF2-543E5FE35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589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AA2E0D-4210-4C5E-A1E4-8D795316F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0CD8E-6795-4978-91FB-0FFE20F44EEE}" type="datetime1">
              <a:rPr lang="en-US" smtClean="0"/>
              <a:t>4/21/2020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266DDA-AA7A-4700-AFD5-39219270C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2039AA-4013-4704-8BE5-50399AB28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887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F40C1-98AB-43BC-9BB6-3208E3264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7F472B-0D33-46E9-A16A-FBAF33F693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A5FF57-DF82-4337-B4E4-CFC32AB4A7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4F4B4F-6922-4326-9558-17B0F2F48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506BD-1B7B-4054-BC8F-75C8FF5BC33C}" type="datetime1">
              <a:rPr lang="en-US" smtClean="0"/>
              <a:t>4/21/2020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153A1B-2607-4464-8530-D800560C6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925150-F946-4216-8365-9E337FF0B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476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87547-4F1E-4F3E-85E1-4422292B2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79A628-1A6D-4E27-9ABC-CD8C3D0D87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E15E24-9BD4-44D8-BFAF-B04C93C951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6D1579-884F-42A3-92E5-21B6AD1BB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1A913-D4FB-4867-9481-66D2C746E08F}" type="datetime1">
              <a:rPr lang="en-US" smtClean="0"/>
              <a:t>4/21/2020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2D1E76-1BBF-46AB-8808-01CF92A15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DDA5ED-B05E-4AA7-918E-65498AA3D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945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6486D8-84DE-46B9-9C91-CD7A8218D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4608A6-B1D5-4FBC-9E39-046C79390C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DD1E85-4AAC-4B06-8A95-35F34A2140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DF72B-6018-4F31-895F-0B71C0B46931}" type="datetime1">
              <a:rPr lang="en-US" smtClean="0"/>
              <a:t>4/21/2020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B9AD14-7B2E-4BFF-B076-6757095A76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7874B-517D-4B43-B9C9-23CC6AC34F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9311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2A8AA5BC-4F7A-4226-8F99-6D824B226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11DBBF1-3229-4BD9-B3D1-B4CA571E74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1587599"/>
            <a:ext cx="12188824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5BC87C3E-1040-4EE4-9BDB-9537F7A1B3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6" y="1712256"/>
            <a:ext cx="12188824" cy="34334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6AF70D-7D71-4449-B9C8-2B6AAAAC2D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8" y="1875822"/>
            <a:ext cx="10601325" cy="1857374"/>
          </a:xfrm>
        </p:spPr>
        <p:txBody>
          <a:bodyPr>
            <a:normAutofit/>
          </a:bodyPr>
          <a:lstStyle/>
          <a:p>
            <a:r>
              <a:rPr lang="en-US"/>
              <a:t>Dialect Divisions within The Treasure State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09ED2E-C23D-48A4-92AD-BD822195AF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8" y="3941508"/>
            <a:ext cx="10601325" cy="736980"/>
          </a:xfrm>
        </p:spPr>
        <p:txBody>
          <a:bodyPr>
            <a:normAutofit/>
          </a:bodyPr>
          <a:lstStyle/>
          <a:p>
            <a:r>
              <a:rPr lang="en-US"/>
              <a:t>Noah Rummel-Lindig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5CD5A0B-CDD7-427C-AA42-2EECFDFA1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5270402"/>
            <a:ext cx="12188824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54EEF01-190A-468F-A13C-CD98AC1C7D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3998" y="5123318"/>
            <a:ext cx="9144001" cy="91168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853000-CB94-4B7A-B9BC-F6633755B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7295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6719C-895E-4775-8594-DE5F4A663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Phonoligical</a:t>
            </a:r>
            <a:r>
              <a:rPr lang="en-US" dirty="0"/>
              <a:t> Features of Interest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E5F19-B69A-4BA3-BE7F-393E5EE292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Low back merger (</a:t>
            </a:r>
            <a:r>
              <a:rPr lang="en-US" i="1" dirty="0"/>
              <a:t>caught – cot</a:t>
            </a:r>
            <a:r>
              <a:rPr lang="en-US" dirty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i="1" dirty="0"/>
              <a:t>Creek </a:t>
            </a:r>
            <a:r>
              <a:rPr lang="en-US" dirty="0"/>
              <a:t>and </a:t>
            </a:r>
            <a:r>
              <a:rPr lang="en-US" i="1" dirty="0"/>
              <a:t>root </a:t>
            </a:r>
            <a:r>
              <a:rPr lang="en-US" dirty="0"/>
              <a:t>lowered and laxed – [</a:t>
            </a:r>
            <a:r>
              <a:rPr lang="en-US" dirty="0" err="1"/>
              <a:t>kɹɪk</a:t>
            </a:r>
            <a:r>
              <a:rPr lang="en-US" dirty="0"/>
              <a:t>] and [</a:t>
            </a:r>
            <a:r>
              <a:rPr lang="en-US" dirty="0" err="1"/>
              <a:t>ɹʊt</a:t>
            </a:r>
            <a:r>
              <a:rPr lang="en-US" dirty="0"/>
              <a:t>]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Prevelar [æ] raising – pronunciation of </a:t>
            </a:r>
            <a:r>
              <a:rPr lang="en-US" i="1" dirty="0"/>
              <a:t>bag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i="1" dirty="0"/>
              <a:t>Pin – pen </a:t>
            </a:r>
            <a:r>
              <a:rPr lang="en-US" dirty="0"/>
              <a:t>merger</a:t>
            </a:r>
            <a:endParaRPr lang="en-US" i="1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345ABD-C726-451B-99F0-D9242D785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084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000C8-4FDB-4E42-810B-B8E0C8752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Morphosyntax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232B22-5381-4062-92DA-0BBB5F4330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North Midlands area – Ulster-Scots influence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i="1" dirty="0"/>
              <a:t>Needs </a:t>
            </a:r>
            <a:r>
              <a:rPr lang="en-US" dirty="0"/>
              <a:t>+ past participle (Murray and Simon 2002)</a:t>
            </a:r>
            <a:endParaRPr lang="en-US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i="1" dirty="0"/>
              <a:t>The car needs washed.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Also </a:t>
            </a:r>
            <a:r>
              <a:rPr lang="en-US" i="1" dirty="0"/>
              <a:t>The dog likes walked, </a:t>
            </a:r>
            <a:r>
              <a:rPr lang="en-US" dirty="0"/>
              <a:t>and </a:t>
            </a:r>
            <a:r>
              <a:rPr lang="en-US" i="1" dirty="0"/>
              <a:t>the baby wants fed.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Hierarchy: </a:t>
            </a:r>
            <a:r>
              <a:rPr lang="en-US" i="1" dirty="0"/>
              <a:t>needs, wants, likes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Positive </a:t>
            </a:r>
            <a:r>
              <a:rPr lang="en-US" i="1" dirty="0"/>
              <a:t>anymore</a:t>
            </a:r>
            <a:r>
              <a:rPr lang="en-US" dirty="0"/>
              <a:t> (Youmans 1986)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i="1" dirty="0"/>
              <a:t>Literacy is on the rise, everyone reads anymore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i="1" dirty="0"/>
              <a:t>Literacy is on the rise, anymore everyone reads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Hierarchy: clause final, clause initial </a:t>
            </a:r>
          </a:p>
          <a:p>
            <a:r>
              <a:rPr lang="en-US" dirty="0"/>
              <a:t>Spreading influence (</a:t>
            </a:r>
            <a:r>
              <a:rPr lang="en-US" dirty="0" err="1"/>
              <a:t>Labov</a:t>
            </a:r>
            <a:r>
              <a:rPr lang="en-US"/>
              <a:t> et </a:t>
            </a:r>
            <a:r>
              <a:rPr lang="en-US" dirty="0"/>
              <a:t>a</a:t>
            </a:r>
            <a:r>
              <a:rPr lang="en-US"/>
              <a:t>l</a:t>
            </a:r>
            <a:r>
              <a:rPr lang="en-US" dirty="0"/>
              <a:t>. 2006)</a:t>
            </a:r>
          </a:p>
          <a:p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E9C7A4-4263-4AE2-8A5F-281355DC06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325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77560-AD1B-4D4A-B0FB-839DED20C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Collection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E9BB87-116B-41B7-86B1-2CF575F4C8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Online Questionnaire – self reported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Link circulated via Facebook by friends, family, peers, UM faculty.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45 questions: demographics, phonology , morphosyntax</a:t>
            </a:r>
          </a:p>
          <a:p>
            <a:endParaRPr lang="en-US" dirty="0"/>
          </a:p>
          <a:p>
            <a:r>
              <a:rPr lang="en-US" dirty="0"/>
              <a:t>Supplementary in-person/phone interviews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9B86CF-7164-4168-BCEC-656935579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5259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A53A8-4D26-4ADB-8358-99B51A1EA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Dividing East and West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515AF2-C816-4440-BD72-EBD5E975DC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No clear boundary – geographic, cultural, economic factors</a:t>
            </a:r>
          </a:p>
          <a:p>
            <a:pPr lvl="1"/>
            <a:r>
              <a:rPr lang="en-US" dirty="0"/>
              <a:t>East – plains, less populated, oil industry</a:t>
            </a:r>
          </a:p>
          <a:p>
            <a:pPr lvl="1"/>
            <a:r>
              <a:rPr lang="en-US" dirty="0"/>
              <a:t>West – mountainous, tourism and forestry</a:t>
            </a:r>
          </a:p>
          <a:p>
            <a:r>
              <a:rPr lang="en-US" dirty="0"/>
              <a:t>Questionnaire responses</a:t>
            </a:r>
          </a:p>
          <a:p>
            <a:pPr lvl="1"/>
            <a:r>
              <a:rPr lang="en-US" dirty="0"/>
              <a:t>Asked what region they consider themself from, East, West, Central, Other</a:t>
            </a:r>
          </a:p>
          <a:p>
            <a:r>
              <a:rPr lang="en-US" dirty="0"/>
              <a:t>Analysis framework - boundary along Lewis and Absaroka mountain ranges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0D078A-2CCF-41F0-A11C-0003BB068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398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map&#10;&#10;Description automatically generated">
            <a:extLst>
              <a:ext uri="{FF2B5EF4-FFF2-40B4-BE49-F238E27FC236}">
                <a16:creationId xmlns:a16="http://schemas.microsoft.com/office/drawing/2014/main" id="{86E52981-BB30-4DAA-8E69-54A2220B7C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02" y="-1593113"/>
            <a:ext cx="12129795" cy="909734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724709-00D4-48C7-9E84-2A0D82D81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4967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close up of a map&#10;&#10;Description automatically generated">
            <a:extLst>
              <a:ext uri="{FF2B5EF4-FFF2-40B4-BE49-F238E27FC236}">
                <a16:creationId xmlns:a16="http://schemas.microsoft.com/office/drawing/2014/main" id="{8F78C8F2-6C0A-4566-8D9C-50129A75D037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724025" y="1304925"/>
            <a:ext cx="8743950" cy="505142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C378DB-4CB8-4E36-AF54-777485197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9276ED-3040-4BBA-961F-33901BF2409E}"/>
              </a:ext>
            </a:extLst>
          </p:cNvPr>
          <p:cNvSpPr txBox="1"/>
          <p:nvPr/>
        </p:nvSpPr>
        <p:spPr>
          <a:xfrm>
            <a:off x="2538487" y="416580"/>
            <a:ext cx="71150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Western and Eastern Montana County Divisions</a:t>
            </a:r>
          </a:p>
        </p:txBody>
      </p:sp>
    </p:spTree>
    <p:extLst>
      <p:ext uri="{BB962C8B-B14F-4D97-AF65-F5344CB8AC3E}">
        <p14:creationId xmlns:p14="http://schemas.microsoft.com/office/powerpoint/2010/main" val="22329170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92538-0828-490F-9281-359D47BCD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92DF7-A5C4-4DB1-A4A9-AEAAC48C99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862512"/>
            <a:ext cx="10058400" cy="402336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156 questionnaire responses – 112 used for analysis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Surveys excluded if: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Significantly incomplete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Moved to Montana at 18 or later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Did not consider from themself from Montana</a:t>
            </a:r>
          </a:p>
          <a:p>
            <a:r>
              <a:rPr lang="en-US" dirty="0"/>
              <a:t>86 responses from West, 26 responses from East</a:t>
            </a:r>
          </a:p>
          <a:p>
            <a:r>
              <a:rPr lang="en-US" dirty="0"/>
              <a:t>26 (out of 56) counties</a:t>
            </a:r>
          </a:p>
          <a:p>
            <a:pPr lvl="1"/>
            <a:r>
              <a:rPr lang="en-US" dirty="0"/>
              <a:t>14 counties with just 1 respondent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6FCFAA-E3FE-45BF-BD75-322DD9A06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08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E1210E4A-F18E-43AC-A39A-A109080D5A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2565" y="1059102"/>
            <a:ext cx="9646870" cy="557106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4973E3-3291-4895-9333-346949C31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FA5290-6CDE-445C-A3F6-1BA1C8866955}"/>
              </a:ext>
            </a:extLst>
          </p:cNvPr>
          <p:cNvSpPr txBox="1"/>
          <p:nvPr/>
        </p:nvSpPr>
        <p:spPr>
          <a:xfrm>
            <a:off x="3591149" y="302901"/>
            <a:ext cx="50194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Survey Responses by County </a:t>
            </a:r>
          </a:p>
        </p:txBody>
      </p:sp>
    </p:spTree>
    <p:extLst>
      <p:ext uri="{BB962C8B-B14F-4D97-AF65-F5344CB8AC3E}">
        <p14:creationId xmlns:p14="http://schemas.microsoft.com/office/powerpoint/2010/main" val="23988083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BC9EF-B9F5-48F1-A4B3-A7EC5416D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Statistical Significance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844B2B-1331-4939-B942-BCC1BF507A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Tested using Fisher’s Exact Test</a:t>
            </a:r>
          </a:p>
          <a:p>
            <a:pPr lvl="1"/>
            <a:r>
              <a:rPr lang="en-US" dirty="0"/>
              <a:t>Ideal for small sample sizes and binary questions</a:t>
            </a:r>
          </a:p>
          <a:p>
            <a:pPr lvl="1"/>
            <a:endParaRPr lang="en-US" dirty="0"/>
          </a:p>
          <a:p>
            <a:r>
              <a:rPr lang="en-US" dirty="0"/>
              <a:t>Questions with multiple answers – P-value for each answer </a:t>
            </a:r>
          </a:p>
          <a:p>
            <a:endParaRPr lang="en-US" dirty="0"/>
          </a:p>
          <a:p>
            <a:r>
              <a:rPr lang="en-US" dirty="0"/>
              <a:t>Questions were tested at 90% confidence</a:t>
            </a:r>
          </a:p>
          <a:p>
            <a:pPr lvl="1"/>
            <a:r>
              <a:rPr lang="en-US" dirty="0"/>
              <a:t>Small sample, quantitative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9AC486-5CE6-43E0-9946-BF9F0A7D0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749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D54D3-63E7-4E4F-9E23-5B2360797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746" y="586822"/>
            <a:ext cx="3560252" cy="1645920"/>
          </a:xfrm>
        </p:spPr>
        <p:txBody>
          <a:bodyPr>
            <a:normAutofit/>
          </a:bodyPr>
          <a:lstStyle/>
          <a:p>
            <a:r>
              <a:rPr lang="en-US" sz="3200" dirty="0"/>
              <a:t>Phonetic Data</a:t>
            </a:r>
          </a:p>
        </p:txBody>
      </p:sp>
      <p:sp>
        <p:nvSpPr>
          <p:cNvPr id="13" name="Content Placeholder 8">
            <a:extLst>
              <a:ext uri="{FF2B5EF4-FFF2-40B4-BE49-F238E27FC236}">
                <a16:creationId xmlns:a16="http://schemas.microsoft.com/office/drawing/2014/main" id="{055977F0-B538-4E41-9D92-14EFCBACB1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1164" y="586822"/>
            <a:ext cx="6002636" cy="1645920"/>
          </a:xfrm>
        </p:spPr>
        <p:txBody>
          <a:bodyPr anchor="ctr">
            <a:normAutofit/>
          </a:bodyPr>
          <a:lstStyle/>
          <a:p>
            <a:r>
              <a:rPr lang="en-US" sz="1800" dirty="0"/>
              <a:t>Appearance rates of features of interest</a:t>
            </a:r>
          </a:p>
          <a:p>
            <a:r>
              <a:rPr lang="en-US" sz="1800" dirty="0"/>
              <a:t>Significance of differences between groups</a:t>
            </a:r>
          </a:p>
          <a:p>
            <a:pPr marL="0" indent="0">
              <a:buNone/>
            </a:pPr>
            <a:endParaRPr lang="en-US" sz="1800" dirty="0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153C821F-924C-4344-8FD5-7D4BBD2C84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674912"/>
              </p:ext>
            </p:extLst>
          </p:nvPr>
        </p:nvGraphicFramePr>
        <p:xfrm>
          <a:off x="847433" y="2706064"/>
          <a:ext cx="9007462" cy="3483865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4604215">
                  <a:extLst>
                    <a:ext uri="{9D8B030D-6E8A-4147-A177-3AD203B41FA5}">
                      <a16:colId xmlns:a16="http://schemas.microsoft.com/office/drawing/2014/main" val="2189845605"/>
                    </a:ext>
                  </a:extLst>
                </a:gridCol>
                <a:gridCol w="1423251">
                  <a:extLst>
                    <a:ext uri="{9D8B030D-6E8A-4147-A177-3AD203B41FA5}">
                      <a16:colId xmlns:a16="http://schemas.microsoft.com/office/drawing/2014/main" val="880042160"/>
                    </a:ext>
                  </a:extLst>
                </a:gridCol>
                <a:gridCol w="1242698">
                  <a:extLst>
                    <a:ext uri="{9D8B030D-6E8A-4147-A177-3AD203B41FA5}">
                      <a16:colId xmlns:a16="http://schemas.microsoft.com/office/drawing/2014/main" val="1602179176"/>
                    </a:ext>
                  </a:extLst>
                </a:gridCol>
                <a:gridCol w="1737298">
                  <a:extLst>
                    <a:ext uri="{9D8B030D-6E8A-4147-A177-3AD203B41FA5}">
                      <a16:colId xmlns:a16="http://schemas.microsoft.com/office/drawing/2014/main" val="2994889581"/>
                    </a:ext>
                  </a:extLst>
                </a:gridCol>
              </a:tblGrid>
              <a:tr h="49769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 dirty="0">
                          <a:effectLst/>
                        </a:rPr>
                        <a:t> </a:t>
                      </a:r>
                      <a:endParaRPr lang="en-US" sz="2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 dirty="0">
                          <a:effectLst/>
                        </a:rPr>
                        <a:t>West</a:t>
                      </a:r>
                      <a:endParaRPr lang="en-US" sz="2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 dirty="0">
                          <a:effectLst/>
                        </a:rPr>
                        <a:t>East</a:t>
                      </a:r>
                      <a:endParaRPr lang="en-US" sz="2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 dirty="0">
                          <a:effectLst/>
                        </a:rPr>
                        <a:t>P-value</a:t>
                      </a:r>
                      <a:endParaRPr lang="en-US" sz="2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extLst>
                  <a:ext uri="{0D108BD9-81ED-4DB2-BD59-A6C34878D82A}">
                    <a16:rowId xmlns:a16="http://schemas.microsoft.com/office/drawing/2014/main" val="1379795457"/>
                  </a:ext>
                </a:extLst>
              </a:tr>
              <a:tr h="49769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 dirty="0">
                          <a:effectLst/>
                        </a:rPr>
                        <a:t>Low back merger, </a:t>
                      </a:r>
                      <a:r>
                        <a:rPr lang="en-US" sz="2700" i="1" dirty="0">
                          <a:effectLst/>
                        </a:rPr>
                        <a:t>cot-caught</a:t>
                      </a:r>
                      <a:endParaRPr lang="en-US" sz="2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 dirty="0">
                          <a:effectLst/>
                        </a:rPr>
                        <a:t>90%</a:t>
                      </a:r>
                      <a:endParaRPr lang="en-US" sz="2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>
                          <a:effectLst/>
                        </a:rPr>
                        <a:t>88%</a:t>
                      </a:r>
                      <a:endParaRPr lang="en-US" sz="2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>
                          <a:effectLst/>
                        </a:rPr>
                        <a:t>0.7152</a:t>
                      </a:r>
                      <a:endParaRPr lang="en-US" sz="2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extLst>
                  <a:ext uri="{0D108BD9-81ED-4DB2-BD59-A6C34878D82A}">
                    <a16:rowId xmlns:a16="http://schemas.microsoft.com/office/drawing/2014/main" val="1428649610"/>
                  </a:ext>
                </a:extLst>
              </a:tr>
              <a:tr h="49769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 i="1" dirty="0">
                          <a:effectLst/>
                        </a:rPr>
                        <a:t>Pin-pen</a:t>
                      </a:r>
                      <a:r>
                        <a:rPr lang="en-US" sz="2700" dirty="0">
                          <a:effectLst/>
                        </a:rPr>
                        <a:t> merger </a:t>
                      </a:r>
                      <a:endParaRPr lang="en-US" sz="2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>
                          <a:effectLst/>
                        </a:rPr>
                        <a:t>16%</a:t>
                      </a:r>
                      <a:endParaRPr lang="en-US" sz="2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>
                          <a:effectLst/>
                        </a:rPr>
                        <a:t>19%</a:t>
                      </a:r>
                      <a:endParaRPr lang="en-US" sz="2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>
                          <a:effectLst/>
                        </a:rPr>
                        <a:t>0.7785</a:t>
                      </a:r>
                      <a:endParaRPr lang="en-US" sz="2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extLst>
                  <a:ext uri="{0D108BD9-81ED-4DB2-BD59-A6C34878D82A}">
                    <a16:rowId xmlns:a16="http://schemas.microsoft.com/office/drawing/2014/main" val="2470517378"/>
                  </a:ext>
                </a:extLst>
              </a:tr>
              <a:tr h="49769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 dirty="0">
                          <a:effectLst/>
                        </a:rPr>
                        <a:t>[ɛ],[e], or other vowel in </a:t>
                      </a:r>
                      <a:r>
                        <a:rPr lang="en-US" sz="2700" i="1" dirty="0">
                          <a:effectLst/>
                        </a:rPr>
                        <a:t>bag</a:t>
                      </a:r>
                      <a:endParaRPr lang="en-US" sz="2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>
                          <a:effectLst/>
                        </a:rPr>
                        <a:t>72%</a:t>
                      </a:r>
                      <a:endParaRPr lang="en-US" sz="2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 dirty="0">
                          <a:effectLst/>
                        </a:rPr>
                        <a:t>58%</a:t>
                      </a:r>
                      <a:endParaRPr lang="en-US" sz="2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>
                          <a:effectLst/>
                        </a:rPr>
                        <a:t>0.2268</a:t>
                      </a:r>
                      <a:endParaRPr lang="en-US" sz="2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extLst>
                  <a:ext uri="{0D108BD9-81ED-4DB2-BD59-A6C34878D82A}">
                    <a16:rowId xmlns:a16="http://schemas.microsoft.com/office/drawing/2014/main" val="3339818842"/>
                  </a:ext>
                </a:extLst>
              </a:tr>
              <a:tr h="49769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 dirty="0">
                          <a:effectLst/>
                        </a:rPr>
                        <a:t>[ɪ] vowel in </a:t>
                      </a:r>
                      <a:r>
                        <a:rPr lang="en-US" sz="2700" i="1" dirty="0">
                          <a:effectLst/>
                        </a:rPr>
                        <a:t>creek</a:t>
                      </a:r>
                      <a:endParaRPr lang="en-US" sz="2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>
                          <a:effectLst/>
                        </a:rPr>
                        <a:t>66%</a:t>
                      </a:r>
                      <a:endParaRPr lang="en-US" sz="2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>
                          <a:effectLst/>
                        </a:rPr>
                        <a:t>50%</a:t>
                      </a:r>
                      <a:endParaRPr lang="en-US" sz="2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>
                          <a:effectLst/>
                        </a:rPr>
                        <a:t>0.2297</a:t>
                      </a:r>
                      <a:endParaRPr lang="en-US" sz="2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extLst>
                  <a:ext uri="{0D108BD9-81ED-4DB2-BD59-A6C34878D82A}">
                    <a16:rowId xmlns:a16="http://schemas.microsoft.com/office/drawing/2014/main" val="4216691976"/>
                  </a:ext>
                </a:extLst>
              </a:tr>
              <a:tr h="49769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 dirty="0">
                          <a:effectLst/>
                        </a:rPr>
                        <a:t>[ʊ] vowel in </a:t>
                      </a:r>
                      <a:r>
                        <a:rPr lang="en-US" sz="2700" i="1" dirty="0">
                          <a:effectLst/>
                        </a:rPr>
                        <a:t>root</a:t>
                      </a:r>
                      <a:endParaRPr lang="en-US" sz="2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>
                          <a:effectLst/>
                        </a:rPr>
                        <a:t>15%</a:t>
                      </a:r>
                      <a:endParaRPr lang="en-US" sz="2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>
                          <a:effectLst/>
                        </a:rPr>
                        <a:t>12%</a:t>
                      </a:r>
                      <a:endParaRPr lang="en-US" sz="2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>
                          <a:effectLst/>
                        </a:rPr>
                        <a:t>0.5589</a:t>
                      </a:r>
                      <a:endParaRPr lang="en-US" sz="2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extLst>
                  <a:ext uri="{0D108BD9-81ED-4DB2-BD59-A6C34878D82A}">
                    <a16:rowId xmlns:a16="http://schemas.microsoft.com/office/drawing/2014/main" val="353235294"/>
                  </a:ext>
                </a:extLst>
              </a:tr>
              <a:tr h="49769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 dirty="0">
                          <a:effectLst/>
                        </a:rPr>
                        <a:t>[ʊ] vowel in </a:t>
                      </a:r>
                      <a:r>
                        <a:rPr lang="en-US" sz="2700" i="1" dirty="0">
                          <a:effectLst/>
                        </a:rPr>
                        <a:t>bitterroot</a:t>
                      </a:r>
                      <a:endParaRPr lang="en-US" sz="2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 dirty="0">
                          <a:effectLst/>
                        </a:rPr>
                        <a:t>31%</a:t>
                      </a:r>
                      <a:endParaRPr lang="en-US" sz="2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 dirty="0">
                          <a:effectLst/>
                        </a:rPr>
                        <a:t>46%</a:t>
                      </a:r>
                      <a:endParaRPr lang="en-US" sz="2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700" dirty="0">
                          <a:effectLst/>
                        </a:rPr>
                        <a:t>0.1624</a:t>
                      </a:r>
                      <a:endParaRPr lang="en-US" sz="27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55530" marR="155530" marT="0" marB="0"/>
                </a:tc>
                <a:extLst>
                  <a:ext uri="{0D108BD9-81ED-4DB2-BD59-A6C34878D82A}">
                    <a16:rowId xmlns:a16="http://schemas.microsoft.com/office/drawing/2014/main" val="2185856097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5B0CDF-49FA-43C2-BB9B-3E9E407FC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146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1D634-CE64-4ADB-BFD2-6418ADB84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Focus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8348F3-6FE4-4002-95AB-9C7D4F288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/>
              <a:t>Are there any differences in the phonology  and morphosyntax of the English of eastern and western Montanans?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036C07-C990-4DA7-859F-CE9558E58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9821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1D394-5C97-40FB-9859-0F8608742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745" y="586822"/>
            <a:ext cx="3894709" cy="1645920"/>
          </a:xfrm>
        </p:spPr>
        <p:txBody>
          <a:bodyPr>
            <a:normAutofit/>
          </a:bodyPr>
          <a:lstStyle/>
          <a:p>
            <a:r>
              <a:rPr lang="en-US" sz="3200" dirty="0"/>
              <a:t>Morphosyntax Data: </a:t>
            </a:r>
            <a:r>
              <a:rPr lang="en-US" sz="3200" i="1" dirty="0"/>
              <a:t>Needs </a:t>
            </a:r>
            <a:r>
              <a:rPr lang="en-US" sz="3200" dirty="0"/>
              <a:t>+ past participle </a:t>
            </a:r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4E3A0945-2880-445A-AA91-92FB749FA0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0692702"/>
              </p:ext>
            </p:extLst>
          </p:nvPr>
        </p:nvGraphicFramePr>
        <p:xfrm>
          <a:off x="557784" y="2842761"/>
          <a:ext cx="9939121" cy="2286522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6042723">
                  <a:extLst>
                    <a:ext uri="{9D8B030D-6E8A-4147-A177-3AD203B41FA5}">
                      <a16:colId xmlns:a16="http://schemas.microsoft.com/office/drawing/2014/main" val="1968814303"/>
                    </a:ext>
                  </a:extLst>
                </a:gridCol>
                <a:gridCol w="1194389">
                  <a:extLst>
                    <a:ext uri="{9D8B030D-6E8A-4147-A177-3AD203B41FA5}">
                      <a16:colId xmlns:a16="http://schemas.microsoft.com/office/drawing/2014/main" val="2902264601"/>
                    </a:ext>
                  </a:extLst>
                </a:gridCol>
                <a:gridCol w="1194389">
                  <a:extLst>
                    <a:ext uri="{9D8B030D-6E8A-4147-A177-3AD203B41FA5}">
                      <a16:colId xmlns:a16="http://schemas.microsoft.com/office/drawing/2014/main" val="3165530007"/>
                    </a:ext>
                  </a:extLst>
                </a:gridCol>
                <a:gridCol w="1507620">
                  <a:extLst>
                    <a:ext uri="{9D8B030D-6E8A-4147-A177-3AD203B41FA5}">
                      <a16:colId xmlns:a16="http://schemas.microsoft.com/office/drawing/2014/main" val="2396875160"/>
                    </a:ext>
                  </a:extLst>
                </a:gridCol>
              </a:tblGrid>
              <a:tr h="32664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n-US" sz="18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West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East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P-value</a:t>
                      </a:r>
                      <a:endParaRPr lang="en-US" sz="18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extLst>
                  <a:ext uri="{0D108BD9-81ED-4DB2-BD59-A6C34878D82A}">
                    <a16:rowId xmlns:a16="http://schemas.microsoft.com/office/drawing/2014/main" val="3259054464"/>
                  </a:ext>
                </a:extLst>
              </a:tr>
              <a:tr h="32664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Use </a:t>
                      </a:r>
                      <a:r>
                        <a:rPr lang="en-US" sz="1800" i="1" dirty="0">
                          <a:effectLst/>
                        </a:rPr>
                        <a:t>needs</a:t>
                      </a:r>
                      <a:r>
                        <a:rPr lang="en-US" sz="1800" dirty="0">
                          <a:effectLst/>
                        </a:rPr>
                        <a:t> + past particle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33%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38%</a:t>
                      </a:r>
                      <a:endParaRPr lang="en-US" sz="18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0.6631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extLst>
                  <a:ext uri="{0D108BD9-81ED-4DB2-BD59-A6C34878D82A}">
                    <a16:rowId xmlns:a16="http://schemas.microsoft.com/office/drawing/2014/main" val="3246622656"/>
                  </a:ext>
                </a:extLst>
              </a:tr>
              <a:tr h="32664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Use </a:t>
                      </a:r>
                      <a:r>
                        <a:rPr lang="en-US" sz="1800" i="1" dirty="0">
                          <a:effectLst/>
                        </a:rPr>
                        <a:t>wants</a:t>
                      </a:r>
                      <a:r>
                        <a:rPr lang="en-US" sz="1800" dirty="0">
                          <a:effectLst/>
                        </a:rPr>
                        <a:t> + past participle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20%</a:t>
                      </a:r>
                      <a:endParaRPr lang="en-US" sz="18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24%</a:t>
                      </a:r>
                      <a:endParaRPr lang="en-US" sz="18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0.5996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extLst>
                  <a:ext uri="{0D108BD9-81ED-4DB2-BD59-A6C34878D82A}">
                    <a16:rowId xmlns:a16="http://schemas.microsoft.com/office/drawing/2014/main" val="2574099667"/>
                  </a:ext>
                </a:extLst>
              </a:tr>
              <a:tr h="32664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Use </a:t>
                      </a:r>
                      <a:r>
                        <a:rPr lang="en-US" sz="1800" i="1" dirty="0">
                          <a:effectLst/>
                        </a:rPr>
                        <a:t>likes</a:t>
                      </a:r>
                      <a:r>
                        <a:rPr lang="en-US" sz="1800" dirty="0">
                          <a:effectLst/>
                        </a:rPr>
                        <a:t> + past participle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15%</a:t>
                      </a:r>
                      <a:endParaRPr lang="en-US" sz="18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15%</a:t>
                      </a:r>
                      <a:endParaRPr lang="en-US" sz="18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extLst>
                  <a:ext uri="{0D108BD9-81ED-4DB2-BD59-A6C34878D82A}">
                    <a16:rowId xmlns:a16="http://schemas.microsoft.com/office/drawing/2014/main" val="1638683141"/>
                  </a:ext>
                </a:extLst>
              </a:tr>
              <a:tr h="32664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Never heard </a:t>
                      </a:r>
                      <a:r>
                        <a:rPr lang="en-US" sz="1800" i="1" dirty="0">
                          <a:effectLst/>
                        </a:rPr>
                        <a:t>needs</a:t>
                      </a:r>
                      <a:r>
                        <a:rPr lang="en-US" sz="1800" dirty="0">
                          <a:effectLst/>
                        </a:rPr>
                        <a:t> + past participle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24%</a:t>
                      </a:r>
                      <a:endParaRPr lang="en-US" sz="18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16%</a:t>
                      </a:r>
                      <a:endParaRPr lang="en-US" sz="18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0.8347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extLst>
                  <a:ext uri="{0D108BD9-81ED-4DB2-BD59-A6C34878D82A}">
                    <a16:rowId xmlns:a16="http://schemas.microsoft.com/office/drawing/2014/main" val="1097343584"/>
                  </a:ext>
                </a:extLst>
              </a:tr>
              <a:tr h="32664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Never heard </a:t>
                      </a:r>
                      <a:r>
                        <a:rPr lang="en-US" sz="1800" i="1" dirty="0">
                          <a:effectLst/>
                        </a:rPr>
                        <a:t>wants</a:t>
                      </a:r>
                      <a:r>
                        <a:rPr lang="en-US" sz="1800" dirty="0">
                          <a:effectLst/>
                        </a:rPr>
                        <a:t> + past participle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42%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21%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0.0681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863596"/>
                  </a:ext>
                </a:extLst>
              </a:tr>
              <a:tr h="326646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Never heard </a:t>
                      </a:r>
                      <a:r>
                        <a:rPr lang="en-US" sz="1800" i="1" dirty="0">
                          <a:effectLst/>
                        </a:rPr>
                        <a:t>likes</a:t>
                      </a:r>
                      <a:r>
                        <a:rPr lang="en-US" sz="1800" dirty="0">
                          <a:effectLst/>
                        </a:rPr>
                        <a:t> + past participle,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58%</a:t>
                      </a:r>
                      <a:endParaRPr lang="en-US" sz="18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52%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0.6262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2077" marR="102077" marT="0" marB="0"/>
                </a:tc>
                <a:extLst>
                  <a:ext uri="{0D108BD9-81ED-4DB2-BD59-A6C34878D82A}">
                    <a16:rowId xmlns:a16="http://schemas.microsoft.com/office/drawing/2014/main" val="2854486371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73916F-564B-45FE-BA21-B9D342CB0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3509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F8EC9-319A-4C0C-AAF1-384414BEA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746" y="586822"/>
            <a:ext cx="3599146" cy="1645920"/>
          </a:xfrm>
        </p:spPr>
        <p:txBody>
          <a:bodyPr>
            <a:normAutofit/>
          </a:bodyPr>
          <a:lstStyle/>
          <a:p>
            <a:r>
              <a:rPr lang="en-US" sz="3200" dirty="0"/>
              <a:t>Morphosyntax Data: Positive </a:t>
            </a:r>
            <a:r>
              <a:rPr lang="en-US" sz="3200" i="1" dirty="0"/>
              <a:t>Anymore</a:t>
            </a:r>
            <a:endParaRPr lang="en-US" sz="320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99A8C5F-3FC2-49CF-BEA6-3A72C5FC47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51164" y="586822"/>
            <a:ext cx="6002636" cy="1645920"/>
          </a:xfrm>
        </p:spPr>
        <p:txBody>
          <a:bodyPr anchor="ctr">
            <a:normAutofit/>
          </a:bodyPr>
          <a:lstStyle/>
          <a:p>
            <a:endParaRPr lang="en-US" sz="1800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CF09DBB2-B3C3-4CF2-89C7-A2578996DC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9751738"/>
              </p:ext>
            </p:extLst>
          </p:nvPr>
        </p:nvGraphicFramePr>
        <p:xfrm>
          <a:off x="557784" y="2954473"/>
          <a:ext cx="10078028" cy="2173595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6633233">
                  <a:extLst>
                    <a:ext uri="{9D8B030D-6E8A-4147-A177-3AD203B41FA5}">
                      <a16:colId xmlns:a16="http://schemas.microsoft.com/office/drawing/2014/main" val="76266112"/>
                    </a:ext>
                  </a:extLst>
                </a:gridCol>
                <a:gridCol w="1049665">
                  <a:extLst>
                    <a:ext uri="{9D8B030D-6E8A-4147-A177-3AD203B41FA5}">
                      <a16:colId xmlns:a16="http://schemas.microsoft.com/office/drawing/2014/main" val="2434987205"/>
                    </a:ext>
                  </a:extLst>
                </a:gridCol>
                <a:gridCol w="1049665">
                  <a:extLst>
                    <a:ext uri="{9D8B030D-6E8A-4147-A177-3AD203B41FA5}">
                      <a16:colId xmlns:a16="http://schemas.microsoft.com/office/drawing/2014/main" val="47459452"/>
                    </a:ext>
                  </a:extLst>
                </a:gridCol>
                <a:gridCol w="1345465">
                  <a:extLst>
                    <a:ext uri="{9D8B030D-6E8A-4147-A177-3AD203B41FA5}">
                      <a16:colId xmlns:a16="http://schemas.microsoft.com/office/drawing/2014/main" val="2541817948"/>
                    </a:ext>
                  </a:extLst>
                </a:gridCol>
              </a:tblGrid>
              <a:tr h="434719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35850" marR="1358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West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35850" marR="1358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East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35850" marR="1358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P-value</a:t>
                      </a:r>
                      <a:endParaRPr lang="en-US" sz="2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35850" marR="135850" marT="0" marB="0"/>
                </a:tc>
                <a:extLst>
                  <a:ext uri="{0D108BD9-81ED-4DB2-BD59-A6C34878D82A}">
                    <a16:rowId xmlns:a16="http://schemas.microsoft.com/office/drawing/2014/main" val="516980039"/>
                  </a:ext>
                </a:extLst>
              </a:tr>
              <a:tr h="434719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Use positive </a:t>
                      </a:r>
                      <a:r>
                        <a:rPr lang="en-US" sz="2400" i="1" dirty="0">
                          <a:effectLst/>
                        </a:rPr>
                        <a:t>anymore</a:t>
                      </a:r>
                      <a:r>
                        <a:rPr lang="en-US" sz="2400" dirty="0">
                          <a:effectLst/>
                        </a:rPr>
                        <a:t> clause finally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35850" marR="1358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10%</a:t>
                      </a:r>
                      <a:endParaRPr lang="en-US" sz="2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35850" marR="1358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14%</a:t>
                      </a:r>
                      <a:endParaRPr lang="en-US" sz="2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35850" marR="1358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0.5083</a:t>
                      </a:r>
                      <a:endParaRPr lang="en-US" sz="2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35850" marR="135850" marT="0" marB="0"/>
                </a:tc>
                <a:extLst>
                  <a:ext uri="{0D108BD9-81ED-4DB2-BD59-A6C34878D82A}">
                    <a16:rowId xmlns:a16="http://schemas.microsoft.com/office/drawing/2014/main" val="3818055185"/>
                  </a:ext>
                </a:extLst>
              </a:tr>
              <a:tr h="434719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Use positive </a:t>
                      </a:r>
                      <a:r>
                        <a:rPr lang="en-US" sz="2400" i="1" dirty="0">
                          <a:effectLst/>
                        </a:rPr>
                        <a:t>anymore</a:t>
                      </a:r>
                      <a:r>
                        <a:rPr lang="en-US" sz="2400" dirty="0">
                          <a:effectLst/>
                        </a:rPr>
                        <a:t> clause initially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35850" marR="1358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14%</a:t>
                      </a:r>
                      <a:endParaRPr lang="en-US" sz="2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35850" marR="1358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12%</a:t>
                      </a:r>
                      <a:endParaRPr lang="en-US" sz="2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35850" marR="1358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35850" marR="135850" marT="0" marB="0"/>
                </a:tc>
                <a:extLst>
                  <a:ext uri="{0D108BD9-81ED-4DB2-BD59-A6C34878D82A}">
                    <a16:rowId xmlns:a16="http://schemas.microsoft.com/office/drawing/2014/main" val="3756418584"/>
                  </a:ext>
                </a:extLst>
              </a:tr>
              <a:tr h="434719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Never heard positive </a:t>
                      </a:r>
                      <a:r>
                        <a:rPr lang="en-US" sz="2400" i="1" dirty="0">
                          <a:effectLst/>
                        </a:rPr>
                        <a:t>anymore</a:t>
                      </a:r>
                      <a:r>
                        <a:rPr lang="en-US" sz="2400" dirty="0">
                          <a:effectLst/>
                        </a:rPr>
                        <a:t> finally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35850" marR="1358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68%</a:t>
                      </a:r>
                      <a:endParaRPr lang="en-US" sz="2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35850" marR="1358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54%</a:t>
                      </a:r>
                      <a:endParaRPr lang="en-US" sz="2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35850" marR="1358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0.1749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35850" marR="135850" marT="0" marB="0"/>
                </a:tc>
                <a:extLst>
                  <a:ext uri="{0D108BD9-81ED-4DB2-BD59-A6C34878D82A}">
                    <a16:rowId xmlns:a16="http://schemas.microsoft.com/office/drawing/2014/main" val="3100274421"/>
                  </a:ext>
                </a:extLst>
              </a:tr>
              <a:tr h="434719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Never heard positive </a:t>
                      </a:r>
                      <a:r>
                        <a:rPr lang="en-US" sz="2400" i="1" dirty="0">
                          <a:effectLst/>
                        </a:rPr>
                        <a:t>anymore</a:t>
                      </a:r>
                      <a:r>
                        <a:rPr lang="en-US" sz="2400" dirty="0">
                          <a:effectLst/>
                        </a:rPr>
                        <a:t> clause initially 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35850" marR="1358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59%</a:t>
                      </a:r>
                      <a:endParaRPr lang="en-US" sz="24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35850" marR="1358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62%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35850" marR="13585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35850" marR="135850" marT="0" marB="0"/>
                </a:tc>
                <a:extLst>
                  <a:ext uri="{0D108BD9-81ED-4DB2-BD59-A6C34878D82A}">
                    <a16:rowId xmlns:a16="http://schemas.microsoft.com/office/drawing/2014/main" val="2777485452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EBFB44-841D-4B25-8F9F-B3218BC99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8800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B1815-F6CA-4DF8-9541-2D1877EAC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53E811-38D0-4D8F-A585-9AD3E3C6C4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responses were not statistically significant p&lt;.20 </a:t>
            </a:r>
          </a:p>
          <a:p>
            <a:pPr lvl="1"/>
            <a:r>
              <a:rPr lang="en-US" dirty="0"/>
              <a:t>One response P&lt;.10 – never heard </a:t>
            </a:r>
            <a:r>
              <a:rPr lang="en-US" i="1" dirty="0"/>
              <a:t>wants </a:t>
            </a:r>
            <a:r>
              <a:rPr lang="en-US" dirty="0"/>
              <a:t>+ past participle</a:t>
            </a:r>
          </a:p>
          <a:p>
            <a:r>
              <a:rPr lang="en-US" dirty="0"/>
              <a:t>No significant variation in language use between East and West</a:t>
            </a:r>
          </a:p>
          <a:p>
            <a:r>
              <a:rPr lang="en-US" dirty="0"/>
              <a:t>People use lax vowel in </a:t>
            </a:r>
            <a:r>
              <a:rPr lang="en-US" i="1" dirty="0"/>
              <a:t>Bitterroot </a:t>
            </a:r>
            <a:r>
              <a:rPr lang="en-US" dirty="0"/>
              <a:t>much more frequently than in </a:t>
            </a:r>
            <a:r>
              <a:rPr lang="en-US" i="1" dirty="0"/>
              <a:t>root.</a:t>
            </a:r>
          </a:p>
          <a:p>
            <a:pPr lvl="1"/>
            <a:r>
              <a:rPr lang="en-US" dirty="0"/>
              <a:t>16% in </a:t>
            </a:r>
            <a:r>
              <a:rPr lang="en-US" i="1" dirty="0"/>
              <a:t>root, </a:t>
            </a:r>
            <a:r>
              <a:rPr lang="en-US" dirty="0"/>
              <a:t>37% in </a:t>
            </a:r>
            <a:r>
              <a:rPr lang="en-US" i="1" dirty="0"/>
              <a:t>Bitterroot</a:t>
            </a:r>
          </a:p>
          <a:p>
            <a:pPr lvl="1"/>
            <a:r>
              <a:rPr lang="en-US" dirty="0"/>
              <a:t>P-value of 0.0008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3889EE-4B69-4BC1-92AB-486E7DD97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3966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12FC5-4A76-41BE-83C8-573FDAF6E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87102-C206-4EB1-AFF6-F621C12F70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Montanans perceive a dialect despite no speech differences</a:t>
            </a:r>
          </a:p>
          <a:p>
            <a:r>
              <a:rPr lang="en-US" dirty="0"/>
              <a:t>Eastern Montanans perceive more difference in their speech – lower linguistic security (</a:t>
            </a:r>
            <a:r>
              <a:rPr lang="en-US" dirty="0" err="1"/>
              <a:t>Niedzielski</a:t>
            </a:r>
            <a:r>
              <a:rPr lang="en-US" dirty="0"/>
              <a:t> and Preston 2010)</a:t>
            </a:r>
          </a:p>
          <a:p>
            <a:pPr lvl="1"/>
            <a:r>
              <a:rPr lang="en-US" dirty="0"/>
              <a:t>Interviews – eastern Montanans say [</a:t>
            </a:r>
            <a:r>
              <a:rPr lang="en-US" dirty="0" err="1"/>
              <a:t>ɹʊt</a:t>
            </a:r>
            <a:r>
              <a:rPr lang="en-US" dirty="0"/>
              <a:t>]</a:t>
            </a:r>
            <a:r>
              <a:rPr lang="en-US" i="1" dirty="0"/>
              <a:t> </a:t>
            </a:r>
            <a:r>
              <a:rPr lang="en-US" dirty="0"/>
              <a:t>more</a:t>
            </a:r>
          </a:p>
          <a:p>
            <a:pPr lvl="1"/>
            <a:r>
              <a:rPr lang="en-US" dirty="0"/>
              <a:t>Data – eastern Montanans say [</a:t>
            </a:r>
            <a:r>
              <a:rPr lang="en-US" dirty="0" err="1"/>
              <a:t>ɹʊt</a:t>
            </a:r>
            <a:r>
              <a:rPr lang="en-US" dirty="0"/>
              <a:t>]</a:t>
            </a:r>
            <a:r>
              <a:rPr lang="en-US" i="1" dirty="0"/>
              <a:t> </a:t>
            </a:r>
            <a:r>
              <a:rPr lang="en-US" dirty="0"/>
              <a:t>less (not significant)</a:t>
            </a:r>
          </a:p>
          <a:p>
            <a:r>
              <a:rPr lang="en-US" dirty="0"/>
              <a:t>Montanans have different motivations for pronunciation of </a:t>
            </a:r>
            <a:r>
              <a:rPr lang="en-US" i="1" dirty="0"/>
              <a:t>Bitterroot </a:t>
            </a:r>
          </a:p>
          <a:p>
            <a:pPr lvl="1"/>
            <a:r>
              <a:rPr lang="en-US" dirty="0"/>
              <a:t>Proper names in dialectology </a:t>
            </a:r>
          </a:p>
          <a:p>
            <a:pPr lvl="1"/>
            <a:r>
              <a:rPr lang="en-US" dirty="0"/>
              <a:t>Allowing speakers to offer multiple answers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5FF38D-6C5A-4A2B-A86F-5C5D0A798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3059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E31C5-43BE-4EF7-856D-956F5E07B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3D15B-0BF3-475C-8B97-CB3C88B5E9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 is there a perceived dialect but no variation in language use?</a:t>
            </a:r>
          </a:p>
          <a:p>
            <a:pPr lvl="1"/>
            <a:r>
              <a:rPr lang="en-US" dirty="0"/>
              <a:t>Dialect division further East or West, or North – South, or urban-rural</a:t>
            </a:r>
          </a:p>
          <a:p>
            <a:r>
              <a:rPr lang="en-US" dirty="0"/>
              <a:t>Differences in sentence prosody</a:t>
            </a:r>
          </a:p>
          <a:p>
            <a:pPr lvl="1"/>
            <a:r>
              <a:rPr lang="en-US" dirty="0"/>
              <a:t>Speaker: “Eastern Montanans speak sing-</a:t>
            </a:r>
            <a:r>
              <a:rPr lang="en-US" dirty="0" err="1"/>
              <a:t>songy</a:t>
            </a:r>
            <a:r>
              <a:rPr lang="en-US" dirty="0"/>
              <a:t>, like the Midwest”</a:t>
            </a:r>
          </a:p>
          <a:p>
            <a:r>
              <a:rPr lang="en-US" dirty="0"/>
              <a:t>More acoustic data</a:t>
            </a:r>
          </a:p>
          <a:p>
            <a:pPr lvl="1"/>
            <a:r>
              <a:rPr lang="en-US" dirty="0"/>
              <a:t>Connected speech data </a:t>
            </a:r>
          </a:p>
          <a:p>
            <a:r>
              <a:rPr lang="en-US" dirty="0"/>
              <a:t>Lexical or phonological process in pronunciation of [</a:t>
            </a:r>
            <a:r>
              <a:rPr lang="en-US" dirty="0" err="1"/>
              <a:t>bɪtəɹʊt</a:t>
            </a:r>
            <a:r>
              <a:rPr lang="en-US" dirty="0"/>
              <a:t>]?</a:t>
            </a:r>
          </a:p>
          <a:p>
            <a:pPr lvl="1"/>
            <a:r>
              <a:rPr lang="en-US" dirty="0"/>
              <a:t>Similar pattern for [</a:t>
            </a:r>
            <a:r>
              <a:rPr lang="en-US" dirty="0" err="1"/>
              <a:t>kɹɪk</a:t>
            </a:r>
            <a:r>
              <a:rPr lang="en-US" dirty="0"/>
              <a:t>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9C9BB4-AE1C-4811-B692-B1FA30ECF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9936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6E397-7431-45AB-B660-658963436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99DFD2-8FEA-4BE1-A020-0BFCAEEDD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I extend my deepest gratitude to everyone who circulated and participated in data collection, UM linguistic students and faculty who offered invaluable feedback and support, Professor Leora Bar-el who offered unending guidance and understanding, the UM Davidson Honors College for support, and especially to the Anna Davis and Gordan S. Watkins Scholarship for funding my research.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4C4092-F4F1-4869-9A74-1A04A656F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938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A6C3F-36B6-42A7-8A3F-4A8943F00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C7AAD-0A26-4B44-89BF-EE0FCB9BCA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Bar-el, L., </a:t>
            </a:r>
            <a:r>
              <a:rPr lang="en-US" dirty="0" err="1"/>
              <a:t>Rosulek</a:t>
            </a:r>
            <a:r>
              <a:rPr lang="en-US" dirty="0"/>
              <a:t>, L. F., &amp; </a:t>
            </a:r>
            <a:r>
              <a:rPr lang="en-US" dirty="0" err="1"/>
              <a:t>Sprowls</a:t>
            </a:r>
            <a:r>
              <a:rPr lang="en-US" dirty="0"/>
              <a:t>, L. (2017). Montana English and its Place in the West</a:t>
            </a:r>
            <a:r>
              <a:rPr lang="en-US" i="1" dirty="0"/>
              <a:t> Speech in the Western States Volume 2: The Mountain West</a:t>
            </a:r>
            <a:r>
              <a:rPr lang="en-US" dirty="0"/>
              <a:t>. Valerie </a:t>
            </a:r>
            <a:r>
              <a:rPr lang="en-US" dirty="0" err="1"/>
              <a:t>Fridland</a:t>
            </a:r>
            <a:r>
              <a:rPr lang="en-US" dirty="0"/>
              <a:t>, Tyler Kendall, Betsy Evans and Alicia </a:t>
            </a:r>
            <a:r>
              <a:rPr lang="en-US" dirty="0" err="1"/>
              <a:t>Wassink</a:t>
            </a:r>
            <a:r>
              <a:rPr lang="en-US" dirty="0"/>
              <a:t> (eds.), </a:t>
            </a:r>
            <a:r>
              <a:rPr lang="en-US" i="1" dirty="0"/>
              <a:t>102</a:t>
            </a:r>
            <a:r>
              <a:rPr lang="en-US" dirty="0"/>
              <a:t>(1), 107-138.</a:t>
            </a:r>
          </a:p>
          <a:p>
            <a:pPr marL="0" indent="0">
              <a:buNone/>
            </a:pPr>
            <a:r>
              <a:rPr lang="en-US" dirty="0"/>
              <a:t>Cassidy, F. G. (1985). </a:t>
            </a:r>
            <a:r>
              <a:rPr lang="en-US" i="1" dirty="0"/>
              <a:t>Dictionary of American regional </a:t>
            </a:r>
            <a:r>
              <a:rPr lang="en-US" i="1" dirty="0" err="1"/>
              <a:t>english</a:t>
            </a:r>
            <a:r>
              <a:rPr lang="en-US" dirty="0"/>
              <a:t>. Belknap Press of Harvard University Press.</a:t>
            </a:r>
          </a:p>
          <a:p>
            <a:pPr marL="0" indent="0">
              <a:buNone/>
            </a:pPr>
            <a:r>
              <a:rPr lang="en-US" dirty="0" err="1"/>
              <a:t>Labov</a:t>
            </a:r>
            <a:r>
              <a:rPr lang="en-US" dirty="0"/>
              <a:t>, W., Ash, S., &amp; </a:t>
            </a:r>
            <a:r>
              <a:rPr lang="en-US" dirty="0" err="1"/>
              <a:t>Boberg</a:t>
            </a:r>
            <a:r>
              <a:rPr lang="en-US" dirty="0"/>
              <a:t>, C. (2006). </a:t>
            </a:r>
            <a:r>
              <a:rPr lang="en-US" i="1" dirty="0"/>
              <a:t>The atlas of North American English: Phonetics, phonology and sound change</a:t>
            </a:r>
            <a:r>
              <a:rPr lang="en-US" dirty="0"/>
              <a:t>. Walter de Gruyter.</a:t>
            </a:r>
          </a:p>
          <a:p>
            <a:pPr marL="0" indent="0">
              <a:buNone/>
            </a:pPr>
            <a:r>
              <a:rPr lang="en-US" dirty="0"/>
              <a:t>Murray, T. E., &amp; Simon, B. L. (2002). At the intersection of regional and social dialects: The case of like+ past participle in American English. </a:t>
            </a:r>
            <a:r>
              <a:rPr lang="en-US" i="1" dirty="0"/>
              <a:t>American speech</a:t>
            </a:r>
            <a:r>
              <a:rPr lang="en-US" dirty="0"/>
              <a:t>, </a:t>
            </a:r>
            <a:r>
              <a:rPr lang="en-US" i="1" dirty="0"/>
              <a:t>77</a:t>
            </a:r>
            <a:r>
              <a:rPr lang="en-US" dirty="0"/>
              <a:t>(1), 32-69.</a:t>
            </a:r>
          </a:p>
          <a:p>
            <a:pPr marL="0" indent="0">
              <a:buNone/>
            </a:pPr>
            <a:r>
              <a:rPr lang="en-US" dirty="0"/>
              <a:t>Murray, T. E., &amp; Simon, B. L. (1999). Want+ past participle in American English. </a:t>
            </a:r>
            <a:r>
              <a:rPr lang="en-US" i="1" dirty="0"/>
              <a:t>American Speech</a:t>
            </a:r>
            <a:r>
              <a:rPr lang="en-US" dirty="0"/>
              <a:t>, </a:t>
            </a:r>
            <a:r>
              <a:rPr lang="en-US" i="1" dirty="0"/>
              <a:t>74</a:t>
            </a:r>
            <a:r>
              <a:rPr lang="en-US" dirty="0"/>
              <a:t>(2), 140-164. </a:t>
            </a:r>
          </a:p>
          <a:p>
            <a:pPr marL="0" indent="0">
              <a:buNone/>
            </a:pPr>
            <a:r>
              <a:rPr lang="en-US" dirty="0"/>
              <a:t>Murray, T. E., Frazer, T. C., &amp; Simon, B. L. (1996). Need+ past participle in American English. </a:t>
            </a:r>
            <a:r>
              <a:rPr lang="en-US" i="1" dirty="0"/>
              <a:t>American Speech</a:t>
            </a:r>
            <a:r>
              <a:rPr lang="en-US" dirty="0"/>
              <a:t>, </a:t>
            </a:r>
            <a:r>
              <a:rPr lang="en-US" i="1" dirty="0"/>
              <a:t>71</a:t>
            </a:r>
            <a:r>
              <a:rPr lang="en-US" dirty="0"/>
              <a:t>(3), 255-271. </a:t>
            </a:r>
          </a:p>
          <a:p>
            <a:pPr marL="0" indent="0">
              <a:buNone/>
            </a:pPr>
            <a:r>
              <a:rPr lang="en-US" dirty="0" err="1"/>
              <a:t>Niedzielski</a:t>
            </a:r>
            <a:r>
              <a:rPr lang="en-US" dirty="0"/>
              <a:t>, N. A., &amp; Preston, D. R. (2010). </a:t>
            </a:r>
            <a:r>
              <a:rPr lang="en-US" i="1" dirty="0"/>
              <a:t>Folk linguistics</a:t>
            </a:r>
            <a:r>
              <a:rPr lang="en-US" dirty="0"/>
              <a:t> (Vol. 122). Walter de Gruyter.</a:t>
            </a:r>
          </a:p>
          <a:p>
            <a:pPr marL="0" indent="0">
              <a:buNone/>
            </a:pPr>
            <a:r>
              <a:rPr lang="en-US" dirty="0"/>
              <a:t>Youmans, G. (1986). Any More on Anymore?: Evidence from a Missouri Dialect Survey. </a:t>
            </a:r>
            <a:r>
              <a:rPr lang="en-US" i="1" dirty="0"/>
              <a:t>American Speech, 61</a:t>
            </a:r>
            <a:r>
              <a:rPr lang="en-US" dirty="0"/>
              <a:t>(1), 61-75. doi:10.2307/454709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81D36A-72E6-4156-813A-86802FDAC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71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D54BD-9410-4DDD-B7C0-32CCCCA3D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Questionnaire Sample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217872B-7DFA-4227-B5B6-66320C54A8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18866" y="1450848"/>
            <a:ext cx="5954268" cy="197815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64F6F7-B3B9-4C49-897F-89DCD9DBD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27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5F988F-73EC-456D-9C54-C10A4BD925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8866" y="3796213"/>
            <a:ext cx="5954268" cy="2836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066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FD60B-3FDD-4E73-AB81-AE2890AEE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Presentation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574DEB-8CE6-4DD4-AF1F-68249CA53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 Terms</a:t>
            </a:r>
          </a:p>
          <a:p>
            <a:r>
              <a:rPr lang="en-US" dirty="0"/>
              <a:t>Previous research on Montana English</a:t>
            </a:r>
          </a:p>
          <a:p>
            <a:r>
              <a:rPr lang="en-US" dirty="0"/>
              <a:t>Phonological and morphosyntactic features of interest</a:t>
            </a:r>
          </a:p>
          <a:p>
            <a:r>
              <a:rPr lang="en-US" dirty="0"/>
              <a:t>Methodology of data collection and analysis</a:t>
            </a:r>
          </a:p>
          <a:p>
            <a:r>
              <a:rPr lang="en-US" dirty="0"/>
              <a:t>Data Generalizations</a:t>
            </a:r>
          </a:p>
          <a:p>
            <a:r>
              <a:rPr lang="en-US" dirty="0"/>
              <a:t>Implications</a:t>
            </a:r>
          </a:p>
          <a:p>
            <a:r>
              <a:rPr lang="en-US" dirty="0"/>
              <a:t>Further questions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448E42-87B7-4EBD-8688-9EEE18F8E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775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2DA4D-B130-49CB-A0DF-11D06796E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Terms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6326FC-6B3F-48D3-93AB-EB9BC25724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Dialect – regional speech that is largely homogenous and distinct from other regions</a:t>
            </a:r>
          </a:p>
          <a:p>
            <a:r>
              <a:rPr lang="en-US" dirty="0"/>
              <a:t>Phonology  – sound system of a language</a:t>
            </a:r>
          </a:p>
          <a:p>
            <a:pPr lvl="1"/>
            <a:r>
              <a:rPr lang="en-US" dirty="0"/>
              <a:t>Merger – two vowels sound the same – </a:t>
            </a:r>
            <a:r>
              <a:rPr lang="en-US" i="1" dirty="0"/>
              <a:t>cot </a:t>
            </a:r>
            <a:r>
              <a:rPr lang="en-US" dirty="0"/>
              <a:t>and </a:t>
            </a:r>
            <a:r>
              <a:rPr lang="en-US" i="1" dirty="0"/>
              <a:t>caught</a:t>
            </a:r>
            <a:endParaRPr lang="en-US" dirty="0"/>
          </a:p>
          <a:p>
            <a:pPr lvl="1"/>
            <a:r>
              <a:rPr lang="en-US" dirty="0"/>
              <a:t>Shift – vowel pronounced differently – </a:t>
            </a:r>
            <a:r>
              <a:rPr lang="en-US" i="1" dirty="0"/>
              <a:t>bag </a:t>
            </a:r>
            <a:r>
              <a:rPr lang="en-US" dirty="0"/>
              <a:t>as [</a:t>
            </a:r>
            <a:r>
              <a:rPr lang="en-US" dirty="0" err="1"/>
              <a:t>bɛg</a:t>
            </a:r>
            <a:r>
              <a:rPr lang="en-US" dirty="0"/>
              <a:t>]</a:t>
            </a:r>
          </a:p>
          <a:p>
            <a:r>
              <a:rPr lang="en-US" dirty="0"/>
              <a:t>Morphosyntax – construction of words and sentences </a:t>
            </a:r>
          </a:p>
          <a:p>
            <a:r>
              <a:rPr lang="en-US" dirty="0"/>
              <a:t>Lexical – vocabulary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030681-C075-48E9-9BF8-94EABEA61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761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BCD1B-D263-4A4A-87C8-31006D2E9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Claims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C15206-474B-48BD-B091-A0B79E0A9D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Regional/national surveys – </a:t>
            </a:r>
            <a:r>
              <a:rPr lang="en-US" dirty="0" err="1"/>
              <a:t>Labov</a:t>
            </a:r>
            <a:r>
              <a:rPr lang="en-US" dirty="0"/>
              <a:t>, Ash, and </a:t>
            </a:r>
            <a:r>
              <a:rPr lang="en-US" dirty="0" err="1"/>
              <a:t>Boberg</a:t>
            </a:r>
            <a:r>
              <a:rPr lang="en-US" dirty="0"/>
              <a:t> (2006)</a:t>
            </a:r>
          </a:p>
          <a:p>
            <a:r>
              <a:rPr lang="en-US" dirty="0"/>
              <a:t>State specific surveys – Bar-el, </a:t>
            </a:r>
            <a:r>
              <a:rPr lang="en-US" dirty="0" err="1"/>
              <a:t>Rosulek</a:t>
            </a:r>
            <a:r>
              <a:rPr lang="en-US" dirty="0"/>
              <a:t>, and </a:t>
            </a:r>
            <a:r>
              <a:rPr lang="en-US" dirty="0" err="1"/>
              <a:t>Sprowls</a:t>
            </a:r>
            <a:r>
              <a:rPr lang="en-US" dirty="0"/>
              <a:t> (2017)</a:t>
            </a:r>
          </a:p>
          <a:p>
            <a:r>
              <a:rPr lang="en-US" dirty="0"/>
              <a:t>Previous research has at least one of the following:</a:t>
            </a:r>
          </a:p>
          <a:p>
            <a:pPr lvl="1"/>
            <a:r>
              <a:rPr lang="en-US" dirty="0"/>
              <a:t>Small sample sizes</a:t>
            </a:r>
          </a:p>
          <a:p>
            <a:pPr lvl="1"/>
            <a:r>
              <a:rPr lang="en-US" dirty="0"/>
              <a:t>Insufficient acoustic data</a:t>
            </a:r>
          </a:p>
          <a:p>
            <a:pPr lvl="1"/>
            <a:r>
              <a:rPr lang="en-US" dirty="0"/>
              <a:t>Underexplored geographic based analysis</a:t>
            </a:r>
          </a:p>
          <a:p>
            <a:r>
              <a:rPr lang="en-US" sz="2400" dirty="0"/>
              <a:t>Other MT studies: Nishikawa and Moriyama (1991), Alford (1974), O’Hare (1964)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56B1B1-7EC5-42BE-99BD-FFEC8E4BA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68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6B380-C9C0-4866-BADB-8E934D097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Labov</a:t>
            </a:r>
            <a:r>
              <a:rPr lang="en-US" dirty="0"/>
              <a:t> et al. 2006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7EF2F-AC89-42DF-B910-25D10F2EDE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Atlas of North American English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Dialect areas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The West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North Central Transition area – Brockway</a:t>
            </a:r>
          </a:p>
          <a:p>
            <a:r>
              <a:rPr lang="en-US" dirty="0"/>
              <a:t>4 Montana towns: Missoula, Great Falls, Billings, Brockway</a:t>
            </a:r>
          </a:p>
          <a:p>
            <a:pPr lvl="1"/>
            <a:r>
              <a:rPr lang="en-US" dirty="0"/>
              <a:t>Phonological  data – 1 from Missoula, 1 from Great Falls, 2 from Billings, 1 from Brockway</a:t>
            </a:r>
          </a:p>
          <a:p>
            <a:pPr lvl="1"/>
            <a:r>
              <a:rPr lang="en-US" dirty="0"/>
              <a:t>Lexical and morphosyntactic data – 2 from Missoula, 2 from Great Falls, 3 from Billings, 1 from Brockway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85DDB5-6676-47FE-A972-8476E1367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168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30D53-5BC1-4742-8177-7763DF167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Labov</a:t>
            </a:r>
            <a:r>
              <a:rPr lang="en-US" dirty="0"/>
              <a:t> et al. 2006 Cont'd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9286A-BABA-4679-AD2D-85669B0EB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Phonological features – mergers and shifts – 5 respondents</a:t>
            </a:r>
          </a:p>
          <a:p>
            <a:pPr lvl="1"/>
            <a:r>
              <a:rPr lang="en-US" dirty="0"/>
              <a:t>Prevalence of low back merger</a:t>
            </a:r>
          </a:p>
          <a:p>
            <a:pPr lvl="1"/>
            <a:r>
              <a:rPr lang="en-US" dirty="0"/>
              <a:t>[u] fronting in West, but not North Central Transition Area</a:t>
            </a:r>
          </a:p>
          <a:p>
            <a:r>
              <a:rPr lang="en-US" dirty="0"/>
              <a:t>Morphosyntactic and Lexical Features – 8 respondents</a:t>
            </a:r>
          </a:p>
          <a:p>
            <a:pPr lvl="1"/>
            <a:r>
              <a:rPr lang="en-US" dirty="0"/>
              <a:t>Pronunciation of </a:t>
            </a:r>
            <a:r>
              <a:rPr lang="en-US" i="1" dirty="0"/>
              <a:t>roof </a:t>
            </a:r>
            <a:r>
              <a:rPr lang="en-US" dirty="0"/>
              <a:t>as [</a:t>
            </a:r>
            <a:r>
              <a:rPr lang="en-US" dirty="0" err="1"/>
              <a:t>ɹʊf</a:t>
            </a:r>
            <a:r>
              <a:rPr lang="en-US" dirty="0"/>
              <a:t>]</a:t>
            </a:r>
            <a:endParaRPr lang="en-US" i="1" dirty="0"/>
          </a:p>
          <a:p>
            <a:pPr lvl="1"/>
            <a:r>
              <a:rPr lang="en-US" dirty="0"/>
              <a:t>Positive </a:t>
            </a:r>
            <a:r>
              <a:rPr lang="en-US" i="1" dirty="0"/>
              <a:t>anymore</a:t>
            </a:r>
            <a:r>
              <a:rPr lang="en-US" dirty="0"/>
              <a:t> </a:t>
            </a:r>
          </a:p>
          <a:p>
            <a:pPr lvl="1"/>
            <a:r>
              <a:rPr lang="en-US" i="1" dirty="0"/>
              <a:t>Needs </a:t>
            </a:r>
            <a:r>
              <a:rPr lang="en-US" dirty="0"/>
              <a:t>+ past participle </a:t>
            </a:r>
          </a:p>
          <a:p>
            <a:r>
              <a:rPr lang="en-US" dirty="0"/>
              <a:t>Limitation – can’t select multiple answers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02C1B6-4FEE-4549-B644-45A6CB82F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121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1115BC3-6E37-4DA8-881F-20C6D8C626A8}"/>
              </a:ext>
            </a:extLst>
          </p:cNvPr>
          <p:cNvSpPr txBox="1"/>
          <p:nvPr/>
        </p:nvSpPr>
        <p:spPr>
          <a:xfrm>
            <a:off x="10319657" y="5551714"/>
            <a:ext cx="1395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Labov</a:t>
            </a:r>
            <a:r>
              <a:rPr lang="en-US" dirty="0"/>
              <a:t> Et. Al.</a:t>
            </a:r>
          </a:p>
          <a:p>
            <a:r>
              <a:rPr lang="en-US" dirty="0"/>
              <a:t>2006, p141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4D3698-F7F2-4999-BDC9-D14161FE6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6474BF-19BA-4B36-BA92-A3F1ECAA0D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124377" y="482300"/>
            <a:ext cx="8195280" cy="557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950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AD2F8-8F74-4A50-BE60-F7BD5D130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Bar-el et al. 2017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46F9E7-08B5-40BC-8B44-C2A1A6C6E8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Place of Montana English within the West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More like Northwest than Southwest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First Montana study with perceptual and production data</a:t>
            </a:r>
          </a:p>
          <a:p>
            <a:pPr lvl="1"/>
            <a:r>
              <a:rPr lang="en-US" dirty="0"/>
              <a:t>Map tasks</a:t>
            </a:r>
          </a:p>
          <a:p>
            <a:pPr lvl="1"/>
            <a:r>
              <a:rPr lang="en-US" dirty="0"/>
              <a:t>Sociolinguistic interviews</a:t>
            </a:r>
          </a:p>
          <a:p>
            <a:r>
              <a:rPr lang="en-US" dirty="0"/>
              <a:t>Speaker production – alike northwestern States</a:t>
            </a:r>
          </a:p>
          <a:p>
            <a:r>
              <a:rPr lang="en-US" dirty="0"/>
              <a:t>Speaker perception – difference in English of east and west Montana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FE27D7-BD8C-4765-B606-9F8247215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994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1200</TotalTime>
  <Words>1441</Words>
  <Application>Microsoft Office PowerPoint</Application>
  <PresentationFormat>Widescreen</PresentationFormat>
  <Paragraphs>252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Times New Roman</vt:lpstr>
      <vt:lpstr>Office Theme</vt:lpstr>
      <vt:lpstr>Dialect Divisions within The Treasure State</vt:lpstr>
      <vt:lpstr>Research Focus</vt:lpstr>
      <vt:lpstr>Presentation Outline</vt:lpstr>
      <vt:lpstr>Key Terms</vt:lpstr>
      <vt:lpstr>Previous Claims</vt:lpstr>
      <vt:lpstr>Labov et al. 2006 </vt:lpstr>
      <vt:lpstr>Labov et al. 2006 Cont'd</vt:lpstr>
      <vt:lpstr>PowerPoint Presentation</vt:lpstr>
      <vt:lpstr>Bar-el et al. 2017</vt:lpstr>
      <vt:lpstr>Phonoligical Features of Interest</vt:lpstr>
      <vt:lpstr>Morphosyntax</vt:lpstr>
      <vt:lpstr>Data Collection</vt:lpstr>
      <vt:lpstr>Dividing East and West</vt:lpstr>
      <vt:lpstr>PowerPoint Presentation</vt:lpstr>
      <vt:lpstr>PowerPoint Presentation</vt:lpstr>
      <vt:lpstr>Responses</vt:lpstr>
      <vt:lpstr>PowerPoint Presentation</vt:lpstr>
      <vt:lpstr>Determining Statistical Significance</vt:lpstr>
      <vt:lpstr>Phonetic Data</vt:lpstr>
      <vt:lpstr>Morphosyntax Data: Needs + past participle </vt:lpstr>
      <vt:lpstr>Morphosyntax Data: Positive Anymore</vt:lpstr>
      <vt:lpstr>Analysis</vt:lpstr>
      <vt:lpstr>Implications</vt:lpstr>
      <vt:lpstr>Further Questions</vt:lpstr>
      <vt:lpstr>Acknowledgements</vt:lpstr>
      <vt:lpstr>References</vt:lpstr>
      <vt:lpstr>Questionnaire Sample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Dialect Divisions within The Treasure State</dc:title>
  <dc:creator>Rummel-lindig, Noah</dc:creator>
  <cp:lastModifiedBy>Rummel-lindig, Noah</cp:lastModifiedBy>
  <cp:revision>39</cp:revision>
  <dcterms:created xsi:type="dcterms:W3CDTF">2020-04-09T22:32:25Z</dcterms:created>
  <dcterms:modified xsi:type="dcterms:W3CDTF">2020-04-22T00:36:45Z</dcterms:modified>
</cp:coreProperties>
</file>