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Lst>
  <p:notesMasterIdLst>
    <p:notesMasterId r:id="rId6"/>
  </p:notesMasterIdLst>
  <p:sldIdLst>
    <p:sldId id="256" r:id="rId5"/>
  </p:sldIdLst>
  <p:sldSz cx="32918400" cy="438912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rissa Walker" initials="LW" lastIdx="2" clrIdx="0">
    <p:extLst>
      <p:ext uri="{19B8F6BF-5375-455C-9EA6-DF929625EA0E}">
        <p15:presenceInfo xmlns:p15="http://schemas.microsoft.com/office/powerpoint/2012/main" userId="S::larissa.walker@dermaxon.com::e3665b1f-1a19-429c-a5f2-e2a8f99101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F9EDD9D-DB8D-415A-9451-C76D046F6290}">
  <a:tblStyle styleId="{7F9EDD9D-DB8D-415A-9451-C76D046F6290}"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64"/>
    <p:restoredTop sz="96327"/>
  </p:normalViewPr>
  <p:slideViewPr>
    <p:cSldViewPr snapToGrid="0" snapToObjects="1">
      <p:cViewPr>
        <p:scale>
          <a:sx n="47" d="100"/>
          <a:sy n="47" d="100"/>
        </p:scale>
        <p:origin x="192" y="-6936"/>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commentAuthors" Target="commentAuthor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2143125" y="685800"/>
            <a:ext cx="2571749"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4038531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2143125" y="685800"/>
            <a:ext cx="257175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rgbClr val="000000"/>
                </a:solidFill>
                <a:latin typeface="Calibri"/>
                <a:ea typeface="Calibri"/>
                <a:cs typeface="Calibri"/>
                <a:sym typeface="Calibri"/>
              </a:rPr>
              <a:t>1</a:t>
            </a:fld>
            <a:endParaRPr lang="en-US" sz="1200">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2468880" y="7183122"/>
            <a:ext cx="27980641" cy="15280640"/>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21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17" name="Shape 17"/>
          <p:cNvSpPr txBox="1">
            <a:spLocks noGrp="1"/>
          </p:cNvSpPr>
          <p:nvPr>
            <p:ph type="subTitle" idx="1"/>
          </p:nvPr>
        </p:nvSpPr>
        <p:spPr>
          <a:xfrm>
            <a:off x="4114800" y="23053043"/>
            <a:ext cx="24688799" cy="10596877"/>
          </a:xfrm>
          <a:prstGeom prst="rect">
            <a:avLst/>
          </a:prstGeom>
          <a:noFill/>
          <a:ln>
            <a:noFill/>
          </a:ln>
        </p:spPr>
        <p:txBody>
          <a:bodyPr lIns="91425" tIns="91425" rIns="91425" bIns="91425" anchor="t" anchorCtr="0"/>
          <a:lstStyle>
            <a:lvl1pPr marL="0" marR="0" lvl="0" indent="0" algn="ctr" rtl="0">
              <a:lnSpc>
                <a:spcPct val="90000"/>
              </a:lnSpc>
              <a:spcBef>
                <a:spcPts val="3600"/>
              </a:spcBef>
              <a:buClr>
                <a:schemeClr val="dk1"/>
              </a:buClr>
              <a:buFont typeface="Arial"/>
              <a:buNone/>
              <a:defRPr sz="8640" b="0" i="0" u="none" strike="noStrike" cap="none">
                <a:solidFill>
                  <a:schemeClr val="dk1"/>
                </a:solidFill>
                <a:latin typeface="Calibri"/>
                <a:ea typeface="Calibri"/>
                <a:cs typeface="Calibri"/>
                <a:sym typeface="Calibri"/>
              </a:defRPr>
            </a:lvl1pPr>
            <a:lvl2pPr marL="1645920" marR="0" lvl="1" indent="-7620" algn="ctr"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2pPr>
            <a:lvl3pPr marL="3291840" marR="0" lvl="2" indent="-2540" algn="ctr" rtl="0">
              <a:lnSpc>
                <a:spcPct val="90000"/>
              </a:lnSpc>
              <a:spcBef>
                <a:spcPts val="1800"/>
              </a:spcBef>
              <a:buClr>
                <a:schemeClr val="dk1"/>
              </a:buClr>
              <a:buFont typeface="Arial"/>
              <a:buNone/>
              <a:defRPr sz="6480" b="0" i="0" u="none" strike="noStrike" cap="none">
                <a:solidFill>
                  <a:schemeClr val="dk1"/>
                </a:solidFill>
                <a:latin typeface="Calibri"/>
                <a:ea typeface="Calibri"/>
                <a:cs typeface="Calibri"/>
                <a:sym typeface="Calibri"/>
              </a:defRPr>
            </a:lvl3pPr>
            <a:lvl4pPr marL="4937760" marR="0" lvl="3" indent="-10159"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4pPr>
            <a:lvl5pPr marL="6583680" marR="0" lvl="4" indent="-5080"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5pPr>
            <a:lvl6pPr marL="8229600" marR="0" lvl="5" indent="0"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6pPr>
            <a:lvl7pPr marL="9875520" marR="0" lvl="6" indent="-7619"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7pPr>
            <a:lvl8pPr marL="11521440" marR="0" lvl="7" indent="-2540"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8pPr>
            <a:lvl9pPr marL="13167361" marR="0" lvl="8" indent="-10160" algn="ctr" rtl="0">
              <a:lnSpc>
                <a:spcPct val="90000"/>
              </a:lnSpc>
              <a:spcBef>
                <a:spcPts val="1800"/>
              </a:spcBef>
              <a:buClr>
                <a:schemeClr val="dk1"/>
              </a:buClr>
              <a:buFont typeface="Arial"/>
              <a:buNone/>
              <a:defRPr sz="5760" b="0" i="0" u="none" strike="noStrike" cap="none">
                <a:solidFill>
                  <a:schemeClr val="dk1"/>
                </a:solidFill>
                <a:latin typeface="Calibri"/>
                <a:ea typeface="Calibri"/>
                <a:cs typeface="Calibri"/>
                <a:sym typeface="Calibri"/>
              </a:defRPr>
            </a:lvl9pPr>
          </a:lstStyle>
          <a:p>
            <a:r>
              <a:rPr lang="en-US"/>
              <a:t>Click to edit Master subtitle style</a:t>
            </a:r>
            <a:endParaRPr/>
          </a:p>
        </p:txBody>
      </p:sp>
      <p:sp>
        <p:nvSpPr>
          <p:cNvPr id="18" name="Shape 18"/>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b="0" i="0" u="none" strike="noStrike" cap="none">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b="0" i="0" u="none" strike="noStrike" cap="none">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b="0" i="0" u="none" strike="noStrike" cap="none">
                <a:solidFill>
                  <a:srgbClr val="888888"/>
                </a:solidFill>
                <a:latin typeface="Calibri"/>
                <a:ea typeface="Calibri"/>
                <a:cs typeface="Calibri"/>
                <a:sym typeface="Calibri"/>
              </a:rPr>
              <a:t>‹#›</a:t>
            </a:fld>
            <a:endParaRPr lang="en-US" sz="432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2263140"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74" name="Shape 74"/>
          <p:cNvSpPr txBox="1">
            <a:spLocks noGrp="1"/>
          </p:cNvSpPr>
          <p:nvPr>
            <p:ph type="body" idx="1"/>
          </p:nvPr>
        </p:nvSpPr>
        <p:spPr>
          <a:xfrm rot="5400000">
            <a:off x="2534918" y="11412221"/>
            <a:ext cx="27848562" cy="28392119"/>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75" name="Shape 75"/>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8508366" y="17385665"/>
            <a:ext cx="37195761" cy="7098029"/>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80" name="Shape 80"/>
          <p:cNvSpPr txBox="1">
            <a:spLocks noGrp="1"/>
          </p:cNvSpPr>
          <p:nvPr>
            <p:ph type="body" idx="1"/>
          </p:nvPr>
        </p:nvSpPr>
        <p:spPr>
          <a:xfrm rot="5400000">
            <a:off x="-5893433" y="10493376"/>
            <a:ext cx="37195761" cy="20882609"/>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81" name="Shape 81"/>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2263140"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23" name="Shape 23"/>
          <p:cNvSpPr txBox="1">
            <a:spLocks noGrp="1"/>
          </p:cNvSpPr>
          <p:nvPr>
            <p:ph type="body" idx="1"/>
          </p:nvPr>
        </p:nvSpPr>
        <p:spPr>
          <a:xfrm>
            <a:off x="2263140" y="11684000"/>
            <a:ext cx="28392119" cy="27848562"/>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24" name="Shape 24"/>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2245997" y="10942332"/>
            <a:ext cx="28392119" cy="18257516"/>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21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29" name="Shape 29"/>
          <p:cNvSpPr txBox="1">
            <a:spLocks noGrp="1"/>
          </p:cNvSpPr>
          <p:nvPr>
            <p:ph type="body" idx="1"/>
          </p:nvPr>
        </p:nvSpPr>
        <p:spPr>
          <a:xfrm>
            <a:off x="2245997" y="29372571"/>
            <a:ext cx="28392119" cy="9601196"/>
          </a:xfrm>
          <a:prstGeom prst="rect">
            <a:avLst/>
          </a:prstGeom>
          <a:noFill/>
          <a:ln>
            <a:noFill/>
          </a:ln>
        </p:spPr>
        <p:txBody>
          <a:bodyPr lIns="91425" tIns="91425" rIns="91425" bIns="91425" anchor="t" anchorCtr="0"/>
          <a:lstStyle>
            <a:lvl1pPr marL="0" marR="0" lvl="0" indent="0" algn="l" rtl="0">
              <a:lnSpc>
                <a:spcPct val="90000"/>
              </a:lnSpc>
              <a:spcBef>
                <a:spcPts val="3600"/>
              </a:spcBef>
              <a:buClr>
                <a:schemeClr val="dk1"/>
              </a:buClr>
              <a:buFont typeface="Arial"/>
              <a:buNone/>
              <a:defRPr sz="8640" b="0"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rgbClr val="888888"/>
              </a:buClr>
              <a:buFont typeface="Arial"/>
              <a:buNone/>
              <a:defRPr sz="7200" b="0" i="0" u="none" strike="noStrike" cap="none">
                <a:solidFill>
                  <a:srgbClr val="888888"/>
                </a:solidFill>
                <a:latin typeface="Calibri"/>
                <a:ea typeface="Calibri"/>
                <a:cs typeface="Calibri"/>
                <a:sym typeface="Calibri"/>
              </a:defRPr>
            </a:lvl2pPr>
            <a:lvl3pPr marL="3291840" marR="0" lvl="2" indent="-2540" algn="l" rtl="0">
              <a:lnSpc>
                <a:spcPct val="90000"/>
              </a:lnSpc>
              <a:spcBef>
                <a:spcPts val="1800"/>
              </a:spcBef>
              <a:buClr>
                <a:srgbClr val="888888"/>
              </a:buClr>
              <a:buFont typeface="Arial"/>
              <a:buNone/>
              <a:defRPr sz="6480" b="0" i="0" u="none" strike="noStrike" cap="none">
                <a:solidFill>
                  <a:srgbClr val="888888"/>
                </a:solidFill>
                <a:latin typeface="Calibri"/>
                <a:ea typeface="Calibri"/>
                <a:cs typeface="Calibri"/>
                <a:sym typeface="Calibri"/>
              </a:defRPr>
            </a:lvl3pPr>
            <a:lvl4pPr marL="4937760" marR="0" lvl="3" indent="-10159"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4pPr>
            <a:lvl5pPr marL="6583680" marR="0" lvl="4" indent="-5080"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5pPr>
            <a:lvl6pPr marL="8229600" marR="0" lvl="5" indent="0"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6pPr>
            <a:lvl7pPr marL="9875520" marR="0" lvl="6" indent="-7619"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7pPr>
            <a:lvl8pPr marL="11521440" marR="0" lvl="7" indent="-2540"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8pPr>
            <a:lvl9pPr marL="13167361" marR="0" lvl="8" indent="-10160" algn="l" rtl="0">
              <a:lnSpc>
                <a:spcPct val="90000"/>
              </a:lnSpc>
              <a:spcBef>
                <a:spcPts val="1800"/>
              </a:spcBef>
              <a:buClr>
                <a:srgbClr val="888888"/>
              </a:buClr>
              <a:buFont typeface="Arial"/>
              <a:buNone/>
              <a:defRPr sz="5760" b="0" i="0" u="none" strike="noStrike" cap="none">
                <a:solidFill>
                  <a:srgbClr val="888888"/>
                </a:solidFill>
                <a:latin typeface="Calibri"/>
                <a:ea typeface="Calibri"/>
                <a:cs typeface="Calibri"/>
                <a:sym typeface="Calibri"/>
              </a:defRPr>
            </a:lvl9pPr>
          </a:lstStyle>
          <a:p>
            <a:pPr lvl="0"/>
            <a:r>
              <a:rPr lang="en-US"/>
              <a:t>Click to edit Master text styles</a:t>
            </a:r>
          </a:p>
        </p:txBody>
      </p:sp>
      <p:sp>
        <p:nvSpPr>
          <p:cNvPr id="30" name="Shape 30"/>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2263140"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35" name="Shape 35"/>
          <p:cNvSpPr txBox="1">
            <a:spLocks noGrp="1"/>
          </p:cNvSpPr>
          <p:nvPr>
            <p:ph type="body" idx="1"/>
          </p:nvPr>
        </p:nvSpPr>
        <p:spPr>
          <a:xfrm>
            <a:off x="2263140" y="11684000"/>
            <a:ext cx="13990320" cy="27848562"/>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36" name="Shape 36"/>
          <p:cNvSpPr txBox="1">
            <a:spLocks noGrp="1"/>
          </p:cNvSpPr>
          <p:nvPr>
            <p:ph type="body" idx="2"/>
          </p:nvPr>
        </p:nvSpPr>
        <p:spPr>
          <a:xfrm>
            <a:off x="16664940" y="11684000"/>
            <a:ext cx="13990320" cy="27848562"/>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37" name="Shape 37"/>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2267427"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42" name="Shape 42"/>
          <p:cNvSpPr txBox="1">
            <a:spLocks noGrp="1"/>
          </p:cNvSpPr>
          <p:nvPr>
            <p:ph type="body" idx="1"/>
          </p:nvPr>
        </p:nvSpPr>
        <p:spPr>
          <a:xfrm>
            <a:off x="2267431" y="10759442"/>
            <a:ext cx="13926023" cy="5273036"/>
          </a:xfrm>
          <a:prstGeom prst="rect">
            <a:avLst/>
          </a:prstGeom>
          <a:noFill/>
          <a:ln>
            <a:noFill/>
          </a:ln>
        </p:spPr>
        <p:txBody>
          <a:bodyPr lIns="91425" tIns="91425" rIns="91425" bIns="91425" anchor="b" anchorCtr="0"/>
          <a:lstStyle>
            <a:lvl1pPr marL="0" marR="0" lvl="0" indent="0" algn="l" rtl="0">
              <a:lnSpc>
                <a:spcPct val="90000"/>
              </a:lnSpc>
              <a:spcBef>
                <a:spcPts val="3600"/>
              </a:spcBef>
              <a:buClr>
                <a:schemeClr val="dk1"/>
              </a:buClr>
              <a:buFont typeface="Arial"/>
              <a:buNone/>
              <a:defRPr sz="8640" b="1"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chemeClr val="dk1"/>
              </a:buClr>
              <a:buFont typeface="Arial"/>
              <a:buNone/>
              <a:defRPr sz="7200" b="1" i="0" u="none" strike="noStrike" cap="none">
                <a:solidFill>
                  <a:schemeClr val="dk1"/>
                </a:solidFill>
                <a:latin typeface="Calibri"/>
                <a:ea typeface="Calibri"/>
                <a:cs typeface="Calibri"/>
                <a:sym typeface="Calibri"/>
              </a:defRPr>
            </a:lvl2pPr>
            <a:lvl3pPr marL="3291840" marR="0" lvl="2" indent="-2540" algn="l" rtl="0">
              <a:lnSpc>
                <a:spcPct val="90000"/>
              </a:lnSpc>
              <a:spcBef>
                <a:spcPts val="1800"/>
              </a:spcBef>
              <a:buClr>
                <a:schemeClr val="dk1"/>
              </a:buClr>
              <a:buFont typeface="Arial"/>
              <a:buNone/>
              <a:defRPr sz="6480" b="1" i="0" u="none" strike="noStrike" cap="none">
                <a:solidFill>
                  <a:schemeClr val="dk1"/>
                </a:solidFill>
                <a:latin typeface="Calibri"/>
                <a:ea typeface="Calibri"/>
                <a:cs typeface="Calibri"/>
                <a:sym typeface="Calibri"/>
              </a:defRPr>
            </a:lvl3pPr>
            <a:lvl4pPr marL="4937760" marR="0" lvl="3" indent="-10159"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4pPr>
            <a:lvl5pPr marL="6583680" marR="0" lvl="4" indent="-508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5pPr>
            <a:lvl6pPr marL="8229600" marR="0" lvl="5" indent="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6pPr>
            <a:lvl7pPr marL="9875520" marR="0" lvl="6" indent="-7619"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7pPr>
            <a:lvl8pPr marL="11521440" marR="0" lvl="7" indent="-254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8pPr>
            <a:lvl9pPr marL="13167361" marR="0" lvl="8" indent="-1016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43" name="Shape 43"/>
          <p:cNvSpPr txBox="1">
            <a:spLocks noGrp="1"/>
          </p:cNvSpPr>
          <p:nvPr>
            <p:ph type="body" idx="2"/>
          </p:nvPr>
        </p:nvSpPr>
        <p:spPr>
          <a:xfrm>
            <a:off x="2267431" y="16032479"/>
            <a:ext cx="13926023" cy="23581363"/>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44" name="Shape 44"/>
          <p:cNvSpPr txBox="1">
            <a:spLocks noGrp="1"/>
          </p:cNvSpPr>
          <p:nvPr>
            <p:ph type="body" idx="3"/>
          </p:nvPr>
        </p:nvSpPr>
        <p:spPr>
          <a:xfrm>
            <a:off x="16664942" y="10759442"/>
            <a:ext cx="13994607" cy="5273036"/>
          </a:xfrm>
          <a:prstGeom prst="rect">
            <a:avLst/>
          </a:prstGeom>
          <a:noFill/>
          <a:ln>
            <a:noFill/>
          </a:ln>
        </p:spPr>
        <p:txBody>
          <a:bodyPr lIns="91425" tIns="91425" rIns="91425" bIns="91425" anchor="b" anchorCtr="0"/>
          <a:lstStyle>
            <a:lvl1pPr marL="0" marR="0" lvl="0" indent="0" algn="l" rtl="0">
              <a:lnSpc>
                <a:spcPct val="90000"/>
              </a:lnSpc>
              <a:spcBef>
                <a:spcPts val="3600"/>
              </a:spcBef>
              <a:buClr>
                <a:schemeClr val="dk1"/>
              </a:buClr>
              <a:buFont typeface="Arial"/>
              <a:buNone/>
              <a:defRPr sz="8640" b="1"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chemeClr val="dk1"/>
              </a:buClr>
              <a:buFont typeface="Arial"/>
              <a:buNone/>
              <a:defRPr sz="7200" b="1" i="0" u="none" strike="noStrike" cap="none">
                <a:solidFill>
                  <a:schemeClr val="dk1"/>
                </a:solidFill>
                <a:latin typeface="Calibri"/>
                <a:ea typeface="Calibri"/>
                <a:cs typeface="Calibri"/>
                <a:sym typeface="Calibri"/>
              </a:defRPr>
            </a:lvl2pPr>
            <a:lvl3pPr marL="3291840" marR="0" lvl="2" indent="-2540" algn="l" rtl="0">
              <a:lnSpc>
                <a:spcPct val="90000"/>
              </a:lnSpc>
              <a:spcBef>
                <a:spcPts val="1800"/>
              </a:spcBef>
              <a:buClr>
                <a:schemeClr val="dk1"/>
              </a:buClr>
              <a:buFont typeface="Arial"/>
              <a:buNone/>
              <a:defRPr sz="6480" b="1" i="0" u="none" strike="noStrike" cap="none">
                <a:solidFill>
                  <a:schemeClr val="dk1"/>
                </a:solidFill>
                <a:latin typeface="Calibri"/>
                <a:ea typeface="Calibri"/>
                <a:cs typeface="Calibri"/>
                <a:sym typeface="Calibri"/>
              </a:defRPr>
            </a:lvl3pPr>
            <a:lvl4pPr marL="4937760" marR="0" lvl="3" indent="-10159"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4pPr>
            <a:lvl5pPr marL="6583680" marR="0" lvl="4" indent="-508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5pPr>
            <a:lvl6pPr marL="8229600" marR="0" lvl="5" indent="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6pPr>
            <a:lvl7pPr marL="9875520" marR="0" lvl="6" indent="-7619"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7pPr>
            <a:lvl8pPr marL="11521440" marR="0" lvl="7" indent="-254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8pPr>
            <a:lvl9pPr marL="13167361" marR="0" lvl="8" indent="-10160" algn="l" rtl="0">
              <a:lnSpc>
                <a:spcPct val="90000"/>
              </a:lnSpc>
              <a:spcBef>
                <a:spcPts val="1800"/>
              </a:spcBef>
              <a:buClr>
                <a:schemeClr val="dk1"/>
              </a:buClr>
              <a:buFont typeface="Arial"/>
              <a:buNone/>
              <a:defRPr sz="5760" b="1"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45" name="Shape 45"/>
          <p:cNvSpPr txBox="1">
            <a:spLocks noGrp="1"/>
          </p:cNvSpPr>
          <p:nvPr>
            <p:ph type="body" idx="4"/>
          </p:nvPr>
        </p:nvSpPr>
        <p:spPr>
          <a:xfrm>
            <a:off x="16664942" y="16032479"/>
            <a:ext cx="13994607" cy="23581363"/>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46" name="Shape 46"/>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2263140"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51" name="Shape 51"/>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2267427" y="2926080"/>
            <a:ext cx="10617040" cy="1024127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152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60" name="Shape 60"/>
          <p:cNvSpPr txBox="1">
            <a:spLocks noGrp="1"/>
          </p:cNvSpPr>
          <p:nvPr>
            <p:ph type="body" idx="1"/>
          </p:nvPr>
        </p:nvSpPr>
        <p:spPr>
          <a:xfrm>
            <a:off x="13994607" y="6319530"/>
            <a:ext cx="16664939" cy="31191201"/>
          </a:xfrm>
          <a:prstGeom prst="rect">
            <a:avLst/>
          </a:prstGeom>
          <a:noFill/>
          <a:ln>
            <a:noFill/>
          </a:ln>
        </p:spPr>
        <p:txBody>
          <a:bodyPr lIns="91425" tIns="91425" rIns="91425" bIns="91425" anchor="t" anchorCtr="0"/>
          <a:lstStyle>
            <a:lvl1pPr marL="822960" marR="0" lvl="0" indent="-91440" algn="l" rtl="0">
              <a:lnSpc>
                <a:spcPct val="90000"/>
              </a:lnSpc>
              <a:spcBef>
                <a:spcPts val="3600"/>
              </a:spcBef>
              <a:buClr>
                <a:schemeClr val="dk1"/>
              </a:buClr>
              <a:buSzPct val="100173"/>
              <a:buFont typeface="Arial"/>
              <a:buChar char="•"/>
              <a:defRPr sz="11520" b="0" i="0" u="none" strike="noStrike" cap="none">
                <a:solidFill>
                  <a:schemeClr val="dk1"/>
                </a:solidFill>
                <a:latin typeface="Calibri"/>
                <a:ea typeface="Calibri"/>
                <a:cs typeface="Calibri"/>
                <a:sym typeface="Calibri"/>
              </a:defRPr>
            </a:lvl1pPr>
            <a:lvl2pPr marL="2468880" marR="0" lvl="1" indent="-190500" algn="l" rtl="0">
              <a:lnSpc>
                <a:spcPct val="90000"/>
              </a:lnSpc>
              <a:spcBef>
                <a:spcPts val="18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2pPr>
            <a:lvl3pPr marL="4114800" marR="0" lvl="2" indent="-27685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3pPr>
            <a:lvl4pPr marL="5760720" marR="0" lvl="3" indent="-37592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4pPr>
            <a:lvl5pPr marL="7406640" marR="0" lvl="4" indent="-37084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5pPr>
            <a:lvl6pPr marL="9052560" marR="0" lvl="5" indent="-365759"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6pPr>
            <a:lvl7pPr marL="10698480" marR="0" lvl="6" indent="-37338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7pPr>
            <a:lvl8pPr marL="12344400" marR="0" lvl="7"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8pPr>
            <a:lvl9pPr marL="13990320" marR="0" lvl="8" indent="-375919"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61" name="Shape 61"/>
          <p:cNvSpPr txBox="1">
            <a:spLocks noGrp="1"/>
          </p:cNvSpPr>
          <p:nvPr>
            <p:ph type="body" idx="2"/>
          </p:nvPr>
        </p:nvSpPr>
        <p:spPr>
          <a:xfrm>
            <a:off x="2267427" y="13167359"/>
            <a:ext cx="10617040" cy="24394163"/>
          </a:xfrm>
          <a:prstGeom prst="rect">
            <a:avLst/>
          </a:prstGeom>
          <a:noFill/>
          <a:ln>
            <a:noFill/>
          </a:ln>
        </p:spPr>
        <p:txBody>
          <a:bodyPr lIns="91425" tIns="91425" rIns="91425" bIns="91425" anchor="t" anchorCtr="0"/>
          <a:lstStyle>
            <a:lvl1pPr marL="0" marR="0" lvl="0" indent="0" algn="l" rtl="0">
              <a:lnSpc>
                <a:spcPct val="90000"/>
              </a:lnSpc>
              <a:spcBef>
                <a:spcPts val="3600"/>
              </a:spcBef>
              <a:buClr>
                <a:schemeClr val="dk1"/>
              </a:buClr>
              <a:buFont typeface="Arial"/>
              <a:buNone/>
              <a:defRPr sz="5760" b="0"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chemeClr val="dk1"/>
              </a:buClr>
              <a:buFont typeface="Arial"/>
              <a:buNone/>
              <a:defRPr sz="5040" b="0" i="0" u="none" strike="noStrike" cap="none">
                <a:solidFill>
                  <a:schemeClr val="dk1"/>
                </a:solidFill>
                <a:latin typeface="Calibri"/>
                <a:ea typeface="Calibri"/>
                <a:cs typeface="Calibri"/>
                <a:sym typeface="Calibri"/>
              </a:defRPr>
            </a:lvl2pPr>
            <a:lvl3pPr marL="3291840" marR="0" lvl="2" indent="-2540" algn="l" rtl="0">
              <a:lnSpc>
                <a:spcPct val="90000"/>
              </a:lnSpc>
              <a:spcBef>
                <a:spcPts val="1800"/>
              </a:spcBef>
              <a:buClr>
                <a:schemeClr val="dk1"/>
              </a:buClr>
              <a:buFont typeface="Arial"/>
              <a:buNone/>
              <a:defRPr sz="4320" b="0" i="0" u="none" strike="noStrike" cap="none">
                <a:solidFill>
                  <a:schemeClr val="dk1"/>
                </a:solidFill>
                <a:latin typeface="Calibri"/>
                <a:ea typeface="Calibri"/>
                <a:cs typeface="Calibri"/>
                <a:sym typeface="Calibri"/>
              </a:defRPr>
            </a:lvl3pPr>
            <a:lvl4pPr marL="4937760" marR="0" lvl="3" indent="-10159"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4pPr>
            <a:lvl5pPr marL="6583680" marR="0" lvl="4" indent="-508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5pPr>
            <a:lvl6pPr marL="8229600" marR="0" lvl="5" indent="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6pPr>
            <a:lvl7pPr marL="9875520" marR="0" lvl="6" indent="-7619"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7pPr>
            <a:lvl8pPr marL="11521440" marR="0" lvl="7" indent="-254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8pPr>
            <a:lvl9pPr marL="13167361" marR="0" lvl="8" indent="-1016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62" name="Shape 62"/>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2267427" y="2926080"/>
            <a:ext cx="10617040" cy="1024127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152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en-US"/>
              <a:t>Click to edit Master title style</a:t>
            </a:r>
            <a:endParaRPr/>
          </a:p>
        </p:txBody>
      </p:sp>
      <p:sp>
        <p:nvSpPr>
          <p:cNvPr id="67" name="Shape 67"/>
          <p:cNvSpPr>
            <a:spLocks noGrp="1"/>
          </p:cNvSpPr>
          <p:nvPr>
            <p:ph type="pic" idx="2"/>
          </p:nvPr>
        </p:nvSpPr>
        <p:spPr>
          <a:xfrm>
            <a:off x="13994607" y="6319530"/>
            <a:ext cx="16664939" cy="31191201"/>
          </a:xfrm>
          <a:prstGeom prst="rect">
            <a:avLst/>
          </a:prstGeom>
          <a:noFill/>
          <a:ln>
            <a:noFill/>
          </a:ln>
        </p:spPr>
        <p:txBody>
          <a:bodyPr lIns="91425" tIns="91425" rIns="91425" bIns="91425" anchor="t" anchorCtr="0"/>
          <a:lstStyle>
            <a:lvl1pPr marL="0" marR="0" lvl="0" indent="0" algn="l" rtl="0">
              <a:lnSpc>
                <a:spcPct val="90000"/>
              </a:lnSpc>
              <a:spcBef>
                <a:spcPts val="3600"/>
              </a:spcBef>
              <a:buClr>
                <a:schemeClr val="dk1"/>
              </a:buClr>
              <a:buFont typeface="Arial"/>
              <a:buNone/>
              <a:defRPr sz="11520" b="0"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chemeClr val="dk1"/>
              </a:buClr>
              <a:buFont typeface="Arial"/>
              <a:buNone/>
              <a:defRPr sz="10080" b="0" i="0" u="none" strike="noStrike" cap="none">
                <a:solidFill>
                  <a:schemeClr val="dk1"/>
                </a:solidFill>
                <a:latin typeface="Calibri"/>
                <a:ea typeface="Calibri"/>
                <a:cs typeface="Calibri"/>
                <a:sym typeface="Calibri"/>
              </a:defRPr>
            </a:lvl2pPr>
            <a:lvl3pPr marL="3291840" marR="0" lvl="2" indent="-2540" algn="l" rtl="0">
              <a:lnSpc>
                <a:spcPct val="90000"/>
              </a:lnSpc>
              <a:spcBef>
                <a:spcPts val="1800"/>
              </a:spcBef>
              <a:buClr>
                <a:schemeClr val="dk1"/>
              </a:buClr>
              <a:buFont typeface="Arial"/>
              <a:buNone/>
              <a:defRPr sz="8640" b="0" i="0" u="none" strike="noStrike" cap="none">
                <a:solidFill>
                  <a:schemeClr val="dk1"/>
                </a:solidFill>
                <a:latin typeface="Calibri"/>
                <a:ea typeface="Calibri"/>
                <a:cs typeface="Calibri"/>
                <a:sym typeface="Calibri"/>
              </a:defRPr>
            </a:lvl3pPr>
            <a:lvl4pPr marL="4937760" marR="0" lvl="3" indent="-10159"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4pPr>
            <a:lvl5pPr marL="6583680" marR="0" lvl="4" indent="-5080"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5pPr>
            <a:lvl6pPr marL="8229600" marR="0" lvl="5" indent="0"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6pPr>
            <a:lvl7pPr marL="9875520" marR="0" lvl="6" indent="-7619"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7pPr>
            <a:lvl8pPr marL="11521440" marR="0" lvl="7" indent="-2540"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8pPr>
            <a:lvl9pPr marL="13167361" marR="0" lvl="8" indent="-10160" algn="l" rtl="0">
              <a:lnSpc>
                <a:spcPct val="90000"/>
              </a:lnSpc>
              <a:spcBef>
                <a:spcPts val="1800"/>
              </a:spcBef>
              <a:buClr>
                <a:schemeClr val="dk1"/>
              </a:buClr>
              <a:buFont typeface="Arial"/>
              <a:buNone/>
              <a:defRPr sz="7200" b="0" i="0" u="none" strike="noStrike" cap="none">
                <a:solidFill>
                  <a:schemeClr val="dk1"/>
                </a:solidFill>
                <a:latin typeface="Calibri"/>
                <a:ea typeface="Calibri"/>
                <a:cs typeface="Calibri"/>
                <a:sym typeface="Calibri"/>
              </a:defRPr>
            </a:lvl9pPr>
          </a:lstStyle>
          <a:p>
            <a:r>
              <a:rPr lang="en-US"/>
              <a:t>Click icon to add picture</a:t>
            </a:r>
            <a:endParaRPr/>
          </a:p>
        </p:txBody>
      </p:sp>
      <p:sp>
        <p:nvSpPr>
          <p:cNvPr id="68" name="Shape 68"/>
          <p:cNvSpPr txBox="1">
            <a:spLocks noGrp="1"/>
          </p:cNvSpPr>
          <p:nvPr>
            <p:ph type="body" idx="1"/>
          </p:nvPr>
        </p:nvSpPr>
        <p:spPr>
          <a:xfrm>
            <a:off x="2267427" y="13167359"/>
            <a:ext cx="10617040" cy="24394163"/>
          </a:xfrm>
          <a:prstGeom prst="rect">
            <a:avLst/>
          </a:prstGeom>
          <a:noFill/>
          <a:ln>
            <a:noFill/>
          </a:ln>
        </p:spPr>
        <p:txBody>
          <a:bodyPr lIns="91425" tIns="91425" rIns="91425" bIns="91425" anchor="t" anchorCtr="0"/>
          <a:lstStyle>
            <a:lvl1pPr marL="0" marR="0" lvl="0" indent="0" algn="l" rtl="0">
              <a:lnSpc>
                <a:spcPct val="90000"/>
              </a:lnSpc>
              <a:spcBef>
                <a:spcPts val="3600"/>
              </a:spcBef>
              <a:buClr>
                <a:schemeClr val="dk1"/>
              </a:buClr>
              <a:buFont typeface="Arial"/>
              <a:buNone/>
              <a:defRPr sz="5760" b="0" i="0" u="none" strike="noStrike" cap="none">
                <a:solidFill>
                  <a:schemeClr val="dk1"/>
                </a:solidFill>
                <a:latin typeface="Calibri"/>
                <a:ea typeface="Calibri"/>
                <a:cs typeface="Calibri"/>
                <a:sym typeface="Calibri"/>
              </a:defRPr>
            </a:lvl1pPr>
            <a:lvl2pPr marL="1645920" marR="0" lvl="1" indent="-7620" algn="l" rtl="0">
              <a:lnSpc>
                <a:spcPct val="90000"/>
              </a:lnSpc>
              <a:spcBef>
                <a:spcPts val="1800"/>
              </a:spcBef>
              <a:buClr>
                <a:schemeClr val="dk1"/>
              </a:buClr>
              <a:buFont typeface="Arial"/>
              <a:buNone/>
              <a:defRPr sz="5040" b="0" i="0" u="none" strike="noStrike" cap="none">
                <a:solidFill>
                  <a:schemeClr val="dk1"/>
                </a:solidFill>
                <a:latin typeface="Calibri"/>
                <a:ea typeface="Calibri"/>
                <a:cs typeface="Calibri"/>
                <a:sym typeface="Calibri"/>
              </a:defRPr>
            </a:lvl2pPr>
            <a:lvl3pPr marL="3291840" marR="0" lvl="2" indent="-2540" algn="l" rtl="0">
              <a:lnSpc>
                <a:spcPct val="90000"/>
              </a:lnSpc>
              <a:spcBef>
                <a:spcPts val="1800"/>
              </a:spcBef>
              <a:buClr>
                <a:schemeClr val="dk1"/>
              </a:buClr>
              <a:buFont typeface="Arial"/>
              <a:buNone/>
              <a:defRPr sz="4320" b="0" i="0" u="none" strike="noStrike" cap="none">
                <a:solidFill>
                  <a:schemeClr val="dk1"/>
                </a:solidFill>
                <a:latin typeface="Calibri"/>
                <a:ea typeface="Calibri"/>
                <a:cs typeface="Calibri"/>
                <a:sym typeface="Calibri"/>
              </a:defRPr>
            </a:lvl3pPr>
            <a:lvl4pPr marL="4937760" marR="0" lvl="3" indent="-10159"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4pPr>
            <a:lvl5pPr marL="6583680" marR="0" lvl="4" indent="-508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5pPr>
            <a:lvl6pPr marL="8229600" marR="0" lvl="5" indent="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6pPr>
            <a:lvl7pPr marL="9875520" marR="0" lvl="6" indent="-7619"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7pPr>
            <a:lvl8pPr marL="11521440" marR="0" lvl="7" indent="-254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8pPr>
            <a:lvl9pPr marL="13167361" marR="0" lvl="8" indent="-10160" algn="l" rtl="0">
              <a:lnSpc>
                <a:spcPct val="90000"/>
              </a:lnSpc>
              <a:spcBef>
                <a:spcPts val="1800"/>
              </a:spcBef>
              <a:buClr>
                <a:schemeClr val="dk1"/>
              </a:buClr>
              <a:buFont typeface="Arial"/>
              <a:buNone/>
              <a:defRPr sz="3600" b="0" i="0" u="none" strike="noStrike" cap="none">
                <a:solidFill>
                  <a:schemeClr val="dk1"/>
                </a:solidFill>
                <a:latin typeface="Calibri"/>
                <a:ea typeface="Calibri"/>
                <a:cs typeface="Calibri"/>
                <a:sym typeface="Calibri"/>
              </a:defRPr>
            </a:lvl9pPr>
          </a:lstStyle>
          <a:p>
            <a:pPr lvl="0"/>
            <a:r>
              <a:rPr lang="en-US"/>
              <a:t>Click to edit Master text styles</a:t>
            </a:r>
          </a:p>
        </p:txBody>
      </p:sp>
      <p:sp>
        <p:nvSpPr>
          <p:cNvPr id="69" name="Shape 69"/>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a:solidFill>
                  <a:srgbClr val="888888"/>
                </a:solidFill>
                <a:latin typeface="Calibri"/>
                <a:ea typeface="Calibri"/>
                <a:cs typeface="Calibri"/>
                <a:sym typeface="Calibri"/>
              </a:rPr>
              <a:t>‹#›</a:t>
            </a:fld>
            <a:endParaRPr lang="en-US" sz="432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263140" y="2336809"/>
            <a:ext cx="28392119" cy="848360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15839"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2263140" y="11684000"/>
            <a:ext cx="28392119" cy="27848562"/>
          </a:xfrm>
          <a:prstGeom prst="rect">
            <a:avLst/>
          </a:prstGeom>
          <a:noFill/>
          <a:ln>
            <a:noFill/>
          </a:ln>
        </p:spPr>
        <p:txBody>
          <a:bodyPr lIns="91425" tIns="91425" rIns="91425" bIns="91425" anchor="t" anchorCtr="0"/>
          <a:lstStyle>
            <a:lvl1pPr marL="822960" marR="0" lvl="0" indent="-182880" algn="l" rtl="0">
              <a:lnSpc>
                <a:spcPct val="90000"/>
              </a:lnSpc>
              <a:spcBef>
                <a:spcPts val="3600"/>
              </a:spcBef>
              <a:buClr>
                <a:schemeClr val="dk1"/>
              </a:buClr>
              <a:buSzPct val="99801"/>
              <a:buFont typeface="Arial"/>
              <a:buChar char="•"/>
              <a:defRPr sz="10080" b="0" i="0" u="none" strike="noStrike" cap="none">
                <a:solidFill>
                  <a:schemeClr val="dk1"/>
                </a:solidFill>
                <a:latin typeface="Calibri"/>
                <a:ea typeface="Calibri"/>
                <a:cs typeface="Calibri"/>
                <a:sym typeface="Calibri"/>
              </a:defRPr>
            </a:lvl1pPr>
            <a:lvl2pPr marL="2468880" marR="0" lvl="1" indent="-281939" algn="l" rtl="0">
              <a:lnSpc>
                <a:spcPct val="90000"/>
              </a:lnSpc>
              <a:spcBef>
                <a:spcPts val="1800"/>
              </a:spcBef>
              <a:buClr>
                <a:schemeClr val="dk1"/>
              </a:buClr>
              <a:buSzPct val="100465"/>
              <a:buFont typeface="Arial"/>
              <a:buChar char="•"/>
              <a:defRPr sz="8640" b="0" i="0" u="none" strike="noStrike" cap="none">
                <a:solidFill>
                  <a:schemeClr val="dk1"/>
                </a:solidFill>
                <a:latin typeface="Calibri"/>
                <a:ea typeface="Calibri"/>
                <a:cs typeface="Calibri"/>
                <a:sym typeface="Calibri"/>
              </a:defRPr>
            </a:lvl2pPr>
            <a:lvl3pPr marL="4114800" marR="0" lvl="2" indent="-368300" algn="l" rtl="0">
              <a:lnSpc>
                <a:spcPct val="90000"/>
              </a:lnSpc>
              <a:spcBef>
                <a:spcPts val="1800"/>
              </a:spcBef>
              <a:buClr>
                <a:schemeClr val="dk1"/>
              </a:buClr>
              <a:buSzPct val="100000"/>
              <a:buFont typeface="Arial"/>
              <a:buChar char="•"/>
              <a:defRPr sz="7200" b="0" i="0" u="none" strike="noStrike" cap="none">
                <a:solidFill>
                  <a:schemeClr val="dk1"/>
                </a:solidFill>
                <a:latin typeface="Calibri"/>
                <a:ea typeface="Calibri"/>
                <a:cs typeface="Calibri"/>
                <a:sym typeface="Calibri"/>
              </a:defRPr>
            </a:lvl3pPr>
            <a:lvl4pPr marL="5760720" marR="0" lvl="3" indent="-42164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4pPr>
            <a:lvl5pPr marL="7406640" marR="0" lvl="4" indent="-41655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5pPr>
            <a:lvl6pPr marL="9052560" marR="0" lvl="5" indent="-41147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6pPr>
            <a:lvl7pPr marL="10698480" marR="0" lvl="6" indent="-419100"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7pPr>
            <a:lvl8pPr marL="12344400" marR="0" lvl="7" indent="-41401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8pPr>
            <a:lvl9pPr marL="13990320" marR="0" lvl="8" indent="-421639" algn="l" rtl="0">
              <a:lnSpc>
                <a:spcPct val="90000"/>
              </a:lnSpc>
              <a:spcBef>
                <a:spcPts val="1800"/>
              </a:spcBef>
              <a:buClr>
                <a:schemeClr val="dk1"/>
              </a:buClr>
              <a:buSzPct val="99692"/>
              <a:buFont typeface="Arial"/>
              <a:buChar char="•"/>
              <a:defRPr sz="648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2263140" y="40680650"/>
            <a:ext cx="7406639" cy="2336800"/>
          </a:xfrm>
          <a:prstGeom prst="rect">
            <a:avLst/>
          </a:prstGeom>
          <a:noFill/>
          <a:ln>
            <a:noFill/>
          </a:ln>
        </p:spPr>
        <p:txBody>
          <a:bodyPr lIns="91425" tIns="91425" rIns="91425" bIns="91425" anchor="ctr" anchorCtr="0"/>
          <a:lstStyle>
            <a:lvl1pPr marL="0" marR="0" lvl="0" indent="0" algn="l" rtl="0">
              <a:spcBef>
                <a:spcPts val="0"/>
              </a:spcBef>
              <a:buNone/>
              <a:defRPr sz="4320" b="0" i="0" u="none" strike="noStrike" cap="none">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10904220" y="40680650"/>
            <a:ext cx="11109960" cy="2336800"/>
          </a:xfrm>
          <a:prstGeom prst="rect">
            <a:avLst/>
          </a:prstGeom>
          <a:noFill/>
          <a:ln>
            <a:noFill/>
          </a:ln>
        </p:spPr>
        <p:txBody>
          <a:bodyPr lIns="91425" tIns="91425" rIns="91425" bIns="91425" anchor="ctr" anchorCtr="0"/>
          <a:lstStyle>
            <a:lvl1pPr marL="0" marR="0" lvl="0" indent="0" algn="ctr" rtl="0">
              <a:spcBef>
                <a:spcPts val="0"/>
              </a:spcBef>
              <a:buNone/>
              <a:defRPr sz="4320" b="0" i="0" u="none" strike="noStrike" cap="none">
                <a:solidFill>
                  <a:srgbClr val="888888"/>
                </a:solidFill>
                <a:latin typeface="Calibri"/>
                <a:ea typeface="Calibri"/>
                <a:cs typeface="Calibri"/>
                <a:sym typeface="Calibri"/>
              </a:defRPr>
            </a:lvl1pPr>
            <a:lvl2pPr marL="1843429" marR="0" lvl="1" indent="-1929" algn="l" rtl="0">
              <a:spcBef>
                <a:spcPts val="0"/>
              </a:spcBef>
              <a:buNone/>
              <a:defRPr sz="7258" b="0" i="0" u="none" strike="noStrike" cap="none">
                <a:solidFill>
                  <a:schemeClr val="dk1"/>
                </a:solidFill>
                <a:latin typeface="Calibri"/>
                <a:ea typeface="Calibri"/>
                <a:cs typeface="Calibri"/>
                <a:sym typeface="Calibri"/>
              </a:defRPr>
            </a:lvl2pPr>
            <a:lvl3pPr marL="3686861" marR="0" lvl="2" indent="-3861" algn="l" rtl="0">
              <a:spcBef>
                <a:spcPts val="0"/>
              </a:spcBef>
              <a:buNone/>
              <a:defRPr sz="7258" b="0" i="0" u="none" strike="noStrike" cap="none">
                <a:solidFill>
                  <a:schemeClr val="dk1"/>
                </a:solidFill>
                <a:latin typeface="Calibri"/>
                <a:ea typeface="Calibri"/>
                <a:cs typeface="Calibri"/>
                <a:sym typeface="Calibri"/>
              </a:defRPr>
            </a:lvl3pPr>
            <a:lvl4pPr marL="5530291" marR="0" lvl="3" indent="-5791" algn="l" rtl="0">
              <a:spcBef>
                <a:spcPts val="0"/>
              </a:spcBef>
              <a:buNone/>
              <a:defRPr sz="7258" b="0" i="0" u="none" strike="noStrike" cap="none">
                <a:solidFill>
                  <a:schemeClr val="dk1"/>
                </a:solidFill>
                <a:latin typeface="Calibri"/>
                <a:ea typeface="Calibri"/>
                <a:cs typeface="Calibri"/>
                <a:sym typeface="Calibri"/>
              </a:defRPr>
            </a:lvl4pPr>
            <a:lvl5pPr marL="7373722" marR="0" lvl="4" indent="-7722" algn="l" rtl="0">
              <a:spcBef>
                <a:spcPts val="0"/>
              </a:spcBef>
              <a:buNone/>
              <a:defRPr sz="7258" b="0" i="0" u="none" strike="noStrike" cap="none">
                <a:solidFill>
                  <a:schemeClr val="dk1"/>
                </a:solidFill>
                <a:latin typeface="Calibri"/>
                <a:ea typeface="Calibri"/>
                <a:cs typeface="Calibri"/>
                <a:sym typeface="Calibri"/>
              </a:defRPr>
            </a:lvl5pPr>
            <a:lvl6pPr marL="9217152" marR="0" lvl="5" indent="-9652" algn="l" rtl="0">
              <a:spcBef>
                <a:spcPts val="0"/>
              </a:spcBef>
              <a:buNone/>
              <a:defRPr sz="7258" b="0" i="0" u="none" strike="noStrike" cap="none">
                <a:solidFill>
                  <a:schemeClr val="dk1"/>
                </a:solidFill>
                <a:latin typeface="Calibri"/>
                <a:ea typeface="Calibri"/>
                <a:cs typeface="Calibri"/>
                <a:sym typeface="Calibri"/>
              </a:defRPr>
            </a:lvl6pPr>
            <a:lvl7pPr marL="11060582" marR="0" lvl="6" indent="-11582" algn="l" rtl="0">
              <a:spcBef>
                <a:spcPts val="0"/>
              </a:spcBef>
              <a:buNone/>
              <a:defRPr sz="7258" b="0" i="0" u="none" strike="noStrike" cap="none">
                <a:solidFill>
                  <a:schemeClr val="dk1"/>
                </a:solidFill>
                <a:latin typeface="Calibri"/>
                <a:ea typeface="Calibri"/>
                <a:cs typeface="Calibri"/>
                <a:sym typeface="Calibri"/>
              </a:defRPr>
            </a:lvl7pPr>
            <a:lvl8pPr marL="12904013" marR="0" lvl="7" indent="-813" algn="l" rtl="0">
              <a:spcBef>
                <a:spcPts val="0"/>
              </a:spcBef>
              <a:buNone/>
              <a:defRPr sz="7258" b="0" i="0" u="none" strike="noStrike" cap="none">
                <a:solidFill>
                  <a:schemeClr val="dk1"/>
                </a:solidFill>
                <a:latin typeface="Calibri"/>
                <a:ea typeface="Calibri"/>
                <a:cs typeface="Calibri"/>
                <a:sym typeface="Calibri"/>
              </a:defRPr>
            </a:lvl8pPr>
            <a:lvl9pPr marL="14747442" marR="0" lvl="8" indent="-2742" algn="l" rtl="0">
              <a:spcBef>
                <a:spcPts val="0"/>
              </a:spcBef>
              <a:buNone/>
              <a:defRPr sz="7258"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23248620" y="40680650"/>
            <a:ext cx="7406639" cy="23368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4320" b="0" i="0" u="none" strike="noStrike" cap="none">
                <a:solidFill>
                  <a:srgbClr val="888888"/>
                </a:solidFill>
                <a:latin typeface="Calibri"/>
                <a:ea typeface="Calibri"/>
                <a:cs typeface="Calibri"/>
                <a:sym typeface="Calibri"/>
              </a:rPr>
              <a:t>‹#›</a:t>
            </a:fld>
            <a:endParaRPr lang="en-US" sz="432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https://www.criver.com/products-services/find-model/cd-1r-igs-mouse?region=3611" TargetMode="External"/><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Shape 88"/>
        <p:cNvGrpSpPr/>
        <p:nvPr/>
      </p:nvGrpSpPr>
      <p:grpSpPr>
        <a:xfrm>
          <a:off x="0" y="0"/>
          <a:ext cx="0" cy="0"/>
          <a:chOff x="0" y="0"/>
          <a:chExt cx="0" cy="0"/>
        </a:xfrm>
      </p:grpSpPr>
      <p:sp>
        <p:nvSpPr>
          <p:cNvPr id="90" name="Shape 90"/>
          <p:cNvSpPr/>
          <p:nvPr/>
        </p:nvSpPr>
        <p:spPr>
          <a:xfrm>
            <a:off x="0" y="0"/>
            <a:ext cx="32918400" cy="6024282"/>
          </a:xfrm>
          <a:prstGeom prst="rect">
            <a:avLst/>
          </a:prstGeom>
          <a:solidFill>
            <a:schemeClr val="bg1"/>
          </a:solidFill>
          <a:ln w="12700" cap="flat" cmpd="sng">
            <a:solidFill>
              <a:srgbClr val="F2F2F2"/>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7258" b="0" i="0" u="none" strike="noStrike" cap="none" dirty="0">
              <a:solidFill>
                <a:srgbClr val="FFFFFF"/>
              </a:solidFill>
              <a:latin typeface="Times New Roman"/>
              <a:ea typeface="Times New Roman"/>
              <a:cs typeface="Times New Roman"/>
              <a:sym typeface="Times New Roman"/>
            </a:endParaRPr>
          </a:p>
        </p:txBody>
      </p:sp>
      <p:pic>
        <p:nvPicPr>
          <p:cNvPr id="3" name="Picture 2">
            <a:extLst>
              <a:ext uri="{FF2B5EF4-FFF2-40B4-BE49-F238E27FC236}">
                <a16:creationId xmlns:a16="http://schemas.microsoft.com/office/drawing/2014/main" id="{1D9CD125-62B0-5E4C-B347-D0C49F3C854E}"/>
              </a:ext>
            </a:extLst>
          </p:cNvPr>
          <p:cNvPicPr>
            <a:picLocks noChangeAspect="1"/>
          </p:cNvPicPr>
          <p:nvPr/>
        </p:nvPicPr>
        <p:blipFill>
          <a:blip r:embed="rId3"/>
          <a:stretch>
            <a:fillRect/>
          </a:stretch>
        </p:blipFill>
        <p:spPr>
          <a:xfrm>
            <a:off x="23443750" y="465286"/>
            <a:ext cx="9592016" cy="2932683"/>
          </a:xfrm>
          <a:prstGeom prst="rect">
            <a:avLst/>
          </a:prstGeom>
        </p:spPr>
      </p:pic>
      <p:sp>
        <p:nvSpPr>
          <p:cNvPr id="89" name="Shape 89"/>
          <p:cNvSpPr/>
          <p:nvPr/>
        </p:nvSpPr>
        <p:spPr>
          <a:xfrm>
            <a:off x="333323" y="19050658"/>
            <a:ext cx="15544800" cy="9141385"/>
          </a:xfrm>
          <a:prstGeom prst="roundRect">
            <a:avLst>
              <a:gd name="adj" fmla="val 4437"/>
            </a:avLst>
          </a:prstGeom>
          <a:solidFill>
            <a:schemeClr val="lt1"/>
          </a:solidFill>
          <a:ln w="12700" cap="flat" cmpd="sng">
            <a:solidFill>
              <a:srgbClr val="F2F2F2"/>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7258" b="0" i="0" u="none" strike="noStrike" cap="none">
              <a:solidFill>
                <a:srgbClr val="FFFFFF"/>
              </a:solidFill>
              <a:latin typeface="Times New Roman"/>
              <a:ea typeface="Times New Roman"/>
              <a:cs typeface="Times New Roman"/>
              <a:sym typeface="Times New Roman"/>
            </a:endParaRPr>
          </a:p>
        </p:txBody>
      </p:sp>
      <p:sp>
        <p:nvSpPr>
          <p:cNvPr id="91" name="Shape 91"/>
          <p:cNvSpPr/>
          <p:nvPr/>
        </p:nvSpPr>
        <p:spPr>
          <a:xfrm>
            <a:off x="398866" y="6657647"/>
            <a:ext cx="15544800" cy="11768476"/>
          </a:xfrm>
          <a:prstGeom prst="roundRect">
            <a:avLst>
              <a:gd name="adj" fmla="val 4437"/>
            </a:avLst>
          </a:prstGeom>
          <a:solidFill>
            <a:schemeClr val="lt1"/>
          </a:solidFill>
          <a:ln w="12700" cap="flat" cmpd="sng">
            <a:solidFill>
              <a:srgbClr val="F2F2F2"/>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en-US" sz="7258" b="0" i="0" u="none" strike="noStrike" cap="none" dirty="0">
                <a:solidFill>
                  <a:srgbClr val="FFFFFF"/>
                </a:solidFill>
                <a:latin typeface="Times New Roman"/>
                <a:ea typeface="Times New Roman"/>
                <a:cs typeface="Times New Roman"/>
                <a:sym typeface="Times New Roman"/>
              </a:rPr>
              <a:t> </a:t>
            </a:r>
          </a:p>
        </p:txBody>
      </p:sp>
      <p:sp>
        <p:nvSpPr>
          <p:cNvPr id="93" name="Shape 93"/>
          <p:cNvSpPr/>
          <p:nvPr/>
        </p:nvSpPr>
        <p:spPr>
          <a:xfrm>
            <a:off x="16641100" y="6823763"/>
            <a:ext cx="15643800" cy="9220294"/>
          </a:xfrm>
          <a:prstGeom prst="roundRect">
            <a:avLst>
              <a:gd name="adj" fmla="val 4437"/>
            </a:avLst>
          </a:prstGeom>
          <a:solidFill>
            <a:schemeClr val="lt1"/>
          </a:solidFill>
          <a:ln w="12700" cap="flat" cmpd="sng">
            <a:solidFill>
              <a:schemeClr val="lt1"/>
            </a:solidFill>
            <a:prstDash val="solid"/>
            <a:miter/>
            <a:headEnd type="none" w="med" len="med"/>
            <a:tailEnd type="none" w="med" len="med"/>
          </a:ln>
        </p:spPr>
        <p:txBody>
          <a:bodyPr lIns="91425" tIns="45700" rIns="91425" bIns="45700" anchor="ctr" anchorCtr="0">
            <a:noAutofit/>
          </a:bodyPr>
          <a:lstStyle/>
          <a:p>
            <a:pPr lvl="0" rtl="0">
              <a:lnSpc>
                <a:spcPct val="145454"/>
              </a:lnSpc>
              <a:spcBef>
                <a:spcPts val="0"/>
              </a:spcBef>
              <a:buClr>
                <a:schemeClr val="dk1"/>
              </a:buClr>
              <a:buFont typeface="Arial"/>
              <a:buNone/>
            </a:pPr>
            <a:endParaRPr sz="7258">
              <a:solidFill>
                <a:srgbClr val="FFFFFF"/>
              </a:solidFill>
              <a:latin typeface="Times New Roman"/>
              <a:ea typeface="Times New Roman"/>
              <a:cs typeface="Times New Roman"/>
              <a:sym typeface="Times New Roman"/>
            </a:endParaRPr>
          </a:p>
        </p:txBody>
      </p:sp>
      <p:sp>
        <p:nvSpPr>
          <p:cNvPr id="94" name="Shape 94"/>
          <p:cNvSpPr/>
          <p:nvPr/>
        </p:nvSpPr>
        <p:spPr>
          <a:xfrm>
            <a:off x="330721" y="40114328"/>
            <a:ext cx="15544800" cy="2703715"/>
          </a:xfrm>
          <a:prstGeom prst="roundRect">
            <a:avLst>
              <a:gd name="adj" fmla="val 4437"/>
            </a:avLst>
          </a:prstGeom>
          <a:solidFill>
            <a:schemeClr val="lt1"/>
          </a:solidFill>
          <a:ln w="12700" cap="flat" cmpd="sng">
            <a:solidFill>
              <a:srgbClr val="F2F2F2"/>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7258" b="0" i="0" u="none" strike="noStrike" cap="none">
              <a:solidFill>
                <a:srgbClr val="FFFFFF"/>
              </a:solidFill>
              <a:latin typeface="Times New Roman"/>
              <a:ea typeface="Times New Roman"/>
              <a:cs typeface="Times New Roman"/>
              <a:sym typeface="Times New Roman"/>
            </a:endParaRPr>
          </a:p>
        </p:txBody>
      </p:sp>
      <p:sp>
        <p:nvSpPr>
          <p:cNvPr id="95" name="Shape 95"/>
          <p:cNvSpPr txBox="1"/>
          <p:nvPr/>
        </p:nvSpPr>
        <p:spPr>
          <a:xfrm>
            <a:off x="415426" y="450448"/>
            <a:ext cx="25419600" cy="5676657"/>
          </a:xfrm>
          <a:prstGeom prst="rect">
            <a:avLst/>
          </a:prstGeom>
          <a:noFill/>
          <a:ln>
            <a:noFill/>
          </a:ln>
        </p:spPr>
        <p:txBody>
          <a:bodyPr lIns="91425" tIns="45700" rIns="91425" bIns="45700" anchor="t" anchorCtr="0">
            <a:noAutofit/>
          </a:bodyPr>
          <a:lstStyle/>
          <a:p>
            <a:r>
              <a:rPr lang="en-US" sz="8800" b="1" dirty="0"/>
              <a:t>Investigation of Novel CYP26 Inhibitor for Treatment of Traumatic Brain Injury</a:t>
            </a:r>
            <a:endParaRPr lang="en-US" sz="8800" dirty="0"/>
          </a:p>
          <a:p>
            <a:pPr algn="ctr"/>
            <a:endParaRPr lang="en-US" sz="3600" dirty="0">
              <a:latin typeface="Calibri" panose="020F0502020204030204" pitchFamily="34" charset="0"/>
              <a:ea typeface="Calibri" panose="020F0502020204030204" pitchFamily="34" charset="0"/>
              <a:cs typeface="Calibri" panose="020F0502020204030204" pitchFamily="34" charset="0"/>
              <a:sym typeface="Calibri"/>
            </a:endParaRPr>
          </a:p>
          <a:p>
            <a:pPr algn="ctr"/>
            <a:r>
              <a:rPr lang="en-US" sz="4000" dirty="0">
                <a:latin typeface="Calibri" panose="020F0502020204030204" pitchFamily="34" charset="0"/>
                <a:ea typeface="Calibri" panose="020F0502020204030204" pitchFamily="34" charset="0"/>
                <a:cs typeface="Times New Roman" panose="02020603050405020304" pitchFamily="18" charset="0"/>
              </a:rPr>
              <a:t>Jacob Leatherwood</a:t>
            </a:r>
            <a:r>
              <a:rPr lang="en-US" sz="4000" baseline="30000" dirty="0">
                <a:latin typeface="Calibri" panose="020F0502020204030204" pitchFamily="34" charset="0"/>
                <a:ea typeface="Calibri" panose="020F0502020204030204" pitchFamily="34" charset="0"/>
                <a:cs typeface="Times New Roman" panose="02020603050405020304" pitchFamily="18" charset="0"/>
              </a:rPr>
              <a:t>1</a:t>
            </a:r>
            <a:r>
              <a:rPr lang="en-US" sz="4000" dirty="0">
                <a:latin typeface="Calibri" panose="020F0502020204030204" pitchFamily="34" charset="0"/>
                <a:ea typeface="Calibri" panose="020F0502020204030204" pitchFamily="34" charset="0"/>
                <a:cs typeface="Times New Roman" panose="02020603050405020304" pitchFamily="18" charset="0"/>
              </a:rPr>
              <a:t>, Joanna Kreitinger</a:t>
            </a:r>
            <a:r>
              <a:rPr lang="en-US" sz="4000" baseline="30000" dirty="0">
                <a:latin typeface="Calibri" panose="020F0502020204030204" pitchFamily="34" charset="0"/>
                <a:ea typeface="Calibri" panose="020F0502020204030204" pitchFamily="34" charset="0"/>
                <a:cs typeface="Times New Roman" panose="02020603050405020304" pitchFamily="18" charset="0"/>
              </a:rPr>
              <a:t>2</a:t>
            </a:r>
            <a:r>
              <a:rPr lang="en-US" sz="4000" dirty="0">
                <a:latin typeface="Calibri" panose="020F0502020204030204" pitchFamily="34" charset="0"/>
                <a:ea typeface="Calibri" panose="020F0502020204030204" pitchFamily="34" charset="0"/>
                <a:cs typeface="Times New Roman" panose="02020603050405020304" pitchFamily="18" charset="0"/>
              </a:rPr>
              <a:t>, Larissa Walker</a:t>
            </a:r>
            <a:r>
              <a:rPr lang="en-US" sz="4000" baseline="30000" dirty="0">
                <a:latin typeface="Calibri" panose="020F0502020204030204" pitchFamily="34" charset="0"/>
                <a:ea typeface="Calibri" panose="020F0502020204030204" pitchFamily="34" charset="0"/>
                <a:cs typeface="Times New Roman" panose="02020603050405020304" pitchFamily="18" charset="0"/>
              </a:rPr>
              <a:t>2</a:t>
            </a:r>
            <a:r>
              <a:rPr lang="en-US" sz="4000" dirty="0">
                <a:latin typeface="Calibri" panose="020F0502020204030204" pitchFamily="34" charset="0"/>
                <a:ea typeface="Calibri" panose="020F0502020204030204" pitchFamily="34" charset="0"/>
                <a:cs typeface="Times New Roman" panose="02020603050405020304" pitchFamily="18" charset="0"/>
              </a:rPr>
              <a:t>, Nicholas Wageling</a:t>
            </a:r>
            <a:r>
              <a:rPr lang="en-US" sz="4000" baseline="30000" dirty="0">
                <a:latin typeface="Calibri" panose="020F0502020204030204" pitchFamily="34" charset="0"/>
                <a:ea typeface="Calibri" panose="020F0502020204030204" pitchFamily="34" charset="0"/>
                <a:cs typeface="Times New Roman" panose="02020603050405020304" pitchFamily="18" charset="0"/>
              </a:rPr>
              <a:t>2</a:t>
            </a:r>
            <a:r>
              <a:rPr lang="en-US" sz="4000" dirty="0">
                <a:latin typeface="Calibri" panose="020F0502020204030204" pitchFamily="34" charset="0"/>
                <a:ea typeface="Calibri" panose="020F0502020204030204" pitchFamily="34" charset="0"/>
                <a:cs typeface="Times New Roman" panose="02020603050405020304" pitchFamily="18" charset="0"/>
              </a:rPr>
              <a:t>, Fanny Diaz</a:t>
            </a:r>
            <a:r>
              <a:rPr lang="en-US" sz="4000" baseline="30000" dirty="0">
                <a:latin typeface="Calibri" panose="020F0502020204030204" pitchFamily="34" charset="0"/>
                <a:ea typeface="Calibri" panose="020F0502020204030204" pitchFamily="34" charset="0"/>
                <a:cs typeface="Times New Roman" panose="02020603050405020304" pitchFamily="18" charset="0"/>
              </a:rPr>
              <a:t>1,2</a:t>
            </a:r>
            <a:r>
              <a:rPr lang="en-US" sz="4000" dirty="0">
                <a:latin typeface="Calibri" panose="020F0502020204030204" pitchFamily="34" charset="0"/>
                <a:ea typeface="Calibri" panose="020F0502020204030204" pitchFamily="34" charset="0"/>
                <a:cs typeface="Times New Roman" panose="02020603050405020304" pitchFamily="18" charset="0"/>
              </a:rPr>
              <a:t>, Philippe Diaz</a:t>
            </a:r>
            <a:r>
              <a:rPr lang="en-US" sz="4000" baseline="30000" dirty="0">
                <a:latin typeface="Calibri" panose="020F0502020204030204" pitchFamily="34" charset="0"/>
                <a:ea typeface="Calibri" panose="020F0502020204030204" pitchFamily="34" charset="0"/>
                <a:cs typeface="Times New Roman" panose="02020603050405020304" pitchFamily="18" charset="0"/>
              </a:rPr>
              <a:t>1,2</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ctr"/>
            <a:r>
              <a:rPr lang="en-US" sz="4000" i="1" baseline="30000" dirty="0">
                <a:latin typeface="Calibri" panose="020F0502020204030204" pitchFamily="34" charset="0"/>
                <a:ea typeface="Calibri" panose="020F0502020204030204" pitchFamily="34" charset="0"/>
                <a:cs typeface="Times New Roman" panose="02020603050405020304" pitchFamily="18" charset="0"/>
              </a:rPr>
              <a:t>1</a:t>
            </a:r>
            <a:r>
              <a:rPr lang="en-US" sz="4000" i="1" dirty="0">
                <a:latin typeface="Calibri" panose="020F0502020204030204" pitchFamily="34" charset="0"/>
                <a:ea typeface="Calibri" panose="020F0502020204030204" pitchFamily="34" charset="0"/>
                <a:cs typeface="Times New Roman" panose="02020603050405020304" pitchFamily="18" charset="0"/>
              </a:rPr>
              <a:t>U. Of Montana Biomedical and Pharmaceutical Sciences, </a:t>
            </a:r>
            <a:r>
              <a:rPr lang="en-US" sz="4000" i="1" baseline="30000" dirty="0">
                <a:latin typeface="Calibri" panose="020F0502020204030204" pitchFamily="34" charset="0"/>
                <a:ea typeface="Calibri" panose="020F0502020204030204" pitchFamily="34" charset="0"/>
                <a:cs typeface="Times New Roman" panose="02020603050405020304" pitchFamily="18" charset="0"/>
              </a:rPr>
              <a:t>2</a:t>
            </a:r>
            <a:r>
              <a:rPr lang="en-US" sz="4000" i="1" dirty="0">
                <a:latin typeface="Calibri" panose="020F0502020204030204" pitchFamily="34" charset="0"/>
                <a:ea typeface="Calibri" panose="020F0502020204030204" pitchFamily="34" charset="0"/>
                <a:cs typeface="Times New Roman" panose="02020603050405020304" pitchFamily="18" charset="0"/>
              </a:rPr>
              <a:t>Dermaxon  </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marL="0" marR="0" lvl="0" indent="0" algn="ctr" rtl="0">
              <a:spcBef>
                <a:spcPts val="0"/>
              </a:spcBef>
              <a:buNone/>
            </a:pPr>
            <a:endParaRPr sz="3200" b="0" i="0" u="none" strike="noStrike" cap="none" dirty="0">
              <a:solidFill>
                <a:srgbClr val="000000"/>
              </a:solidFill>
              <a:latin typeface="Calibri"/>
              <a:ea typeface="Calibri"/>
              <a:cs typeface="Calibri"/>
              <a:sym typeface="Calibri"/>
            </a:endParaRPr>
          </a:p>
        </p:txBody>
      </p:sp>
      <p:sp>
        <p:nvSpPr>
          <p:cNvPr id="96" name="Shape 96"/>
          <p:cNvSpPr/>
          <p:nvPr/>
        </p:nvSpPr>
        <p:spPr>
          <a:xfrm>
            <a:off x="6384703" y="6733977"/>
            <a:ext cx="5249878" cy="969495"/>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5700" b="1" dirty="0">
                <a:latin typeface="Calibri"/>
                <a:ea typeface="Calibri"/>
                <a:cs typeface="Calibri"/>
                <a:sym typeface="Calibri"/>
              </a:rPr>
              <a:t>Abstract</a:t>
            </a:r>
            <a:endParaRPr lang="en-US" sz="5700" b="1" dirty="0">
              <a:solidFill>
                <a:srgbClr val="000000"/>
              </a:solidFill>
              <a:latin typeface="Calibri"/>
              <a:ea typeface="Calibri"/>
              <a:cs typeface="Calibri"/>
              <a:sym typeface="Calibri"/>
            </a:endParaRPr>
          </a:p>
        </p:txBody>
      </p:sp>
      <p:sp>
        <p:nvSpPr>
          <p:cNvPr id="97" name="Shape 97"/>
          <p:cNvSpPr/>
          <p:nvPr/>
        </p:nvSpPr>
        <p:spPr>
          <a:xfrm>
            <a:off x="16664200" y="34482505"/>
            <a:ext cx="15544800" cy="8335538"/>
          </a:xfrm>
          <a:prstGeom prst="roundRect">
            <a:avLst>
              <a:gd name="adj" fmla="val 4437"/>
            </a:avLst>
          </a:prstGeom>
          <a:solidFill>
            <a:schemeClr val="lt1"/>
          </a:solidFill>
          <a:ln w="1270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7258">
              <a:solidFill>
                <a:srgbClr val="FFFFFF"/>
              </a:solidFill>
              <a:latin typeface="Times New Roman"/>
              <a:ea typeface="Times New Roman"/>
              <a:cs typeface="Times New Roman"/>
              <a:sym typeface="Times New Roman"/>
            </a:endParaRPr>
          </a:p>
        </p:txBody>
      </p:sp>
      <p:sp>
        <p:nvSpPr>
          <p:cNvPr id="98" name="Shape 98"/>
          <p:cNvSpPr txBox="1"/>
          <p:nvPr/>
        </p:nvSpPr>
        <p:spPr>
          <a:xfrm>
            <a:off x="17545534" y="6956248"/>
            <a:ext cx="13734000" cy="969600"/>
          </a:xfrm>
          <a:prstGeom prst="rect">
            <a:avLst/>
          </a:prstGeom>
          <a:noFill/>
          <a:ln>
            <a:noFill/>
          </a:ln>
        </p:spPr>
        <p:txBody>
          <a:bodyPr lIns="91425" tIns="45700" rIns="91425" bIns="45700" anchor="t" anchorCtr="0">
            <a:noAutofit/>
          </a:bodyPr>
          <a:lstStyle/>
          <a:p>
            <a:pPr algn="ctr"/>
            <a:r>
              <a:rPr lang="en-US" sz="6600" b="1" dirty="0">
                <a:latin typeface="Calibri" panose="020F0502020204030204" pitchFamily="34" charset="0"/>
                <a:ea typeface="Calibri" panose="020F0502020204030204" pitchFamily="34" charset="0"/>
                <a:cs typeface="Calibri" panose="020F0502020204030204" pitchFamily="34" charset="0"/>
              </a:rPr>
              <a:t>7 Point Neuroscore</a:t>
            </a:r>
            <a:endParaRPr lang="en-US" sz="6600" b="1" dirty="0">
              <a:latin typeface="Calibri" panose="020F0502020204030204" pitchFamily="34" charset="0"/>
              <a:cs typeface="Calibri" panose="020F0502020204030204" pitchFamily="34" charset="0"/>
            </a:endParaRPr>
          </a:p>
        </p:txBody>
      </p:sp>
      <p:sp>
        <p:nvSpPr>
          <p:cNvPr id="99" name="Shape 99"/>
          <p:cNvSpPr txBox="1"/>
          <p:nvPr/>
        </p:nvSpPr>
        <p:spPr>
          <a:xfrm>
            <a:off x="451412" y="40369806"/>
            <a:ext cx="14902800" cy="1431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4800" b="1" dirty="0">
                <a:solidFill>
                  <a:srgbClr val="000000"/>
                </a:solidFill>
                <a:latin typeface="Calibri"/>
                <a:ea typeface="Calibri"/>
                <a:cs typeface="Calibri"/>
                <a:sym typeface="Calibri"/>
              </a:rPr>
              <a:t>Acknowledgments, Disclosure and Funding </a:t>
            </a:r>
          </a:p>
          <a:p>
            <a:pPr marL="0" marR="0" lvl="0" indent="0" algn="l" rtl="0">
              <a:spcBef>
                <a:spcPts val="0"/>
              </a:spcBef>
              <a:buNone/>
            </a:pPr>
            <a:endParaRPr sz="3000" b="1" dirty="0">
              <a:solidFill>
                <a:srgbClr val="000000"/>
              </a:solidFill>
              <a:latin typeface="Calibri"/>
              <a:ea typeface="Calibri"/>
              <a:cs typeface="Calibri"/>
              <a:sym typeface="Calibri"/>
            </a:endParaRPr>
          </a:p>
        </p:txBody>
      </p:sp>
      <p:sp>
        <p:nvSpPr>
          <p:cNvPr id="100" name="Shape 100"/>
          <p:cNvSpPr txBox="1"/>
          <p:nvPr/>
        </p:nvSpPr>
        <p:spPr>
          <a:xfrm>
            <a:off x="1088586" y="8527628"/>
            <a:ext cx="13698045" cy="461664"/>
          </a:xfrm>
          <a:prstGeom prst="rect">
            <a:avLst/>
          </a:prstGeom>
          <a:noFill/>
          <a:ln>
            <a:noFill/>
          </a:ln>
        </p:spPr>
        <p:txBody>
          <a:bodyPr lIns="91425" tIns="45700" rIns="91425" bIns="45700" anchor="t" anchorCtr="0">
            <a:noAutofit/>
          </a:bodyPr>
          <a:lstStyle/>
          <a:p>
            <a:pPr marL="0" marR="0" lvl="0" indent="0" algn="l" rtl="0">
              <a:spcBef>
                <a:spcPts val="0"/>
              </a:spcBef>
              <a:buNone/>
            </a:pPr>
            <a:endParaRPr sz="2400" dirty="0">
              <a:solidFill>
                <a:schemeClr val="dk1"/>
              </a:solidFill>
              <a:latin typeface="Calibri"/>
              <a:ea typeface="Calibri"/>
              <a:cs typeface="Calibri"/>
              <a:sym typeface="Calibri"/>
            </a:endParaRPr>
          </a:p>
        </p:txBody>
      </p:sp>
      <p:sp>
        <p:nvSpPr>
          <p:cNvPr id="101" name="Shape 101"/>
          <p:cNvSpPr txBox="1"/>
          <p:nvPr/>
        </p:nvSpPr>
        <p:spPr>
          <a:xfrm>
            <a:off x="22375365" y="34448687"/>
            <a:ext cx="9168600" cy="12093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5700" b="1" dirty="0">
                <a:solidFill>
                  <a:schemeClr val="dk1"/>
                </a:solidFill>
                <a:latin typeface="Calibri"/>
                <a:ea typeface="Calibri"/>
                <a:cs typeface="Calibri"/>
                <a:sym typeface="Calibri"/>
              </a:rPr>
              <a:t>Conclusions</a:t>
            </a:r>
            <a:r>
              <a:rPr lang="en-US" sz="7258" b="1" dirty="0">
                <a:solidFill>
                  <a:schemeClr val="dk1"/>
                </a:solidFill>
                <a:latin typeface="Calibri"/>
                <a:ea typeface="Calibri"/>
                <a:cs typeface="Calibri"/>
                <a:sym typeface="Calibri"/>
              </a:rPr>
              <a:t> </a:t>
            </a:r>
          </a:p>
        </p:txBody>
      </p:sp>
      <p:sp>
        <p:nvSpPr>
          <p:cNvPr id="105" name="Shape 105"/>
          <p:cNvSpPr/>
          <p:nvPr/>
        </p:nvSpPr>
        <p:spPr>
          <a:xfrm>
            <a:off x="553874" y="7776663"/>
            <a:ext cx="15303384" cy="12873793"/>
          </a:xfrm>
          <a:prstGeom prst="rect">
            <a:avLst/>
          </a:prstGeom>
          <a:noFill/>
          <a:ln>
            <a:noFill/>
          </a:ln>
        </p:spPr>
        <p:txBody>
          <a:bodyPr lIns="91425" tIns="45700" rIns="91425" bIns="45700" anchor="t" anchorCtr="0">
            <a:noAutofit/>
          </a:bodyPr>
          <a:lstStyle/>
          <a:p>
            <a:pPr marL="0" marR="0" lvl="0" indent="0" algn="l" rtl="0">
              <a:spcBef>
                <a:spcPts val="0"/>
              </a:spcBef>
              <a:buNone/>
            </a:pPr>
            <a:endParaRPr sz="2400" dirty="0">
              <a:solidFill>
                <a:schemeClr val="dk1"/>
              </a:solidFill>
              <a:latin typeface="Calibri"/>
              <a:ea typeface="Calibri"/>
              <a:cs typeface="Calibri"/>
              <a:sym typeface="Calibri"/>
            </a:endParaRPr>
          </a:p>
        </p:txBody>
      </p:sp>
      <p:sp>
        <p:nvSpPr>
          <p:cNvPr id="109" name="Shape 109"/>
          <p:cNvSpPr/>
          <p:nvPr/>
        </p:nvSpPr>
        <p:spPr>
          <a:xfrm>
            <a:off x="16622500" y="16545235"/>
            <a:ext cx="15628200" cy="9663926"/>
          </a:xfrm>
          <a:prstGeom prst="roundRect">
            <a:avLst>
              <a:gd name="adj" fmla="val 4437"/>
            </a:avLst>
          </a:prstGeom>
          <a:solidFill>
            <a:schemeClr val="lt1"/>
          </a:solidFill>
          <a:ln w="12700" cap="flat" cmpd="sng">
            <a:solidFill>
              <a:srgbClr val="F2F2F2"/>
            </a:solidFill>
            <a:prstDash val="solid"/>
            <a:miter/>
            <a:headEnd type="none" w="med" len="med"/>
            <a:tailEnd type="none" w="med" len="med"/>
          </a:ln>
        </p:spPr>
        <p:txBody>
          <a:bodyPr lIns="91425" tIns="45700" rIns="91425" bIns="45700" anchor="b" anchorCtr="1">
            <a:noAutofit/>
          </a:bodyPr>
          <a:lstStyle/>
          <a:p>
            <a:pPr marL="0" marR="0" lvl="0" indent="0" algn="ctr" rtl="0">
              <a:spcBef>
                <a:spcPts val="0"/>
              </a:spcBef>
              <a:buNone/>
            </a:pPr>
            <a:endParaRPr sz="3200" b="0" i="0" u="none" strike="noStrike" cap="none" dirty="0">
              <a:solidFill>
                <a:srgbClr val="FFFFFF"/>
              </a:solidFill>
              <a:latin typeface="Calibri"/>
              <a:ea typeface="Calibri"/>
              <a:cs typeface="Calibri"/>
              <a:sym typeface="Calibri"/>
            </a:endParaRPr>
          </a:p>
        </p:txBody>
      </p:sp>
      <p:sp>
        <p:nvSpPr>
          <p:cNvPr id="118" name="Shape 118"/>
          <p:cNvSpPr/>
          <p:nvPr/>
        </p:nvSpPr>
        <p:spPr>
          <a:xfrm>
            <a:off x="268454" y="28572772"/>
            <a:ext cx="15669300" cy="11160827"/>
          </a:xfrm>
          <a:prstGeom prst="roundRect">
            <a:avLst>
              <a:gd name="adj" fmla="val 4437"/>
            </a:avLst>
          </a:prstGeom>
          <a:solidFill>
            <a:schemeClr val="lt1"/>
          </a:solidFill>
          <a:ln w="1270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7258" b="0" i="0" u="none" strike="noStrike" cap="none" dirty="0">
              <a:solidFill>
                <a:srgbClr val="FFFFFF"/>
              </a:solidFill>
              <a:latin typeface="Times New Roman"/>
              <a:ea typeface="Times New Roman"/>
              <a:cs typeface="Times New Roman"/>
              <a:sym typeface="Times New Roman"/>
            </a:endParaRPr>
          </a:p>
        </p:txBody>
      </p:sp>
      <p:sp>
        <p:nvSpPr>
          <p:cNvPr id="119" name="Shape 119"/>
          <p:cNvSpPr txBox="1"/>
          <p:nvPr/>
        </p:nvSpPr>
        <p:spPr>
          <a:xfrm>
            <a:off x="633500" y="19299953"/>
            <a:ext cx="13734000" cy="9696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dirty="0">
                <a:solidFill>
                  <a:srgbClr val="000000"/>
                </a:solidFill>
                <a:latin typeface="Calibri"/>
                <a:ea typeface="Calibri"/>
                <a:cs typeface="Calibri"/>
                <a:sym typeface="Calibri"/>
              </a:rPr>
              <a:t>Methods</a:t>
            </a:r>
          </a:p>
        </p:txBody>
      </p:sp>
      <p:sp>
        <p:nvSpPr>
          <p:cNvPr id="129" name="Shape 129"/>
          <p:cNvSpPr txBox="1"/>
          <p:nvPr/>
        </p:nvSpPr>
        <p:spPr>
          <a:xfrm>
            <a:off x="17188603" y="16810965"/>
            <a:ext cx="14447862" cy="9696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7200" b="1" dirty="0">
                <a:solidFill>
                  <a:schemeClr val="dk1"/>
                </a:solidFill>
                <a:latin typeface="Calibri"/>
                <a:ea typeface="Calibri"/>
                <a:cs typeface="Calibri"/>
                <a:sym typeface="Calibri"/>
              </a:rPr>
              <a:t>20 Point Neuroscore</a:t>
            </a:r>
          </a:p>
        </p:txBody>
      </p:sp>
      <p:sp>
        <p:nvSpPr>
          <p:cNvPr id="9" name="TextBox 8">
            <a:extLst>
              <a:ext uri="{FF2B5EF4-FFF2-40B4-BE49-F238E27FC236}">
                <a16:creationId xmlns:a16="http://schemas.microsoft.com/office/drawing/2014/main" id="{CC45CFF6-112A-8B43-B2A2-9164E7A16778}"/>
              </a:ext>
            </a:extLst>
          </p:cNvPr>
          <p:cNvSpPr txBox="1"/>
          <p:nvPr/>
        </p:nvSpPr>
        <p:spPr>
          <a:xfrm>
            <a:off x="667700" y="20259446"/>
            <a:ext cx="14878643" cy="8463855"/>
          </a:xfrm>
          <a:prstGeom prst="rect">
            <a:avLst/>
          </a:prstGeom>
          <a:noFill/>
        </p:spPr>
        <p:txBody>
          <a:bodyPr wrap="square" rtlCol="0">
            <a:spAutoFit/>
          </a:bodyPr>
          <a:lstStyle/>
          <a:p>
            <a:r>
              <a:rPr lang="en-US" sz="3200" b="1" dirty="0">
                <a:latin typeface="Calibri" panose="020F0502020204030204" pitchFamily="34" charset="0"/>
                <a:cs typeface="Calibri" panose="020F0502020204030204" pitchFamily="34" charset="0"/>
              </a:rPr>
              <a:t>Model parameters</a:t>
            </a:r>
            <a:r>
              <a:rPr lang="en-US" sz="3200" dirty="0">
                <a:latin typeface="Calibri" panose="020F0502020204030204" pitchFamily="34" charset="0"/>
                <a:cs typeface="Calibri" panose="020F0502020204030204" pitchFamily="34" charset="0"/>
              </a:rPr>
              <a:t>: ICR mice, n=10  on no specific fasting regimen, weight between 25-30g,</a:t>
            </a:r>
            <a:r>
              <a:rPr lang="en-US" sz="3200" dirty="0">
                <a:solidFill>
                  <a:srgbClr val="FF0000"/>
                </a:solidFill>
                <a:latin typeface="Calibri" panose="020F0502020204030204" pitchFamily="34" charset="0"/>
                <a:cs typeface="Calibri" panose="020F0502020204030204" pitchFamily="34" charset="0"/>
              </a:rPr>
              <a:t> </a:t>
            </a:r>
            <a:r>
              <a:rPr lang="en-US" sz="3200" dirty="0">
                <a:solidFill>
                  <a:schemeClr val="tx1"/>
                </a:solidFill>
                <a:latin typeface="Calibri" panose="020F0502020204030204" pitchFamily="34" charset="0"/>
                <a:cs typeface="Calibri" panose="020F0502020204030204" pitchFamily="34" charset="0"/>
              </a:rPr>
              <a:t>six months of age, </a:t>
            </a:r>
            <a:r>
              <a:rPr lang="en-US" sz="3200" dirty="0">
                <a:latin typeface="Calibri" panose="020F0502020204030204" pitchFamily="34" charset="0"/>
                <a:cs typeface="Calibri" panose="020F0502020204030204" pitchFamily="34" charset="0"/>
              </a:rPr>
              <a:t>administered DX308 intravenously at 20mg/kg. Proposed vehicle is HP β cyclodextrin. </a:t>
            </a:r>
          </a:p>
          <a:p>
            <a:endParaRPr lang="en-US" sz="3200" dirty="0">
              <a:latin typeface="Calibri" panose="020F0502020204030204" pitchFamily="34" charset="0"/>
              <a:cs typeface="Calibri" panose="020F0502020204030204" pitchFamily="34" charset="0"/>
            </a:endParaRPr>
          </a:p>
          <a:p>
            <a:r>
              <a:rPr lang="en-US" sz="3200" b="1" dirty="0">
                <a:latin typeface="Calibri" panose="020F0502020204030204" pitchFamily="34" charset="0"/>
                <a:cs typeface="Calibri" panose="020F0502020204030204" pitchFamily="34" charset="0"/>
              </a:rPr>
              <a:t>7 Point Neuroscore</a:t>
            </a:r>
            <a:r>
              <a:rPr lang="en-US" sz="3200" dirty="0">
                <a:latin typeface="Calibri" panose="020F0502020204030204" pitchFamily="34" charset="0"/>
                <a:cs typeface="Calibri" panose="020F0502020204030204" pitchFamily="34" charset="0"/>
              </a:rPr>
              <a:t>: Focuses on limb extension during tail lift, along with reactive resistance towards lateral push on the paretic side. Emphasis is placed in observing the contralateral forelimb and wrist flexion in relation to elbow/shoulder mobility.</a:t>
            </a:r>
          </a:p>
          <a:p>
            <a:endParaRPr lang="en-US" sz="3200" dirty="0">
              <a:latin typeface="Calibri" panose="020F0502020204030204" pitchFamily="34" charset="0"/>
              <a:cs typeface="Calibri" panose="020F0502020204030204" pitchFamily="34" charset="0"/>
            </a:endParaRPr>
          </a:p>
          <a:p>
            <a:r>
              <a:rPr lang="en-US" sz="3200" b="1" dirty="0">
                <a:latin typeface="Calibri" panose="020F0502020204030204" pitchFamily="34" charset="0"/>
                <a:cs typeface="Calibri" panose="020F0502020204030204" pitchFamily="34" charset="0"/>
              </a:rPr>
              <a:t>20 Point Neuroscore</a:t>
            </a:r>
            <a:r>
              <a:rPr lang="en-US" sz="3200" dirty="0">
                <a:latin typeface="Calibri" panose="020F0502020204030204" pitchFamily="34" charset="0"/>
                <a:cs typeface="Calibri" panose="020F0502020204030204" pitchFamily="34" charset="0"/>
              </a:rPr>
              <a:t>: Generalized observation of coordinated movement with emphasis on circling, paw placement, grip strength, and reflex. Normal motility and reflex speed determine max score. </a:t>
            </a:r>
          </a:p>
          <a:p>
            <a:endParaRPr lang="en-US" sz="3200" dirty="0">
              <a:latin typeface="Calibri" panose="020F0502020204030204" pitchFamily="34" charset="0"/>
              <a:cs typeface="Calibri" panose="020F0502020204030204" pitchFamily="34" charset="0"/>
            </a:endParaRPr>
          </a:p>
          <a:p>
            <a:r>
              <a:rPr lang="en-US" sz="3200" b="1" dirty="0">
                <a:latin typeface="Calibri" panose="020F0502020204030204" pitchFamily="34" charset="0"/>
                <a:cs typeface="Calibri" panose="020F0502020204030204" pitchFamily="34" charset="0"/>
              </a:rPr>
              <a:t>Limb Placement</a:t>
            </a:r>
            <a:r>
              <a:rPr lang="en-US" sz="3200" dirty="0">
                <a:latin typeface="Calibri" panose="020F0502020204030204" pitchFamily="34" charset="0"/>
                <a:cs typeface="Calibri" panose="020F0502020204030204" pitchFamily="34" charset="0"/>
              </a:rPr>
              <a:t>: Hierarchal task in following order. 7 total in increase complexity. Special focus on limb placement in relation to table surface while held in suspension. Limb retrieval and grip strength compared across left and right side are score indicators of  TBI severity. (max score=14)</a:t>
            </a:r>
          </a:p>
          <a:p>
            <a:endParaRPr lang="en-US" sz="3200"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ADCABC43-DDC2-C64B-B028-1B551A9B75F2}"/>
              </a:ext>
            </a:extLst>
          </p:cNvPr>
          <p:cNvSpPr txBox="1"/>
          <p:nvPr/>
        </p:nvSpPr>
        <p:spPr>
          <a:xfrm>
            <a:off x="1742817" y="28920832"/>
            <a:ext cx="12444718" cy="969496"/>
          </a:xfrm>
          <a:prstGeom prst="rect">
            <a:avLst/>
          </a:prstGeom>
          <a:noFill/>
        </p:spPr>
        <p:txBody>
          <a:bodyPr wrap="square" rtlCol="0">
            <a:spAutoFit/>
          </a:bodyPr>
          <a:lstStyle/>
          <a:p>
            <a:pPr algn="ctr"/>
            <a:r>
              <a:rPr lang="en-US" sz="5700" b="1" dirty="0">
                <a:latin typeface="Calibri" panose="020F0502020204030204" pitchFamily="34" charset="0"/>
                <a:cs typeface="Calibri" panose="020F0502020204030204" pitchFamily="34" charset="0"/>
              </a:rPr>
              <a:t>Retinoic Acid Pathway &amp; Study Design </a:t>
            </a:r>
          </a:p>
        </p:txBody>
      </p:sp>
      <p:pic>
        <p:nvPicPr>
          <p:cNvPr id="23" name="Picture 22">
            <a:extLst>
              <a:ext uri="{FF2B5EF4-FFF2-40B4-BE49-F238E27FC236}">
                <a16:creationId xmlns:a16="http://schemas.microsoft.com/office/drawing/2014/main" id="{4A028502-77DE-F348-8F16-2115B1C240D4}"/>
              </a:ext>
            </a:extLst>
          </p:cNvPr>
          <p:cNvPicPr>
            <a:picLocks noChangeAspect="1"/>
          </p:cNvPicPr>
          <p:nvPr/>
        </p:nvPicPr>
        <p:blipFill>
          <a:blip r:embed="rId4"/>
          <a:stretch>
            <a:fillRect/>
          </a:stretch>
        </p:blipFill>
        <p:spPr>
          <a:xfrm>
            <a:off x="24678675" y="3326225"/>
            <a:ext cx="7606225" cy="2514455"/>
          </a:xfrm>
          <a:prstGeom prst="rect">
            <a:avLst/>
          </a:prstGeom>
        </p:spPr>
      </p:pic>
      <p:sp>
        <p:nvSpPr>
          <p:cNvPr id="146" name="Shape 118">
            <a:extLst>
              <a:ext uri="{FF2B5EF4-FFF2-40B4-BE49-F238E27FC236}">
                <a16:creationId xmlns:a16="http://schemas.microsoft.com/office/drawing/2014/main" id="{BB89CFC7-4F5F-4343-8751-B0B5350D6F63}"/>
              </a:ext>
            </a:extLst>
          </p:cNvPr>
          <p:cNvSpPr/>
          <p:nvPr/>
        </p:nvSpPr>
        <p:spPr>
          <a:xfrm>
            <a:off x="16601950" y="26474915"/>
            <a:ext cx="15669300" cy="7580013"/>
          </a:xfrm>
          <a:prstGeom prst="roundRect">
            <a:avLst>
              <a:gd name="adj" fmla="val 4437"/>
            </a:avLst>
          </a:prstGeom>
          <a:solidFill>
            <a:schemeClr val="lt1"/>
          </a:solidFill>
          <a:ln w="1270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a:sym typeface="Times New Roman"/>
            </a:endParaRPr>
          </a:p>
        </p:txBody>
      </p:sp>
      <p:sp>
        <p:nvSpPr>
          <p:cNvPr id="31" name="TextBox 30">
            <a:extLst>
              <a:ext uri="{FF2B5EF4-FFF2-40B4-BE49-F238E27FC236}">
                <a16:creationId xmlns:a16="http://schemas.microsoft.com/office/drawing/2014/main" id="{25C401D2-BEE9-ED4D-807A-404AF526F480}"/>
              </a:ext>
            </a:extLst>
          </p:cNvPr>
          <p:cNvSpPr txBox="1"/>
          <p:nvPr/>
        </p:nvSpPr>
        <p:spPr>
          <a:xfrm>
            <a:off x="17623543" y="26509244"/>
            <a:ext cx="13463691" cy="769441"/>
          </a:xfrm>
          <a:prstGeom prst="rect">
            <a:avLst/>
          </a:prstGeom>
          <a:noFill/>
        </p:spPr>
        <p:txBody>
          <a:bodyPr wrap="square" rtlCol="0">
            <a:spAutoFit/>
          </a:bodyPr>
          <a:lstStyle/>
          <a:p>
            <a:pPr algn="ctr"/>
            <a:r>
              <a:rPr lang="en-US" sz="4400" b="1" dirty="0">
                <a:latin typeface="Calibri" panose="020F0502020204030204" pitchFamily="34" charset="0"/>
                <a:cs typeface="Calibri" panose="020F0502020204030204" pitchFamily="34" charset="0"/>
              </a:rPr>
              <a:t>Limb Placement </a:t>
            </a:r>
          </a:p>
        </p:txBody>
      </p:sp>
      <p:sp>
        <p:nvSpPr>
          <p:cNvPr id="34" name="TextBox 33">
            <a:extLst>
              <a:ext uri="{FF2B5EF4-FFF2-40B4-BE49-F238E27FC236}">
                <a16:creationId xmlns:a16="http://schemas.microsoft.com/office/drawing/2014/main" id="{5F39C7C6-2A31-BE41-88F0-2BE0F61CB171}"/>
              </a:ext>
            </a:extLst>
          </p:cNvPr>
          <p:cNvSpPr txBox="1"/>
          <p:nvPr/>
        </p:nvSpPr>
        <p:spPr>
          <a:xfrm>
            <a:off x="633499" y="41230215"/>
            <a:ext cx="14912843" cy="1754326"/>
          </a:xfrm>
          <a:prstGeom prst="rect">
            <a:avLst/>
          </a:prstGeom>
          <a:noFill/>
        </p:spPr>
        <p:txBody>
          <a:bodyPr wrap="square" rtlCol="0">
            <a:spAutoFit/>
          </a:bodyPr>
          <a:lstStyle/>
          <a:p>
            <a:pPr algn="just"/>
            <a:r>
              <a:rPr lang="en-US" sz="2800" dirty="0">
                <a:solidFill>
                  <a:schemeClr val="tx1"/>
                </a:solidFill>
                <a:latin typeface="Calibri" panose="020F0502020204030204" pitchFamily="34" charset="0"/>
                <a:cs typeface="Calibri" panose="020F0502020204030204" pitchFamily="34" charset="0"/>
              </a:rPr>
              <a:t>This research was supported by a grant from </a:t>
            </a:r>
            <a:r>
              <a:rPr lang="en-US" sz="2800" dirty="0">
                <a:solidFill>
                  <a:schemeClr val="tx1"/>
                </a:solidFill>
                <a:latin typeface="Calibri" panose="020F0502020204030204" pitchFamily="34" charset="0"/>
                <a:ea typeface="Times New Roman" panose="02020603050405020304" pitchFamily="18" charset="0"/>
                <a:cs typeface="Calibri" panose="020F0502020204030204" pitchFamily="34" charset="0"/>
              </a:rPr>
              <a:t>the Michael J. Fox Foundation for Parkinson’s Research (PhD), R41AG046987 and P30NS055022 (PhD, CMK), RRIA award from 2R44AR069416 (FAD, PhD), 2P20GM103546-06</a:t>
            </a:r>
          </a:p>
          <a:p>
            <a:pPr lvl="0" algn="just"/>
            <a:endParaRPr lang="en-US" sz="2400" dirty="0"/>
          </a:p>
        </p:txBody>
      </p:sp>
      <p:pic>
        <p:nvPicPr>
          <p:cNvPr id="32" name="Picture 31" descr="A screenshot of a cell phone&#10;&#10;Description automatically generated">
            <a:extLst>
              <a:ext uri="{FF2B5EF4-FFF2-40B4-BE49-F238E27FC236}">
                <a16:creationId xmlns:a16="http://schemas.microsoft.com/office/drawing/2014/main" id="{FB8086C8-8A96-FC44-86A0-119682E75EEE}"/>
              </a:ext>
            </a:extLst>
          </p:cNvPr>
          <p:cNvPicPr>
            <a:picLocks noChangeAspect="1"/>
          </p:cNvPicPr>
          <p:nvPr/>
        </p:nvPicPr>
        <p:blipFill>
          <a:blip r:embed="rId5"/>
          <a:stretch>
            <a:fillRect/>
          </a:stretch>
        </p:blipFill>
        <p:spPr>
          <a:xfrm>
            <a:off x="349797" y="30685034"/>
            <a:ext cx="6642100" cy="6870700"/>
          </a:xfrm>
          <a:prstGeom prst="rect">
            <a:avLst/>
          </a:prstGeom>
        </p:spPr>
      </p:pic>
      <p:sp>
        <p:nvSpPr>
          <p:cNvPr id="2" name="TextBox 1">
            <a:extLst>
              <a:ext uri="{FF2B5EF4-FFF2-40B4-BE49-F238E27FC236}">
                <a16:creationId xmlns:a16="http://schemas.microsoft.com/office/drawing/2014/main" id="{631E52EC-5EB4-AD4B-8964-D7BA92B5DF9E}"/>
              </a:ext>
            </a:extLst>
          </p:cNvPr>
          <p:cNvSpPr txBox="1"/>
          <p:nvPr/>
        </p:nvSpPr>
        <p:spPr>
          <a:xfrm>
            <a:off x="748586" y="7925849"/>
            <a:ext cx="14797756" cy="10002738"/>
          </a:xfrm>
          <a:prstGeom prst="rect">
            <a:avLst/>
          </a:prstGeom>
          <a:noFill/>
        </p:spPr>
        <p:txBody>
          <a:bodyPr wrap="square" rtlCol="0">
            <a:spAutoFit/>
          </a:bodyPr>
          <a:lstStyle/>
          <a:p>
            <a:r>
              <a:rPr lang="en-US" sz="3000" dirty="0"/>
              <a:t>Over 5.4 million Americans are living with traumatic brain injury (TBI) related symptoms today, with 10 million occurring annually on a global level. While once considered an isolated event, current research is redefining TBIs as the initiation of a disease process that can last a lifetime and impact multiple organ systems. Within the nervous system, injury occurs in two phases: the initial insult, and a post-traumatic inflammatory response. Retinoic acid (RA) signal transduction is activated when contusions, compressions, and lacerations occur in the nervous system, and recent studies have shown that endogenous RA in the brain supports neuronal protection, axonal growth, inflammatory signal modulation, and glial differentiation. RA biosynthesis is a highly regulated pathway where metabolism is controlled by retinoic acid hydroxylases, CYP26. Thus, inhibition of CYP26 is a promising mechanism to increase endogenous RA and promote healing from TBI. We hypothesize that inhibition of CYP26 with synthetic compounds will reduce TBI pathology through the modulation of neurotrophic and anti-inflammatory factors. To test this, in vivo experiments were performed with a small molecule CYP26 inhibitor, DX308. We found that DX308 significantly reduces TBI behavioral symptoms in rodent TBI models, including protection from paretic circling. Additionally, limb placement and sensory motor function significantly recover in the three days following treatment, suggestive of reduced inflammation and wound healing with DX308 treatment. Collectively, these studies suggest that CYP26 inhibition may rescue TBI pathology through increased levels of endogenous RA. </a:t>
            </a:r>
          </a:p>
          <a:p>
            <a:endParaRPr lang="en-US" dirty="0"/>
          </a:p>
        </p:txBody>
      </p:sp>
      <p:pic>
        <p:nvPicPr>
          <p:cNvPr id="6" name="Picture 5">
            <a:extLst>
              <a:ext uri="{FF2B5EF4-FFF2-40B4-BE49-F238E27FC236}">
                <a16:creationId xmlns:a16="http://schemas.microsoft.com/office/drawing/2014/main" id="{485F7E98-0EDF-4F48-ACD8-74A41BFFCC0C}"/>
              </a:ext>
            </a:extLst>
          </p:cNvPr>
          <p:cNvPicPr>
            <a:picLocks noChangeAspect="1"/>
          </p:cNvPicPr>
          <p:nvPr/>
        </p:nvPicPr>
        <p:blipFill>
          <a:blip r:embed="rId6"/>
          <a:stretch>
            <a:fillRect/>
          </a:stretch>
        </p:blipFill>
        <p:spPr>
          <a:xfrm>
            <a:off x="6938162" y="31788555"/>
            <a:ext cx="9014419" cy="3645537"/>
          </a:xfrm>
          <a:prstGeom prst="rect">
            <a:avLst/>
          </a:prstGeom>
        </p:spPr>
      </p:pic>
      <p:sp>
        <p:nvSpPr>
          <p:cNvPr id="4" name="TextBox 3">
            <a:extLst>
              <a:ext uri="{FF2B5EF4-FFF2-40B4-BE49-F238E27FC236}">
                <a16:creationId xmlns:a16="http://schemas.microsoft.com/office/drawing/2014/main" id="{5FF8E47D-BECE-0B49-BB78-157414987F4C}"/>
              </a:ext>
            </a:extLst>
          </p:cNvPr>
          <p:cNvSpPr txBox="1"/>
          <p:nvPr/>
        </p:nvSpPr>
        <p:spPr>
          <a:xfrm>
            <a:off x="553874" y="37909603"/>
            <a:ext cx="6227995" cy="1569660"/>
          </a:xfrm>
          <a:prstGeom prst="rect">
            <a:avLst/>
          </a:prstGeom>
          <a:noFill/>
        </p:spPr>
        <p:txBody>
          <a:bodyPr wrap="square" rtlCol="0">
            <a:spAutoFit/>
          </a:bodyPr>
          <a:lstStyle/>
          <a:p>
            <a:r>
              <a:rPr lang="en-US" sz="2400" b="1" dirty="0"/>
              <a:t>Figure 1: Retinoic acid pathway</a:t>
            </a:r>
            <a:r>
              <a:rPr lang="en-US" sz="2400" dirty="0"/>
              <a:t>. Metabolism of all-trans retinoic acid preformed by CYP26. DX308 targets CYP26 for inhibition of atRA degradation. </a:t>
            </a:r>
            <a:endParaRPr lang="en-US" sz="2400" b="1" dirty="0"/>
          </a:p>
        </p:txBody>
      </p:sp>
      <p:sp>
        <p:nvSpPr>
          <p:cNvPr id="5" name="TextBox 4">
            <a:extLst>
              <a:ext uri="{FF2B5EF4-FFF2-40B4-BE49-F238E27FC236}">
                <a16:creationId xmlns:a16="http://schemas.microsoft.com/office/drawing/2014/main" id="{6256E457-57CD-D54A-BD17-9A1F33FBFE8C}"/>
              </a:ext>
            </a:extLst>
          </p:cNvPr>
          <p:cNvSpPr txBox="1"/>
          <p:nvPr/>
        </p:nvSpPr>
        <p:spPr>
          <a:xfrm>
            <a:off x="7965176" y="36114537"/>
            <a:ext cx="7206748" cy="2677656"/>
          </a:xfrm>
          <a:prstGeom prst="rect">
            <a:avLst/>
          </a:prstGeom>
          <a:noFill/>
        </p:spPr>
        <p:txBody>
          <a:bodyPr wrap="square" rtlCol="0">
            <a:spAutoFit/>
          </a:bodyPr>
          <a:lstStyle/>
          <a:p>
            <a:r>
              <a:rPr lang="en-US" sz="2400" b="1" dirty="0"/>
              <a:t>Figure 2: Study Design. </a:t>
            </a:r>
            <a:r>
              <a:rPr lang="en-US" sz="2400" dirty="0"/>
              <a:t>ICR mice undergo pre-training beginning at 6 months of age. Cortical impact device marks TBI at day 0. DX308 administered intravenously 5min post TBI at 20mg/kg. Neuroscore and limb placement performance compared between Pre/Day 1 (D1)/Day 3 (D3).</a:t>
            </a:r>
            <a:endParaRPr lang="en-US" sz="2400" b="1" dirty="0"/>
          </a:p>
        </p:txBody>
      </p:sp>
      <p:sp>
        <p:nvSpPr>
          <p:cNvPr id="7" name="TextBox 6">
            <a:extLst>
              <a:ext uri="{FF2B5EF4-FFF2-40B4-BE49-F238E27FC236}">
                <a16:creationId xmlns:a16="http://schemas.microsoft.com/office/drawing/2014/main" id="{4F409462-7C68-9D48-8CD0-CB4B6F378E0D}"/>
              </a:ext>
            </a:extLst>
          </p:cNvPr>
          <p:cNvSpPr txBox="1"/>
          <p:nvPr/>
        </p:nvSpPr>
        <p:spPr>
          <a:xfrm>
            <a:off x="17188602" y="13819076"/>
            <a:ext cx="14815397" cy="1938992"/>
          </a:xfrm>
          <a:prstGeom prst="rect">
            <a:avLst/>
          </a:prstGeom>
          <a:noFill/>
        </p:spPr>
        <p:txBody>
          <a:bodyPr wrap="square" rtlCol="0">
            <a:spAutoFit/>
          </a:bodyPr>
          <a:lstStyle/>
          <a:p>
            <a:r>
              <a:rPr lang="en-US" sz="2400" b="1" dirty="0"/>
              <a:t>Figure 3: 7 Point Neuroscore. ICR mice treated with 20 mg/kg DX308 5 min post TBI A) </a:t>
            </a:r>
            <a:r>
              <a:rPr lang="en-US" sz="2400" dirty="0"/>
              <a:t>DX308 vs Vehicle. Limb extension and reaction measured on contralateral side to TBI. DX308 has higher score compared to vehicle. </a:t>
            </a:r>
            <a:r>
              <a:rPr lang="en-US" sz="2400" b="1" dirty="0"/>
              <a:t>B) </a:t>
            </a:r>
            <a:r>
              <a:rPr lang="en-US" sz="2400" dirty="0"/>
              <a:t>Pre-TBI vs D1 and D3 score</a:t>
            </a:r>
            <a:r>
              <a:rPr lang="en-US" sz="2400" b="1" dirty="0"/>
              <a:t>.</a:t>
            </a:r>
            <a:r>
              <a:rPr lang="en-US" sz="2400" dirty="0"/>
              <a:t> Pre-TBI neuroscore is different from vehicle. This difference was not observed in DX308 treatment group after day 1 (D1) and day3 (D3). (n=10, Mann-Whitney U-Test, Wilcoxon test, p*≤0.05, p**≤0.01)</a:t>
            </a:r>
          </a:p>
        </p:txBody>
      </p:sp>
      <p:sp>
        <p:nvSpPr>
          <p:cNvPr id="8" name="TextBox 7">
            <a:extLst>
              <a:ext uri="{FF2B5EF4-FFF2-40B4-BE49-F238E27FC236}">
                <a16:creationId xmlns:a16="http://schemas.microsoft.com/office/drawing/2014/main" id="{53202FE1-28AA-0245-B1F4-0CFCC66A1A2B}"/>
              </a:ext>
            </a:extLst>
          </p:cNvPr>
          <p:cNvSpPr txBox="1"/>
          <p:nvPr/>
        </p:nvSpPr>
        <p:spPr>
          <a:xfrm>
            <a:off x="17131458" y="23961772"/>
            <a:ext cx="14447862" cy="1938992"/>
          </a:xfrm>
          <a:prstGeom prst="rect">
            <a:avLst/>
          </a:prstGeom>
          <a:noFill/>
        </p:spPr>
        <p:txBody>
          <a:bodyPr wrap="square" rtlCol="0">
            <a:spAutoFit/>
          </a:bodyPr>
          <a:lstStyle/>
          <a:p>
            <a:r>
              <a:rPr lang="en-US" sz="2400" b="1" dirty="0"/>
              <a:t>Figure 4: 20 Point Neuroscore. ICR mice treated with 20 mg/kg DX308 5 min post TBI. A) </a:t>
            </a:r>
            <a:r>
              <a:rPr lang="en-US" sz="2400" dirty="0"/>
              <a:t>DX308 vs Vehicle</a:t>
            </a:r>
            <a:r>
              <a:rPr lang="en-US" sz="2400" b="1" dirty="0"/>
              <a:t> </a:t>
            </a:r>
            <a:r>
              <a:rPr lang="en-US" sz="2400" dirty="0"/>
              <a:t>Pre-TBI vs D1 and D3 score. Generalized coordinated movement measured on contralateral side. DX308 has higher score compared to vehicle. </a:t>
            </a:r>
            <a:r>
              <a:rPr lang="en-US" sz="2400" b="1" dirty="0"/>
              <a:t>B) </a:t>
            </a:r>
            <a:r>
              <a:rPr lang="en-US" sz="2400" dirty="0"/>
              <a:t>Pre-TBI vs D1 and D3 score. Vehicle pre-TBI Neuroscore is different from D1 and D3 score. This is not observed in DX308 group. (n=10, Mann-Whitney U-Test, Wilcoxon test, p*≤0.05, p**≤0.01)  </a:t>
            </a:r>
          </a:p>
        </p:txBody>
      </p:sp>
      <p:sp>
        <p:nvSpPr>
          <p:cNvPr id="11" name="TextBox 10">
            <a:extLst>
              <a:ext uri="{FF2B5EF4-FFF2-40B4-BE49-F238E27FC236}">
                <a16:creationId xmlns:a16="http://schemas.microsoft.com/office/drawing/2014/main" id="{77A31734-901E-DA46-AEA7-2743DBAE476F}"/>
              </a:ext>
            </a:extLst>
          </p:cNvPr>
          <p:cNvSpPr txBox="1"/>
          <p:nvPr/>
        </p:nvSpPr>
        <p:spPr>
          <a:xfrm>
            <a:off x="17156436" y="32432308"/>
            <a:ext cx="14422884" cy="1569660"/>
          </a:xfrm>
          <a:prstGeom prst="rect">
            <a:avLst/>
          </a:prstGeom>
          <a:noFill/>
        </p:spPr>
        <p:txBody>
          <a:bodyPr wrap="square" rtlCol="0">
            <a:spAutoFit/>
          </a:bodyPr>
          <a:lstStyle/>
          <a:p>
            <a:r>
              <a:rPr lang="en-US" sz="2400" b="1" dirty="0"/>
              <a:t>Figure 5: Limb Placement. ICR mice treated with 20 mg/kg DX308 5 min post TBI. A)</a:t>
            </a:r>
            <a:r>
              <a:rPr lang="en-US" sz="2400" dirty="0"/>
              <a:t> DX308 vs vehicle on affected left side. DX308 has higher score at D1 and D3 compared to vehicle. </a:t>
            </a:r>
            <a:r>
              <a:rPr lang="en-US" sz="2400" b="1" dirty="0"/>
              <a:t>B) </a:t>
            </a:r>
            <a:r>
              <a:rPr lang="en-US" sz="2400" dirty="0"/>
              <a:t>DX308 vs vehicle combined with left vs right side core. Lesioned left side DX308 has no significant difference compared to right side at D1 and D3. (n=10, Mann-Whitney U-Test, Wilcoxon test, p*≤0.05, p**≤0.01)</a:t>
            </a:r>
            <a:endParaRPr lang="en-US" sz="2400" b="1" dirty="0"/>
          </a:p>
        </p:txBody>
      </p:sp>
      <p:sp>
        <p:nvSpPr>
          <p:cNvPr id="12" name="TextBox 11">
            <a:extLst>
              <a:ext uri="{FF2B5EF4-FFF2-40B4-BE49-F238E27FC236}">
                <a16:creationId xmlns:a16="http://schemas.microsoft.com/office/drawing/2014/main" id="{BEC30C8F-38BA-BC45-B948-9A0102288EF7}"/>
              </a:ext>
            </a:extLst>
          </p:cNvPr>
          <p:cNvSpPr txBox="1"/>
          <p:nvPr/>
        </p:nvSpPr>
        <p:spPr>
          <a:xfrm>
            <a:off x="17039970" y="35674542"/>
            <a:ext cx="14655817" cy="6986528"/>
          </a:xfrm>
          <a:prstGeom prst="rect">
            <a:avLst/>
          </a:prstGeom>
          <a:noFill/>
        </p:spPr>
        <p:txBody>
          <a:bodyPr wrap="square" rtlCol="0">
            <a:spAutoFit/>
          </a:bodyPr>
          <a:lstStyle/>
          <a:p>
            <a:r>
              <a:rPr lang="en-US" sz="3200" dirty="0"/>
              <a:t>We observed an overall increase in neuroscore and limb placement tests when comparing DX308 treatment and vehicle control. This is indicative of anti-inflammatory and wound healing effects of DX308 post TBI. Lowering the overall inflammation of the brain correlates to an increase in motor function and reflex ability in our neuroscore mouse model. Comparative 7 and 20-point neuroscores support an increase in coordinated movement and limb extension on the contralateral side to the lesion. The rescue of generalized motor function and grip strength correlate to a decrease in inflammation at the lesioned area. Observations of left vs right side limb placement suggest a rescue effect of DX308 when administered post TBI. Collectively these results support a rescue effect, of DX308, by increasing endogenous atRA through inhibition of CYP26 enzymes. These results support future research where we plan to corroborate our findings with in vitro studies of cell line SNB-19 and RT-qPCR with specific interest on observing down-regulation of excitotoxic and inflammatory factors. </a:t>
            </a:r>
          </a:p>
        </p:txBody>
      </p:sp>
      <p:pic>
        <p:nvPicPr>
          <p:cNvPr id="14" name="Picture 13">
            <a:extLst>
              <a:ext uri="{FF2B5EF4-FFF2-40B4-BE49-F238E27FC236}">
                <a16:creationId xmlns:a16="http://schemas.microsoft.com/office/drawing/2014/main" id="{A9A978CD-5C56-D743-85B5-1C6AA51A25DE}"/>
              </a:ext>
            </a:extLst>
          </p:cNvPr>
          <p:cNvPicPr>
            <a:picLocks noChangeAspect="1"/>
          </p:cNvPicPr>
          <p:nvPr/>
        </p:nvPicPr>
        <p:blipFill>
          <a:blip r:embed="rId7"/>
          <a:stretch>
            <a:fillRect/>
          </a:stretch>
        </p:blipFill>
        <p:spPr>
          <a:xfrm>
            <a:off x="16831147" y="18299041"/>
            <a:ext cx="7399356" cy="5237965"/>
          </a:xfrm>
          <a:prstGeom prst="rect">
            <a:avLst/>
          </a:prstGeom>
        </p:spPr>
      </p:pic>
      <p:pic>
        <p:nvPicPr>
          <p:cNvPr id="15" name="Picture 14">
            <a:extLst>
              <a:ext uri="{FF2B5EF4-FFF2-40B4-BE49-F238E27FC236}">
                <a16:creationId xmlns:a16="http://schemas.microsoft.com/office/drawing/2014/main" id="{85FA28E1-3055-F647-BAE0-903CCED66F5B}"/>
              </a:ext>
            </a:extLst>
          </p:cNvPr>
          <p:cNvPicPr>
            <a:picLocks noChangeAspect="1"/>
          </p:cNvPicPr>
          <p:nvPr/>
        </p:nvPicPr>
        <p:blipFill>
          <a:blip r:embed="rId8"/>
          <a:stretch>
            <a:fillRect/>
          </a:stretch>
        </p:blipFill>
        <p:spPr>
          <a:xfrm>
            <a:off x="25139713" y="18147024"/>
            <a:ext cx="7030101" cy="5624080"/>
          </a:xfrm>
          <a:prstGeom prst="rect">
            <a:avLst/>
          </a:prstGeom>
        </p:spPr>
      </p:pic>
      <p:pic>
        <p:nvPicPr>
          <p:cNvPr id="16" name="Picture 15">
            <a:extLst>
              <a:ext uri="{FF2B5EF4-FFF2-40B4-BE49-F238E27FC236}">
                <a16:creationId xmlns:a16="http://schemas.microsoft.com/office/drawing/2014/main" id="{E4FC468D-24CE-E74C-B6D3-8FD9955C7F20}"/>
              </a:ext>
            </a:extLst>
          </p:cNvPr>
          <p:cNvPicPr>
            <a:picLocks noChangeAspect="1"/>
          </p:cNvPicPr>
          <p:nvPr/>
        </p:nvPicPr>
        <p:blipFill>
          <a:blip r:embed="rId9"/>
          <a:stretch>
            <a:fillRect/>
          </a:stretch>
        </p:blipFill>
        <p:spPr>
          <a:xfrm>
            <a:off x="16831147" y="8416867"/>
            <a:ext cx="7524725" cy="5095484"/>
          </a:xfrm>
          <a:prstGeom prst="rect">
            <a:avLst/>
          </a:prstGeom>
        </p:spPr>
      </p:pic>
      <p:pic>
        <p:nvPicPr>
          <p:cNvPr id="17" name="Picture 16">
            <a:extLst>
              <a:ext uri="{FF2B5EF4-FFF2-40B4-BE49-F238E27FC236}">
                <a16:creationId xmlns:a16="http://schemas.microsoft.com/office/drawing/2014/main" id="{8EF4B550-4FCF-4D42-A271-7AF629BAD2E8}"/>
              </a:ext>
            </a:extLst>
          </p:cNvPr>
          <p:cNvPicPr>
            <a:picLocks noChangeAspect="1"/>
          </p:cNvPicPr>
          <p:nvPr/>
        </p:nvPicPr>
        <p:blipFill>
          <a:blip r:embed="rId10"/>
          <a:stretch>
            <a:fillRect/>
          </a:stretch>
        </p:blipFill>
        <p:spPr>
          <a:xfrm>
            <a:off x="25139714" y="8399662"/>
            <a:ext cx="7131536" cy="5005981"/>
          </a:xfrm>
          <a:prstGeom prst="rect">
            <a:avLst/>
          </a:prstGeom>
        </p:spPr>
      </p:pic>
      <p:pic>
        <p:nvPicPr>
          <p:cNvPr id="18" name="Picture 17">
            <a:extLst>
              <a:ext uri="{FF2B5EF4-FFF2-40B4-BE49-F238E27FC236}">
                <a16:creationId xmlns:a16="http://schemas.microsoft.com/office/drawing/2014/main" id="{13C1108A-02B3-744D-9E3D-1DA1F8C2B944}"/>
              </a:ext>
            </a:extLst>
          </p:cNvPr>
          <p:cNvPicPr>
            <a:picLocks noChangeAspect="1"/>
          </p:cNvPicPr>
          <p:nvPr/>
        </p:nvPicPr>
        <p:blipFill>
          <a:blip r:embed="rId11"/>
          <a:stretch>
            <a:fillRect/>
          </a:stretch>
        </p:blipFill>
        <p:spPr>
          <a:xfrm>
            <a:off x="17184478" y="27261163"/>
            <a:ext cx="7382719" cy="5154339"/>
          </a:xfrm>
          <a:prstGeom prst="rect">
            <a:avLst/>
          </a:prstGeom>
        </p:spPr>
      </p:pic>
      <p:pic>
        <p:nvPicPr>
          <p:cNvPr id="19" name="Picture 18">
            <a:extLst>
              <a:ext uri="{FF2B5EF4-FFF2-40B4-BE49-F238E27FC236}">
                <a16:creationId xmlns:a16="http://schemas.microsoft.com/office/drawing/2014/main" id="{C84EF7BA-2F67-FE42-88E0-3A94AD1DE5F0}"/>
              </a:ext>
            </a:extLst>
          </p:cNvPr>
          <p:cNvPicPr>
            <a:picLocks noChangeAspect="1"/>
          </p:cNvPicPr>
          <p:nvPr/>
        </p:nvPicPr>
        <p:blipFill>
          <a:blip r:embed="rId12"/>
          <a:stretch>
            <a:fillRect/>
          </a:stretch>
        </p:blipFill>
        <p:spPr>
          <a:xfrm>
            <a:off x="25927768" y="27180001"/>
            <a:ext cx="6242046" cy="5079863"/>
          </a:xfrm>
          <a:prstGeom prst="rect">
            <a:avLst/>
          </a:prstGeom>
        </p:spPr>
      </p:pic>
      <p:sp>
        <p:nvSpPr>
          <p:cNvPr id="20" name="TextBox 19">
            <a:extLst>
              <a:ext uri="{FF2B5EF4-FFF2-40B4-BE49-F238E27FC236}">
                <a16:creationId xmlns:a16="http://schemas.microsoft.com/office/drawing/2014/main" id="{A98528CD-2DC2-DD4E-854B-3DCAF3BD6AA7}"/>
              </a:ext>
            </a:extLst>
          </p:cNvPr>
          <p:cNvSpPr txBox="1"/>
          <p:nvPr/>
        </p:nvSpPr>
        <p:spPr>
          <a:xfrm>
            <a:off x="3347884" y="35657987"/>
            <a:ext cx="1268361" cy="338554"/>
          </a:xfrm>
          <a:prstGeom prst="rect">
            <a:avLst/>
          </a:prstGeom>
          <a:noFill/>
        </p:spPr>
        <p:txBody>
          <a:bodyPr wrap="square" rtlCol="0">
            <a:spAutoFit/>
          </a:bodyPr>
          <a:lstStyle/>
          <a:p>
            <a:r>
              <a:rPr lang="en-US" sz="1600" b="1" dirty="0">
                <a:solidFill>
                  <a:srgbClr val="FF0000"/>
                </a:solidFill>
              </a:rPr>
              <a:t>DX308</a:t>
            </a:r>
          </a:p>
        </p:txBody>
      </p:sp>
      <p:cxnSp>
        <p:nvCxnSpPr>
          <p:cNvPr id="22" name="Straight Connector 21">
            <a:extLst>
              <a:ext uri="{FF2B5EF4-FFF2-40B4-BE49-F238E27FC236}">
                <a16:creationId xmlns:a16="http://schemas.microsoft.com/office/drawing/2014/main" id="{644FD4D7-4127-AD4E-AB25-2AD76AE573A1}"/>
              </a:ext>
            </a:extLst>
          </p:cNvPr>
          <p:cNvCxnSpPr/>
          <p:nvPr/>
        </p:nvCxnSpPr>
        <p:spPr>
          <a:xfrm flipH="1">
            <a:off x="2258409" y="35823197"/>
            <a:ext cx="1097280" cy="0"/>
          </a:xfrm>
          <a:prstGeom prst="line">
            <a:avLst/>
          </a:prstGeom>
          <a:ln w="412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E4827F3-ED23-1D4B-9C80-1B9166E1B4F3}"/>
              </a:ext>
            </a:extLst>
          </p:cNvPr>
          <p:cNvCxnSpPr/>
          <p:nvPr/>
        </p:nvCxnSpPr>
        <p:spPr>
          <a:xfrm>
            <a:off x="2246586" y="35610362"/>
            <a:ext cx="0" cy="43749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Multiply 29">
            <a:extLst>
              <a:ext uri="{FF2B5EF4-FFF2-40B4-BE49-F238E27FC236}">
                <a16:creationId xmlns:a16="http://schemas.microsoft.com/office/drawing/2014/main" id="{A618598C-9067-4448-BD70-8A56302DB1CF}"/>
              </a:ext>
            </a:extLst>
          </p:cNvPr>
          <p:cNvSpPr/>
          <p:nvPr/>
        </p:nvSpPr>
        <p:spPr>
          <a:xfrm>
            <a:off x="2604082" y="35694972"/>
            <a:ext cx="230589" cy="256449"/>
          </a:xfrm>
          <a:prstGeom prst="mathMultiply">
            <a:avLst/>
          </a:prstGeom>
          <a:solidFill>
            <a:srgbClr val="FF0000"/>
          </a:solidFill>
          <a:ln w="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807B51E-473A-A44E-AE07-FD1D98DAA63D}"/>
              </a:ext>
            </a:extLst>
          </p:cNvPr>
          <p:cNvSpPr/>
          <p:nvPr/>
        </p:nvSpPr>
        <p:spPr>
          <a:xfrm>
            <a:off x="11365435" y="30750737"/>
            <a:ext cx="3218050" cy="738664"/>
          </a:xfrm>
          <a:prstGeom prst="rect">
            <a:avLst/>
          </a:prstGeom>
        </p:spPr>
        <p:txBody>
          <a:bodyPr wrap="square">
            <a:spAutoFit/>
          </a:bodyPr>
          <a:lstStyle/>
          <a:p>
            <a:r>
              <a:rPr lang="en-US" dirty="0">
                <a:hlinkClick r:id="rId13"/>
              </a:rPr>
              <a:t>https://www.criver.com/products-services/find-model/cd-1r-igs-mouse?region=3611</a:t>
            </a:r>
            <a:endParaRPr lang="en-US" dirty="0"/>
          </a:p>
        </p:txBody>
      </p:sp>
      <p:pic>
        <p:nvPicPr>
          <p:cNvPr id="33" name="Picture 32">
            <a:extLst>
              <a:ext uri="{FF2B5EF4-FFF2-40B4-BE49-F238E27FC236}">
                <a16:creationId xmlns:a16="http://schemas.microsoft.com/office/drawing/2014/main" id="{3A0283EC-B060-444F-A109-5C404B670A8C}"/>
              </a:ext>
            </a:extLst>
          </p:cNvPr>
          <p:cNvPicPr>
            <a:picLocks noChangeAspect="1"/>
          </p:cNvPicPr>
          <p:nvPr/>
        </p:nvPicPr>
        <p:blipFill>
          <a:blip r:embed="rId14"/>
          <a:stretch>
            <a:fillRect/>
          </a:stretch>
        </p:blipFill>
        <p:spPr>
          <a:xfrm>
            <a:off x="11094271" y="30550376"/>
            <a:ext cx="3033432" cy="1709488"/>
          </a:xfrm>
          <a:prstGeom prst="rect">
            <a:avLst/>
          </a:prstGeom>
        </p:spPr>
      </p:pic>
      <p:sp>
        <p:nvSpPr>
          <p:cNvPr id="42" name="TextBox 41">
            <a:extLst>
              <a:ext uri="{FF2B5EF4-FFF2-40B4-BE49-F238E27FC236}">
                <a16:creationId xmlns:a16="http://schemas.microsoft.com/office/drawing/2014/main" id="{95615FB7-649F-4044-87E8-3B7561754B80}"/>
              </a:ext>
            </a:extLst>
          </p:cNvPr>
          <p:cNvSpPr txBox="1"/>
          <p:nvPr/>
        </p:nvSpPr>
        <p:spPr>
          <a:xfrm>
            <a:off x="16860604" y="8361595"/>
            <a:ext cx="859059" cy="461665"/>
          </a:xfrm>
          <a:prstGeom prst="rect">
            <a:avLst/>
          </a:prstGeom>
          <a:noFill/>
        </p:spPr>
        <p:txBody>
          <a:bodyPr wrap="square" rtlCol="0">
            <a:spAutoFit/>
          </a:bodyPr>
          <a:lstStyle/>
          <a:p>
            <a:r>
              <a:rPr lang="en-US" sz="2400" b="1" dirty="0"/>
              <a:t>A.</a:t>
            </a:r>
          </a:p>
        </p:txBody>
      </p:sp>
      <p:sp>
        <p:nvSpPr>
          <p:cNvPr id="41" name="TextBox 40">
            <a:extLst>
              <a:ext uri="{FF2B5EF4-FFF2-40B4-BE49-F238E27FC236}">
                <a16:creationId xmlns:a16="http://schemas.microsoft.com/office/drawing/2014/main" id="{39CF0803-61D5-224E-B47C-45648322CFC0}"/>
              </a:ext>
            </a:extLst>
          </p:cNvPr>
          <p:cNvSpPr txBox="1"/>
          <p:nvPr/>
        </p:nvSpPr>
        <p:spPr>
          <a:xfrm>
            <a:off x="25177613" y="8400292"/>
            <a:ext cx="589610" cy="461665"/>
          </a:xfrm>
          <a:prstGeom prst="rect">
            <a:avLst/>
          </a:prstGeom>
          <a:noFill/>
        </p:spPr>
        <p:txBody>
          <a:bodyPr wrap="square" rtlCol="0">
            <a:spAutoFit/>
          </a:bodyPr>
          <a:lstStyle/>
          <a:p>
            <a:r>
              <a:rPr lang="en-US" sz="2400" b="1" dirty="0"/>
              <a:t>B.</a:t>
            </a:r>
          </a:p>
        </p:txBody>
      </p:sp>
      <p:sp>
        <p:nvSpPr>
          <p:cNvPr id="67" name="TextBox 66">
            <a:extLst>
              <a:ext uri="{FF2B5EF4-FFF2-40B4-BE49-F238E27FC236}">
                <a16:creationId xmlns:a16="http://schemas.microsoft.com/office/drawing/2014/main" id="{8146B8F7-AF4B-B045-88DF-CF7D8E2AC4DB}"/>
              </a:ext>
            </a:extLst>
          </p:cNvPr>
          <p:cNvSpPr txBox="1"/>
          <p:nvPr/>
        </p:nvSpPr>
        <p:spPr>
          <a:xfrm>
            <a:off x="16859306" y="18303427"/>
            <a:ext cx="859059" cy="461665"/>
          </a:xfrm>
          <a:prstGeom prst="rect">
            <a:avLst/>
          </a:prstGeom>
          <a:noFill/>
        </p:spPr>
        <p:txBody>
          <a:bodyPr wrap="square" rtlCol="0">
            <a:spAutoFit/>
          </a:bodyPr>
          <a:lstStyle/>
          <a:p>
            <a:r>
              <a:rPr lang="en-US" sz="2400" b="1" dirty="0"/>
              <a:t>A.</a:t>
            </a:r>
          </a:p>
        </p:txBody>
      </p:sp>
      <p:sp>
        <p:nvSpPr>
          <p:cNvPr id="68" name="TextBox 67">
            <a:extLst>
              <a:ext uri="{FF2B5EF4-FFF2-40B4-BE49-F238E27FC236}">
                <a16:creationId xmlns:a16="http://schemas.microsoft.com/office/drawing/2014/main" id="{AB681A02-2F09-2D46-A3C6-60A070F1E15B}"/>
              </a:ext>
            </a:extLst>
          </p:cNvPr>
          <p:cNvSpPr txBox="1"/>
          <p:nvPr/>
        </p:nvSpPr>
        <p:spPr>
          <a:xfrm>
            <a:off x="24844908" y="18284678"/>
            <a:ext cx="589610" cy="461665"/>
          </a:xfrm>
          <a:prstGeom prst="rect">
            <a:avLst/>
          </a:prstGeom>
          <a:noFill/>
        </p:spPr>
        <p:txBody>
          <a:bodyPr wrap="square" rtlCol="0">
            <a:spAutoFit/>
          </a:bodyPr>
          <a:lstStyle/>
          <a:p>
            <a:r>
              <a:rPr lang="en-US" sz="2400" b="1" dirty="0"/>
              <a:t>B.</a:t>
            </a:r>
          </a:p>
        </p:txBody>
      </p:sp>
      <p:sp>
        <p:nvSpPr>
          <p:cNvPr id="69" name="TextBox 68">
            <a:extLst>
              <a:ext uri="{FF2B5EF4-FFF2-40B4-BE49-F238E27FC236}">
                <a16:creationId xmlns:a16="http://schemas.microsoft.com/office/drawing/2014/main" id="{6E4E9DF8-F945-954B-8C55-D3BC535D0666}"/>
              </a:ext>
            </a:extLst>
          </p:cNvPr>
          <p:cNvSpPr txBox="1"/>
          <p:nvPr/>
        </p:nvSpPr>
        <p:spPr>
          <a:xfrm>
            <a:off x="25767223" y="27244357"/>
            <a:ext cx="589610" cy="461665"/>
          </a:xfrm>
          <a:prstGeom prst="rect">
            <a:avLst/>
          </a:prstGeom>
          <a:noFill/>
        </p:spPr>
        <p:txBody>
          <a:bodyPr wrap="square" rtlCol="0">
            <a:spAutoFit/>
          </a:bodyPr>
          <a:lstStyle/>
          <a:p>
            <a:r>
              <a:rPr lang="en-US" sz="2400" b="1" dirty="0"/>
              <a:t>B.</a:t>
            </a:r>
          </a:p>
        </p:txBody>
      </p:sp>
      <p:sp>
        <p:nvSpPr>
          <p:cNvPr id="70" name="TextBox 69">
            <a:extLst>
              <a:ext uri="{FF2B5EF4-FFF2-40B4-BE49-F238E27FC236}">
                <a16:creationId xmlns:a16="http://schemas.microsoft.com/office/drawing/2014/main" id="{9C9C59F4-C555-F343-844E-2AFA5B3BAB6B}"/>
              </a:ext>
            </a:extLst>
          </p:cNvPr>
          <p:cNvSpPr txBox="1"/>
          <p:nvPr/>
        </p:nvSpPr>
        <p:spPr>
          <a:xfrm>
            <a:off x="17043817" y="27187760"/>
            <a:ext cx="859059" cy="461665"/>
          </a:xfrm>
          <a:prstGeom prst="rect">
            <a:avLst/>
          </a:prstGeom>
          <a:noFill/>
        </p:spPr>
        <p:txBody>
          <a:bodyPr wrap="square" rtlCol="0">
            <a:spAutoFit/>
          </a:bodyPr>
          <a:lstStyle/>
          <a:p>
            <a:r>
              <a:rPr lang="en-US" sz="2400" b="1" dirty="0"/>
              <a:t>A.</a:t>
            </a:r>
          </a:p>
        </p:txBody>
      </p:sp>
      <p:sp>
        <p:nvSpPr>
          <p:cNvPr id="38" name="TextBox 37">
            <a:extLst>
              <a:ext uri="{FF2B5EF4-FFF2-40B4-BE49-F238E27FC236}">
                <a16:creationId xmlns:a16="http://schemas.microsoft.com/office/drawing/2014/main" id="{044D8F66-FD73-8442-82BF-4FDC89521C84}"/>
              </a:ext>
            </a:extLst>
          </p:cNvPr>
          <p:cNvSpPr txBox="1"/>
          <p:nvPr/>
        </p:nvSpPr>
        <p:spPr>
          <a:xfrm>
            <a:off x="18459450" y="8441169"/>
            <a:ext cx="3200400" cy="461665"/>
          </a:xfrm>
          <a:prstGeom prst="rect">
            <a:avLst/>
          </a:prstGeom>
          <a:solidFill>
            <a:schemeClr val="bg1"/>
          </a:solidFill>
        </p:spPr>
        <p:txBody>
          <a:bodyPr wrap="square" rtlCol="0">
            <a:spAutoFit/>
          </a:bodyPr>
          <a:lstStyle/>
          <a:p>
            <a:r>
              <a:rPr lang="en-US" sz="2400" b="1" dirty="0"/>
              <a:t>DX308 vs Vehicle</a:t>
            </a:r>
          </a:p>
        </p:txBody>
      </p:sp>
      <p:sp>
        <p:nvSpPr>
          <p:cNvPr id="72" name="TextBox 71">
            <a:extLst>
              <a:ext uri="{FF2B5EF4-FFF2-40B4-BE49-F238E27FC236}">
                <a16:creationId xmlns:a16="http://schemas.microsoft.com/office/drawing/2014/main" id="{59463A41-D358-3944-A09F-2A81BF8CA6D8}"/>
              </a:ext>
            </a:extLst>
          </p:cNvPr>
          <p:cNvSpPr txBox="1"/>
          <p:nvPr/>
        </p:nvSpPr>
        <p:spPr>
          <a:xfrm>
            <a:off x="26115940" y="8454398"/>
            <a:ext cx="4324799" cy="461665"/>
          </a:xfrm>
          <a:prstGeom prst="rect">
            <a:avLst/>
          </a:prstGeom>
          <a:solidFill>
            <a:schemeClr val="bg1"/>
          </a:solidFill>
        </p:spPr>
        <p:txBody>
          <a:bodyPr wrap="square" rtlCol="0">
            <a:spAutoFit/>
          </a:bodyPr>
          <a:lstStyle/>
          <a:p>
            <a:r>
              <a:rPr lang="en-US" sz="2400" b="1" dirty="0"/>
              <a:t>Pre-TBI vs D1 and D3 score</a:t>
            </a:r>
          </a:p>
        </p:txBody>
      </p:sp>
      <p:sp>
        <p:nvSpPr>
          <p:cNvPr id="73" name="TextBox 72">
            <a:extLst>
              <a:ext uri="{FF2B5EF4-FFF2-40B4-BE49-F238E27FC236}">
                <a16:creationId xmlns:a16="http://schemas.microsoft.com/office/drawing/2014/main" id="{0B709B08-89BB-114C-BA01-ADE7FA38302B}"/>
              </a:ext>
            </a:extLst>
          </p:cNvPr>
          <p:cNvSpPr txBox="1"/>
          <p:nvPr/>
        </p:nvSpPr>
        <p:spPr>
          <a:xfrm>
            <a:off x="18459450" y="18382716"/>
            <a:ext cx="3200400" cy="461665"/>
          </a:xfrm>
          <a:prstGeom prst="rect">
            <a:avLst/>
          </a:prstGeom>
          <a:solidFill>
            <a:schemeClr val="bg1"/>
          </a:solidFill>
        </p:spPr>
        <p:txBody>
          <a:bodyPr wrap="square" rtlCol="0">
            <a:spAutoFit/>
          </a:bodyPr>
          <a:lstStyle/>
          <a:p>
            <a:r>
              <a:rPr lang="en-US" sz="2400" b="1" dirty="0"/>
              <a:t>DX308 vs Vehicle</a:t>
            </a:r>
          </a:p>
        </p:txBody>
      </p:sp>
      <p:sp>
        <p:nvSpPr>
          <p:cNvPr id="74" name="TextBox 73">
            <a:extLst>
              <a:ext uri="{FF2B5EF4-FFF2-40B4-BE49-F238E27FC236}">
                <a16:creationId xmlns:a16="http://schemas.microsoft.com/office/drawing/2014/main" id="{616046DA-883C-4247-9AB4-9102EC3E60E6}"/>
              </a:ext>
            </a:extLst>
          </p:cNvPr>
          <p:cNvSpPr txBox="1"/>
          <p:nvPr/>
        </p:nvSpPr>
        <p:spPr>
          <a:xfrm>
            <a:off x="26048925" y="18284678"/>
            <a:ext cx="4324799" cy="461665"/>
          </a:xfrm>
          <a:prstGeom prst="rect">
            <a:avLst/>
          </a:prstGeom>
          <a:solidFill>
            <a:schemeClr val="bg1"/>
          </a:solidFill>
        </p:spPr>
        <p:txBody>
          <a:bodyPr wrap="square" rtlCol="0">
            <a:spAutoFit/>
          </a:bodyPr>
          <a:lstStyle/>
          <a:p>
            <a:r>
              <a:rPr lang="en-US" sz="2400" b="1" dirty="0"/>
              <a:t>Pre-TBI vs D1 and D3 score</a:t>
            </a:r>
          </a:p>
        </p:txBody>
      </p:sp>
      <p:sp>
        <p:nvSpPr>
          <p:cNvPr id="75" name="TextBox 74">
            <a:extLst>
              <a:ext uri="{FF2B5EF4-FFF2-40B4-BE49-F238E27FC236}">
                <a16:creationId xmlns:a16="http://schemas.microsoft.com/office/drawing/2014/main" id="{BED09A2B-6DA0-CB41-96B1-322498C9F706}"/>
              </a:ext>
            </a:extLst>
          </p:cNvPr>
          <p:cNvSpPr txBox="1"/>
          <p:nvPr/>
        </p:nvSpPr>
        <p:spPr>
          <a:xfrm>
            <a:off x="18714922" y="27314406"/>
            <a:ext cx="3200400" cy="461665"/>
          </a:xfrm>
          <a:prstGeom prst="rect">
            <a:avLst/>
          </a:prstGeom>
          <a:solidFill>
            <a:schemeClr val="bg1"/>
          </a:solidFill>
        </p:spPr>
        <p:txBody>
          <a:bodyPr wrap="square" rtlCol="0">
            <a:spAutoFit/>
          </a:bodyPr>
          <a:lstStyle/>
          <a:p>
            <a:r>
              <a:rPr lang="en-US" sz="2400" b="1" dirty="0"/>
              <a:t>DX308 vs Vehicle</a:t>
            </a:r>
          </a:p>
        </p:txBody>
      </p:sp>
      <p:sp>
        <p:nvSpPr>
          <p:cNvPr id="76" name="TextBox 75">
            <a:extLst>
              <a:ext uri="{FF2B5EF4-FFF2-40B4-BE49-F238E27FC236}">
                <a16:creationId xmlns:a16="http://schemas.microsoft.com/office/drawing/2014/main" id="{D2C03272-5974-0D45-9EC2-0EA8E0F56606}"/>
              </a:ext>
            </a:extLst>
          </p:cNvPr>
          <p:cNvSpPr txBox="1"/>
          <p:nvPr/>
        </p:nvSpPr>
        <p:spPr>
          <a:xfrm>
            <a:off x="26517378" y="27314405"/>
            <a:ext cx="4324799" cy="461665"/>
          </a:xfrm>
          <a:prstGeom prst="rect">
            <a:avLst/>
          </a:prstGeom>
          <a:solidFill>
            <a:schemeClr val="bg1"/>
          </a:solidFill>
        </p:spPr>
        <p:txBody>
          <a:bodyPr wrap="square" rtlCol="0">
            <a:spAutoFit/>
          </a:bodyPr>
          <a:lstStyle/>
          <a:p>
            <a:r>
              <a:rPr lang="en-US" sz="2400" b="1" dirty="0"/>
              <a:t>Pre-TBI vs D1 and D3 score</a:t>
            </a:r>
          </a:p>
        </p:txBody>
      </p:sp>
    </p:spTree>
  </p:cSld>
  <p:clrMapOvr>
    <a:masterClrMapping/>
  </p:clrMapOvr>
  <p:transition spd="slow">
    <p:cut/>
  </p:transition>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ster presentation" id="{63C65D30-7B75-624F-B1E4-28A922594364}" vid="{558E3B20-BB27-8B44-897D-D8914BE9A010}"/>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B1EBEDE4C97CC4987966B005EB014B4" ma:contentTypeVersion="12" ma:contentTypeDescription="Create a new document." ma:contentTypeScope="" ma:versionID="26b8eb37c11082eee3cd692d82df94d6">
  <xsd:schema xmlns:xsd="http://www.w3.org/2001/XMLSchema" xmlns:xs="http://www.w3.org/2001/XMLSchema" xmlns:p="http://schemas.microsoft.com/office/2006/metadata/properties" xmlns:ns3="90b506f3-5cf9-4902-aabd-7acafe55276c" xmlns:ns4="cef364e6-4c1c-409f-bb86-43898371282c" targetNamespace="http://schemas.microsoft.com/office/2006/metadata/properties" ma:root="true" ma:fieldsID="aa769e0faca31ba233723b22019c4c21" ns3:_="" ns4:_="">
    <xsd:import namespace="90b506f3-5cf9-4902-aabd-7acafe55276c"/>
    <xsd:import namespace="cef364e6-4c1c-409f-bb86-43898371282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b506f3-5cf9-4902-aabd-7acafe5527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ef364e6-4c1c-409f-bb86-43898371282c"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454967-1C8E-4351-9DAE-21DBD32EA434}">
  <ds:schemaRefs>
    <ds:schemaRef ds:uri="cef364e6-4c1c-409f-bb86-43898371282c"/>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90b506f3-5cf9-4902-aabd-7acafe55276c"/>
    <ds:schemaRef ds:uri="http://www.w3.org/XML/1998/namespace"/>
    <ds:schemaRef ds:uri="http://purl.org/dc/dcmitype/"/>
  </ds:schemaRefs>
</ds:datastoreItem>
</file>

<file path=customXml/itemProps2.xml><?xml version="1.0" encoding="utf-8"?>
<ds:datastoreItem xmlns:ds="http://schemas.openxmlformats.org/officeDocument/2006/customXml" ds:itemID="{119AF0E5-2BB9-43EF-AC9B-13F8FC5174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0b506f3-5cf9-4902-aabd-7acafe55276c"/>
    <ds:schemaRef ds:uri="cef364e6-4c1c-409f-bb86-43898371282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8109B1-4DFE-481B-8E11-9DDAD4EC2E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22178</TotalTime>
  <Words>1141</Words>
  <Application>Microsoft Macintosh PowerPoint</Application>
  <PresentationFormat>Custom</PresentationFormat>
  <Paragraphs>43</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Leatherwood, Jacob</dc:creator>
  <cp:lastModifiedBy>Leatherwood, Jacob</cp:lastModifiedBy>
  <cp:revision>37</cp:revision>
  <cp:lastPrinted>2019-09-12T15:20:32Z</cp:lastPrinted>
  <dcterms:created xsi:type="dcterms:W3CDTF">2020-04-06T19:13:09Z</dcterms:created>
  <dcterms:modified xsi:type="dcterms:W3CDTF">2020-04-24T03:07:06Z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0x010100BB1EBEDE4C97CC4987966B005EB014B4</vt:lpwstr>
  </property>
</Properties>
</file>