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sldIdLst>
    <p:sldId id="256" r:id="rId2"/>
  </p:sldIdLst>
  <p:sldSz cx="40233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06" autoAdjust="0"/>
    <p:restoredTop sz="94660"/>
  </p:normalViewPr>
  <p:slideViewPr>
    <p:cSldViewPr snapToGrid="0">
      <p:cViewPr>
        <p:scale>
          <a:sx n="22" d="100"/>
          <a:sy n="22" d="100"/>
        </p:scale>
        <p:origin x="831"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4849856" y="11456371"/>
            <a:ext cx="30533888" cy="7900416"/>
          </a:xfrm>
          <a:solidFill>
            <a:srgbClr val="FFFFFF"/>
          </a:solidFill>
          <a:ln w="38100">
            <a:solidFill>
              <a:srgbClr val="404040"/>
            </a:solidFill>
          </a:ln>
        </p:spPr>
        <p:txBody>
          <a:bodyPr lIns="274320" rIns="274320" anchor="ctr" anchorCtr="1">
            <a:normAutofit/>
          </a:bodyPr>
          <a:lstStyle>
            <a:lvl1pPr algn="ctr">
              <a:defRPr sz="154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8894144" y="20892211"/>
            <a:ext cx="22445320" cy="5951491"/>
          </a:xfrm>
          <a:noFill/>
        </p:spPr>
        <p:txBody>
          <a:bodyPr>
            <a:normAutofit/>
          </a:bodyPr>
          <a:lstStyle>
            <a:lvl1pPr marL="0" indent="0" algn="ctr">
              <a:buNone/>
              <a:defRPr sz="8360">
                <a:solidFill>
                  <a:schemeClr val="tx1">
                    <a:lumMod val="75000"/>
                    <a:lumOff val="25000"/>
                  </a:schemeClr>
                </a:solidFill>
              </a:defRPr>
            </a:lvl1pPr>
            <a:lvl2pPr marL="2011680" indent="0" algn="ctr">
              <a:buNone/>
              <a:defRPr sz="8360"/>
            </a:lvl2pPr>
            <a:lvl3pPr marL="4023360" indent="0" algn="ctr">
              <a:buNone/>
              <a:defRPr sz="7920"/>
            </a:lvl3pPr>
            <a:lvl4pPr marL="6035040" indent="0" algn="ctr">
              <a:buNone/>
              <a:defRPr sz="7040"/>
            </a:lvl4pPr>
            <a:lvl5pPr marL="8046720" indent="0" algn="ctr">
              <a:buNone/>
              <a:defRPr sz="7040"/>
            </a:lvl5pPr>
            <a:lvl6pPr marL="10058400" indent="0" algn="ctr">
              <a:buNone/>
              <a:defRPr sz="7040"/>
            </a:lvl6pPr>
            <a:lvl7pPr marL="12070080" indent="0" algn="ctr">
              <a:buNone/>
              <a:defRPr sz="7040"/>
            </a:lvl7pPr>
            <a:lvl8pPr marL="14081760" indent="0" algn="ctr">
              <a:buNone/>
              <a:defRPr sz="7040"/>
            </a:lvl8pPr>
            <a:lvl9pPr marL="16093440" indent="0" algn="ctr">
              <a:buNone/>
              <a:defRPr sz="704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59A0371D-1365-4C74-8A2B-3260E6E2D988}" type="datetimeFigureOut">
              <a:rPr lang="en-US" smtClean="0"/>
              <a:t>2/24/2020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833969382"/>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1946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A0371D-1365-4C74-8A2B-3260E6E2D988}"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29150917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555270" y="4498848"/>
            <a:ext cx="4637450" cy="239207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066602" y="4498848"/>
            <a:ext cx="20751166" cy="2392070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A0371D-1365-4C74-8A2B-3260E6E2D988}" type="datetimeFigureOut">
              <a:rPr lang="en-US" smtClean="0"/>
              <a:t>2/24/2020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1973634209"/>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A0371D-1365-4C74-8A2B-3260E6E2D988}" type="datetimeFigureOut">
              <a:rPr lang="en-US" smtClean="0"/>
              <a:t>2/24/2020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35335468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4868266" y="11456371"/>
            <a:ext cx="30537302" cy="7900416"/>
          </a:xfrm>
          <a:solidFill>
            <a:srgbClr val="FFFFFF"/>
          </a:solidFill>
          <a:ln w="38100">
            <a:solidFill>
              <a:srgbClr val="404040"/>
            </a:solidFill>
          </a:ln>
        </p:spPr>
        <p:txBody>
          <a:bodyPr lIns="274320" rIns="274320" anchor="ctr" anchorCtr="1">
            <a:normAutofit/>
          </a:bodyPr>
          <a:lstStyle>
            <a:lvl1pPr>
              <a:defRPr sz="154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8894144" y="20891832"/>
            <a:ext cx="22445320" cy="6072394"/>
          </a:xfrm>
        </p:spPr>
        <p:txBody>
          <a:bodyPr anchor="t" anchorCtr="1">
            <a:normAutofit/>
          </a:bodyPr>
          <a:lstStyle>
            <a:lvl1pPr marL="0" indent="0">
              <a:buNone/>
              <a:defRPr sz="8360">
                <a:solidFill>
                  <a:schemeClr val="tx1"/>
                </a:solidFill>
              </a:defRPr>
            </a:lvl1pPr>
            <a:lvl2pPr marL="2011680" indent="0">
              <a:buNone/>
              <a:defRPr sz="8360">
                <a:solidFill>
                  <a:schemeClr val="tx1">
                    <a:tint val="75000"/>
                  </a:schemeClr>
                </a:solidFill>
              </a:defRPr>
            </a:lvl2pPr>
            <a:lvl3pPr marL="4023360" indent="0">
              <a:buNone/>
              <a:defRPr sz="7920">
                <a:solidFill>
                  <a:schemeClr val="tx1">
                    <a:tint val="75000"/>
                  </a:schemeClr>
                </a:solidFill>
              </a:defRPr>
            </a:lvl3pPr>
            <a:lvl4pPr marL="6035040" indent="0">
              <a:buNone/>
              <a:defRPr sz="7040">
                <a:solidFill>
                  <a:schemeClr val="tx1">
                    <a:tint val="75000"/>
                  </a:schemeClr>
                </a:solidFill>
              </a:defRPr>
            </a:lvl4pPr>
            <a:lvl5pPr marL="8046720" indent="0">
              <a:buNone/>
              <a:defRPr sz="7040">
                <a:solidFill>
                  <a:schemeClr val="tx1">
                    <a:tint val="75000"/>
                  </a:schemeClr>
                </a:solidFill>
              </a:defRPr>
            </a:lvl5pPr>
            <a:lvl6pPr marL="10058400" indent="0">
              <a:buNone/>
              <a:defRPr sz="7040">
                <a:solidFill>
                  <a:schemeClr val="tx1">
                    <a:tint val="75000"/>
                  </a:schemeClr>
                </a:solidFill>
              </a:defRPr>
            </a:lvl6pPr>
            <a:lvl7pPr marL="12070080" indent="0">
              <a:buNone/>
              <a:defRPr sz="7040">
                <a:solidFill>
                  <a:schemeClr val="tx1">
                    <a:tint val="75000"/>
                  </a:schemeClr>
                </a:solidFill>
              </a:defRPr>
            </a:lvl7pPr>
            <a:lvl8pPr marL="14081760" indent="0">
              <a:buNone/>
              <a:defRPr sz="7040">
                <a:solidFill>
                  <a:schemeClr val="tx1">
                    <a:tint val="75000"/>
                  </a:schemeClr>
                </a:solidFill>
              </a:defRPr>
            </a:lvl8pPr>
            <a:lvl9pPr marL="16093440" indent="0">
              <a:buNone/>
              <a:defRPr sz="704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59A0371D-1365-4C74-8A2B-3260E6E2D988}" type="datetimeFigureOut">
              <a:rPr lang="en-US" smtClean="0"/>
              <a:t>2/24/2020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136834604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849854" y="12662611"/>
            <a:ext cx="14467301" cy="148895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916443" y="12662611"/>
            <a:ext cx="14478270" cy="148895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9A0371D-1365-4C74-8A2B-3260E6E2D988}" type="datetimeFigureOut">
              <a:rPr lang="en-US" smtClean="0"/>
              <a:t>2/24/2020</a:t>
            </a:fld>
            <a:endParaRPr lang="en-US"/>
          </a:p>
        </p:txBody>
      </p:sp>
      <p:sp>
        <p:nvSpPr>
          <p:cNvPr id="9" name="Footer Placeholder 8"/>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13961249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49851" y="11104485"/>
            <a:ext cx="14467306" cy="3379618"/>
          </a:xfrm>
        </p:spPr>
        <p:txBody>
          <a:bodyPr anchor="b" anchorCtr="1">
            <a:normAutofit/>
          </a:bodyPr>
          <a:lstStyle>
            <a:lvl1pPr marL="0" indent="0" algn="ctr">
              <a:buNone/>
              <a:defRPr sz="8360" b="0" cap="all" spc="440" baseline="0">
                <a:solidFill>
                  <a:schemeClr val="accent2">
                    <a:lumMod val="75000"/>
                  </a:schemeClr>
                </a:solidFill>
              </a:defRPr>
            </a:lvl1pPr>
            <a:lvl2pPr marL="2011680" indent="0">
              <a:buNone/>
              <a:defRPr sz="836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Click to edit Master text styles</a:t>
            </a:r>
          </a:p>
        </p:txBody>
      </p:sp>
      <p:sp>
        <p:nvSpPr>
          <p:cNvPr id="4" name="Content Placeholder 3"/>
          <p:cNvSpPr>
            <a:spLocks noGrp="1"/>
          </p:cNvSpPr>
          <p:nvPr>
            <p:ph sz="half" idx="2"/>
          </p:nvPr>
        </p:nvSpPr>
        <p:spPr>
          <a:xfrm>
            <a:off x="4849851" y="15087600"/>
            <a:ext cx="14467306" cy="12464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20916443" y="15087600"/>
            <a:ext cx="14478270" cy="12464525"/>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20916443" y="11104485"/>
            <a:ext cx="14478270" cy="3379618"/>
          </a:xfrm>
        </p:spPr>
        <p:txBody>
          <a:bodyPr anchor="b" anchorCtr="1">
            <a:normAutofit/>
          </a:bodyPr>
          <a:lstStyle>
            <a:lvl1pPr marL="0" indent="0" algn="ctr">
              <a:buNone/>
              <a:defRPr sz="8360" b="0" cap="all" spc="440" baseline="0">
                <a:solidFill>
                  <a:schemeClr val="accent2">
                    <a:lumMod val="75000"/>
                  </a:schemeClr>
                </a:solidFill>
              </a:defRPr>
            </a:lvl1pPr>
            <a:lvl2pPr marL="2011680" indent="0">
              <a:buNone/>
              <a:defRPr sz="836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Click to edit Master text styles</a:t>
            </a:r>
          </a:p>
        </p:txBody>
      </p:sp>
      <p:sp>
        <p:nvSpPr>
          <p:cNvPr id="7" name="Date Placeholder 6"/>
          <p:cNvSpPr>
            <a:spLocks noGrp="1"/>
          </p:cNvSpPr>
          <p:nvPr>
            <p:ph type="dt" sz="half" idx="10"/>
          </p:nvPr>
        </p:nvSpPr>
        <p:spPr/>
        <p:txBody>
          <a:bodyPr/>
          <a:lstStyle/>
          <a:p>
            <a:fld id="{59A0371D-1365-4C74-8A2B-3260E6E2D988}" type="datetimeFigureOut">
              <a:rPr lang="en-US" smtClean="0"/>
              <a:t>2/24/2020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F25D91-E9E8-47EF-9B58-8FD6598015BB}" type="slidenum">
              <a:rPr lang="en-US" smtClean="0"/>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729705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9A0371D-1365-4C74-8A2B-3260E6E2D988}" type="datetimeFigureOut">
              <a:rPr lang="en-US" smtClean="0"/>
              <a:t>2/24/2020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2689361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A0371D-1365-4C74-8A2B-3260E6E2D988}" type="datetimeFigureOut">
              <a:rPr lang="en-US" smtClean="0"/>
              <a:t>2/24/2020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662546702"/>
      </p:ext>
    </p:extLst>
  </p:cSld>
  <p:clrMapOvr>
    <a:masterClrMapping/>
  </p:clrMapOvr>
  <p:extLst>
    <p:ext uri="{DCECCB84-F9BA-43D5-87BE-67443E8EF086}">
      <p15:sldGuideLst xmlns:p15="http://schemas.microsoft.com/office/powerpoint/2012/main">
        <p15:guide id="1" pos="1782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20116800"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2819093" y="10770381"/>
            <a:ext cx="14478614" cy="5479186"/>
          </a:xfrm>
          <a:solidFill>
            <a:srgbClr val="FFFFFF"/>
          </a:solidFill>
          <a:ln>
            <a:solidFill>
              <a:srgbClr val="404040"/>
            </a:solidFill>
          </a:ln>
        </p:spPr>
        <p:txBody>
          <a:bodyPr anchor="ctr" anchorCtr="1">
            <a:normAutofit/>
          </a:bodyPr>
          <a:lstStyle>
            <a:lvl1pPr>
              <a:defRPr sz="924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22229064" y="3862426"/>
            <a:ext cx="15892272" cy="25193549"/>
          </a:xfrm>
        </p:spPr>
        <p:txBody>
          <a:bodyPr>
            <a:normAutofit/>
          </a:bodyPr>
          <a:lstStyle>
            <a:lvl1pPr>
              <a:defRPr sz="8360">
                <a:solidFill>
                  <a:schemeClr val="tx1"/>
                </a:solidFill>
              </a:defRPr>
            </a:lvl1pPr>
            <a:lvl2pPr>
              <a:defRPr sz="7040">
                <a:solidFill>
                  <a:schemeClr val="tx1"/>
                </a:solidFill>
              </a:defRPr>
            </a:lvl2pPr>
            <a:lvl3pPr>
              <a:defRPr sz="7040">
                <a:solidFill>
                  <a:schemeClr val="tx1"/>
                </a:solidFill>
              </a:defRPr>
            </a:lvl3pPr>
            <a:lvl4pPr>
              <a:defRPr sz="7040">
                <a:solidFill>
                  <a:schemeClr val="tx1"/>
                </a:solidFill>
              </a:defRPr>
            </a:lvl4pPr>
            <a:lvl5pPr>
              <a:defRPr sz="7040">
                <a:solidFill>
                  <a:schemeClr val="tx1"/>
                </a:solidFill>
              </a:defRPr>
            </a:lvl5pPr>
            <a:lvl6pPr>
              <a:defRPr sz="7040"/>
            </a:lvl6pPr>
            <a:lvl7pPr>
              <a:defRPr sz="7040"/>
            </a:lvl7pPr>
            <a:lvl8pPr>
              <a:defRPr sz="7040"/>
            </a:lvl8pPr>
            <a:lvl9pPr>
              <a:defRPr sz="70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797046" y="17039606"/>
            <a:ext cx="12522708" cy="10531373"/>
          </a:xfrm>
        </p:spPr>
        <p:txBody>
          <a:bodyPr anchor="t" anchorCtr="1">
            <a:normAutofit/>
          </a:bodyPr>
          <a:lstStyle>
            <a:lvl1pPr marL="0" indent="0" algn="ctr">
              <a:buNone/>
              <a:defRPr sz="6600">
                <a:solidFill>
                  <a:srgbClr val="FFFFFF"/>
                </a:solidFill>
              </a:defRPr>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Click to edit Master text styles</a:t>
            </a:r>
          </a:p>
        </p:txBody>
      </p:sp>
      <p:sp>
        <p:nvSpPr>
          <p:cNvPr id="9" name="Date Placeholder 8"/>
          <p:cNvSpPr>
            <a:spLocks noGrp="1"/>
          </p:cNvSpPr>
          <p:nvPr>
            <p:ph type="dt" sz="half" idx="10"/>
          </p:nvPr>
        </p:nvSpPr>
        <p:spPr/>
        <p:txBody>
          <a:bodyPr/>
          <a:lstStyle/>
          <a:p>
            <a:fld id="{59A0371D-1365-4C74-8A2B-3260E6E2D988}" type="datetimeFigureOut">
              <a:rPr lang="en-US" smtClean="0"/>
              <a:t>2/24/2020</a:t>
            </a:fld>
            <a:endParaRPr lang="en-US"/>
          </a:p>
        </p:txBody>
      </p:sp>
      <p:sp>
        <p:nvSpPr>
          <p:cNvPr id="10" name="Footer Placeholder 9"/>
          <p:cNvSpPr>
            <a:spLocks noGrp="1"/>
          </p:cNvSpPr>
          <p:nvPr>
            <p:ph type="ftr" sz="quarter" idx="11"/>
          </p:nvPr>
        </p:nvSpPr>
        <p:spPr>
          <a:xfrm>
            <a:off x="2819093" y="29933798"/>
            <a:ext cx="16748151" cy="1536192"/>
          </a:xfrm>
        </p:spPr>
        <p:txBody>
          <a:bodyPr>
            <a:normAutofit/>
          </a:bodyPr>
          <a:lstStyle>
            <a:lvl1pPr>
              <a:defRPr>
                <a:solidFill>
                  <a:srgbClr val="FFFFFF">
                    <a:alpha val="70000"/>
                  </a:srgbClr>
                </a:solidFill>
              </a:defRPr>
            </a:lvl1pPr>
          </a:lstStyle>
          <a:p>
            <a:endParaRPr lang="en-US"/>
          </a:p>
        </p:txBody>
      </p:sp>
      <p:sp>
        <p:nvSpPr>
          <p:cNvPr id="11" name="Slide Number Placeholder 10"/>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3762746913"/>
      </p:ext>
    </p:extLst>
  </p:cSld>
  <p:clrMapOvr>
    <a:masterClrMapping/>
  </p:clrMapOvr>
  <p:extLst>
    <p:ext uri="{DCECCB84-F9BA-43D5-87BE-67443E8EF086}">
      <p15:sldGuideLst xmlns:p15="http://schemas.microsoft.com/office/powerpoint/2012/main">
        <p15:guide id="1" pos="1782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6" y="0"/>
            <a:ext cx="20116796" cy="32918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2816352" y="10770374"/>
            <a:ext cx="14484096" cy="5486400"/>
          </a:xfrm>
          <a:solidFill>
            <a:srgbClr val="FFFFFF"/>
          </a:solidFill>
          <a:ln>
            <a:solidFill>
              <a:srgbClr val="262626"/>
            </a:solidFill>
          </a:ln>
        </p:spPr>
        <p:txBody>
          <a:bodyPr anchor="ctr" anchorCtr="1">
            <a:noAutofit/>
          </a:bodyPr>
          <a:lstStyle>
            <a:lvl1pPr>
              <a:defRPr sz="924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20116802" y="-202426"/>
            <a:ext cx="20136921" cy="32918400"/>
          </a:xfrm>
          <a:solidFill>
            <a:schemeClr val="bg1">
              <a:lumMod val="75000"/>
            </a:schemeClr>
          </a:solidFill>
        </p:spPr>
        <p:txBody>
          <a:bodyPr anchor="t"/>
          <a:lstStyle>
            <a:lvl1pPr marL="0" indent="0">
              <a:buNone/>
              <a:defRPr sz="14080">
                <a:solidFill>
                  <a:schemeClr val="bg1">
                    <a:lumMod val="85000"/>
                    <a:lumOff val="15000"/>
                  </a:schemeClr>
                </a:solidFill>
              </a:defRPr>
            </a:lvl1pPr>
            <a:lvl2pPr marL="2011680" indent="0">
              <a:buNone/>
              <a:defRPr sz="12320"/>
            </a:lvl2pPr>
            <a:lvl3pPr marL="4023360" indent="0">
              <a:buNone/>
              <a:defRPr sz="1056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r>
              <a:rPr lang="en-US"/>
              <a:t>Click icon to add picture</a:t>
            </a:r>
            <a:endParaRPr lang="en-US" dirty="0"/>
          </a:p>
        </p:txBody>
      </p:sp>
      <p:sp>
        <p:nvSpPr>
          <p:cNvPr id="4" name="Text Placeholder 3"/>
          <p:cNvSpPr>
            <a:spLocks noGrp="1"/>
          </p:cNvSpPr>
          <p:nvPr>
            <p:ph type="body" sz="half" idx="2"/>
          </p:nvPr>
        </p:nvSpPr>
        <p:spPr>
          <a:xfrm>
            <a:off x="3797046" y="17039613"/>
            <a:ext cx="12522708" cy="10531378"/>
          </a:xfrm>
        </p:spPr>
        <p:txBody>
          <a:bodyPr anchor="t" anchorCtr="1">
            <a:normAutofit/>
          </a:bodyPr>
          <a:lstStyle>
            <a:lvl1pPr marL="0" indent="0" algn="ctr">
              <a:buNone/>
              <a:defRPr sz="6600">
                <a:solidFill>
                  <a:srgbClr val="FFFFFF"/>
                </a:solidFill>
              </a:defRPr>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59A0371D-1365-4C74-8A2B-3260E6E2D988}" type="datetimeFigureOut">
              <a:rPr lang="en-US" smtClean="0"/>
              <a:t>2/24/2020</a:t>
            </a:fld>
            <a:endParaRPr lang="en-US"/>
          </a:p>
        </p:txBody>
      </p:sp>
      <p:sp>
        <p:nvSpPr>
          <p:cNvPr id="9" name="Footer Placeholder 8"/>
          <p:cNvSpPr>
            <a:spLocks noGrp="1"/>
          </p:cNvSpPr>
          <p:nvPr>
            <p:ph type="ftr" sz="quarter" idx="11"/>
          </p:nvPr>
        </p:nvSpPr>
        <p:spPr>
          <a:xfrm>
            <a:off x="2816352" y="29933798"/>
            <a:ext cx="16737178" cy="1536192"/>
          </a:xfrm>
        </p:spPr>
        <p:txBody>
          <a:bodyPr>
            <a:normAutofit/>
          </a:bodyPr>
          <a:lstStyle>
            <a:lvl1pPr>
              <a:defRPr>
                <a:solidFill>
                  <a:srgbClr val="FFFFFF">
                    <a:alpha val="70000"/>
                  </a:srgbClr>
                </a:solidFill>
              </a:defRPr>
            </a:lvl1pPr>
          </a:lstStyle>
          <a:p>
            <a:endParaRPr lang="en-US"/>
          </a:p>
        </p:txBody>
      </p:sp>
      <p:sp>
        <p:nvSpPr>
          <p:cNvPr id="10" name="Slide Number Placeholder 9"/>
          <p:cNvSpPr>
            <a:spLocks noGrp="1"/>
          </p:cNvSpPr>
          <p:nvPr>
            <p:ph type="sldNum" sz="quarter" idx="12"/>
          </p:nvPr>
        </p:nvSpPr>
        <p:spPr/>
        <p:txBody>
          <a:bodyPr/>
          <a:lstStyle/>
          <a:p>
            <a:fld id="{47F25D91-E9E8-47EF-9B58-8FD6598015BB}" type="slidenum">
              <a:rPr lang="en-US" smtClean="0"/>
              <a:t>‹#›</a:t>
            </a:fld>
            <a:endParaRPr lang="en-US"/>
          </a:p>
        </p:txBody>
      </p:sp>
    </p:spTree>
    <p:extLst>
      <p:ext uri="{BB962C8B-B14F-4D97-AF65-F5344CB8AC3E}">
        <p14:creationId xmlns:p14="http://schemas.microsoft.com/office/powerpoint/2010/main" val="554280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7066600" y="4630522"/>
            <a:ext cx="26126122" cy="5705856"/>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066600" y="12662619"/>
            <a:ext cx="26126122" cy="148895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307349" y="29946317"/>
            <a:ext cx="9087364" cy="1555046"/>
          </a:xfrm>
          <a:prstGeom prst="rect">
            <a:avLst/>
          </a:prstGeom>
        </p:spPr>
        <p:txBody>
          <a:bodyPr vert="horz" lIns="91440" tIns="45720" rIns="91440" bIns="45720" rtlCol="0" anchor="ctr"/>
          <a:lstStyle>
            <a:lvl1pPr algn="r">
              <a:defRPr sz="4400">
                <a:solidFill>
                  <a:schemeClr val="tx1">
                    <a:alpha val="70000"/>
                  </a:schemeClr>
                </a:solidFill>
              </a:defRPr>
            </a:lvl1pPr>
          </a:lstStyle>
          <a:p>
            <a:fld id="{59A0371D-1365-4C74-8A2B-3260E6E2D988}" type="datetimeFigureOut">
              <a:rPr lang="en-US" smtClean="0"/>
              <a:t>2/24/2020</a:t>
            </a:fld>
            <a:endParaRPr lang="en-US"/>
          </a:p>
        </p:txBody>
      </p:sp>
      <p:sp>
        <p:nvSpPr>
          <p:cNvPr id="5" name="Footer Placeholder 4"/>
          <p:cNvSpPr>
            <a:spLocks noGrp="1"/>
          </p:cNvSpPr>
          <p:nvPr>
            <p:ph type="ftr" sz="quarter" idx="3"/>
          </p:nvPr>
        </p:nvSpPr>
        <p:spPr>
          <a:xfrm>
            <a:off x="4849851" y="29933798"/>
            <a:ext cx="20049322" cy="1536192"/>
          </a:xfrm>
          <a:prstGeom prst="rect">
            <a:avLst/>
          </a:prstGeom>
        </p:spPr>
        <p:txBody>
          <a:bodyPr vert="horz" lIns="91440" tIns="45720" rIns="91440" bIns="45720" rtlCol="0" anchor="ctr"/>
          <a:lstStyle>
            <a:lvl1pPr algn="l">
              <a:defRPr sz="4400">
                <a:solidFill>
                  <a:schemeClr val="tx1">
                    <a:alpha val="70000"/>
                  </a:schemeClr>
                </a:solidFill>
              </a:defRPr>
            </a:lvl1pPr>
          </a:lstStyle>
          <a:p>
            <a:endParaRPr lang="en-US"/>
          </a:p>
        </p:txBody>
      </p:sp>
      <p:sp>
        <p:nvSpPr>
          <p:cNvPr id="6" name="Slide Number Placeholder 5"/>
          <p:cNvSpPr>
            <a:spLocks noGrp="1"/>
          </p:cNvSpPr>
          <p:nvPr>
            <p:ph type="sldNum" sz="quarter" idx="4"/>
          </p:nvPr>
        </p:nvSpPr>
        <p:spPr>
          <a:xfrm>
            <a:off x="36256493" y="29846016"/>
            <a:ext cx="1609344" cy="1755648"/>
          </a:xfrm>
          <a:prstGeom prst="ellipse">
            <a:avLst/>
          </a:prstGeom>
          <a:solidFill>
            <a:srgbClr val="1D1D1D">
              <a:alpha val="69804"/>
            </a:srgbClr>
          </a:solidFill>
        </p:spPr>
        <p:txBody>
          <a:bodyPr vert="horz" lIns="18288" tIns="45720" rIns="18288" bIns="45720" rtlCol="0" anchor="ctr">
            <a:noAutofit/>
          </a:bodyPr>
          <a:lstStyle>
            <a:lvl1pPr algn="ctr">
              <a:defRPr sz="4840" spc="0" baseline="0">
                <a:solidFill>
                  <a:srgbClr val="FFFFFF"/>
                </a:solidFill>
              </a:defRPr>
            </a:lvl1pPr>
          </a:lstStyle>
          <a:p>
            <a:fld id="{47F25D91-E9E8-47EF-9B58-8FD6598015BB}" type="slidenum">
              <a:rPr lang="en-US" smtClean="0"/>
              <a:t>‹#›</a:t>
            </a:fld>
            <a:endParaRPr lang="en-US"/>
          </a:p>
        </p:txBody>
      </p:sp>
    </p:spTree>
    <p:extLst>
      <p:ext uri="{BB962C8B-B14F-4D97-AF65-F5344CB8AC3E}">
        <p14:creationId xmlns:p14="http://schemas.microsoft.com/office/powerpoint/2010/main" val="2139249156"/>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lvl1pPr algn="ctr" defTabSz="4023360" rtl="0" eaLnBrk="1" latinLnBrk="0" hangingPunct="1">
        <a:lnSpc>
          <a:spcPct val="90000"/>
        </a:lnSpc>
        <a:spcBef>
          <a:spcPct val="0"/>
        </a:spcBef>
        <a:buNone/>
        <a:defRPr sz="11440" kern="1200" cap="all" spc="880" baseline="0">
          <a:solidFill>
            <a:srgbClr val="262626"/>
          </a:solidFill>
          <a:latin typeface="+mj-lt"/>
          <a:ea typeface="+mj-ea"/>
          <a:cs typeface="+mj-cs"/>
        </a:defRPr>
      </a:lvl1pPr>
    </p:titleStyle>
    <p:bodyStyle>
      <a:lvl1pPr marL="1005840" indent="-1005840" algn="l" defTabSz="4023360" rtl="0" eaLnBrk="1" latinLnBrk="0" hangingPunct="1">
        <a:lnSpc>
          <a:spcPct val="100000"/>
        </a:lnSpc>
        <a:spcBef>
          <a:spcPts val="4400"/>
        </a:spcBef>
        <a:buClr>
          <a:schemeClr val="accent2"/>
        </a:buClr>
        <a:buFont typeface="Arial" panose="020B0604020202020204" pitchFamily="34" charset="0"/>
        <a:buChar char="•"/>
        <a:defRPr sz="7920" kern="1200">
          <a:solidFill>
            <a:schemeClr val="tx1">
              <a:lumMod val="85000"/>
              <a:lumOff val="15000"/>
            </a:schemeClr>
          </a:solidFill>
          <a:latin typeface="+mn-lt"/>
          <a:ea typeface="+mn-ea"/>
          <a:cs typeface="+mn-cs"/>
        </a:defRPr>
      </a:lvl1pPr>
      <a:lvl2pPr marL="201168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lumMod val="85000"/>
              <a:lumOff val="15000"/>
            </a:schemeClr>
          </a:solidFill>
          <a:latin typeface="+mn-lt"/>
          <a:ea typeface="+mn-ea"/>
          <a:cs typeface="+mn-cs"/>
        </a:defRPr>
      </a:lvl2pPr>
      <a:lvl3pPr marL="301752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lumMod val="85000"/>
              <a:lumOff val="15000"/>
            </a:schemeClr>
          </a:solidFill>
          <a:latin typeface="+mn-lt"/>
          <a:ea typeface="+mn-ea"/>
          <a:cs typeface="+mn-cs"/>
        </a:defRPr>
      </a:lvl3pPr>
      <a:lvl4pPr marL="402336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lumMod val="85000"/>
              <a:lumOff val="15000"/>
            </a:schemeClr>
          </a:solidFill>
          <a:latin typeface="+mn-lt"/>
          <a:ea typeface="+mn-ea"/>
          <a:cs typeface="+mn-cs"/>
        </a:defRPr>
      </a:lvl4pPr>
      <a:lvl5pPr marL="502920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lumMod val="85000"/>
              <a:lumOff val="15000"/>
            </a:schemeClr>
          </a:solidFill>
          <a:latin typeface="+mn-lt"/>
          <a:ea typeface="+mn-ea"/>
          <a:cs typeface="+mn-cs"/>
        </a:defRPr>
      </a:lvl5pPr>
      <a:lvl6pPr marL="578358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solidFill>
          <a:latin typeface="+mn-lt"/>
          <a:ea typeface="+mn-ea"/>
          <a:cs typeface="+mn-cs"/>
        </a:defRPr>
      </a:lvl6pPr>
      <a:lvl7pPr marL="653796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a:solidFill>
            <a:schemeClr val="tx1"/>
          </a:solidFill>
          <a:latin typeface="+mn-lt"/>
          <a:ea typeface="+mn-ea"/>
          <a:cs typeface="+mn-cs"/>
        </a:defRPr>
      </a:lvl7pPr>
      <a:lvl8pPr marL="729234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baseline="0">
          <a:solidFill>
            <a:schemeClr val="tx1"/>
          </a:solidFill>
          <a:latin typeface="+mn-lt"/>
          <a:ea typeface="+mn-ea"/>
          <a:cs typeface="+mn-cs"/>
        </a:defRPr>
      </a:lvl8pPr>
      <a:lvl9pPr marL="8046720" indent="-1005840" algn="l" defTabSz="4023360" rtl="0" eaLnBrk="1" latinLnBrk="0" hangingPunct="1">
        <a:lnSpc>
          <a:spcPct val="100000"/>
        </a:lnSpc>
        <a:spcBef>
          <a:spcPts val="4400"/>
        </a:spcBef>
        <a:buClr>
          <a:schemeClr val="accent2"/>
        </a:buClr>
        <a:buFont typeface="Arial" panose="020B0604020202020204" pitchFamily="34" charset="0"/>
        <a:buChar char="•"/>
        <a:defRPr sz="7040" kern="1200" baseline="0">
          <a:solidFill>
            <a:schemeClr val="tx1"/>
          </a:solidFill>
          <a:latin typeface="+mn-lt"/>
          <a:ea typeface="+mn-ea"/>
          <a:cs typeface="+mn-cs"/>
        </a:defRPr>
      </a:lvl9pPr>
    </p:bodyStyle>
    <p:otherStyle>
      <a:defPPr>
        <a:defRPr lang="en-US"/>
      </a:defPPr>
      <a:lvl1pPr marL="0" algn="l" defTabSz="4023360" rtl="0" eaLnBrk="1" latinLnBrk="0" hangingPunct="1">
        <a:defRPr sz="7920" kern="1200">
          <a:solidFill>
            <a:schemeClr val="tx1"/>
          </a:solidFill>
          <a:latin typeface="+mn-lt"/>
          <a:ea typeface="+mn-ea"/>
          <a:cs typeface="+mn-cs"/>
        </a:defRPr>
      </a:lvl1pPr>
      <a:lvl2pPr marL="2011680" algn="l" defTabSz="4023360" rtl="0" eaLnBrk="1" latinLnBrk="0" hangingPunct="1">
        <a:defRPr sz="7920" kern="1200">
          <a:solidFill>
            <a:schemeClr val="tx1"/>
          </a:solidFill>
          <a:latin typeface="+mn-lt"/>
          <a:ea typeface="+mn-ea"/>
          <a:cs typeface="+mn-cs"/>
        </a:defRPr>
      </a:lvl2pPr>
      <a:lvl3pPr marL="4023360" algn="l" defTabSz="4023360" rtl="0" eaLnBrk="1" latinLnBrk="0" hangingPunct="1">
        <a:defRPr sz="7920" kern="1200">
          <a:solidFill>
            <a:schemeClr val="tx1"/>
          </a:solidFill>
          <a:latin typeface="+mn-lt"/>
          <a:ea typeface="+mn-ea"/>
          <a:cs typeface="+mn-cs"/>
        </a:defRPr>
      </a:lvl3pPr>
      <a:lvl4pPr marL="6035040" algn="l" defTabSz="4023360" rtl="0" eaLnBrk="1" latinLnBrk="0" hangingPunct="1">
        <a:defRPr sz="7920" kern="1200">
          <a:solidFill>
            <a:schemeClr val="tx1"/>
          </a:solidFill>
          <a:latin typeface="+mn-lt"/>
          <a:ea typeface="+mn-ea"/>
          <a:cs typeface="+mn-cs"/>
        </a:defRPr>
      </a:lvl4pPr>
      <a:lvl5pPr marL="8046720" algn="l" defTabSz="4023360" rtl="0" eaLnBrk="1" latinLnBrk="0" hangingPunct="1">
        <a:defRPr sz="7920" kern="1200">
          <a:solidFill>
            <a:schemeClr val="tx1"/>
          </a:solidFill>
          <a:latin typeface="+mn-lt"/>
          <a:ea typeface="+mn-ea"/>
          <a:cs typeface="+mn-cs"/>
        </a:defRPr>
      </a:lvl5pPr>
      <a:lvl6pPr marL="10058400" algn="l" defTabSz="4023360" rtl="0" eaLnBrk="1" latinLnBrk="0" hangingPunct="1">
        <a:defRPr sz="7920" kern="1200">
          <a:solidFill>
            <a:schemeClr val="tx1"/>
          </a:solidFill>
          <a:latin typeface="+mn-lt"/>
          <a:ea typeface="+mn-ea"/>
          <a:cs typeface="+mn-cs"/>
        </a:defRPr>
      </a:lvl6pPr>
      <a:lvl7pPr marL="12070080" algn="l" defTabSz="4023360" rtl="0" eaLnBrk="1" latinLnBrk="0" hangingPunct="1">
        <a:defRPr sz="7920" kern="1200">
          <a:solidFill>
            <a:schemeClr val="tx1"/>
          </a:solidFill>
          <a:latin typeface="+mn-lt"/>
          <a:ea typeface="+mn-ea"/>
          <a:cs typeface="+mn-cs"/>
        </a:defRPr>
      </a:lvl7pPr>
      <a:lvl8pPr marL="14081760" algn="l" defTabSz="4023360" rtl="0" eaLnBrk="1" latinLnBrk="0" hangingPunct="1">
        <a:defRPr sz="7920" kern="1200">
          <a:solidFill>
            <a:schemeClr val="tx1"/>
          </a:solidFill>
          <a:latin typeface="+mn-lt"/>
          <a:ea typeface="+mn-ea"/>
          <a:cs typeface="+mn-cs"/>
        </a:defRPr>
      </a:lvl8pPr>
      <a:lvl9pPr marL="16093440" algn="l" defTabSz="4023360" rtl="0" eaLnBrk="1" latinLnBrk="0" hangingPunct="1">
        <a:defRPr sz="792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098" userDrawn="1">
          <p15:clr>
            <a:srgbClr val="F26B43"/>
          </p15:clr>
        </p15:guide>
        <p15:guide id="2" orient="horz" pos="19008" userDrawn="1">
          <p15:clr>
            <a:srgbClr val="F26B43"/>
          </p15:clr>
        </p15:guide>
        <p15:guide id="3" orient="horz" pos="7373" userDrawn="1">
          <p15:clr>
            <a:srgbClr val="F26B43"/>
          </p15:clr>
        </p15:guide>
        <p15:guide id="4" orient="horz" pos="18432" userDrawn="1">
          <p15:clr>
            <a:srgbClr val="F26B43"/>
          </p15:clr>
        </p15:guide>
        <p15:guide id="5" pos="14573" userDrawn="1">
          <p15:clr>
            <a:srgbClr val="F26B43"/>
          </p15:clr>
        </p15:guide>
        <p15:guide id="6" pos="15840" userDrawn="1">
          <p15:clr>
            <a:srgbClr val="F26B43"/>
          </p15:clr>
        </p15:guide>
        <p15:guide id="7" orient="horz" pos="1728" userDrawn="1">
          <p15:clr>
            <a:srgbClr val="F26B43"/>
          </p15:clr>
        </p15:guide>
        <p15:guide id="8" pos="24314" userDrawn="1">
          <p15:clr>
            <a:srgbClr val="F26B43"/>
          </p15:clr>
        </p15:guide>
        <p15:guide id="9" pos="792"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jp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2F295-F8F5-4098-A03B-5D20A4E02912}"/>
              </a:ext>
            </a:extLst>
          </p:cNvPr>
          <p:cNvSpPr>
            <a:spLocks noGrp="1"/>
          </p:cNvSpPr>
          <p:nvPr>
            <p:ph type="ctrTitle"/>
          </p:nvPr>
        </p:nvSpPr>
        <p:spPr>
          <a:xfrm>
            <a:off x="5017168" y="768256"/>
            <a:ext cx="30199263" cy="3370221"/>
          </a:xfrm>
        </p:spPr>
        <p:txBody>
          <a:bodyPr>
            <a:normAutofit fontScale="90000"/>
          </a:bodyPr>
          <a:lstStyle/>
          <a:p>
            <a:r>
              <a:rPr lang="en-US" sz="9240" b="1" dirty="0"/>
              <a:t>The Evolution of Foliate Bifaces in Northwest North America</a:t>
            </a:r>
            <a:br>
              <a:rPr lang="en-US" sz="9240" b="1" dirty="0"/>
            </a:br>
            <a:r>
              <a:rPr lang="en-US" sz="5940" b="1" dirty="0"/>
              <a:t>Megan Denis</a:t>
            </a:r>
            <a:endParaRPr lang="en-US" sz="5940" dirty="0"/>
          </a:p>
        </p:txBody>
      </p:sp>
      <p:sp>
        <p:nvSpPr>
          <p:cNvPr id="3" name="Subtitle 2">
            <a:extLst>
              <a:ext uri="{FF2B5EF4-FFF2-40B4-BE49-F238E27FC236}">
                <a16:creationId xmlns:a16="http://schemas.microsoft.com/office/drawing/2014/main" id="{8BDB92FD-4F69-48FB-8C7B-360D86AED41B}"/>
              </a:ext>
            </a:extLst>
          </p:cNvPr>
          <p:cNvSpPr>
            <a:spLocks noGrp="1"/>
          </p:cNvSpPr>
          <p:nvPr>
            <p:ph type="subTitle" idx="1"/>
          </p:nvPr>
        </p:nvSpPr>
        <p:spPr>
          <a:xfrm>
            <a:off x="8569363" y="5307590"/>
            <a:ext cx="23094871" cy="6435262"/>
          </a:xfrm>
          <a:solidFill>
            <a:schemeClr val="accent2">
              <a:lumMod val="60000"/>
              <a:lumOff val="40000"/>
            </a:schemeClr>
          </a:solidFill>
          <a:ln w="25400" cmpd="sng">
            <a:solidFill>
              <a:schemeClr val="tx2"/>
            </a:solidFill>
            <a:extLst>
              <a:ext uri="{C807C97D-BFC1-408E-A445-0C87EB9F89A2}">
                <ask:lineSketchStyleProps xmlns:ask="http://schemas.microsoft.com/office/drawing/2018/sketchyshapes" sd="1219033472">
                  <a:custGeom>
                    <a:avLst/>
                    <a:gdLst>
                      <a:gd name="connsiteX0" fmla="*/ 0 w 22445320"/>
                      <a:gd name="connsiteY0" fmla="*/ 0 h 5951491"/>
                      <a:gd name="connsiteX1" fmla="*/ 366213 w 22445320"/>
                      <a:gd name="connsiteY1" fmla="*/ 0 h 5951491"/>
                      <a:gd name="connsiteX2" fmla="*/ 283520 w 22445320"/>
                      <a:gd name="connsiteY2" fmla="*/ 0 h 5951491"/>
                      <a:gd name="connsiteX3" fmla="*/ 1323093 w 22445320"/>
                      <a:gd name="connsiteY3" fmla="*/ 0 h 5951491"/>
                      <a:gd name="connsiteX4" fmla="*/ 1689306 w 22445320"/>
                      <a:gd name="connsiteY4" fmla="*/ 0 h 5951491"/>
                      <a:gd name="connsiteX5" fmla="*/ 2055519 w 22445320"/>
                      <a:gd name="connsiteY5" fmla="*/ 0 h 5951491"/>
                      <a:gd name="connsiteX6" fmla="*/ 3095091 w 22445320"/>
                      <a:gd name="connsiteY6" fmla="*/ 0 h 5951491"/>
                      <a:gd name="connsiteX7" fmla="*/ 3236851 w 22445320"/>
                      <a:gd name="connsiteY7" fmla="*/ 0 h 5951491"/>
                      <a:gd name="connsiteX8" fmla="*/ 4276424 w 22445320"/>
                      <a:gd name="connsiteY8" fmla="*/ 0 h 5951491"/>
                      <a:gd name="connsiteX9" fmla="*/ 5315997 w 22445320"/>
                      <a:gd name="connsiteY9" fmla="*/ 0 h 5951491"/>
                      <a:gd name="connsiteX10" fmla="*/ 5906663 w 22445320"/>
                      <a:gd name="connsiteY10" fmla="*/ 0 h 5951491"/>
                      <a:gd name="connsiteX11" fmla="*/ 6946236 w 22445320"/>
                      <a:gd name="connsiteY11" fmla="*/ 0 h 5951491"/>
                      <a:gd name="connsiteX12" fmla="*/ 7312449 w 22445320"/>
                      <a:gd name="connsiteY12" fmla="*/ 0 h 5951491"/>
                      <a:gd name="connsiteX13" fmla="*/ 7678662 w 22445320"/>
                      <a:gd name="connsiteY13" fmla="*/ 0 h 5951491"/>
                      <a:gd name="connsiteX14" fmla="*/ 8493782 w 22445320"/>
                      <a:gd name="connsiteY14" fmla="*/ 0 h 5951491"/>
                      <a:gd name="connsiteX15" fmla="*/ 8859995 w 22445320"/>
                      <a:gd name="connsiteY15" fmla="*/ 0 h 5951491"/>
                      <a:gd name="connsiteX16" fmla="*/ 9899567 w 22445320"/>
                      <a:gd name="connsiteY16" fmla="*/ 0 h 5951491"/>
                      <a:gd name="connsiteX17" fmla="*/ 10939140 w 22445320"/>
                      <a:gd name="connsiteY17" fmla="*/ 0 h 5951491"/>
                      <a:gd name="connsiteX18" fmla="*/ 11529806 w 22445320"/>
                      <a:gd name="connsiteY18" fmla="*/ 0 h 5951491"/>
                      <a:gd name="connsiteX19" fmla="*/ 11896020 w 22445320"/>
                      <a:gd name="connsiteY19" fmla="*/ 0 h 5951491"/>
                      <a:gd name="connsiteX20" fmla="*/ 11813326 w 22445320"/>
                      <a:gd name="connsiteY20" fmla="*/ 0 h 5951491"/>
                      <a:gd name="connsiteX21" fmla="*/ 11955086 w 22445320"/>
                      <a:gd name="connsiteY21" fmla="*/ 0 h 5951491"/>
                      <a:gd name="connsiteX22" fmla="*/ 12096846 w 22445320"/>
                      <a:gd name="connsiteY22" fmla="*/ 0 h 5951491"/>
                      <a:gd name="connsiteX23" fmla="*/ 12463059 w 22445320"/>
                      <a:gd name="connsiteY23" fmla="*/ 0 h 5951491"/>
                      <a:gd name="connsiteX24" fmla="*/ 13502632 w 22445320"/>
                      <a:gd name="connsiteY24" fmla="*/ 0 h 5951491"/>
                      <a:gd name="connsiteX25" fmla="*/ 14093298 w 22445320"/>
                      <a:gd name="connsiteY25" fmla="*/ 0 h 5951491"/>
                      <a:gd name="connsiteX26" fmla="*/ 14459511 w 22445320"/>
                      <a:gd name="connsiteY26" fmla="*/ 0 h 5951491"/>
                      <a:gd name="connsiteX27" fmla="*/ 14376818 w 22445320"/>
                      <a:gd name="connsiteY27" fmla="*/ 0 h 5951491"/>
                      <a:gd name="connsiteX28" fmla="*/ 14294125 w 22445320"/>
                      <a:gd name="connsiteY28" fmla="*/ 0 h 5951491"/>
                      <a:gd name="connsiteX29" fmla="*/ 15109244 w 22445320"/>
                      <a:gd name="connsiteY29" fmla="*/ 0 h 5951491"/>
                      <a:gd name="connsiteX30" fmla="*/ 15251004 w 22445320"/>
                      <a:gd name="connsiteY30" fmla="*/ 0 h 5951491"/>
                      <a:gd name="connsiteX31" fmla="*/ 16290577 w 22445320"/>
                      <a:gd name="connsiteY31" fmla="*/ 0 h 5951491"/>
                      <a:gd name="connsiteX32" fmla="*/ 16656790 w 22445320"/>
                      <a:gd name="connsiteY32" fmla="*/ 0 h 5951491"/>
                      <a:gd name="connsiteX33" fmla="*/ 16574097 w 22445320"/>
                      <a:gd name="connsiteY33" fmla="*/ 0 h 5951491"/>
                      <a:gd name="connsiteX34" fmla="*/ 17389216 w 22445320"/>
                      <a:gd name="connsiteY34" fmla="*/ 0 h 5951491"/>
                      <a:gd name="connsiteX35" fmla="*/ 17530976 w 22445320"/>
                      <a:gd name="connsiteY35" fmla="*/ 0 h 5951491"/>
                      <a:gd name="connsiteX36" fmla="*/ 18346096 w 22445320"/>
                      <a:gd name="connsiteY36" fmla="*/ 0 h 5951491"/>
                      <a:gd name="connsiteX37" fmla="*/ 19385668 w 22445320"/>
                      <a:gd name="connsiteY37" fmla="*/ 0 h 5951491"/>
                      <a:gd name="connsiteX38" fmla="*/ 19751882 w 22445320"/>
                      <a:gd name="connsiteY38" fmla="*/ 0 h 5951491"/>
                      <a:gd name="connsiteX39" fmla="*/ 20791454 w 22445320"/>
                      <a:gd name="connsiteY39" fmla="*/ 0 h 5951491"/>
                      <a:gd name="connsiteX40" fmla="*/ 20933214 w 22445320"/>
                      <a:gd name="connsiteY40" fmla="*/ 0 h 5951491"/>
                      <a:gd name="connsiteX41" fmla="*/ 20850521 w 22445320"/>
                      <a:gd name="connsiteY41" fmla="*/ 0 h 5951491"/>
                      <a:gd name="connsiteX42" fmla="*/ 20767828 w 22445320"/>
                      <a:gd name="connsiteY42" fmla="*/ 0 h 5951491"/>
                      <a:gd name="connsiteX43" fmla="*/ 21582947 w 22445320"/>
                      <a:gd name="connsiteY43" fmla="*/ 0 h 5951491"/>
                      <a:gd name="connsiteX44" fmla="*/ 21500254 w 22445320"/>
                      <a:gd name="connsiteY44" fmla="*/ 0 h 5951491"/>
                      <a:gd name="connsiteX45" fmla="*/ 22445320 w 22445320"/>
                      <a:gd name="connsiteY45" fmla="*/ 0 h 5951491"/>
                      <a:gd name="connsiteX46" fmla="*/ 22445320 w 22445320"/>
                      <a:gd name="connsiteY46" fmla="*/ 476119 h 5951491"/>
                      <a:gd name="connsiteX47" fmla="*/ 22445320 w 22445320"/>
                      <a:gd name="connsiteY47" fmla="*/ 892724 h 5951491"/>
                      <a:gd name="connsiteX48" fmla="*/ 22445320 w 22445320"/>
                      <a:gd name="connsiteY48" fmla="*/ 1487873 h 5951491"/>
                      <a:gd name="connsiteX49" fmla="*/ 22445320 w 22445320"/>
                      <a:gd name="connsiteY49" fmla="*/ 2202052 h 5951491"/>
                      <a:gd name="connsiteX50" fmla="*/ 22445320 w 22445320"/>
                      <a:gd name="connsiteY50" fmla="*/ 2737686 h 5951491"/>
                      <a:gd name="connsiteX51" fmla="*/ 22445320 w 22445320"/>
                      <a:gd name="connsiteY51" fmla="*/ 3273320 h 5951491"/>
                      <a:gd name="connsiteX52" fmla="*/ 22445320 w 22445320"/>
                      <a:gd name="connsiteY52" fmla="*/ 3868469 h 5951491"/>
                      <a:gd name="connsiteX53" fmla="*/ 22445320 w 22445320"/>
                      <a:gd name="connsiteY53" fmla="*/ 4523133 h 5951491"/>
                      <a:gd name="connsiteX54" fmla="*/ 22445320 w 22445320"/>
                      <a:gd name="connsiteY54" fmla="*/ 5177797 h 5951491"/>
                      <a:gd name="connsiteX55" fmla="*/ 22445320 w 22445320"/>
                      <a:gd name="connsiteY55" fmla="*/ 5951491 h 5951491"/>
                      <a:gd name="connsiteX56" fmla="*/ 21405747 w 22445320"/>
                      <a:gd name="connsiteY56" fmla="*/ 5951491 h 5951491"/>
                      <a:gd name="connsiteX57" fmla="*/ 21263987 w 22445320"/>
                      <a:gd name="connsiteY57" fmla="*/ 5951491 h 5951491"/>
                      <a:gd name="connsiteX58" fmla="*/ 20673321 w 22445320"/>
                      <a:gd name="connsiteY58" fmla="*/ 5951491 h 5951491"/>
                      <a:gd name="connsiteX59" fmla="*/ 19858202 w 22445320"/>
                      <a:gd name="connsiteY59" fmla="*/ 5951491 h 5951491"/>
                      <a:gd name="connsiteX60" fmla="*/ 18818629 w 22445320"/>
                      <a:gd name="connsiteY60" fmla="*/ 5951491 h 5951491"/>
                      <a:gd name="connsiteX61" fmla="*/ 18003509 w 22445320"/>
                      <a:gd name="connsiteY61" fmla="*/ 5951491 h 5951491"/>
                      <a:gd name="connsiteX62" fmla="*/ 16963937 w 22445320"/>
                      <a:gd name="connsiteY62" fmla="*/ 5951491 h 5951491"/>
                      <a:gd name="connsiteX63" fmla="*/ 16148817 w 22445320"/>
                      <a:gd name="connsiteY63" fmla="*/ 5951491 h 5951491"/>
                      <a:gd name="connsiteX64" fmla="*/ 16007057 w 22445320"/>
                      <a:gd name="connsiteY64" fmla="*/ 5951491 h 5951491"/>
                      <a:gd name="connsiteX65" fmla="*/ 15191938 w 22445320"/>
                      <a:gd name="connsiteY65" fmla="*/ 5951491 h 5951491"/>
                      <a:gd name="connsiteX66" fmla="*/ 14825725 w 22445320"/>
                      <a:gd name="connsiteY66" fmla="*/ 5951491 h 5951491"/>
                      <a:gd name="connsiteX67" fmla="*/ 14683965 w 22445320"/>
                      <a:gd name="connsiteY67" fmla="*/ 5951491 h 5951491"/>
                      <a:gd name="connsiteX68" fmla="*/ 14766658 w 22445320"/>
                      <a:gd name="connsiteY68" fmla="*/ 5951491 h 5951491"/>
                      <a:gd name="connsiteX69" fmla="*/ 14624898 w 22445320"/>
                      <a:gd name="connsiteY69" fmla="*/ 5951491 h 5951491"/>
                      <a:gd name="connsiteX70" fmla="*/ 14483138 w 22445320"/>
                      <a:gd name="connsiteY70" fmla="*/ 5951491 h 5951491"/>
                      <a:gd name="connsiteX71" fmla="*/ 13892472 w 22445320"/>
                      <a:gd name="connsiteY71" fmla="*/ 5951491 h 5951491"/>
                      <a:gd name="connsiteX72" fmla="*/ 13301805 w 22445320"/>
                      <a:gd name="connsiteY72" fmla="*/ 5951491 h 5951491"/>
                      <a:gd name="connsiteX73" fmla="*/ 12935592 w 22445320"/>
                      <a:gd name="connsiteY73" fmla="*/ 5951491 h 5951491"/>
                      <a:gd name="connsiteX74" fmla="*/ 11896020 w 22445320"/>
                      <a:gd name="connsiteY74" fmla="*/ 5951491 h 5951491"/>
                      <a:gd name="connsiteX75" fmla="*/ 11754260 w 22445320"/>
                      <a:gd name="connsiteY75" fmla="*/ 5951491 h 5951491"/>
                      <a:gd name="connsiteX76" fmla="*/ 10714687 w 22445320"/>
                      <a:gd name="connsiteY76" fmla="*/ 5951491 h 5951491"/>
                      <a:gd name="connsiteX77" fmla="*/ 10572927 w 22445320"/>
                      <a:gd name="connsiteY77" fmla="*/ 5951491 h 5951491"/>
                      <a:gd name="connsiteX78" fmla="*/ 9757808 w 22445320"/>
                      <a:gd name="connsiteY78" fmla="*/ 5951491 h 5951491"/>
                      <a:gd name="connsiteX79" fmla="*/ 8718235 w 22445320"/>
                      <a:gd name="connsiteY79" fmla="*/ 5951491 h 5951491"/>
                      <a:gd name="connsiteX80" fmla="*/ 8800928 w 22445320"/>
                      <a:gd name="connsiteY80" fmla="*/ 5951491 h 5951491"/>
                      <a:gd name="connsiteX81" fmla="*/ 7761355 w 22445320"/>
                      <a:gd name="connsiteY81" fmla="*/ 5951491 h 5951491"/>
                      <a:gd name="connsiteX82" fmla="*/ 6721783 w 22445320"/>
                      <a:gd name="connsiteY82" fmla="*/ 5951491 h 5951491"/>
                      <a:gd name="connsiteX83" fmla="*/ 6804476 w 22445320"/>
                      <a:gd name="connsiteY83" fmla="*/ 5951491 h 5951491"/>
                      <a:gd name="connsiteX84" fmla="*/ 6213810 w 22445320"/>
                      <a:gd name="connsiteY84" fmla="*/ 5951491 h 5951491"/>
                      <a:gd name="connsiteX85" fmla="*/ 5847597 w 22445320"/>
                      <a:gd name="connsiteY85" fmla="*/ 5951491 h 5951491"/>
                      <a:gd name="connsiteX86" fmla="*/ 5481383 w 22445320"/>
                      <a:gd name="connsiteY86" fmla="*/ 5951491 h 5951491"/>
                      <a:gd name="connsiteX87" fmla="*/ 5115170 w 22445320"/>
                      <a:gd name="connsiteY87" fmla="*/ 5951491 h 5951491"/>
                      <a:gd name="connsiteX88" fmla="*/ 5197864 w 22445320"/>
                      <a:gd name="connsiteY88" fmla="*/ 5951491 h 5951491"/>
                      <a:gd name="connsiteX89" fmla="*/ 4158291 w 22445320"/>
                      <a:gd name="connsiteY89" fmla="*/ 5951491 h 5951491"/>
                      <a:gd name="connsiteX90" fmla="*/ 3118718 w 22445320"/>
                      <a:gd name="connsiteY90" fmla="*/ 5951491 h 5951491"/>
                      <a:gd name="connsiteX91" fmla="*/ 3201411 w 22445320"/>
                      <a:gd name="connsiteY91" fmla="*/ 5951491 h 5951491"/>
                      <a:gd name="connsiteX92" fmla="*/ 3059652 w 22445320"/>
                      <a:gd name="connsiteY92" fmla="*/ 5951491 h 5951491"/>
                      <a:gd name="connsiteX93" fmla="*/ 2468985 w 22445320"/>
                      <a:gd name="connsiteY93" fmla="*/ 5951491 h 5951491"/>
                      <a:gd name="connsiteX94" fmla="*/ 1653866 w 22445320"/>
                      <a:gd name="connsiteY94" fmla="*/ 5951491 h 5951491"/>
                      <a:gd name="connsiteX95" fmla="*/ 1287653 w 22445320"/>
                      <a:gd name="connsiteY95" fmla="*/ 5951491 h 5951491"/>
                      <a:gd name="connsiteX96" fmla="*/ 1145893 w 22445320"/>
                      <a:gd name="connsiteY96" fmla="*/ 5951491 h 5951491"/>
                      <a:gd name="connsiteX97" fmla="*/ 1004133 w 22445320"/>
                      <a:gd name="connsiteY97" fmla="*/ 5951491 h 5951491"/>
                      <a:gd name="connsiteX98" fmla="*/ 0 w 22445320"/>
                      <a:gd name="connsiteY98" fmla="*/ 5951491 h 5951491"/>
                      <a:gd name="connsiteX99" fmla="*/ 0 w 22445320"/>
                      <a:gd name="connsiteY99" fmla="*/ 5534887 h 5951491"/>
                      <a:gd name="connsiteX100" fmla="*/ 0 w 22445320"/>
                      <a:gd name="connsiteY100" fmla="*/ 5058767 h 5951491"/>
                      <a:gd name="connsiteX101" fmla="*/ 0 w 22445320"/>
                      <a:gd name="connsiteY101" fmla="*/ 4344588 h 5951491"/>
                      <a:gd name="connsiteX102" fmla="*/ 0 w 22445320"/>
                      <a:gd name="connsiteY102" fmla="*/ 3630410 h 5951491"/>
                      <a:gd name="connsiteX103" fmla="*/ 0 w 22445320"/>
                      <a:gd name="connsiteY103" fmla="*/ 3035260 h 5951491"/>
                      <a:gd name="connsiteX104" fmla="*/ 0 w 22445320"/>
                      <a:gd name="connsiteY104" fmla="*/ 2618656 h 5951491"/>
                      <a:gd name="connsiteX105" fmla="*/ 0 w 22445320"/>
                      <a:gd name="connsiteY105" fmla="*/ 2202052 h 5951491"/>
                      <a:gd name="connsiteX106" fmla="*/ 0 w 22445320"/>
                      <a:gd name="connsiteY106" fmla="*/ 1487873 h 5951491"/>
                      <a:gd name="connsiteX107" fmla="*/ 0 w 22445320"/>
                      <a:gd name="connsiteY107" fmla="*/ 952239 h 5951491"/>
                      <a:gd name="connsiteX108" fmla="*/ 0 w 22445320"/>
                      <a:gd name="connsiteY108" fmla="*/ 0 h 5951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2445320" h="5951491" extrusionOk="0">
                        <a:moveTo>
                          <a:pt x="0" y="0"/>
                        </a:moveTo>
                        <a:cubicBezTo>
                          <a:pt x="86218" y="-30744"/>
                          <a:pt x="219142" y="37198"/>
                          <a:pt x="366213" y="0"/>
                        </a:cubicBezTo>
                        <a:cubicBezTo>
                          <a:pt x="219142" y="37198"/>
                          <a:pt x="305601" y="-8104"/>
                          <a:pt x="283520" y="0"/>
                        </a:cubicBezTo>
                        <a:cubicBezTo>
                          <a:pt x="305601" y="-8104"/>
                          <a:pt x="846513" y="47666"/>
                          <a:pt x="1323093" y="0"/>
                        </a:cubicBezTo>
                        <a:cubicBezTo>
                          <a:pt x="1799673" y="-47666"/>
                          <a:pt x="1584552" y="11042"/>
                          <a:pt x="1689306" y="0"/>
                        </a:cubicBezTo>
                        <a:cubicBezTo>
                          <a:pt x="1794060" y="-11042"/>
                          <a:pt x="1945822" y="36052"/>
                          <a:pt x="2055519" y="0"/>
                        </a:cubicBezTo>
                        <a:cubicBezTo>
                          <a:pt x="2165216" y="-36052"/>
                          <a:pt x="2575871" y="78856"/>
                          <a:pt x="3095091" y="0"/>
                        </a:cubicBezTo>
                        <a:cubicBezTo>
                          <a:pt x="3614311" y="-78856"/>
                          <a:pt x="3184660" y="14667"/>
                          <a:pt x="3236851" y="0"/>
                        </a:cubicBezTo>
                        <a:cubicBezTo>
                          <a:pt x="3289042" y="-14667"/>
                          <a:pt x="3831291" y="103101"/>
                          <a:pt x="4276424" y="0"/>
                        </a:cubicBezTo>
                        <a:cubicBezTo>
                          <a:pt x="4721557" y="-103101"/>
                          <a:pt x="4861863" y="101146"/>
                          <a:pt x="5315997" y="0"/>
                        </a:cubicBezTo>
                        <a:cubicBezTo>
                          <a:pt x="5770131" y="-101146"/>
                          <a:pt x="5774314" y="27254"/>
                          <a:pt x="5906663" y="0"/>
                        </a:cubicBezTo>
                        <a:cubicBezTo>
                          <a:pt x="6039012" y="-27254"/>
                          <a:pt x="6520921" y="81115"/>
                          <a:pt x="6946236" y="0"/>
                        </a:cubicBezTo>
                        <a:cubicBezTo>
                          <a:pt x="7371551" y="-81115"/>
                          <a:pt x="7143403" y="35201"/>
                          <a:pt x="7312449" y="0"/>
                        </a:cubicBezTo>
                        <a:cubicBezTo>
                          <a:pt x="7481495" y="-35201"/>
                          <a:pt x="7532020" y="31802"/>
                          <a:pt x="7678662" y="0"/>
                        </a:cubicBezTo>
                        <a:cubicBezTo>
                          <a:pt x="7825304" y="-31802"/>
                          <a:pt x="8143044" y="2731"/>
                          <a:pt x="8493782" y="0"/>
                        </a:cubicBezTo>
                        <a:cubicBezTo>
                          <a:pt x="8844520" y="-2731"/>
                          <a:pt x="8720182" y="40575"/>
                          <a:pt x="8859995" y="0"/>
                        </a:cubicBezTo>
                        <a:cubicBezTo>
                          <a:pt x="8999808" y="-40575"/>
                          <a:pt x="9584781" y="100292"/>
                          <a:pt x="9899567" y="0"/>
                        </a:cubicBezTo>
                        <a:cubicBezTo>
                          <a:pt x="10214353" y="-100292"/>
                          <a:pt x="10505798" y="86737"/>
                          <a:pt x="10939140" y="0"/>
                        </a:cubicBezTo>
                        <a:cubicBezTo>
                          <a:pt x="11372482" y="-86737"/>
                          <a:pt x="11310832" y="26229"/>
                          <a:pt x="11529806" y="0"/>
                        </a:cubicBezTo>
                        <a:cubicBezTo>
                          <a:pt x="11748780" y="-26229"/>
                          <a:pt x="11785977" y="12272"/>
                          <a:pt x="11896020" y="0"/>
                        </a:cubicBezTo>
                        <a:cubicBezTo>
                          <a:pt x="11785977" y="12272"/>
                          <a:pt x="11830501" y="-1342"/>
                          <a:pt x="11813326" y="0"/>
                        </a:cubicBezTo>
                        <a:cubicBezTo>
                          <a:pt x="11830501" y="-1342"/>
                          <a:pt x="11910264" y="15188"/>
                          <a:pt x="11955086" y="0"/>
                        </a:cubicBezTo>
                        <a:cubicBezTo>
                          <a:pt x="11999908" y="-15188"/>
                          <a:pt x="12048386" y="10347"/>
                          <a:pt x="12096846" y="0"/>
                        </a:cubicBezTo>
                        <a:cubicBezTo>
                          <a:pt x="12145306" y="-10347"/>
                          <a:pt x="12325052" y="30670"/>
                          <a:pt x="12463059" y="0"/>
                        </a:cubicBezTo>
                        <a:cubicBezTo>
                          <a:pt x="12601066" y="-30670"/>
                          <a:pt x="13057993" y="66590"/>
                          <a:pt x="13502632" y="0"/>
                        </a:cubicBezTo>
                        <a:cubicBezTo>
                          <a:pt x="13947271" y="-66590"/>
                          <a:pt x="13862831" y="64087"/>
                          <a:pt x="14093298" y="0"/>
                        </a:cubicBezTo>
                        <a:cubicBezTo>
                          <a:pt x="14323765" y="-64087"/>
                          <a:pt x="14283699" y="35138"/>
                          <a:pt x="14459511" y="0"/>
                        </a:cubicBezTo>
                        <a:cubicBezTo>
                          <a:pt x="14283699" y="35138"/>
                          <a:pt x="14400207" y="-7302"/>
                          <a:pt x="14376818" y="0"/>
                        </a:cubicBezTo>
                        <a:cubicBezTo>
                          <a:pt x="14353429" y="7302"/>
                          <a:pt x="14327436" y="-418"/>
                          <a:pt x="14294125" y="0"/>
                        </a:cubicBezTo>
                        <a:cubicBezTo>
                          <a:pt x="14327436" y="-418"/>
                          <a:pt x="14880938" y="73034"/>
                          <a:pt x="15109244" y="0"/>
                        </a:cubicBezTo>
                        <a:cubicBezTo>
                          <a:pt x="15337550" y="-73034"/>
                          <a:pt x="15196894" y="14278"/>
                          <a:pt x="15251004" y="0"/>
                        </a:cubicBezTo>
                        <a:cubicBezTo>
                          <a:pt x="15305114" y="-14278"/>
                          <a:pt x="15944843" y="76602"/>
                          <a:pt x="16290577" y="0"/>
                        </a:cubicBezTo>
                        <a:cubicBezTo>
                          <a:pt x="16636311" y="-76602"/>
                          <a:pt x="16564812" y="16564"/>
                          <a:pt x="16656790" y="0"/>
                        </a:cubicBezTo>
                        <a:cubicBezTo>
                          <a:pt x="16564812" y="16564"/>
                          <a:pt x="16611378" y="-2807"/>
                          <a:pt x="16574097" y="0"/>
                        </a:cubicBezTo>
                        <a:cubicBezTo>
                          <a:pt x="16611378" y="-2807"/>
                          <a:pt x="17016687" y="7819"/>
                          <a:pt x="17389216" y="0"/>
                        </a:cubicBezTo>
                        <a:cubicBezTo>
                          <a:pt x="17761745" y="-7819"/>
                          <a:pt x="17481872" y="12661"/>
                          <a:pt x="17530976" y="0"/>
                        </a:cubicBezTo>
                        <a:cubicBezTo>
                          <a:pt x="17580080" y="-12661"/>
                          <a:pt x="17942125" y="94960"/>
                          <a:pt x="18346096" y="0"/>
                        </a:cubicBezTo>
                        <a:cubicBezTo>
                          <a:pt x="18750067" y="-94960"/>
                          <a:pt x="18979417" y="113422"/>
                          <a:pt x="19385668" y="0"/>
                        </a:cubicBezTo>
                        <a:cubicBezTo>
                          <a:pt x="19791919" y="-113422"/>
                          <a:pt x="19670997" y="7229"/>
                          <a:pt x="19751882" y="0"/>
                        </a:cubicBezTo>
                        <a:cubicBezTo>
                          <a:pt x="19832767" y="-7229"/>
                          <a:pt x="20351927" y="65057"/>
                          <a:pt x="20791454" y="0"/>
                        </a:cubicBezTo>
                        <a:cubicBezTo>
                          <a:pt x="21230981" y="-65057"/>
                          <a:pt x="20897338" y="7223"/>
                          <a:pt x="20933214" y="0"/>
                        </a:cubicBezTo>
                        <a:cubicBezTo>
                          <a:pt x="20897338" y="7223"/>
                          <a:pt x="20885002" y="-616"/>
                          <a:pt x="20850521" y="0"/>
                        </a:cubicBezTo>
                        <a:cubicBezTo>
                          <a:pt x="20816040" y="616"/>
                          <a:pt x="20790918" y="-7805"/>
                          <a:pt x="20767828" y="0"/>
                        </a:cubicBezTo>
                        <a:cubicBezTo>
                          <a:pt x="20790918" y="-7805"/>
                          <a:pt x="21243658" y="80426"/>
                          <a:pt x="21582947" y="0"/>
                        </a:cubicBezTo>
                        <a:cubicBezTo>
                          <a:pt x="21243658" y="80426"/>
                          <a:pt x="21533344" y="-9660"/>
                          <a:pt x="21500254" y="0"/>
                        </a:cubicBezTo>
                        <a:cubicBezTo>
                          <a:pt x="21533344" y="-9660"/>
                          <a:pt x="22245230" y="43866"/>
                          <a:pt x="22445320" y="0"/>
                        </a:cubicBezTo>
                        <a:cubicBezTo>
                          <a:pt x="22499350" y="151024"/>
                          <a:pt x="22426417" y="270437"/>
                          <a:pt x="22445320" y="476119"/>
                        </a:cubicBezTo>
                        <a:cubicBezTo>
                          <a:pt x="22464223" y="681801"/>
                          <a:pt x="22435247" y="703765"/>
                          <a:pt x="22445320" y="892724"/>
                        </a:cubicBezTo>
                        <a:cubicBezTo>
                          <a:pt x="22455393" y="1081684"/>
                          <a:pt x="22373931" y="1314680"/>
                          <a:pt x="22445320" y="1487873"/>
                        </a:cubicBezTo>
                        <a:cubicBezTo>
                          <a:pt x="22516709" y="1661066"/>
                          <a:pt x="22402499" y="1960460"/>
                          <a:pt x="22445320" y="2202052"/>
                        </a:cubicBezTo>
                        <a:cubicBezTo>
                          <a:pt x="22488141" y="2443644"/>
                          <a:pt x="22414041" y="2483611"/>
                          <a:pt x="22445320" y="2737686"/>
                        </a:cubicBezTo>
                        <a:cubicBezTo>
                          <a:pt x="22476599" y="2991761"/>
                          <a:pt x="22401672" y="3011875"/>
                          <a:pt x="22445320" y="3273320"/>
                        </a:cubicBezTo>
                        <a:cubicBezTo>
                          <a:pt x="22488968" y="3534765"/>
                          <a:pt x="22440503" y="3587381"/>
                          <a:pt x="22445320" y="3868469"/>
                        </a:cubicBezTo>
                        <a:cubicBezTo>
                          <a:pt x="22450137" y="4149557"/>
                          <a:pt x="22372484" y="4217228"/>
                          <a:pt x="22445320" y="4523133"/>
                        </a:cubicBezTo>
                        <a:cubicBezTo>
                          <a:pt x="22518156" y="4829038"/>
                          <a:pt x="22399539" y="4972184"/>
                          <a:pt x="22445320" y="5177797"/>
                        </a:cubicBezTo>
                        <a:cubicBezTo>
                          <a:pt x="22491101" y="5383410"/>
                          <a:pt x="22406060" y="5788590"/>
                          <a:pt x="22445320" y="5951491"/>
                        </a:cubicBezTo>
                        <a:cubicBezTo>
                          <a:pt x="22207857" y="5964985"/>
                          <a:pt x="21799254" y="5842766"/>
                          <a:pt x="21405747" y="5951491"/>
                        </a:cubicBezTo>
                        <a:cubicBezTo>
                          <a:pt x="21012240" y="6060216"/>
                          <a:pt x="21300409" y="5947924"/>
                          <a:pt x="21263987" y="5951491"/>
                        </a:cubicBezTo>
                        <a:cubicBezTo>
                          <a:pt x="21227565" y="5955058"/>
                          <a:pt x="20819555" y="5896335"/>
                          <a:pt x="20673321" y="5951491"/>
                        </a:cubicBezTo>
                        <a:cubicBezTo>
                          <a:pt x="20527087" y="6006647"/>
                          <a:pt x="20136210" y="5912202"/>
                          <a:pt x="19858202" y="5951491"/>
                        </a:cubicBezTo>
                        <a:cubicBezTo>
                          <a:pt x="19580194" y="5990780"/>
                          <a:pt x="19186805" y="5833257"/>
                          <a:pt x="18818629" y="5951491"/>
                        </a:cubicBezTo>
                        <a:cubicBezTo>
                          <a:pt x="18450453" y="6069725"/>
                          <a:pt x="18314199" y="5915960"/>
                          <a:pt x="18003509" y="5951491"/>
                        </a:cubicBezTo>
                        <a:cubicBezTo>
                          <a:pt x="17692819" y="5987022"/>
                          <a:pt x="17366966" y="5948620"/>
                          <a:pt x="16963937" y="5951491"/>
                        </a:cubicBezTo>
                        <a:cubicBezTo>
                          <a:pt x="16560908" y="5954362"/>
                          <a:pt x="16500406" y="5937474"/>
                          <a:pt x="16148817" y="5951491"/>
                        </a:cubicBezTo>
                        <a:cubicBezTo>
                          <a:pt x="15797228" y="5965508"/>
                          <a:pt x="16049953" y="5943760"/>
                          <a:pt x="16007057" y="5951491"/>
                        </a:cubicBezTo>
                        <a:cubicBezTo>
                          <a:pt x="15964161" y="5959222"/>
                          <a:pt x="15514044" y="5900528"/>
                          <a:pt x="15191938" y="5951491"/>
                        </a:cubicBezTo>
                        <a:cubicBezTo>
                          <a:pt x="14869832" y="6002454"/>
                          <a:pt x="14920356" y="5917514"/>
                          <a:pt x="14825725" y="5951491"/>
                        </a:cubicBezTo>
                        <a:cubicBezTo>
                          <a:pt x="14731094" y="5985468"/>
                          <a:pt x="14724896" y="5948386"/>
                          <a:pt x="14683965" y="5951491"/>
                        </a:cubicBezTo>
                        <a:cubicBezTo>
                          <a:pt x="14724896" y="5948386"/>
                          <a:pt x="14740034" y="5960213"/>
                          <a:pt x="14766658" y="5951491"/>
                        </a:cubicBezTo>
                        <a:cubicBezTo>
                          <a:pt x="14740034" y="5960213"/>
                          <a:pt x="14657998" y="5939470"/>
                          <a:pt x="14624898" y="5951491"/>
                        </a:cubicBezTo>
                        <a:cubicBezTo>
                          <a:pt x="14591798" y="5963512"/>
                          <a:pt x="14517597" y="5936849"/>
                          <a:pt x="14483138" y="5951491"/>
                        </a:cubicBezTo>
                        <a:cubicBezTo>
                          <a:pt x="14448679" y="5966133"/>
                          <a:pt x="14064175" y="5947127"/>
                          <a:pt x="13892472" y="5951491"/>
                        </a:cubicBezTo>
                        <a:cubicBezTo>
                          <a:pt x="13720769" y="5955855"/>
                          <a:pt x="13545023" y="5908648"/>
                          <a:pt x="13301805" y="5951491"/>
                        </a:cubicBezTo>
                        <a:cubicBezTo>
                          <a:pt x="13058587" y="5994334"/>
                          <a:pt x="13021919" y="5912736"/>
                          <a:pt x="12935592" y="5951491"/>
                        </a:cubicBezTo>
                        <a:cubicBezTo>
                          <a:pt x="12849265" y="5990246"/>
                          <a:pt x="12359590" y="5925455"/>
                          <a:pt x="11896020" y="5951491"/>
                        </a:cubicBezTo>
                        <a:cubicBezTo>
                          <a:pt x="11432450" y="5977527"/>
                          <a:pt x="11824886" y="5949050"/>
                          <a:pt x="11754260" y="5951491"/>
                        </a:cubicBezTo>
                        <a:cubicBezTo>
                          <a:pt x="11683634" y="5953932"/>
                          <a:pt x="10927072" y="5944033"/>
                          <a:pt x="10714687" y="5951491"/>
                        </a:cubicBezTo>
                        <a:cubicBezTo>
                          <a:pt x="10502302" y="5958949"/>
                          <a:pt x="10639789" y="5946215"/>
                          <a:pt x="10572927" y="5951491"/>
                        </a:cubicBezTo>
                        <a:cubicBezTo>
                          <a:pt x="10506065" y="5956767"/>
                          <a:pt x="10133315" y="5882836"/>
                          <a:pt x="9757808" y="5951491"/>
                        </a:cubicBezTo>
                        <a:cubicBezTo>
                          <a:pt x="9382301" y="6020146"/>
                          <a:pt x="9181419" y="5920094"/>
                          <a:pt x="8718235" y="5951491"/>
                        </a:cubicBezTo>
                        <a:cubicBezTo>
                          <a:pt x="9181419" y="5920094"/>
                          <a:pt x="8776277" y="5952866"/>
                          <a:pt x="8800928" y="5951491"/>
                        </a:cubicBezTo>
                        <a:cubicBezTo>
                          <a:pt x="8776277" y="5952866"/>
                          <a:pt x="8206487" y="5857898"/>
                          <a:pt x="7761355" y="5951491"/>
                        </a:cubicBezTo>
                        <a:cubicBezTo>
                          <a:pt x="7316223" y="6045084"/>
                          <a:pt x="6972756" y="5924376"/>
                          <a:pt x="6721783" y="5951491"/>
                        </a:cubicBezTo>
                        <a:cubicBezTo>
                          <a:pt x="6972756" y="5924376"/>
                          <a:pt x="6770169" y="5952494"/>
                          <a:pt x="6804476" y="5951491"/>
                        </a:cubicBezTo>
                        <a:cubicBezTo>
                          <a:pt x="6770169" y="5952494"/>
                          <a:pt x="6482060" y="5883624"/>
                          <a:pt x="6213810" y="5951491"/>
                        </a:cubicBezTo>
                        <a:cubicBezTo>
                          <a:pt x="5945560" y="6019358"/>
                          <a:pt x="5954035" y="5915782"/>
                          <a:pt x="5847597" y="5951491"/>
                        </a:cubicBezTo>
                        <a:cubicBezTo>
                          <a:pt x="5741159" y="5987200"/>
                          <a:pt x="5614579" y="5918459"/>
                          <a:pt x="5481383" y="5951491"/>
                        </a:cubicBezTo>
                        <a:cubicBezTo>
                          <a:pt x="5348187" y="5984523"/>
                          <a:pt x="5231259" y="5932787"/>
                          <a:pt x="5115170" y="5951491"/>
                        </a:cubicBezTo>
                        <a:cubicBezTo>
                          <a:pt x="5231259" y="5932787"/>
                          <a:pt x="5167596" y="5954453"/>
                          <a:pt x="5197864" y="5951491"/>
                        </a:cubicBezTo>
                        <a:cubicBezTo>
                          <a:pt x="5167596" y="5954453"/>
                          <a:pt x="4471483" y="5924280"/>
                          <a:pt x="4158291" y="5951491"/>
                        </a:cubicBezTo>
                        <a:cubicBezTo>
                          <a:pt x="3845099" y="5978702"/>
                          <a:pt x="3516336" y="5854547"/>
                          <a:pt x="3118718" y="5951491"/>
                        </a:cubicBezTo>
                        <a:cubicBezTo>
                          <a:pt x="3516336" y="5854547"/>
                          <a:pt x="3180583" y="5951802"/>
                          <a:pt x="3201411" y="5951491"/>
                        </a:cubicBezTo>
                        <a:cubicBezTo>
                          <a:pt x="3180583" y="5951802"/>
                          <a:pt x="3099985" y="5944934"/>
                          <a:pt x="3059652" y="5951491"/>
                        </a:cubicBezTo>
                        <a:cubicBezTo>
                          <a:pt x="3019319" y="5958048"/>
                          <a:pt x="2740162" y="5900404"/>
                          <a:pt x="2468985" y="5951491"/>
                        </a:cubicBezTo>
                        <a:cubicBezTo>
                          <a:pt x="2197808" y="6002578"/>
                          <a:pt x="1884436" y="5883389"/>
                          <a:pt x="1653866" y="5951491"/>
                        </a:cubicBezTo>
                        <a:cubicBezTo>
                          <a:pt x="1423296" y="6019593"/>
                          <a:pt x="1436094" y="5943776"/>
                          <a:pt x="1287653" y="5951491"/>
                        </a:cubicBezTo>
                        <a:cubicBezTo>
                          <a:pt x="1139212" y="5959206"/>
                          <a:pt x="1191212" y="5935103"/>
                          <a:pt x="1145893" y="5951491"/>
                        </a:cubicBezTo>
                        <a:cubicBezTo>
                          <a:pt x="1100574" y="5967879"/>
                          <a:pt x="1048166" y="5944553"/>
                          <a:pt x="1004133" y="5951491"/>
                        </a:cubicBezTo>
                        <a:cubicBezTo>
                          <a:pt x="960100" y="5958429"/>
                          <a:pt x="449555" y="5907902"/>
                          <a:pt x="0" y="5951491"/>
                        </a:cubicBezTo>
                        <a:cubicBezTo>
                          <a:pt x="-18105" y="5849655"/>
                          <a:pt x="1905" y="5625692"/>
                          <a:pt x="0" y="5534887"/>
                        </a:cubicBezTo>
                        <a:cubicBezTo>
                          <a:pt x="-1905" y="5444082"/>
                          <a:pt x="8106" y="5192200"/>
                          <a:pt x="0" y="5058767"/>
                        </a:cubicBezTo>
                        <a:cubicBezTo>
                          <a:pt x="-8106" y="4925334"/>
                          <a:pt x="58423" y="4550300"/>
                          <a:pt x="0" y="4344588"/>
                        </a:cubicBezTo>
                        <a:cubicBezTo>
                          <a:pt x="-58423" y="4138876"/>
                          <a:pt x="22422" y="3836177"/>
                          <a:pt x="0" y="3630410"/>
                        </a:cubicBezTo>
                        <a:cubicBezTo>
                          <a:pt x="-22422" y="3424643"/>
                          <a:pt x="20906" y="3226841"/>
                          <a:pt x="0" y="3035260"/>
                        </a:cubicBezTo>
                        <a:cubicBezTo>
                          <a:pt x="-20906" y="2843679"/>
                          <a:pt x="32462" y="2794263"/>
                          <a:pt x="0" y="2618656"/>
                        </a:cubicBezTo>
                        <a:cubicBezTo>
                          <a:pt x="-32462" y="2443049"/>
                          <a:pt x="13395" y="2327526"/>
                          <a:pt x="0" y="2202052"/>
                        </a:cubicBezTo>
                        <a:cubicBezTo>
                          <a:pt x="-13395" y="2076578"/>
                          <a:pt x="58467" y="1814114"/>
                          <a:pt x="0" y="1487873"/>
                        </a:cubicBezTo>
                        <a:cubicBezTo>
                          <a:pt x="-58467" y="1161632"/>
                          <a:pt x="21522" y="1061908"/>
                          <a:pt x="0" y="952239"/>
                        </a:cubicBezTo>
                        <a:cubicBezTo>
                          <a:pt x="-21522" y="842570"/>
                          <a:pt x="97154" y="413839"/>
                          <a:pt x="0" y="0"/>
                        </a:cubicBezTo>
                        <a:close/>
                      </a:path>
                    </a:pathLst>
                  </a:custGeom>
                  <ask:type>
                    <ask:lineSketchNone/>
                  </ask:type>
                </ask:lineSketchStyleProps>
              </a:ext>
            </a:extLst>
          </a:ln>
        </p:spPr>
        <p:txBody>
          <a:bodyPr>
            <a:normAutofit fontScale="25000" lnSpcReduction="20000"/>
          </a:bodyPr>
          <a:lstStyle/>
          <a:p>
            <a:pPr algn="l"/>
            <a:r>
              <a:rPr lang="en-US" sz="14400" dirty="0">
                <a:solidFill>
                  <a:schemeClr val="bg1"/>
                </a:solidFill>
              </a:rPr>
              <a:t>Foliate or leaf-shaped bifacial tools are widely distributed through time and space in the Pacific Northwest region. Despite a number of previous studies, we still know little concerning the development and persistence of variation in these tools. This study applies phylogenetic analysis to collections of leaf-shaped bifacial tools from six archaeological sites from the Pacific Northwest. Phylogenetic analysis is a useful tool for studying cultural macroevolution, in this case, the pattern and process of descent with modification in tool manufacturing systems. The sites chosen for this study span the last ten thousand years and extend from southeast Alaska to northern Washington. </a:t>
            </a:r>
          </a:p>
          <a:p>
            <a:pPr algn="l"/>
            <a:r>
              <a:rPr lang="en-US" sz="14400" dirty="0">
                <a:solidFill>
                  <a:schemeClr val="bg1"/>
                </a:solidFill>
              </a:rPr>
              <a:t>There have not been any published works specifically examining the evolution of foliate bifaces from the Pacific Northwest. There have been studies that compare the different traits of various sites in the Pacific Northwest or that examine the other tool traditions of this area. In order to help learn more about the past spread of culture over time and space in the Pacific Northwest, more case studies examining various aspects or traits of a culture are important. By examining the distribution of different traits across various sites over time, it is possible to map out the spread of this technology, which can also help to define potential trade routes, migration patterns, or social traditions used by people of the past. This is important in order to answer larger questions about cultural evolution across the region.</a:t>
            </a:r>
          </a:p>
          <a:p>
            <a:endParaRPr lang="en-US" dirty="0"/>
          </a:p>
        </p:txBody>
      </p:sp>
      <p:pic>
        <p:nvPicPr>
          <p:cNvPr id="4" name="Picture 3">
            <a:extLst>
              <a:ext uri="{FF2B5EF4-FFF2-40B4-BE49-F238E27FC236}">
                <a16:creationId xmlns:a16="http://schemas.microsoft.com/office/drawing/2014/main" id="{A3F155ED-9F07-46C0-8A83-4F0F2D465CDE}"/>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1006079" y="5329455"/>
            <a:ext cx="5545875" cy="5573364"/>
          </a:xfrm>
          <a:prstGeom prst="rect">
            <a:avLst/>
          </a:prstGeom>
          <a:noFill/>
          <a:ln w="38100">
            <a:solidFill>
              <a:schemeClr val="accent2">
                <a:lumMod val="75000"/>
              </a:schemeClr>
            </a:solidFill>
          </a:ln>
        </p:spPr>
      </p:pic>
      <p:pic>
        <p:nvPicPr>
          <p:cNvPr id="7" name="Picture 6" descr="A close up of an animal&#10;&#10;Description automatically generated">
            <a:extLst>
              <a:ext uri="{FF2B5EF4-FFF2-40B4-BE49-F238E27FC236}">
                <a16:creationId xmlns:a16="http://schemas.microsoft.com/office/drawing/2014/main" id="{F12F7961-E16D-4C82-9D9C-9BC7B734F736}"/>
              </a:ext>
            </a:extLst>
          </p:cNvPr>
          <p:cNvPicPr>
            <a:picLocks noChangeAspect="1"/>
          </p:cNvPicPr>
          <p:nvPr/>
        </p:nvPicPr>
        <p:blipFill rotWithShape="1">
          <a:blip r:embed="rId3"/>
          <a:srcRect r="2" b="4517"/>
          <a:stretch/>
        </p:blipFill>
        <p:spPr>
          <a:xfrm>
            <a:off x="34052311" y="5614593"/>
            <a:ext cx="3657600" cy="7055516"/>
          </a:xfrm>
          <a:prstGeom prst="rect">
            <a:avLst/>
          </a:prstGeom>
          <a:ln w="38100">
            <a:solidFill>
              <a:schemeClr val="accent2">
                <a:lumMod val="75000"/>
              </a:schemeClr>
            </a:solidFill>
          </a:ln>
        </p:spPr>
      </p:pic>
      <p:pic>
        <p:nvPicPr>
          <p:cNvPr id="8" name="Picture 7">
            <a:extLst>
              <a:ext uri="{FF2B5EF4-FFF2-40B4-BE49-F238E27FC236}">
                <a16:creationId xmlns:a16="http://schemas.microsoft.com/office/drawing/2014/main" id="{C5E10786-8B3F-4639-BB59-99D60FA2FB55}"/>
              </a:ext>
            </a:extLst>
          </p:cNvPr>
          <p:cNvPicPr>
            <a:picLocks noChangeAspect="1"/>
          </p:cNvPicPr>
          <p:nvPr/>
        </p:nvPicPr>
        <p:blipFill>
          <a:blip r:embed="rId4"/>
          <a:stretch>
            <a:fillRect/>
          </a:stretch>
        </p:blipFill>
        <p:spPr>
          <a:xfrm>
            <a:off x="7760368" y="19501012"/>
            <a:ext cx="5357929" cy="1944612"/>
          </a:xfrm>
          <a:prstGeom prst="rect">
            <a:avLst/>
          </a:prstGeom>
          <a:ln w="38100">
            <a:solidFill>
              <a:schemeClr val="accent2">
                <a:lumMod val="75000"/>
              </a:schemeClr>
            </a:solidFill>
          </a:ln>
        </p:spPr>
      </p:pic>
      <p:pic>
        <p:nvPicPr>
          <p:cNvPr id="9" name="Picture 8">
            <a:extLst>
              <a:ext uri="{FF2B5EF4-FFF2-40B4-BE49-F238E27FC236}">
                <a16:creationId xmlns:a16="http://schemas.microsoft.com/office/drawing/2014/main" id="{8AE48C48-6BCC-4650-815D-9B2ADE6E8FAB}"/>
              </a:ext>
            </a:extLst>
          </p:cNvPr>
          <p:cNvPicPr>
            <a:picLocks noChangeAspect="1"/>
          </p:cNvPicPr>
          <p:nvPr/>
        </p:nvPicPr>
        <p:blipFill>
          <a:blip r:embed="rId5"/>
          <a:stretch>
            <a:fillRect/>
          </a:stretch>
        </p:blipFill>
        <p:spPr>
          <a:xfrm>
            <a:off x="2353046" y="19486088"/>
            <a:ext cx="4419052" cy="1944612"/>
          </a:xfrm>
          <a:prstGeom prst="rect">
            <a:avLst/>
          </a:prstGeom>
          <a:ln w="38100">
            <a:solidFill>
              <a:schemeClr val="accent2">
                <a:lumMod val="75000"/>
              </a:schemeClr>
            </a:solidFill>
          </a:ln>
        </p:spPr>
      </p:pic>
      <p:pic>
        <p:nvPicPr>
          <p:cNvPr id="11" name="Picture 10" descr="A close up of a map&#10;&#10;Description automatically generated">
            <a:extLst>
              <a:ext uri="{FF2B5EF4-FFF2-40B4-BE49-F238E27FC236}">
                <a16:creationId xmlns:a16="http://schemas.microsoft.com/office/drawing/2014/main" id="{E5493B41-FA6F-4E39-A0E2-7209170E75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27419740" y="14762076"/>
            <a:ext cx="4314978" cy="5486400"/>
          </a:xfrm>
          <a:prstGeom prst="rect">
            <a:avLst/>
          </a:prstGeom>
          <a:ln w="38100">
            <a:solidFill>
              <a:schemeClr val="accent2">
                <a:lumMod val="75000"/>
              </a:schemeClr>
            </a:solidFill>
          </a:ln>
        </p:spPr>
      </p:pic>
      <p:graphicFrame>
        <p:nvGraphicFramePr>
          <p:cNvPr id="14" name="Table 13">
            <a:extLst>
              <a:ext uri="{FF2B5EF4-FFF2-40B4-BE49-F238E27FC236}">
                <a16:creationId xmlns:a16="http://schemas.microsoft.com/office/drawing/2014/main" id="{1E66F1BF-2A5B-46F6-A391-1883E60A282A}"/>
              </a:ext>
            </a:extLst>
          </p:cNvPr>
          <p:cNvGraphicFramePr>
            <a:graphicFrameLocks noGrp="1"/>
          </p:cNvGraphicFramePr>
          <p:nvPr>
            <p:extLst>
              <p:ext uri="{D42A27DB-BD31-4B8C-83A1-F6EECF244321}">
                <p14:modId xmlns:p14="http://schemas.microsoft.com/office/powerpoint/2010/main" val="2394953286"/>
              </p:ext>
            </p:extLst>
          </p:nvPr>
        </p:nvGraphicFramePr>
        <p:xfrm>
          <a:off x="14273150" y="19723196"/>
          <a:ext cx="11687294" cy="2374163"/>
        </p:xfrm>
        <a:graphic>
          <a:graphicData uri="http://schemas.openxmlformats.org/drawingml/2006/table">
            <a:tbl>
              <a:tblPr>
                <a:tableStyleId>{5C22544A-7EE6-4342-B048-85BDC9FD1C3A}</a:tableStyleId>
              </a:tblPr>
              <a:tblGrid>
                <a:gridCol w="846290">
                  <a:extLst>
                    <a:ext uri="{9D8B030D-6E8A-4147-A177-3AD203B41FA5}">
                      <a16:colId xmlns:a16="http://schemas.microsoft.com/office/drawing/2014/main" val="1629730880"/>
                    </a:ext>
                  </a:extLst>
                </a:gridCol>
                <a:gridCol w="426489">
                  <a:extLst>
                    <a:ext uri="{9D8B030D-6E8A-4147-A177-3AD203B41FA5}">
                      <a16:colId xmlns:a16="http://schemas.microsoft.com/office/drawing/2014/main" val="2170312911"/>
                    </a:ext>
                  </a:extLst>
                </a:gridCol>
                <a:gridCol w="537088">
                  <a:extLst>
                    <a:ext uri="{9D8B030D-6E8A-4147-A177-3AD203B41FA5}">
                      <a16:colId xmlns:a16="http://schemas.microsoft.com/office/drawing/2014/main" val="2749294453"/>
                    </a:ext>
                  </a:extLst>
                </a:gridCol>
                <a:gridCol w="451155">
                  <a:extLst>
                    <a:ext uri="{9D8B030D-6E8A-4147-A177-3AD203B41FA5}">
                      <a16:colId xmlns:a16="http://schemas.microsoft.com/office/drawing/2014/main" val="1986019162"/>
                    </a:ext>
                  </a:extLst>
                </a:gridCol>
                <a:gridCol w="415348">
                  <a:extLst>
                    <a:ext uri="{9D8B030D-6E8A-4147-A177-3AD203B41FA5}">
                      <a16:colId xmlns:a16="http://schemas.microsoft.com/office/drawing/2014/main" val="3001410367"/>
                    </a:ext>
                  </a:extLst>
                </a:gridCol>
                <a:gridCol w="565733">
                  <a:extLst>
                    <a:ext uri="{9D8B030D-6E8A-4147-A177-3AD203B41FA5}">
                      <a16:colId xmlns:a16="http://schemas.microsoft.com/office/drawing/2014/main" val="3909554069"/>
                    </a:ext>
                  </a:extLst>
                </a:gridCol>
                <a:gridCol w="443994">
                  <a:extLst>
                    <a:ext uri="{9D8B030D-6E8A-4147-A177-3AD203B41FA5}">
                      <a16:colId xmlns:a16="http://schemas.microsoft.com/office/drawing/2014/main" val="1853805666"/>
                    </a:ext>
                  </a:extLst>
                </a:gridCol>
                <a:gridCol w="580055">
                  <a:extLst>
                    <a:ext uri="{9D8B030D-6E8A-4147-A177-3AD203B41FA5}">
                      <a16:colId xmlns:a16="http://schemas.microsoft.com/office/drawing/2014/main" val="2030842205"/>
                    </a:ext>
                  </a:extLst>
                </a:gridCol>
                <a:gridCol w="608700">
                  <a:extLst>
                    <a:ext uri="{9D8B030D-6E8A-4147-A177-3AD203B41FA5}">
                      <a16:colId xmlns:a16="http://schemas.microsoft.com/office/drawing/2014/main" val="2983234393"/>
                    </a:ext>
                  </a:extLst>
                </a:gridCol>
                <a:gridCol w="537088">
                  <a:extLst>
                    <a:ext uri="{9D8B030D-6E8A-4147-A177-3AD203B41FA5}">
                      <a16:colId xmlns:a16="http://schemas.microsoft.com/office/drawing/2014/main" val="3128001634"/>
                    </a:ext>
                  </a:extLst>
                </a:gridCol>
                <a:gridCol w="587217">
                  <a:extLst>
                    <a:ext uri="{9D8B030D-6E8A-4147-A177-3AD203B41FA5}">
                      <a16:colId xmlns:a16="http://schemas.microsoft.com/office/drawing/2014/main" val="3561038770"/>
                    </a:ext>
                  </a:extLst>
                </a:gridCol>
                <a:gridCol w="816375">
                  <a:extLst>
                    <a:ext uri="{9D8B030D-6E8A-4147-A177-3AD203B41FA5}">
                      <a16:colId xmlns:a16="http://schemas.microsoft.com/office/drawing/2014/main" val="1887826360"/>
                    </a:ext>
                  </a:extLst>
                </a:gridCol>
                <a:gridCol w="708957">
                  <a:extLst>
                    <a:ext uri="{9D8B030D-6E8A-4147-A177-3AD203B41FA5}">
                      <a16:colId xmlns:a16="http://schemas.microsoft.com/office/drawing/2014/main" val="1602359961"/>
                    </a:ext>
                  </a:extLst>
                </a:gridCol>
                <a:gridCol w="515605">
                  <a:extLst>
                    <a:ext uri="{9D8B030D-6E8A-4147-A177-3AD203B41FA5}">
                      <a16:colId xmlns:a16="http://schemas.microsoft.com/office/drawing/2014/main" val="3961236768"/>
                    </a:ext>
                  </a:extLst>
                </a:gridCol>
                <a:gridCol w="580056">
                  <a:extLst>
                    <a:ext uri="{9D8B030D-6E8A-4147-A177-3AD203B41FA5}">
                      <a16:colId xmlns:a16="http://schemas.microsoft.com/office/drawing/2014/main" val="1102436076"/>
                    </a:ext>
                  </a:extLst>
                </a:gridCol>
                <a:gridCol w="558571">
                  <a:extLst>
                    <a:ext uri="{9D8B030D-6E8A-4147-A177-3AD203B41FA5}">
                      <a16:colId xmlns:a16="http://schemas.microsoft.com/office/drawing/2014/main" val="3947248412"/>
                    </a:ext>
                  </a:extLst>
                </a:gridCol>
                <a:gridCol w="708958">
                  <a:extLst>
                    <a:ext uri="{9D8B030D-6E8A-4147-A177-3AD203B41FA5}">
                      <a16:colId xmlns:a16="http://schemas.microsoft.com/office/drawing/2014/main" val="1227805919"/>
                    </a:ext>
                  </a:extLst>
                </a:gridCol>
                <a:gridCol w="544249">
                  <a:extLst>
                    <a:ext uri="{9D8B030D-6E8A-4147-A177-3AD203B41FA5}">
                      <a16:colId xmlns:a16="http://schemas.microsoft.com/office/drawing/2014/main" val="2842900683"/>
                    </a:ext>
                  </a:extLst>
                </a:gridCol>
                <a:gridCol w="658829">
                  <a:extLst>
                    <a:ext uri="{9D8B030D-6E8A-4147-A177-3AD203B41FA5}">
                      <a16:colId xmlns:a16="http://schemas.microsoft.com/office/drawing/2014/main" val="380741203"/>
                    </a:ext>
                  </a:extLst>
                </a:gridCol>
                <a:gridCol w="596537">
                  <a:extLst>
                    <a:ext uri="{9D8B030D-6E8A-4147-A177-3AD203B41FA5}">
                      <a16:colId xmlns:a16="http://schemas.microsoft.com/office/drawing/2014/main" val="1882407849"/>
                    </a:ext>
                  </a:extLst>
                </a:gridCol>
              </a:tblGrid>
              <a:tr h="215833">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Length</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Width</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Base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Stem</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gridSpan="2">
                  <a:txBody>
                    <a:bodyPr/>
                    <a:lstStyle/>
                    <a:p>
                      <a:pPr algn="l" fontAlgn="b"/>
                      <a:r>
                        <a:rPr lang="en-US" sz="1100" u="none" strike="noStrike" dirty="0">
                          <a:effectLst/>
                        </a:rPr>
                        <a:t>Flake Scar Retouch</a:t>
                      </a:r>
                      <a:endParaRPr lang="en-US" sz="1100" b="0" i="0" u="none" strike="noStrike" dirty="0">
                        <a:solidFill>
                          <a:srgbClr val="000000"/>
                        </a:solidFill>
                        <a:effectLst/>
                        <a:latin typeface="Calibri" panose="020F0502020204030204" pitchFamily="34" charset="0"/>
                      </a:endParaRPr>
                    </a:p>
                  </a:txBody>
                  <a:tcPr marL="4763" marR="4763" marT="4763" marB="0" anchor="b"/>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tc gridSpan="3">
                  <a:txBody>
                    <a:bodyPr/>
                    <a:lstStyle/>
                    <a:p>
                      <a:pPr algn="l" fontAlgn="b"/>
                      <a:r>
                        <a:rPr lang="en-US" sz="1100" u="none" strike="noStrike">
                          <a:effectLst/>
                        </a:rPr>
                        <a:t>Flake Scar Orientation</a:t>
                      </a:r>
                      <a:endParaRPr lang="en-US" sz="1100" b="0" i="0" u="none" strike="noStrike">
                        <a:solidFill>
                          <a:srgbClr val="000000"/>
                        </a:solidFill>
                        <a:effectLst/>
                        <a:latin typeface="Calibri" panose="020F0502020204030204" pitchFamily="34" charset="0"/>
                      </a:endParaRPr>
                    </a:p>
                  </a:txBody>
                  <a:tcPr marL="4763" marR="4763" marT="4763" marB="0" anchor="b"/>
                </a:tc>
                <a:tc hMerge="1">
                  <a:txBody>
                    <a:bodyPr/>
                    <a:lstStyle/>
                    <a:p>
                      <a:endParaRPr lang="en-US"/>
                    </a:p>
                  </a:txBody>
                  <a:tcPr/>
                </a:tc>
                <a:tc hMerge="1">
                  <a:txBody>
                    <a:bodyPr/>
                    <a:lstStyle/>
                    <a:p>
                      <a:endParaRPr lang="en-US"/>
                    </a:p>
                  </a:txBody>
                  <a:tcPr/>
                </a:tc>
                <a:tc>
                  <a:txBody>
                    <a:bodyPr/>
                    <a:lstStyle/>
                    <a:p>
                      <a:pPr algn="l" fontAlgn="b"/>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911362382"/>
                  </a:ext>
                </a:extLst>
              </a:tr>
              <a:tr h="215833">
                <a:tc>
                  <a:txBody>
                    <a:bodyPr/>
                    <a:lstStyle/>
                    <a:p>
                      <a:pPr algn="l" fontAlgn="b"/>
                      <a:r>
                        <a:rPr lang="en-US" sz="1100" u="none" strike="noStrike">
                          <a:effectLst/>
                        </a:rPr>
                        <a:t>Sites </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Large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Medium</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Small</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Large </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Medium</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Small</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Grinding</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Concave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Pointed</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None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Contracting</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Expanding</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Parallel</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Lamellar</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Variable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Collateral</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Oblique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Subradial</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l" fontAlgn="b"/>
                      <a:r>
                        <a:rPr lang="en-US" sz="1100" u="none" strike="noStrike">
                          <a:effectLst/>
                        </a:rPr>
                        <a:t>Variable</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329762216"/>
                  </a:ext>
                </a:extLst>
              </a:tr>
              <a:tr h="215833">
                <a:tc>
                  <a:txBody>
                    <a:bodyPr/>
                    <a:lstStyle/>
                    <a:p>
                      <a:pPr algn="l" fontAlgn="b"/>
                      <a:r>
                        <a:rPr lang="en-US" sz="1100" u="none" strike="noStrike">
                          <a:effectLst/>
                        </a:rPr>
                        <a:t>OYKC</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3069424873"/>
                  </a:ext>
                </a:extLst>
              </a:tr>
              <a:tr h="215833">
                <a:tc>
                  <a:txBody>
                    <a:bodyPr/>
                    <a:lstStyle/>
                    <a:p>
                      <a:pPr algn="l" fontAlgn="b"/>
                      <a:r>
                        <a:rPr lang="en-US" sz="1100" u="none" strike="noStrike">
                          <a:effectLst/>
                        </a:rPr>
                        <a:t>RI1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602188626"/>
                  </a:ext>
                </a:extLst>
              </a:tr>
              <a:tr h="215833">
                <a:tc>
                  <a:txBody>
                    <a:bodyPr/>
                    <a:lstStyle/>
                    <a:p>
                      <a:pPr algn="l" fontAlgn="b"/>
                      <a:r>
                        <a:rPr lang="en-US" sz="1100" u="none" strike="noStrike">
                          <a:effectLst/>
                        </a:rPr>
                        <a:t>RI2</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920688964"/>
                  </a:ext>
                </a:extLst>
              </a:tr>
              <a:tr h="215833">
                <a:tc>
                  <a:txBody>
                    <a:bodyPr/>
                    <a:lstStyle/>
                    <a:p>
                      <a:pPr algn="l" fontAlgn="b"/>
                      <a:r>
                        <a:rPr lang="en-US" sz="1100" u="none" strike="noStrike">
                          <a:effectLst/>
                        </a:rPr>
                        <a:t>Namu</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414012051"/>
                  </a:ext>
                </a:extLst>
              </a:tr>
              <a:tr h="215833">
                <a:tc>
                  <a:txBody>
                    <a:bodyPr/>
                    <a:lstStyle/>
                    <a:p>
                      <a:pPr algn="l" fontAlgn="b"/>
                      <a:r>
                        <a:rPr lang="en-US" sz="1100" u="none" strike="noStrike">
                          <a:effectLst/>
                        </a:rPr>
                        <a:t>CP1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3400470013"/>
                  </a:ext>
                </a:extLst>
              </a:tr>
              <a:tr h="215833">
                <a:tc>
                  <a:txBody>
                    <a:bodyPr/>
                    <a:lstStyle/>
                    <a:p>
                      <a:pPr algn="l" fontAlgn="b"/>
                      <a:r>
                        <a:rPr lang="en-US" sz="1100" u="none" strike="noStrike">
                          <a:effectLst/>
                        </a:rPr>
                        <a:t>CP2</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421192954"/>
                  </a:ext>
                </a:extLst>
              </a:tr>
              <a:tr h="215833">
                <a:tc>
                  <a:txBody>
                    <a:bodyPr/>
                    <a:lstStyle/>
                    <a:p>
                      <a:pPr algn="l" fontAlgn="b"/>
                      <a:r>
                        <a:rPr lang="en-US" sz="1100" u="none" strike="noStrike">
                          <a:effectLst/>
                        </a:rPr>
                        <a:t>CP3</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2191766553"/>
                  </a:ext>
                </a:extLst>
              </a:tr>
              <a:tr h="215833">
                <a:tc>
                  <a:txBody>
                    <a:bodyPr/>
                    <a:lstStyle/>
                    <a:p>
                      <a:pPr algn="l" fontAlgn="b"/>
                      <a:r>
                        <a:rPr lang="en-US" sz="1100" u="none" strike="noStrike">
                          <a:effectLst/>
                        </a:rPr>
                        <a:t>Glenrose</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1980613545"/>
                  </a:ext>
                </a:extLst>
              </a:tr>
              <a:tr h="215833">
                <a:tc>
                  <a:txBody>
                    <a:bodyPr/>
                    <a:lstStyle/>
                    <a:p>
                      <a:pPr algn="l" fontAlgn="b"/>
                      <a:r>
                        <a:rPr lang="en-US" sz="1100" u="none" strike="noStrike">
                          <a:effectLst/>
                        </a:rPr>
                        <a:t>Milliken</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1</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a:effectLst/>
                        </a:rPr>
                        <a:t>0</a:t>
                      </a:r>
                      <a:endParaRPr lang="en-US" sz="1100" b="0" i="0" u="none" strike="noStrike">
                        <a:solidFill>
                          <a:srgbClr val="000000"/>
                        </a:solidFill>
                        <a:effectLst/>
                        <a:latin typeface="Calibri" panose="020F0502020204030204" pitchFamily="34" charset="0"/>
                      </a:endParaRPr>
                    </a:p>
                  </a:txBody>
                  <a:tcPr marL="4763" marR="4763" marT="4763"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4763" marR="4763" marT="4763" marB="0" anchor="b"/>
                </a:tc>
                <a:extLst>
                  <a:ext uri="{0D108BD9-81ED-4DB2-BD59-A6C34878D82A}">
                    <a16:rowId xmlns:a16="http://schemas.microsoft.com/office/drawing/2014/main" val="2496900794"/>
                  </a:ext>
                </a:extLst>
              </a:tr>
            </a:tbl>
          </a:graphicData>
        </a:graphic>
      </p:graphicFrame>
      <p:sp>
        <p:nvSpPr>
          <p:cNvPr id="5" name="TextBox 4">
            <a:extLst>
              <a:ext uri="{FF2B5EF4-FFF2-40B4-BE49-F238E27FC236}">
                <a16:creationId xmlns:a16="http://schemas.microsoft.com/office/drawing/2014/main" id="{9EB79CA7-ED01-4701-9685-8474A41A82E9}"/>
              </a:ext>
            </a:extLst>
          </p:cNvPr>
          <p:cNvSpPr txBox="1"/>
          <p:nvPr/>
        </p:nvSpPr>
        <p:spPr>
          <a:xfrm>
            <a:off x="17373599" y="4408794"/>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ABSTRACT</a:t>
            </a:r>
          </a:p>
        </p:txBody>
      </p:sp>
      <p:sp>
        <p:nvSpPr>
          <p:cNvPr id="6" name="TextBox 5">
            <a:extLst>
              <a:ext uri="{FF2B5EF4-FFF2-40B4-BE49-F238E27FC236}">
                <a16:creationId xmlns:a16="http://schemas.microsoft.com/office/drawing/2014/main" id="{BEA3A64B-0D91-4D92-BA98-5654B05C0089}"/>
              </a:ext>
            </a:extLst>
          </p:cNvPr>
          <p:cNvSpPr txBox="1"/>
          <p:nvPr/>
        </p:nvSpPr>
        <p:spPr>
          <a:xfrm>
            <a:off x="978881" y="11123763"/>
            <a:ext cx="5545875" cy="1015663"/>
          </a:xfrm>
          <a:prstGeom prst="rect">
            <a:avLst/>
          </a:prstGeom>
          <a:solidFill>
            <a:schemeClr val="accent2">
              <a:lumMod val="75000"/>
            </a:schemeClr>
          </a:solidFill>
          <a:ln w="19050">
            <a:solidFill>
              <a:schemeClr val="tx2"/>
            </a:solidFill>
          </a:ln>
        </p:spPr>
        <p:txBody>
          <a:bodyPr wrap="square" numCol="2" spcCol="457200" rtlCol="0">
            <a:spAutoFit/>
          </a:bodyPr>
          <a:lstStyle/>
          <a:p>
            <a:pPr marL="342900" indent="-342900">
              <a:buAutoNum type="arabicParenR"/>
            </a:pPr>
            <a:r>
              <a:rPr lang="en-US" sz="2000" dirty="0">
                <a:solidFill>
                  <a:schemeClr val="bg1"/>
                </a:solidFill>
              </a:rPr>
              <a:t>On-You-Knees Cave</a:t>
            </a:r>
          </a:p>
          <a:p>
            <a:pPr marL="342900" indent="-342900">
              <a:buAutoNum type="arabicParenR"/>
            </a:pPr>
            <a:r>
              <a:rPr lang="en-US" sz="2000" dirty="0">
                <a:solidFill>
                  <a:schemeClr val="bg1"/>
                </a:solidFill>
              </a:rPr>
              <a:t>Richardson Island</a:t>
            </a:r>
          </a:p>
          <a:p>
            <a:pPr marL="342900" indent="-342900">
              <a:buAutoNum type="arabicParenR"/>
            </a:pPr>
            <a:r>
              <a:rPr lang="en-US" sz="2000" dirty="0" err="1">
                <a:solidFill>
                  <a:schemeClr val="bg1"/>
                </a:solidFill>
              </a:rPr>
              <a:t>Namu</a:t>
            </a:r>
            <a:endParaRPr lang="en-US" sz="2000" dirty="0">
              <a:solidFill>
                <a:schemeClr val="bg1"/>
              </a:solidFill>
            </a:endParaRPr>
          </a:p>
          <a:p>
            <a:pPr marL="342900" indent="-342900">
              <a:buAutoNum type="arabicParenR"/>
            </a:pPr>
            <a:r>
              <a:rPr lang="en-US" sz="2000" dirty="0">
                <a:solidFill>
                  <a:schemeClr val="bg1"/>
                </a:solidFill>
              </a:rPr>
              <a:t>Cattle Point</a:t>
            </a:r>
          </a:p>
          <a:p>
            <a:pPr marL="342900" indent="-342900">
              <a:buAutoNum type="arabicParenR"/>
            </a:pPr>
            <a:r>
              <a:rPr lang="en-US" sz="2000" dirty="0" err="1">
                <a:solidFill>
                  <a:schemeClr val="bg1"/>
                </a:solidFill>
              </a:rPr>
              <a:t>Glenrose</a:t>
            </a:r>
            <a:r>
              <a:rPr lang="en-US" sz="2000" dirty="0">
                <a:solidFill>
                  <a:schemeClr val="bg1"/>
                </a:solidFill>
              </a:rPr>
              <a:t> Cannery</a:t>
            </a:r>
          </a:p>
          <a:p>
            <a:pPr marL="342900" indent="-342900">
              <a:buAutoNum type="arabicParenR"/>
            </a:pPr>
            <a:r>
              <a:rPr lang="en-US" sz="2000" dirty="0">
                <a:solidFill>
                  <a:schemeClr val="bg1"/>
                </a:solidFill>
              </a:rPr>
              <a:t>Milliken</a:t>
            </a:r>
          </a:p>
        </p:txBody>
      </p:sp>
      <p:sp>
        <p:nvSpPr>
          <p:cNvPr id="16" name="TextBox 15">
            <a:extLst>
              <a:ext uri="{FF2B5EF4-FFF2-40B4-BE49-F238E27FC236}">
                <a16:creationId xmlns:a16="http://schemas.microsoft.com/office/drawing/2014/main" id="{87C65A5C-6F14-46ED-A438-FDA5A9675F6D}"/>
              </a:ext>
            </a:extLst>
          </p:cNvPr>
          <p:cNvSpPr txBox="1"/>
          <p:nvPr/>
        </p:nvSpPr>
        <p:spPr>
          <a:xfrm>
            <a:off x="1006079" y="4334527"/>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AREA OF STUDY</a:t>
            </a:r>
          </a:p>
        </p:txBody>
      </p:sp>
      <p:sp>
        <p:nvSpPr>
          <p:cNvPr id="17" name="TextBox 16">
            <a:extLst>
              <a:ext uri="{FF2B5EF4-FFF2-40B4-BE49-F238E27FC236}">
                <a16:creationId xmlns:a16="http://schemas.microsoft.com/office/drawing/2014/main" id="{EDE6AD8F-9FA7-45C3-8036-0E9875394A60}"/>
              </a:ext>
            </a:extLst>
          </p:cNvPr>
          <p:cNvSpPr txBox="1"/>
          <p:nvPr/>
        </p:nvSpPr>
        <p:spPr>
          <a:xfrm>
            <a:off x="5017168" y="12379874"/>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SELECTED TRAITS</a:t>
            </a:r>
          </a:p>
        </p:txBody>
      </p:sp>
      <p:sp>
        <p:nvSpPr>
          <p:cNvPr id="12" name="TextBox 11">
            <a:extLst>
              <a:ext uri="{FF2B5EF4-FFF2-40B4-BE49-F238E27FC236}">
                <a16:creationId xmlns:a16="http://schemas.microsoft.com/office/drawing/2014/main" id="{BB54F1C4-D7BA-476D-ADAE-0C587B66AFC9}"/>
              </a:ext>
            </a:extLst>
          </p:cNvPr>
          <p:cNvSpPr txBox="1"/>
          <p:nvPr/>
        </p:nvSpPr>
        <p:spPr>
          <a:xfrm>
            <a:off x="1256697" y="13306167"/>
            <a:ext cx="12384267" cy="6001643"/>
          </a:xfrm>
          <a:prstGeom prst="rect">
            <a:avLst/>
          </a:prstGeom>
          <a:solidFill>
            <a:schemeClr val="accent2">
              <a:lumMod val="60000"/>
              <a:lumOff val="40000"/>
            </a:schemeClr>
          </a:solidFill>
          <a:ln w="25400">
            <a:solidFill>
              <a:schemeClr val="tx2"/>
            </a:solidFill>
          </a:ln>
        </p:spPr>
        <p:txBody>
          <a:bodyPr wrap="square" rtlCol="0">
            <a:spAutoFit/>
          </a:bodyPr>
          <a:lstStyle/>
          <a:p>
            <a:r>
              <a:rPr lang="en-US" sz="2400" dirty="0">
                <a:solidFill>
                  <a:schemeClr val="bg1"/>
                </a:solidFill>
              </a:rPr>
              <a:t>The traits I selected were the length, width, base type, stem type, flake scar retouch, and flake scar orientation. </a:t>
            </a:r>
          </a:p>
          <a:p>
            <a:endParaRPr lang="en-US" sz="2400" dirty="0">
              <a:solidFill>
                <a:schemeClr val="bg1"/>
              </a:solidFill>
            </a:endParaRPr>
          </a:p>
          <a:p>
            <a:r>
              <a:rPr lang="en-US" sz="2400" dirty="0">
                <a:solidFill>
                  <a:schemeClr val="bg1"/>
                </a:solidFill>
              </a:rPr>
              <a:t>I made an arbitrary distinction to classify the sizes of the artifacts in as unbiased of a manner as possible. For the length, I classified anything less than 5 centimeters as small, medium was defined as anything between 5 and 10 centimeters, and the large size was anything longer than 10 centimeters. For the width, I defined the small size as anything less than 2 centimeters, the medium size was anything between 2 and 3 centimeters, and the large size was anything wider than 3 centimeters. </a:t>
            </a:r>
          </a:p>
          <a:p>
            <a:endParaRPr lang="en-US" sz="2400" dirty="0">
              <a:solidFill>
                <a:schemeClr val="bg1"/>
              </a:solidFill>
            </a:endParaRPr>
          </a:p>
          <a:p>
            <a:r>
              <a:rPr lang="en-US" sz="2400" dirty="0">
                <a:solidFill>
                  <a:schemeClr val="bg1"/>
                </a:solidFill>
              </a:rPr>
              <a:t>I also looked for the presence of basal grinding, as well as the shape of the bases – either concave or pointed. The options for stems were no stems, contracting stems, and expanding stems. </a:t>
            </a:r>
          </a:p>
          <a:p>
            <a:endParaRPr lang="en-US" sz="2400" dirty="0">
              <a:solidFill>
                <a:schemeClr val="bg1"/>
              </a:solidFill>
            </a:endParaRPr>
          </a:p>
          <a:p>
            <a:r>
              <a:rPr lang="en-US" sz="2400" dirty="0">
                <a:solidFill>
                  <a:schemeClr val="bg1"/>
                </a:solidFill>
              </a:rPr>
              <a:t>Flake scar retouch could be categorized as expanding, lamellar, parallel, or variable, while flake scar orientation could have been collateral, oblique, </a:t>
            </a:r>
            <a:r>
              <a:rPr lang="en-US" sz="2400" dirty="0" err="1">
                <a:solidFill>
                  <a:schemeClr val="bg1"/>
                </a:solidFill>
              </a:rPr>
              <a:t>subradial</a:t>
            </a:r>
            <a:r>
              <a:rPr lang="en-US" sz="2400" dirty="0">
                <a:solidFill>
                  <a:schemeClr val="bg1"/>
                </a:solidFill>
              </a:rPr>
              <a:t>, or variable – both identified in a similar manner to McLaren and Steffen (2008), or McLaren and Smith (2008). </a:t>
            </a:r>
          </a:p>
        </p:txBody>
      </p:sp>
      <p:sp>
        <p:nvSpPr>
          <p:cNvPr id="18" name="TextBox 17">
            <a:extLst>
              <a:ext uri="{FF2B5EF4-FFF2-40B4-BE49-F238E27FC236}">
                <a16:creationId xmlns:a16="http://schemas.microsoft.com/office/drawing/2014/main" id="{90A14A7A-49E4-4C7D-9703-762CDB639840}"/>
              </a:ext>
            </a:extLst>
          </p:cNvPr>
          <p:cNvSpPr txBox="1"/>
          <p:nvPr/>
        </p:nvSpPr>
        <p:spPr>
          <a:xfrm>
            <a:off x="33137910" y="4680360"/>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FOLIATE LITHICS</a:t>
            </a:r>
          </a:p>
        </p:txBody>
      </p:sp>
      <p:sp>
        <p:nvSpPr>
          <p:cNvPr id="19" name="TextBox 18">
            <a:extLst>
              <a:ext uri="{FF2B5EF4-FFF2-40B4-BE49-F238E27FC236}">
                <a16:creationId xmlns:a16="http://schemas.microsoft.com/office/drawing/2014/main" id="{3DE6F12A-256E-45FE-A72F-F53257EA590E}"/>
              </a:ext>
            </a:extLst>
          </p:cNvPr>
          <p:cNvSpPr txBox="1"/>
          <p:nvPr/>
        </p:nvSpPr>
        <p:spPr>
          <a:xfrm>
            <a:off x="33321564" y="12963434"/>
            <a:ext cx="5119095" cy="707886"/>
          </a:xfrm>
          <a:prstGeom prst="rect">
            <a:avLst/>
          </a:prstGeom>
          <a:solidFill>
            <a:schemeClr val="accent2">
              <a:lumMod val="75000"/>
            </a:schemeClr>
          </a:solidFill>
        </p:spPr>
        <p:txBody>
          <a:bodyPr wrap="none" rtlCol="0">
            <a:spAutoFit/>
          </a:bodyPr>
          <a:lstStyle/>
          <a:p>
            <a:pPr algn="ctr"/>
            <a:r>
              <a:rPr lang="en-US" sz="2000" dirty="0">
                <a:solidFill>
                  <a:schemeClr val="bg1"/>
                </a:solidFill>
              </a:rPr>
              <a:t>Foliate lithics from the </a:t>
            </a:r>
            <a:r>
              <a:rPr lang="en-US" sz="2000" dirty="0" err="1">
                <a:solidFill>
                  <a:schemeClr val="bg1"/>
                </a:solidFill>
              </a:rPr>
              <a:t>Namu</a:t>
            </a:r>
            <a:r>
              <a:rPr lang="en-US" sz="2000" dirty="0">
                <a:solidFill>
                  <a:schemeClr val="bg1"/>
                </a:solidFill>
              </a:rPr>
              <a:t> and Milliken sites </a:t>
            </a:r>
          </a:p>
          <a:p>
            <a:pPr algn="ctr"/>
            <a:r>
              <a:rPr lang="en-US" sz="2000" dirty="0">
                <a:solidFill>
                  <a:schemeClr val="bg1"/>
                </a:solidFill>
              </a:rPr>
              <a:t>(Carlson 1983)</a:t>
            </a:r>
          </a:p>
        </p:txBody>
      </p:sp>
      <p:sp>
        <p:nvSpPr>
          <p:cNvPr id="20" name="TextBox 19">
            <a:extLst>
              <a:ext uri="{FF2B5EF4-FFF2-40B4-BE49-F238E27FC236}">
                <a16:creationId xmlns:a16="http://schemas.microsoft.com/office/drawing/2014/main" id="{E512C1E5-231A-4206-B23D-623782BE7BFA}"/>
              </a:ext>
            </a:extLst>
          </p:cNvPr>
          <p:cNvSpPr txBox="1"/>
          <p:nvPr/>
        </p:nvSpPr>
        <p:spPr>
          <a:xfrm>
            <a:off x="4269270" y="22444619"/>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REFERENCES</a:t>
            </a:r>
          </a:p>
        </p:txBody>
      </p:sp>
      <p:sp>
        <p:nvSpPr>
          <p:cNvPr id="21" name="TextBox 20">
            <a:extLst>
              <a:ext uri="{FF2B5EF4-FFF2-40B4-BE49-F238E27FC236}">
                <a16:creationId xmlns:a16="http://schemas.microsoft.com/office/drawing/2014/main" id="{B5F5CC28-558D-4C11-8BF7-6CE6B8ED755B}"/>
              </a:ext>
            </a:extLst>
          </p:cNvPr>
          <p:cNvSpPr txBox="1"/>
          <p:nvPr/>
        </p:nvSpPr>
        <p:spPr>
          <a:xfrm>
            <a:off x="29978560" y="14283065"/>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RESULTS</a:t>
            </a:r>
          </a:p>
        </p:txBody>
      </p:sp>
      <p:sp>
        <p:nvSpPr>
          <p:cNvPr id="22" name="TextBox 21">
            <a:extLst>
              <a:ext uri="{FF2B5EF4-FFF2-40B4-BE49-F238E27FC236}">
                <a16:creationId xmlns:a16="http://schemas.microsoft.com/office/drawing/2014/main" id="{5FD632A3-DD3A-40AE-B786-A9CCFA7B43F4}"/>
              </a:ext>
            </a:extLst>
          </p:cNvPr>
          <p:cNvSpPr txBox="1"/>
          <p:nvPr/>
        </p:nvSpPr>
        <p:spPr>
          <a:xfrm>
            <a:off x="7760368" y="21602098"/>
            <a:ext cx="5322354" cy="400110"/>
          </a:xfrm>
          <a:prstGeom prst="rect">
            <a:avLst/>
          </a:prstGeom>
          <a:solidFill>
            <a:schemeClr val="accent2">
              <a:lumMod val="75000"/>
            </a:schemeClr>
          </a:solidFill>
        </p:spPr>
        <p:txBody>
          <a:bodyPr wrap="none" rtlCol="0">
            <a:spAutoFit/>
          </a:bodyPr>
          <a:lstStyle/>
          <a:p>
            <a:pPr algn="ctr"/>
            <a:r>
              <a:rPr lang="en-US" sz="2000" dirty="0">
                <a:solidFill>
                  <a:schemeClr val="bg1"/>
                </a:solidFill>
              </a:rPr>
              <a:t>Flake Scar Orientation (McLaren and Smith 2008)</a:t>
            </a:r>
          </a:p>
        </p:txBody>
      </p:sp>
      <p:sp>
        <p:nvSpPr>
          <p:cNvPr id="23" name="TextBox 22">
            <a:extLst>
              <a:ext uri="{FF2B5EF4-FFF2-40B4-BE49-F238E27FC236}">
                <a16:creationId xmlns:a16="http://schemas.microsoft.com/office/drawing/2014/main" id="{4319954C-DFBA-4D7A-AEBF-0502793185BF}"/>
              </a:ext>
            </a:extLst>
          </p:cNvPr>
          <p:cNvSpPr txBox="1"/>
          <p:nvPr/>
        </p:nvSpPr>
        <p:spPr>
          <a:xfrm>
            <a:off x="1901395" y="21578887"/>
            <a:ext cx="5322354" cy="400110"/>
          </a:xfrm>
          <a:prstGeom prst="rect">
            <a:avLst/>
          </a:prstGeom>
          <a:solidFill>
            <a:schemeClr val="accent2">
              <a:lumMod val="75000"/>
            </a:schemeClr>
          </a:solidFill>
        </p:spPr>
        <p:txBody>
          <a:bodyPr wrap="square" rtlCol="0">
            <a:spAutoFit/>
          </a:bodyPr>
          <a:lstStyle/>
          <a:p>
            <a:pPr algn="ctr"/>
            <a:r>
              <a:rPr lang="en-US" sz="2000" dirty="0">
                <a:solidFill>
                  <a:schemeClr val="bg1"/>
                </a:solidFill>
              </a:rPr>
              <a:t>Flake Scar Retouch (McLaren and Steffen 2008) </a:t>
            </a:r>
          </a:p>
        </p:txBody>
      </p:sp>
      <p:sp>
        <p:nvSpPr>
          <p:cNvPr id="24" name="TextBox 23">
            <a:extLst>
              <a:ext uri="{FF2B5EF4-FFF2-40B4-BE49-F238E27FC236}">
                <a16:creationId xmlns:a16="http://schemas.microsoft.com/office/drawing/2014/main" id="{C6563C32-4BBC-45D0-9F81-44894F9A539B}"/>
              </a:ext>
            </a:extLst>
          </p:cNvPr>
          <p:cNvSpPr txBox="1"/>
          <p:nvPr/>
        </p:nvSpPr>
        <p:spPr>
          <a:xfrm>
            <a:off x="468813" y="23515588"/>
            <a:ext cx="21021948" cy="8956298"/>
          </a:xfrm>
          <a:prstGeom prst="rect">
            <a:avLst/>
          </a:prstGeom>
          <a:solidFill>
            <a:schemeClr val="accent2">
              <a:lumMod val="60000"/>
              <a:lumOff val="40000"/>
            </a:schemeClr>
          </a:solidFill>
          <a:ln w="25400">
            <a:solidFill>
              <a:schemeClr val="tx2"/>
            </a:solidFill>
          </a:ln>
        </p:spPr>
        <p:txBody>
          <a:bodyPr wrap="square" rtlCol="0">
            <a:spAutoFit/>
          </a:bodyPr>
          <a:lstStyle/>
          <a:p>
            <a:r>
              <a:rPr lang="en-US" sz="1600" dirty="0">
                <a:solidFill>
                  <a:schemeClr val="bg1"/>
                </a:solidFill>
              </a:rPr>
              <a:t>Carlson, Roy L.</a:t>
            </a:r>
          </a:p>
          <a:p>
            <a:r>
              <a:rPr lang="en-US" sz="1600" dirty="0">
                <a:solidFill>
                  <a:schemeClr val="bg1"/>
                </a:solidFill>
              </a:rPr>
              <a:t>1979	The Early Period on the Central Coast of British Columbia. </a:t>
            </a:r>
            <a:r>
              <a:rPr lang="en-US" sz="1600" i="1" dirty="0">
                <a:solidFill>
                  <a:schemeClr val="bg1"/>
                </a:solidFill>
              </a:rPr>
              <a:t>Canadian Journal of Archaeology </a:t>
            </a:r>
            <a:r>
              <a:rPr lang="en-US" sz="1600" dirty="0">
                <a:solidFill>
                  <a:schemeClr val="bg1"/>
                </a:solidFill>
              </a:rPr>
              <a:t>3:211–228.</a:t>
            </a:r>
          </a:p>
          <a:p>
            <a:r>
              <a:rPr lang="en-US" sz="1600" dirty="0">
                <a:solidFill>
                  <a:schemeClr val="bg1"/>
                </a:solidFill>
              </a:rPr>
              <a:t>1983	</a:t>
            </a:r>
            <a:r>
              <a:rPr lang="en-US" sz="1600" i="1" dirty="0">
                <a:solidFill>
                  <a:schemeClr val="bg1"/>
                </a:solidFill>
              </a:rPr>
              <a:t>Prehistory of the Northwest Coast. In Indian Art Traditions of the Northwest Coast</a:t>
            </a:r>
            <a:r>
              <a:rPr lang="en-US" sz="1600" dirty="0">
                <a:solidFill>
                  <a:schemeClr val="bg1"/>
                </a:solidFill>
              </a:rPr>
              <a:t>, edited by Roy L. Carlson, pp. 13–32. Archaeology Press, Burnaby, B.C.</a:t>
            </a:r>
          </a:p>
          <a:p>
            <a:r>
              <a:rPr lang="en-US" sz="1600" dirty="0">
                <a:solidFill>
                  <a:schemeClr val="bg1"/>
                </a:solidFill>
              </a:rPr>
              <a:t>1996	Early </a:t>
            </a:r>
            <a:r>
              <a:rPr lang="en-US" sz="1600" dirty="0" err="1">
                <a:solidFill>
                  <a:schemeClr val="bg1"/>
                </a:solidFill>
              </a:rPr>
              <a:t>Namu</a:t>
            </a:r>
            <a:r>
              <a:rPr lang="en-US" sz="1600" dirty="0">
                <a:solidFill>
                  <a:schemeClr val="bg1"/>
                </a:solidFill>
              </a:rPr>
              <a:t>. In </a:t>
            </a:r>
            <a:r>
              <a:rPr lang="en-US" sz="1600" i="1" dirty="0">
                <a:solidFill>
                  <a:schemeClr val="bg1"/>
                </a:solidFill>
              </a:rPr>
              <a:t>Early Human Occupation in British Columbia</a:t>
            </a:r>
            <a:r>
              <a:rPr lang="en-US" sz="1600" dirty="0">
                <a:solidFill>
                  <a:schemeClr val="bg1"/>
                </a:solidFill>
              </a:rPr>
              <a:t>, edited by Roy L. Carlson and Luke Dalla Bona, pp. 83–102. UBC Press, Vancouver, British Columbia.</a:t>
            </a:r>
          </a:p>
          <a:p>
            <a:r>
              <a:rPr lang="en-US" sz="1600" dirty="0">
                <a:solidFill>
                  <a:schemeClr val="bg1"/>
                </a:solidFill>
              </a:rPr>
              <a:t>2008	Projectile Points from the Gulf and San Juan Islands. In </a:t>
            </a:r>
            <a:r>
              <a:rPr lang="en-US" sz="1600" i="1" dirty="0">
                <a:solidFill>
                  <a:schemeClr val="bg1"/>
                </a:solidFill>
              </a:rPr>
              <a:t>Projectile Point Sequences in Northwestern North America</a:t>
            </a:r>
            <a:r>
              <a:rPr lang="en-US" sz="1600" dirty="0">
                <a:solidFill>
                  <a:schemeClr val="bg1"/>
                </a:solidFill>
              </a:rPr>
              <a:t>, edited by Roy L. Carlson and Martin P.R. </a:t>
            </a:r>
            <a:r>
              <a:rPr lang="en-US" sz="1600" dirty="0" err="1">
                <a:solidFill>
                  <a:schemeClr val="bg1"/>
                </a:solidFill>
              </a:rPr>
              <a:t>Magne</a:t>
            </a:r>
            <a:r>
              <a:rPr lang="en-US" sz="1600" dirty="0">
                <a:solidFill>
                  <a:schemeClr val="bg1"/>
                </a:solidFill>
              </a:rPr>
              <a:t>, pp. 131–160. Archaeology Press, Burnaby, British Columbia.</a:t>
            </a:r>
          </a:p>
          <a:p>
            <a:r>
              <a:rPr lang="en-US" sz="1600" dirty="0">
                <a:solidFill>
                  <a:schemeClr val="bg1"/>
                </a:solidFill>
              </a:rPr>
              <a:t> </a:t>
            </a:r>
          </a:p>
          <a:p>
            <a:r>
              <a:rPr lang="en-US" sz="1600" dirty="0">
                <a:solidFill>
                  <a:schemeClr val="bg1"/>
                </a:solidFill>
              </a:rPr>
              <a:t>Carlson, Roy L., and Martin P.R. </a:t>
            </a:r>
            <a:r>
              <a:rPr lang="en-US" sz="1600" dirty="0" err="1">
                <a:solidFill>
                  <a:schemeClr val="bg1"/>
                </a:solidFill>
              </a:rPr>
              <a:t>Magne</a:t>
            </a:r>
            <a:endParaRPr lang="en-US" sz="1600" dirty="0">
              <a:solidFill>
                <a:schemeClr val="bg1"/>
              </a:solidFill>
            </a:endParaRPr>
          </a:p>
          <a:p>
            <a:r>
              <a:rPr lang="en-US" sz="1600" dirty="0">
                <a:solidFill>
                  <a:schemeClr val="bg1"/>
                </a:solidFill>
              </a:rPr>
              <a:t>2008	Projectile Points Past and Present. In </a:t>
            </a:r>
            <a:r>
              <a:rPr lang="en-US" sz="1600" i="1" dirty="0">
                <a:solidFill>
                  <a:schemeClr val="bg1"/>
                </a:solidFill>
              </a:rPr>
              <a:t>Projectile Point Sequences in Northwestern North America</a:t>
            </a:r>
            <a:r>
              <a:rPr lang="en-US" sz="1600" dirty="0">
                <a:solidFill>
                  <a:schemeClr val="bg1"/>
                </a:solidFill>
              </a:rPr>
              <a:t>, edited by Roy L. Carlson and Martin P.R. </a:t>
            </a:r>
            <a:r>
              <a:rPr lang="en-US" sz="1600" dirty="0" err="1">
                <a:solidFill>
                  <a:schemeClr val="bg1"/>
                </a:solidFill>
              </a:rPr>
              <a:t>Magne</a:t>
            </a:r>
            <a:r>
              <a:rPr lang="en-US" sz="1600" dirty="0">
                <a:solidFill>
                  <a:schemeClr val="bg1"/>
                </a:solidFill>
              </a:rPr>
              <a:t>, pp. 1–10. Archaeology Press, Burnaby, British Columbia. </a:t>
            </a:r>
          </a:p>
          <a:p>
            <a:endParaRPr lang="en-US" sz="1600" dirty="0">
              <a:solidFill>
                <a:schemeClr val="bg1"/>
              </a:solidFill>
            </a:endParaRPr>
          </a:p>
          <a:p>
            <a:r>
              <a:rPr lang="en-US" sz="1600" dirty="0" err="1">
                <a:solidFill>
                  <a:schemeClr val="bg1"/>
                </a:solidFill>
              </a:rPr>
              <a:t>Fedje</a:t>
            </a:r>
            <a:r>
              <a:rPr lang="en-US" sz="1600" dirty="0">
                <a:solidFill>
                  <a:schemeClr val="bg1"/>
                </a:solidFill>
              </a:rPr>
              <a:t>, Daryl W., Quentin Mackie, Duncan McLaren, and Tina Christensen</a:t>
            </a:r>
          </a:p>
          <a:p>
            <a:r>
              <a:rPr lang="en-US" sz="1600" dirty="0">
                <a:solidFill>
                  <a:schemeClr val="bg1"/>
                </a:solidFill>
              </a:rPr>
              <a:t>2008	A Projectile Point Sequence for Haida Gwaii. In </a:t>
            </a:r>
            <a:r>
              <a:rPr lang="en-US" sz="1600" i="1" dirty="0">
                <a:solidFill>
                  <a:schemeClr val="bg1"/>
                </a:solidFill>
              </a:rPr>
              <a:t>Projectile Point Sequences in Northwestern North America</a:t>
            </a:r>
            <a:r>
              <a:rPr lang="en-US" sz="1600" dirty="0">
                <a:solidFill>
                  <a:schemeClr val="bg1"/>
                </a:solidFill>
              </a:rPr>
              <a:t>, edited by Roy L. Carlson and Martin P.R. </a:t>
            </a:r>
            <a:r>
              <a:rPr lang="en-US" sz="1600" dirty="0" err="1">
                <a:solidFill>
                  <a:schemeClr val="bg1"/>
                </a:solidFill>
              </a:rPr>
              <a:t>Magne</a:t>
            </a:r>
            <a:r>
              <a:rPr lang="en-US" sz="1600" dirty="0">
                <a:solidFill>
                  <a:schemeClr val="bg1"/>
                </a:solidFill>
              </a:rPr>
              <a:t>, pp. 19–40. Archaeology Press, Burnaby, British Columbia.</a:t>
            </a:r>
          </a:p>
          <a:p>
            <a:endParaRPr lang="en-US" sz="1600" dirty="0">
              <a:solidFill>
                <a:schemeClr val="bg1"/>
              </a:solidFill>
            </a:endParaRPr>
          </a:p>
          <a:p>
            <a:r>
              <a:rPr lang="en-US" sz="1600" dirty="0">
                <a:solidFill>
                  <a:schemeClr val="bg1"/>
                </a:solidFill>
              </a:rPr>
              <a:t>King, Arden R.</a:t>
            </a:r>
          </a:p>
          <a:p>
            <a:r>
              <a:rPr lang="en-US" sz="1600" dirty="0">
                <a:solidFill>
                  <a:schemeClr val="bg1"/>
                </a:solidFill>
              </a:rPr>
              <a:t>1950	Cattle Point: A Stratified Site in the Southern Northwest Coast Region. </a:t>
            </a:r>
            <a:r>
              <a:rPr lang="en-US" sz="1600" i="1" dirty="0">
                <a:solidFill>
                  <a:schemeClr val="bg1"/>
                </a:solidFill>
              </a:rPr>
              <a:t>Memoirs of the Society for American Archaeology</a:t>
            </a:r>
            <a:r>
              <a:rPr lang="en-US" sz="1600" dirty="0">
                <a:solidFill>
                  <a:schemeClr val="bg1"/>
                </a:solidFill>
              </a:rPr>
              <a:t> 7:1–94.</a:t>
            </a:r>
          </a:p>
          <a:p>
            <a:r>
              <a:rPr lang="en-US" sz="1600" dirty="0">
                <a:solidFill>
                  <a:schemeClr val="bg1"/>
                </a:solidFill>
              </a:rPr>
              <a:t> </a:t>
            </a:r>
          </a:p>
          <a:p>
            <a:r>
              <a:rPr lang="en-US" sz="1600" dirty="0">
                <a:solidFill>
                  <a:schemeClr val="bg1"/>
                </a:solidFill>
              </a:rPr>
              <a:t>Lee, Craig Michael</a:t>
            </a:r>
          </a:p>
          <a:p>
            <a:r>
              <a:rPr lang="en-US" sz="1600" dirty="0">
                <a:solidFill>
                  <a:schemeClr val="bg1"/>
                </a:solidFill>
              </a:rPr>
              <a:t>2007	Origin and function of early Holocene microblade technology in southeast Alaska, United States of America. University of Colorado at Boulder.</a:t>
            </a:r>
          </a:p>
          <a:p>
            <a:endParaRPr lang="en-US" sz="1600" dirty="0">
              <a:solidFill>
                <a:schemeClr val="bg1"/>
              </a:solidFill>
            </a:endParaRPr>
          </a:p>
          <a:p>
            <a:r>
              <a:rPr lang="en-US" sz="1600" dirty="0">
                <a:solidFill>
                  <a:schemeClr val="bg1"/>
                </a:solidFill>
              </a:rPr>
              <a:t>Matson, R. G.</a:t>
            </a:r>
          </a:p>
          <a:p>
            <a:r>
              <a:rPr lang="en-US" sz="1600" dirty="0">
                <a:solidFill>
                  <a:schemeClr val="bg1"/>
                </a:solidFill>
              </a:rPr>
              <a:t>1980	Prehistoric Subsistence Patterns in the Fraser Delta: The Evidence from the </a:t>
            </a:r>
            <a:r>
              <a:rPr lang="en-US" sz="1600" dirty="0" err="1">
                <a:solidFill>
                  <a:schemeClr val="bg1"/>
                </a:solidFill>
              </a:rPr>
              <a:t>Glenrose</a:t>
            </a:r>
            <a:r>
              <a:rPr lang="en-US" sz="1600" dirty="0">
                <a:solidFill>
                  <a:schemeClr val="bg1"/>
                </a:solidFill>
              </a:rPr>
              <a:t> Cannery Site. </a:t>
            </a:r>
            <a:r>
              <a:rPr lang="en-US" sz="1600" i="1" dirty="0">
                <a:solidFill>
                  <a:schemeClr val="bg1"/>
                </a:solidFill>
              </a:rPr>
              <a:t>BC Studies</a:t>
            </a:r>
            <a:r>
              <a:rPr lang="en-US" sz="1600" dirty="0">
                <a:solidFill>
                  <a:schemeClr val="bg1"/>
                </a:solidFill>
              </a:rPr>
              <a:t> 48:64–85.</a:t>
            </a:r>
          </a:p>
          <a:p>
            <a:r>
              <a:rPr lang="en-US" sz="1600" dirty="0">
                <a:solidFill>
                  <a:schemeClr val="bg1"/>
                </a:solidFill>
              </a:rPr>
              <a:t>1996	The Old Cordilleran Component at the </a:t>
            </a:r>
            <a:r>
              <a:rPr lang="en-US" sz="1600" dirty="0" err="1">
                <a:solidFill>
                  <a:schemeClr val="bg1"/>
                </a:solidFill>
              </a:rPr>
              <a:t>Glenrose</a:t>
            </a:r>
            <a:r>
              <a:rPr lang="en-US" sz="1600" dirty="0">
                <a:solidFill>
                  <a:schemeClr val="bg1"/>
                </a:solidFill>
              </a:rPr>
              <a:t> Cannery Site. In </a:t>
            </a:r>
            <a:r>
              <a:rPr lang="en-US" sz="1600" i="1" dirty="0">
                <a:solidFill>
                  <a:schemeClr val="bg1"/>
                </a:solidFill>
              </a:rPr>
              <a:t>Early Human Occupation in British Columbia</a:t>
            </a:r>
            <a:r>
              <a:rPr lang="en-US" sz="1600" dirty="0">
                <a:solidFill>
                  <a:schemeClr val="bg1"/>
                </a:solidFill>
              </a:rPr>
              <a:t>, edited by Roy L. Carlson and Luke Dalla Bona, pp. 111–122. UBC Press, Vancouver, B.C.</a:t>
            </a:r>
          </a:p>
          <a:p>
            <a:r>
              <a:rPr lang="en-US" sz="1600" dirty="0">
                <a:solidFill>
                  <a:schemeClr val="bg1"/>
                </a:solidFill>
              </a:rPr>
              <a:t>  </a:t>
            </a:r>
          </a:p>
          <a:p>
            <a:r>
              <a:rPr lang="en-US" sz="1600" dirty="0">
                <a:solidFill>
                  <a:schemeClr val="bg1"/>
                </a:solidFill>
              </a:rPr>
              <a:t>McLaren, Duncan, and Martina Steffen</a:t>
            </a:r>
          </a:p>
          <a:p>
            <a:r>
              <a:rPr lang="en-US" sz="1600" dirty="0">
                <a:solidFill>
                  <a:schemeClr val="bg1"/>
                </a:solidFill>
              </a:rPr>
              <a:t>2008	A Sequence of Formed Bifaces from the Fraser Valley Region of British Columbia. In </a:t>
            </a:r>
            <a:r>
              <a:rPr lang="en-US" sz="1600" i="1" dirty="0">
                <a:solidFill>
                  <a:schemeClr val="bg1"/>
                </a:solidFill>
              </a:rPr>
              <a:t>Projectile Point Sequences in Northwestern North America</a:t>
            </a:r>
            <a:r>
              <a:rPr lang="en-US" sz="1600" dirty="0">
                <a:solidFill>
                  <a:schemeClr val="bg1"/>
                </a:solidFill>
              </a:rPr>
              <a:t>, edited by Roy L. Carlson and Martin P.R. </a:t>
            </a:r>
            <a:r>
              <a:rPr lang="en-US" sz="1600" dirty="0" err="1">
                <a:solidFill>
                  <a:schemeClr val="bg1"/>
                </a:solidFill>
              </a:rPr>
              <a:t>Magne</a:t>
            </a:r>
            <a:r>
              <a:rPr lang="en-US" sz="1600" dirty="0">
                <a:solidFill>
                  <a:schemeClr val="bg1"/>
                </a:solidFill>
              </a:rPr>
              <a:t>, pp. 161–186. Archaeology Press, Burnaby, British Columbia.</a:t>
            </a:r>
          </a:p>
          <a:p>
            <a:r>
              <a:rPr lang="en-US" sz="1600" dirty="0">
                <a:solidFill>
                  <a:schemeClr val="bg1"/>
                </a:solidFill>
              </a:rPr>
              <a:t> </a:t>
            </a:r>
          </a:p>
          <a:p>
            <a:r>
              <a:rPr lang="en-US" sz="1600" dirty="0">
                <a:solidFill>
                  <a:schemeClr val="bg1"/>
                </a:solidFill>
              </a:rPr>
              <a:t>McLaren, Duncan, and Nicole Smith</a:t>
            </a:r>
          </a:p>
          <a:p>
            <a:r>
              <a:rPr lang="en-US" sz="1600" dirty="0">
                <a:solidFill>
                  <a:schemeClr val="bg1"/>
                </a:solidFill>
              </a:rPr>
              <a:t>2008	The Stratigraphy of Bifacial Implements at Richardson Island Site, Haida Gwaii. In </a:t>
            </a:r>
            <a:r>
              <a:rPr lang="en-US" sz="1600" i="1" dirty="0">
                <a:solidFill>
                  <a:schemeClr val="bg1"/>
                </a:solidFill>
              </a:rPr>
              <a:t>Projectile Point Sequences in Northwestern North America</a:t>
            </a:r>
            <a:r>
              <a:rPr lang="en-US" sz="1600" dirty="0">
                <a:solidFill>
                  <a:schemeClr val="bg1"/>
                </a:solidFill>
              </a:rPr>
              <a:t>, edited by Roy L. Carlson and Martin P.R. </a:t>
            </a:r>
            <a:r>
              <a:rPr lang="en-US" sz="1600" dirty="0" err="1">
                <a:solidFill>
                  <a:schemeClr val="bg1"/>
                </a:solidFill>
              </a:rPr>
              <a:t>Magne</a:t>
            </a:r>
            <a:r>
              <a:rPr lang="en-US" sz="1600" dirty="0">
                <a:solidFill>
                  <a:schemeClr val="bg1"/>
                </a:solidFill>
              </a:rPr>
              <a:t>, pp. 41–60. Archaeology Press, Burnaby, British Columbia.</a:t>
            </a:r>
          </a:p>
          <a:p>
            <a:endParaRPr lang="en-US" sz="1600" dirty="0">
              <a:solidFill>
                <a:schemeClr val="bg1"/>
              </a:solidFill>
            </a:endParaRPr>
          </a:p>
          <a:p>
            <a:r>
              <a:rPr lang="en-US" sz="1600" dirty="0">
                <a:solidFill>
                  <a:schemeClr val="bg1"/>
                </a:solidFill>
              </a:rPr>
              <a:t>Mitchell, Donald, and David L. </a:t>
            </a:r>
            <a:r>
              <a:rPr lang="en-US" sz="1600" dirty="0" err="1">
                <a:solidFill>
                  <a:schemeClr val="bg1"/>
                </a:solidFill>
              </a:rPr>
              <a:t>Pokotylo</a:t>
            </a:r>
            <a:endParaRPr lang="en-US" sz="1600" dirty="0">
              <a:solidFill>
                <a:schemeClr val="bg1"/>
              </a:solidFill>
            </a:endParaRPr>
          </a:p>
          <a:p>
            <a:r>
              <a:rPr lang="en-US" sz="1600" dirty="0">
                <a:solidFill>
                  <a:schemeClr val="bg1"/>
                </a:solidFill>
              </a:rPr>
              <a:t>1996	Early Period Components at the Milliken Site. In </a:t>
            </a:r>
            <a:r>
              <a:rPr lang="en-US" sz="1600" i="1" dirty="0">
                <a:solidFill>
                  <a:schemeClr val="bg1"/>
                </a:solidFill>
              </a:rPr>
              <a:t>Early Human Occupation in British Columbia</a:t>
            </a:r>
            <a:r>
              <a:rPr lang="en-US" sz="1600" dirty="0">
                <a:solidFill>
                  <a:schemeClr val="bg1"/>
                </a:solidFill>
              </a:rPr>
              <a:t>, edited by Roy L. Carlson and Luke Dalla Bona, pp. 65–82. UBC Press, Vancouver, British Columbia.</a:t>
            </a:r>
          </a:p>
          <a:p>
            <a:r>
              <a:rPr lang="en-US" sz="1600" dirty="0">
                <a:solidFill>
                  <a:schemeClr val="bg1"/>
                </a:solidFill>
              </a:rPr>
              <a:t>  </a:t>
            </a:r>
          </a:p>
          <a:p>
            <a:r>
              <a:rPr lang="en-US" sz="1600" dirty="0">
                <a:solidFill>
                  <a:schemeClr val="bg1"/>
                </a:solidFill>
              </a:rPr>
              <a:t>Smith, Marian W.</a:t>
            </a:r>
          </a:p>
          <a:p>
            <a:r>
              <a:rPr lang="en-US" sz="1600" dirty="0">
                <a:solidFill>
                  <a:schemeClr val="bg1"/>
                </a:solidFill>
              </a:rPr>
              <a:t>1950	Archaeology of the Columbia-Fraser Region. </a:t>
            </a:r>
            <a:r>
              <a:rPr lang="en-US" sz="1600" i="1" dirty="0">
                <a:solidFill>
                  <a:schemeClr val="bg1"/>
                </a:solidFill>
              </a:rPr>
              <a:t>Memoirs of the Society for American Archaeology</a:t>
            </a:r>
            <a:r>
              <a:rPr lang="en-US" sz="1600" dirty="0">
                <a:solidFill>
                  <a:schemeClr val="bg1"/>
                </a:solidFill>
              </a:rPr>
              <a:t> 6:1–46.</a:t>
            </a:r>
          </a:p>
          <a:p>
            <a:r>
              <a:rPr lang="en-US" sz="1600" dirty="0">
                <a:solidFill>
                  <a:schemeClr val="bg1"/>
                </a:solidFill>
              </a:rPr>
              <a:t> </a:t>
            </a:r>
          </a:p>
          <a:p>
            <a:r>
              <a:rPr lang="en-US" sz="1600" dirty="0">
                <a:solidFill>
                  <a:schemeClr val="bg1"/>
                </a:solidFill>
              </a:rPr>
              <a:t>Stein, Julie K.</a:t>
            </a:r>
          </a:p>
          <a:p>
            <a:r>
              <a:rPr lang="en-US" sz="1600" dirty="0">
                <a:solidFill>
                  <a:schemeClr val="bg1"/>
                </a:solidFill>
              </a:rPr>
              <a:t>2000	</a:t>
            </a:r>
            <a:r>
              <a:rPr lang="en-US" sz="1600" i="1" dirty="0">
                <a:solidFill>
                  <a:schemeClr val="bg1"/>
                </a:solidFill>
              </a:rPr>
              <a:t>Exploring Coast Salish Prehistory: The Archaeology of San Juan Island</a:t>
            </a:r>
            <a:r>
              <a:rPr lang="en-US" sz="1600" dirty="0">
                <a:solidFill>
                  <a:schemeClr val="bg1"/>
                </a:solidFill>
              </a:rPr>
              <a:t>. University of Washington Press, Seattle.</a:t>
            </a:r>
          </a:p>
        </p:txBody>
      </p:sp>
      <p:sp>
        <p:nvSpPr>
          <p:cNvPr id="25" name="TextBox 24">
            <a:extLst>
              <a:ext uri="{FF2B5EF4-FFF2-40B4-BE49-F238E27FC236}">
                <a16:creationId xmlns:a16="http://schemas.microsoft.com/office/drawing/2014/main" id="{604A163B-1051-4078-8143-79D31D30C033}"/>
              </a:ext>
            </a:extLst>
          </p:cNvPr>
          <p:cNvSpPr txBox="1"/>
          <p:nvPr/>
        </p:nvSpPr>
        <p:spPr>
          <a:xfrm>
            <a:off x="17373596" y="11850588"/>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METHODS</a:t>
            </a:r>
          </a:p>
        </p:txBody>
      </p:sp>
      <p:sp>
        <p:nvSpPr>
          <p:cNvPr id="26" name="TextBox 25">
            <a:extLst>
              <a:ext uri="{FF2B5EF4-FFF2-40B4-BE49-F238E27FC236}">
                <a16:creationId xmlns:a16="http://schemas.microsoft.com/office/drawing/2014/main" id="{E390BAFE-95C6-429B-8848-71DA5829013A}"/>
              </a:ext>
            </a:extLst>
          </p:cNvPr>
          <p:cNvSpPr txBox="1"/>
          <p:nvPr/>
        </p:nvSpPr>
        <p:spPr>
          <a:xfrm>
            <a:off x="14138739" y="12675811"/>
            <a:ext cx="11956113" cy="5632311"/>
          </a:xfrm>
          <a:prstGeom prst="rect">
            <a:avLst/>
          </a:prstGeom>
          <a:solidFill>
            <a:schemeClr val="accent2">
              <a:lumMod val="60000"/>
              <a:lumOff val="40000"/>
            </a:schemeClr>
          </a:solidFill>
          <a:ln w="25400">
            <a:solidFill>
              <a:schemeClr val="tx2"/>
            </a:solidFill>
          </a:ln>
        </p:spPr>
        <p:txBody>
          <a:bodyPr wrap="square" rtlCol="0">
            <a:spAutoFit/>
          </a:bodyPr>
          <a:lstStyle/>
          <a:p>
            <a:r>
              <a:rPr lang="en-US" sz="2400" dirty="0">
                <a:solidFill>
                  <a:schemeClr val="bg1"/>
                </a:solidFill>
              </a:rPr>
              <a:t>I analyzed published images and descriptions of foliate bifaces from published reports. Each author described the lithics using different terminology or analyzed different features, so the descriptions from the articles were used mainly as references if I could not determine the traits  from the images. I found multiple examples of foliate lithics from each site and analyzed each image for the traits. If the lithics showed any of the traits, or multiple traits in the same category, all present traits were recorded.  I created a table recording the presence or absence of the traits for each site, and for the sites where there were clearly distinct types of foliate lithics, I recorded multiple lines for the site. For example, Cattle Point has three different distinct types of foliate lithics found at the site, so they were labeled as Cattle Point 1, Cattle Point 2, and Cattle Point 3. </a:t>
            </a:r>
          </a:p>
          <a:p>
            <a:r>
              <a:rPr lang="en-US" sz="2400" dirty="0">
                <a:solidFill>
                  <a:schemeClr val="bg1"/>
                </a:solidFill>
              </a:rPr>
              <a:t> </a:t>
            </a:r>
          </a:p>
          <a:p>
            <a:r>
              <a:rPr lang="en-US" sz="2400" dirty="0">
                <a:solidFill>
                  <a:schemeClr val="bg1"/>
                </a:solidFill>
              </a:rPr>
              <a:t>I then input these data into PAST 2.17c to create a cladogram and a phylogram. For the cladogram, I checked the retention and consistency indices for evidence of homoplasy and synapomorphy. The strength of these branches was tested with 1000 bootstrap replicas. For the phylogram, I rooted the outgroup, which was the oldest site in the study, On-Your-Knees Cave.</a:t>
            </a:r>
          </a:p>
        </p:txBody>
      </p:sp>
      <p:sp>
        <p:nvSpPr>
          <p:cNvPr id="27" name="TextBox 26">
            <a:extLst>
              <a:ext uri="{FF2B5EF4-FFF2-40B4-BE49-F238E27FC236}">
                <a16:creationId xmlns:a16="http://schemas.microsoft.com/office/drawing/2014/main" id="{F906AB37-DC31-435A-8F77-A4C4BDB317B3}"/>
              </a:ext>
            </a:extLst>
          </p:cNvPr>
          <p:cNvSpPr txBox="1"/>
          <p:nvPr/>
        </p:nvSpPr>
        <p:spPr>
          <a:xfrm>
            <a:off x="15433639" y="22272218"/>
            <a:ext cx="4683158" cy="707886"/>
          </a:xfrm>
          <a:prstGeom prst="rect">
            <a:avLst/>
          </a:prstGeom>
          <a:solidFill>
            <a:schemeClr val="accent2">
              <a:lumMod val="75000"/>
            </a:schemeClr>
          </a:solidFill>
        </p:spPr>
        <p:txBody>
          <a:bodyPr wrap="square" rtlCol="0">
            <a:spAutoFit/>
          </a:bodyPr>
          <a:lstStyle/>
          <a:p>
            <a:r>
              <a:rPr lang="en-US" sz="2000" dirty="0">
                <a:solidFill>
                  <a:schemeClr val="bg1"/>
                </a:solidFill>
              </a:rPr>
              <a:t>Table 1: The results of the collected data, and what was then input into PAST 2.17c</a:t>
            </a:r>
          </a:p>
        </p:txBody>
      </p:sp>
      <p:sp>
        <p:nvSpPr>
          <p:cNvPr id="29" name="TextBox 28">
            <a:extLst>
              <a:ext uri="{FF2B5EF4-FFF2-40B4-BE49-F238E27FC236}">
                <a16:creationId xmlns:a16="http://schemas.microsoft.com/office/drawing/2014/main" id="{16E8783F-FC02-4C88-9A62-F5D83DB788DA}"/>
              </a:ext>
            </a:extLst>
          </p:cNvPr>
          <p:cNvSpPr txBox="1"/>
          <p:nvPr/>
        </p:nvSpPr>
        <p:spPr>
          <a:xfrm>
            <a:off x="28959909" y="19895688"/>
            <a:ext cx="1319592" cy="400110"/>
          </a:xfrm>
          <a:prstGeom prst="rect">
            <a:avLst/>
          </a:prstGeom>
          <a:solidFill>
            <a:schemeClr val="accent2">
              <a:lumMod val="75000"/>
            </a:schemeClr>
          </a:solidFill>
        </p:spPr>
        <p:txBody>
          <a:bodyPr wrap="none" rtlCol="0">
            <a:spAutoFit/>
          </a:bodyPr>
          <a:lstStyle/>
          <a:p>
            <a:r>
              <a:rPr lang="en-US" sz="2000" dirty="0">
                <a:solidFill>
                  <a:schemeClr val="bg1"/>
                </a:solidFill>
              </a:rPr>
              <a:t>Cladogram</a:t>
            </a:r>
          </a:p>
        </p:txBody>
      </p:sp>
      <p:sp>
        <p:nvSpPr>
          <p:cNvPr id="30" name="TextBox 29">
            <a:extLst>
              <a:ext uri="{FF2B5EF4-FFF2-40B4-BE49-F238E27FC236}">
                <a16:creationId xmlns:a16="http://schemas.microsoft.com/office/drawing/2014/main" id="{00474FA3-0279-430E-99EE-46BA825FC965}"/>
              </a:ext>
            </a:extLst>
          </p:cNvPr>
          <p:cNvSpPr txBox="1"/>
          <p:nvPr/>
        </p:nvSpPr>
        <p:spPr>
          <a:xfrm>
            <a:off x="28959909" y="21424999"/>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DISCUSSION</a:t>
            </a:r>
          </a:p>
        </p:txBody>
      </p:sp>
      <p:sp>
        <p:nvSpPr>
          <p:cNvPr id="31" name="TextBox 30">
            <a:extLst>
              <a:ext uri="{FF2B5EF4-FFF2-40B4-BE49-F238E27FC236}">
                <a16:creationId xmlns:a16="http://schemas.microsoft.com/office/drawing/2014/main" id="{9BD5DC6A-2978-421A-93D4-04DA4F24229E}"/>
              </a:ext>
            </a:extLst>
          </p:cNvPr>
          <p:cNvSpPr txBox="1"/>
          <p:nvPr/>
        </p:nvSpPr>
        <p:spPr>
          <a:xfrm>
            <a:off x="23164800" y="22445515"/>
            <a:ext cx="16786640" cy="10248960"/>
          </a:xfrm>
          <a:prstGeom prst="rect">
            <a:avLst/>
          </a:prstGeom>
          <a:solidFill>
            <a:schemeClr val="accent2">
              <a:lumMod val="60000"/>
              <a:lumOff val="40000"/>
            </a:schemeClr>
          </a:solidFill>
          <a:ln w="25400">
            <a:solidFill>
              <a:schemeClr val="tx2"/>
            </a:solidFill>
          </a:ln>
        </p:spPr>
        <p:txBody>
          <a:bodyPr wrap="square" rtlCol="0">
            <a:spAutoFit/>
          </a:bodyPr>
          <a:lstStyle/>
          <a:p>
            <a:r>
              <a:rPr lang="en-US" sz="2000" dirty="0">
                <a:solidFill>
                  <a:schemeClr val="bg1"/>
                </a:solidFill>
              </a:rPr>
              <a:t>For the Cladogram, PAST 2.17c program’s branch and bound cladistics algorithm was utilized, which produced a single most parsimonious tree. The tree’s strength was tested using 1000 bootstrap replicates, and the Fitch optimization was used, allowing for the calculation of the Retention Index. </a:t>
            </a:r>
          </a:p>
          <a:p>
            <a:endParaRPr lang="en-US" sz="2000" dirty="0">
              <a:solidFill>
                <a:schemeClr val="bg1"/>
              </a:solidFill>
            </a:endParaRPr>
          </a:p>
          <a:p>
            <a:r>
              <a:rPr lang="en-US" sz="2000" dirty="0">
                <a:solidFill>
                  <a:schemeClr val="bg1"/>
                </a:solidFill>
              </a:rPr>
              <a:t>This cladogram’s consistency index is .475 and the retention index is .5. These numbers mean that there is evidence for descent with modification, the tree is also impacted by homoplasy and thus we can expect that some horizontal transmission occurred.  It is also possible that </a:t>
            </a:r>
            <a:r>
              <a:rPr lang="en-US" sz="2000" dirty="0" err="1">
                <a:solidFill>
                  <a:schemeClr val="bg1"/>
                </a:solidFill>
              </a:rPr>
              <a:t>homoplasies</a:t>
            </a:r>
            <a:r>
              <a:rPr lang="en-US" sz="2000" dirty="0">
                <a:solidFill>
                  <a:schemeClr val="bg1"/>
                </a:solidFill>
              </a:rPr>
              <a:t> resulted from some degree of convergent evolution.   </a:t>
            </a:r>
          </a:p>
          <a:p>
            <a:endParaRPr lang="en-US" sz="2000" dirty="0">
              <a:solidFill>
                <a:schemeClr val="bg1"/>
              </a:solidFill>
            </a:endParaRPr>
          </a:p>
          <a:p>
            <a:r>
              <a:rPr lang="en-US" sz="2000" dirty="0">
                <a:solidFill>
                  <a:schemeClr val="bg1"/>
                </a:solidFill>
              </a:rPr>
              <a:t>The tree states that the lithics from On-Your-Knees Cave are the earliest form, which makes sense due to the age of the site itself.  The most derived forms are the Cattle Point 2 and Cattle Point 3 foliate lithics. From just simply looking at these lithics, they are the most differently shaped lithics in this study, so this also makes sense. </a:t>
            </a:r>
          </a:p>
          <a:p>
            <a:endParaRPr lang="en-US" sz="2000" dirty="0">
              <a:solidFill>
                <a:schemeClr val="bg1"/>
              </a:solidFill>
            </a:endParaRPr>
          </a:p>
          <a:p>
            <a:r>
              <a:rPr lang="en-US" sz="2000" dirty="0">
                <a:solidFill>
                  <a:schemeClr val="bg1"/>
                </a:solidFill>
              </a:rPr>
              <a:t>The </a:t>
            </a:r>
            <a:r>
              <a:rPr lang="en-US" sz="2000" dirty="0" err="1">
                <a:solidFill>
                  <a:schemeClr val="bg1"/>
                </a:solidFill>
              </a:rPr>
              <a:t>Namu</a:t>
            </a:r>
            <a:r>
              <a:rPr lang="en-US" sz="2000" dirty="0">
                <a:solidFill>
                  <a:schemeClr val="bg1"/>
                </a:solidFill>
              </a:rPr>
              <a:t>, Milliken, </a:t>
            </a:r>
            <a:r>
              <a:rPr lang="en-US" sz="2000" dirty="0" err="1">
                <a:solidFill>
                  <a:schemeClr val="bg1"/>
                </a:solidFill>
              </a:rPr>
              <a:t>Glenrose</a:t>
            </a:r>
            <a:r>
              <a:rPr lang="en-US" sz="2000" dirty="0">
                <a:solidFill>
                  <a:schemeClr val="bg1"/>
                </a:solidFill>
              </a:rPr>
              <a:t> Cannery and Richardson Island bifaces are all equally derived, which is an interesting result. The first three make sense because they physically share the most similarities to the On-Your-Knees Cave bifaces and are the most similar in a temporal sense. The Milliken and </a:t>
            </a:r>
            <a:r>
              <a:rPr lang="en-US" sz="2000" dirty="0" err="1">
                <a:solidFill>
                  <a:schemeClr val="bg1"/>
                </a:solidFill>
              </a:rPr>
              <a:t>Glenrose</a:t>
            </a:r>
            <a:r>
              <a:rPr lang="en-US" sz="2000" dirty="0">
                <a:solidFill>
                  <a:schemeClr val="bg1"/>
                </a:solidFill>
              </a:rPr>
              <a:t> Cannery Sites are spatially closer together, so it stands to reason that these lithics would be the most similar. However, the Richardson Island sites are interesting, because despite their proximity in both a spatial and temporal sense to the On-Your-Knees Cave site, they are some of the smallest examples of foliate bifaces. </a:t>
            </a:r>
          </a:p>
          <a:p>
            <a:endParaRPr lang="en-US" sz="2000" dirty="0">
              <a:solidFill>
                <a:schemeClr val="bg1"/>
              </a:solidFill>
            </a:endParaRPr>
          </a:p>
          <a:p>
            <a:r>
              <a:rPr lang="en-US" sz="2000" dirty="0">
                <a:solidFill>
                  <a:schemeClr val="bg1"/>
                </a:solidFill>
              </a:rPr>
              <a:t>In the phylogram, the On-Your-Knees Cave bifaces are rooted, and the </a:t>
            </a:r>
            <a:r>
              <a:rPr lang="en-US" sz="2000" dirty="0" err="1">
                <a:solidFill>
                  <a:schemeClr val="bg1"/>
                </a:solidFill>
              </a:rPr>
              <a:t>Namu</a:t>
            </a:r>
            <a:r>
              <a:rPr lang="en-US" sz="2000" dirty="0">
                <a:solidFill>
                  <a:schemeClr val="bg1"/>
                </a:solidFill>
              </a:rPr>
              <a:t> and Milliken bifaces are their closest relatives, which is logical. This analysis also placed the Richardson Island and Cattle Point 3 bifaces together, which makes sense because all are on the smaller side. These are also the longest branches, which means that they are the least similar from the roots. The </a:t>
            </a:r>
            <a:r>
              <a:rPr lang="en-US" sz="2000" dirty="0" err="1">
                <a:solidFill>
                  <a:schemeClr val="bg1"/>
                </a:solidFill>
              </a:rPr>
              <a:t>Glenrose</a:t>
            </a:r>
            <a:r>
              <a:rPr lang="en-US" sz="2000" dirty="0">
                <a:solidFill>
                  <a:schemeClr val="bg1"/>
                </a:solidFill>
              </a:rPr>
              <a:t> Cannery bifaces form a clade with the Cattle Point 1 and Cattle Point 2 bifaces. These taxa share similar traits and the sites are close to each other, even if they are temporally incongruent. </a:t>
            </a:r>
          </a:p>
          <a:p>
            <a:endParaRPr lang="en-US" sz="2000" dirty="0">
              <a:solidFill>
                <a:schemeClr val="bg1"/>
              </a:solidFill>
            </a:endParaRPr>
          </a:p>
          <a:p>
            <a:r>
              <a:rPr lang="en-US" sz="2000" dirty="0">
                <a:solidFill>
                  <a:schemeClr val="bg1"/>
                </a:solidFill>
              </a:rPr>
              <a:t>For both the cladogram and the phylogram, I used a bootstrap of 1000. This means that the sites were tested by random replacement, and the higher the number, the stronger the argument that this site organization reflects reality. If the number is lower, there is a higher chance that this location of the taxa on the tree is open for debate. For example, the program is very secure in its assessment that the On-Your-Knees Cave and the Milliken sites are the closest relationship on the phylogram. This makes the stronger statistical argument that the bifaces from these two sites are closely related. </a:t>
            </a:r>
          </a:p>
          <a:p>
            <a:endParaRPr lang="en-US" sz="2000" dirty="0">
              <a:solidFill>
                <a:schemeClr val="bg1"/>
              </a:solidFill>
            </a:endParaRPr>
          </a:p>
          <a:p>
            <a:r>
              <a:rPr lang="en-US" sz="2000" dirty="0">
                <a:solidFill>
                  <a:schemeClr val="bg1"/>
                </a:solidFill>
              </a:rPr>
              <a:t>This study set out to try to determine the spread of culture via the change of foliate bifaces over time or space. Since the cladogram predicts a higher degree of homoplasy, it is likely that the people who are at the sites around the same time as each other interacted in some manner and traded lithic tool techniques. It is also likely that due to the evidence that there is descent with modification that the earlier cultures influenced the cultures that were on the landscape later. The general agreement between the phylogram and the cladogram indicates that the data are decent indicators of a potential social network among the cultures that share the same branches. Studying artifacts closely is one way to determine information about a culture. Examining artifacts from a macroevolutionary perspective is an excellent way to uncover more information from the </a:t>
            </a:r>
            <a:r>
              <a:rPr lang="en-US" sz="2000">
                <a:solidFill>
                  <a:schemeClr val="bg1"/>
                </a:solidFill>
              </a:rPr>
              <a:t>archaeological record about </a:t>
            </a:r>
            <a:r>
              <a:rPr lang="en-US" sz="2000" dirty="0">
                <a:solidFill>
                  <a:schemeClr val="bg1"/>
                </a:solidFill>
              </a:rPr>
              <a:t>how technology, ideas, and larger cultural trends made their ways across the landscape.</a:t>
            </a:r>
          </a:p>
        </p:txBody>
      </p:sp>
      <p:sp>
        <p:nvSpPr>
          <p:cNvPr id="32" name="TextBox 31">
            <a:extLst>
              <a:ext uri="{FF2B5EF4-FFF2-40B4-BE49-F238E27FC236}">
                <a16:creationId xmlns:a16="http://schemas.microsoft.com/office/drawing/2014/main" id="{EF1D5F57-F0E7-4EFD-8A77-372B507351B8}"/>
              </a:ext>
            </a:extLst>
          </p:cNvPr>
          <p:cNvSpPr txBox="1"/>
          <p:nvPr/>
        </p:nvSpPr>
        <p:spPr>
          <a:xfrm>
            <a:off x="17373597" y="18833769"/>
            <a:ext cx="5486400" cy="707886"/>
          </a:xfrm>
          <a:prstGeom prst="rect">
            <a:avLst/>
          </a:prstGeom>
          <a:solidFill>
            <a:schemeClr val="tx1">
              <a:lumMod val="85000"/>
            </a:schemeClr>
          </a:solidFill>
        </p:spPr>
        <p:txBody>
          <a:bodyPr wrap="none" rtlCol="0" anchor="ctr" anchorCtr="0">
            <a:spAutoFit/>
          </a:bodyPr>
          <a:lstStyle/>
          <a:p>
            <a:pPr algn="ctr"/>
            <a:r>
              <a:rPr lang="en-US" sz="4000" dirty="0">
                <a:solidFill>
                  <a:schemeClr val="accent2">
                    <a:lumMod val="50000"/>
                  </a:schemeClr>
                </a:solidFill>
              </a:rPr>
              <a:t>DATA</a:t>
            </a:r>
          </a:p>
        </p:txBody>
      </p:sp>
      <p:sp>
        <p:nvSpPr>
          <p:cNvPr id="35" name="TextBox 34">
            <a:extLst>
              <a:ext uri="{FF2B5EF4-FFF2-40B4-BE49-F238E27FC236}">
                <a16:creationId xmlns:a16="http://schemas.microsoft.com/office/drawing/2014/main" id="{B03A7CC2-DE0A-453E-A182-95DBA59DD793}"/>
              </a:ext>
            </a:extLst>
          </p:cNvPr>
          <p:cNvSpPr txBox="1"/>
          <p:nvPr/>
        </p:nvSpPr>
        <p:spPr>
          <a:xfrm>
            <a:off x="35304735" y="19880074"/>
            <a:ext cx="1260858" cy="400110"/>
          </a:xfrm>
          <a:prstGeom prst="rect">
            <a:avLst/>
          </a:prstGeom>
          <a:solidFill>
            <a:schemeClr val="accent2">
              <a:lumMod val="75000"/>
            </a:schemeClr>
          </a:solidFill>
        </p:spPr>
        <p:txBody>
          <a:bodyPr wrap="none" rtlCol="0">
            <a:spAutoFit/>
          </a:bodyPr>
          <a:lstStyle/>
          <a:p>
            <a:r>
              <a:rPr lang="en-US" sz="2000" dirty="0">
                <a:solidFill>
                  <a:schemeClr val="bg1"/>
                </a:solidFill>
              </a:rPr>
              <a:t>Phylogram</a:t>
            </a:r>
          </a:p>
        </p:txBody>
      </p:sp>
      <p:pic>
        <p:nvPicPr>
          <p:cNvPr id="1026" name="Picture 2" descr="Image result for university of montana logo">
            <a:extLst>
              <a:ext uri="{FF2B5EF4-FFF2-40B4-BE49-F238E27FC236}">
                <a16:creationId xmlns:a16="http://schemas.microsoft.com/office/drawing/2014/main" id="{C19AE06A-7B54-4DC7-AA0C-13F31D5282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057630" y="708457"/>
            <a:ext cx="3304561" cy="330456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A screenshot of a cell phone&#10;&#10;Description automatically generated">
            <a:extLst>
              <a:ext uri="{FF2B5EF4-FFF2-40B4-BE49-F238E27FC236}">
                <a16:creationId xmlns:a16="http://schemas.microsoft.com/office/drawing/2014/main" id="{7019D203-236C-413F-B342-323F1229C38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137910" y="15361556"/>
            <a:ext cx="5315401" cy="4245936"/>
          </a:xfrm>
          <a:prstGeom prst="rect">
            <a:avLst/>
          </a:prstGeom>
        </p:spPr>
      </p:pic>
    </p:spTree>
    <p:extLst>
      <p:ext uri="{BB962C8B-B14F-4D97-AF65-F5344CB8AC3E}">
        <p14:creationId xmlns:p14="http://schemas.microsoft.com/office/powerpoint/2010/main" val="336187480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docProps/app.xml><?xml version="1.0" encoding="utf-8"?>
<Properties xmlns="http://schemas.openxmlformats.org/officeDocument/2006/extended-properties" xmlns:vt="http://schemas.openxmlformats.org/officeDocument/2006/docPropsVTypes">
  <Template>TM10001115[[fn=Parcel]]</Template>
  <TotalTime>7643</TotalTime>
  <Words>2275</Words>
  <Application>Microsoft Office PowerPoint</Application>
  <PresentationFormat>Custom</PresentationFormat>
  <Paragraphs>290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Gill Sans MT</vt:lpstr>
      <vt:lpstr>Parcel</vt:lpstr>
      <vt:lpstr>The Evolution of Foliate Bifaces in Northwest North America Megan Denis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Evolution of Foliate Bifaces in Northwest North America</dc:title>
  <dc:creator>Denis, Megan</dc:creator>
  <cp:lastModifiedBy>Denis, Megan</cp:lastModifiedBy>
  <cp:revision>49</cp:revision>
  <dcterms:created xsi:type="dcterms:W3CDTF">2020-02-05T17:15:29Z</dcterms:created>
  <dcterms:modified xsi:type="dcterms:W3CDTF">2020-02-24T23:57:30Z</dcterms:modified>
</cp:coreProperties>
</file>