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3" r:id="rId2"/>
    <p:sldId id="289" r:id="rId3"/>
    <p:sldId id="287" r:id="rId4"/>
    <p:sldId id="257" r:id="rId5"/>
    <p:sldId id="259" r:id="rId6"/>
    <p:sldId id="260" r:id="rId7"/>
    <p:sldId id="261" r:id="rId8"/>
    <p:sldId id="262" r:id="rId9"/>
    <p:sldId id="264" r:id="rId10"/>
    <p:sldId id="265" r:id="rId11"/>
    <p:sldId id="266" r:id="rId12"/>
    <p:sldId id="284" r:id="rId13"/>
    <p:sldId id="267" r:id="rId14"/>
    <p:sldId id="268" r:id="rId15"/>
    <p:sldId id="269" r:id="rId16"/>
    <p:sldId id="272" r:id="rId17"/>
    <p:sldId id="270" r:id="rId18"/>
    <p:sldId id="275" r:id="rId19"/>
    <p:sldId id="285" r:id="rId20"/>
    <p:sldId id="276" r:id="rId21"/>
    <p:sldId id="277" r:id="rId22"/>
    <p:sldId id="286" r:id="rId23"/>
    <p:sldId id="278" r:id="rId24"/>
    <p:sldId id="279" r:id="rId25"/>
    <p:sldId id="280" r:id="rId26"/>
    <p:sldId id="282"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DE5588-4CA1-4061-82EB-6FCC144CC983}" type="datetimeFigureOut">
              <a:rPr lang="en-US" smtClean="0"/>
              <a:t>2/15/2021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ABB152-9EA9-44B9-94DD-FDDB724435C9}" type="slidenum">
              <a:rPr lang="en-US" smtClean="0"/>
              <a:t>‹#›</a:t>
            </a:fld>
            <a:endParaRPr lang="en-US"/>
          </a:p>
        </p:txBody>
      </p:sp>
    </p:spTree>
    <p:extLst>
      <p:ext uri="{BB962C8B-B14F-4D97-AF65-F5344CB8AC3E}">
        <p14:creationId xmlns:p14="http://schemas.microsoft.com/office/powerpoint/2010/main" val="260723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My name is Tyler Sparing and I will be presenting today on Emotional Appeals Towards Women in United States Advertising from 1940-1949. I will briefly show how these increasingly popular advertising techniques helped instigate and visualize the changing status of women during the decade of World War 2</a:t>
            </a:r>
          </a:p>
        </p:txBody>
      </p:sp>
      <p:sp>
        <p:nvSpPr>
          <p:cNvPr id="4" name="Slide Number Placeholder 3"/>
          <p:cNvSpPr>
            <a:spLocks noGrp="1"/>
          </p:cNvSpPr>
          <p:nvPr>
            <p:ph type="sldNum" sz="quarter" idx="5"/>
          </p:nvPr>
        </p:nvSpPr>
        <p:spPr/>
        <p:txBody>
          <a:bodyPr/>
          <a:lstStyle/>
          <a:p>
            <a:fld id="{5CABB152-9EA9-44B9-94DD-FDDB724435C9}" type="slidenum">
              <a:rPr lang="en-US" smtClean="0"/>
              <a:t>1</a:t>
            </a:fld>
            <a:endParaRPr lang="en-US"/>
          </a:p>
        </p:txBody>
      </p:sp>
    </p:spTree>
    <p:extLst>
      <p:ext uri="{BB962C8B-B14F-4D97-AF65-F5344CB8AC3E}">
        <p14:creationId xmlns:p14="http://schemas.microsoft.com/office/powerpoint/2010/main" val="1000721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early ads we see here used the religious appeal along with other prevalent themes of this time period. One is what I’ve described as woman who is “out and about”, as portrayed with the New York Central ad on the left. In it we see her having a heavenly time on wheels, as she sees the sites and travels around town.</a:t>
            </a:r>
          </a:p>
          <a:p>
            <a:endParaRPr lang="en-US" dirty="0"/>
          </a:p>
          <a:p>
            <a:r>
              <a:rPr lang="en-US" dirty="0"/>
              <a:t>On the right we have our “Rosie the Riveter” type of scene. The Angels guard our right of way shows a working woman that is clearly strong, but also patriotic in that she works in an effort to support her husband and others like him, who have been shipped off to war.  </a:t>
            </a:r>
          </a:p>
        </p:txBody>
      </p:sp>
      <p:sp>
        <p:nvSpPr>
          <p:cNvPr id="4" name="Slide Number Placeholder 3"/>
          <p:cNvSpPr>
            <a:spLocks noGrp="1"/>
          </p:cNvSpPr>
          <p:nvPr>
            <p:ph type="sldNum" sz="quarter" idx="5"/>
          </p:nvPr>
        </p:nvSpPr>
        <p:spPr/>
        <p:txBody>
          <a:bodyPr/>
          <a:lstStyle/>
          <a:p>
            <a:fld id="{5CABB152-9EA9-44B9-94DD-FDDB724435C9}" type="slidenum">
              <a:rPr lang="en-US" smtClean="0"/>
              <a:t>10</a:t>
            </a:fld>
            <a:endParaRPr lang="en-US"/>
          </a:p>
        </p:txBody>
      </p:sp>
    </p:spTree>
    <p:extLst>
      <p:ext uri="{BB962C8B-B14F-4D97-AF65-F5344CB8AC3E}">
        <p14:creationId xmlns:p14="http://schemas.microsoft.com/office/powerpoint/2010/main" val="256401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these two ads we see more patriotism, although this time it’s wrapped up in a domestic scene. Domesticity, is one theme that wouldn’t change throughout the 1940s, but rather after the war would be more aligned with being a consumer, rather than being a patriot. One choosing the right cereal brand, and in the other scene it’s Christmastime. I’ll come back to the one on the right in just a moment</a:t>
            </a:r>
          </a:p>
        </p:txBody>
      </p:sp>
      <p:sp>
        <p:nvSpPr>
          <p:cNvPr id="4" name="Slide Number Placeholder 3"/>
          <p:cNvSpPr>
            <a:spLocks noGrp="1"/>
          </p:cNvSpPr>
          <p:nvPr>
            <p:ph type="sldNum" sz="quarter" idx="5"/>
          </p:nvPr>
        </p:nvSpPr>
        <p:spPr/>
        <p:txBody>
          <a:bodyPr/>
          <a:lstStyle/>
          <a:p>
            <a:fld id="{5CABB152-9EA9-44B9-94DD-FDDB724435C9}" type="slidenum">
              <a:rPr lang="en-US" smtClean="0"/>
              <a:t>11</a:t>
            </a:fld>
            <a:endParaRPr lang="en-US"/>
          </a:p>
        </p:txBody>
      </p:sp>
    </p:spTree>
    <p:extLst>
      <p:ext uri="{BB962C8B-B14F-4D97-AF65-F5344CB8AC3E}">
        <p14:creationId xmlns:p14="http://schemas.microsoft.com/office/powerpoint/2010/main" val="2008730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we’ll see the transformation happen, where notions of patriotism, independence, power become subsumed by the ideals of consumerism and domesticity. In short, for a woman in the post-war years, advertising portrays a lifestyle in which purchasing the right products, and keeping a clean well fed household (while also looking beautiful) were the primary motivations.</a:t>
            </a:r>
          </a:p>
        </p:txBody>
      </p:sp>
      <p:sp>
        <p:nvSpPr>
          <p:cNvPr id="4" name="Slide Number Placeholder 3"/>
          <p:cNvSpPr>
            <a:spLocks noGrp="1"/>
          </p:cNvSpPr>
          <p:nvPr>
            <p:ph type="sldNum" sz="quarter" idx="5"/>
          </p:nvPr>
        </p:nvSpPr>
        <p:spPr/>
        <p:txBody>
          <a:bodyPr/>
          <a:lstStyle/>
          <a:p>
            <a:fld id="{5CABB152-9EA9-44B9-94DD-FDDB724435C9}" type="slidenum">
              <a:rPr lang="en-US" smtClean="0"/>
              <a:t>12</a:t>
            </a:fld>
            <a:endParaRPr lang="en-US"/>
          </a:p>
        </p:txBody>
      </p:sp>
    </p:spTree>
    <p:extLst>
      <p:ext uri="{BB962C8B-B14F-4D97-AF65-F5344CB8AC3E}">
        <p14:creationId xmlns:p14="http://schemas.microsoft.com/office/powerpoint/2010/main" val="1085975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see here another angel scene where a woman is contemplating buying brakes for her car. And on the right a woman Walk’s on Water, but ultimately by the end of the scene she’s back in the kitchen washing dishes.  </a:t>
            </a:r>
          </a:p>
        </p:txBody>
      </p:sp>
      <p:sp>
        <p:nvSpPr>
          <p:cNvPr id="4" name="Slide Number Placeholder 3"/>
          <p:cNvSpPr>
            <a:spLocks noGrp="1"/>
          </p:cNvSpPr>
          <p:nvPr>
            <p:ph type="sldNum" sz="quarter" idx="5"/>
          </p:nvPr>
        </p:nvSpPr>
        <p:spPr/>
        <p:txBody>
          <a:bodyPr/>
          <a:lstStyle/>
          <a:p>
            <a:fld id="{5CABB152-9EA9-44B9-94DD-FDDB724435C9}" type="slidenum">
              <a:rPr lang="en-US" smtClean="0"/>
              <a:t>13</a:t>
            </a:fld>
            <a:endParaRPr lang="en-US"/>
          </a:p>
        </p:txBody>
      </p:sp>
    </p:spTree>
    <p:extLst>
      <p:ext uri="{BB962C8B-B14F-4D97-AF65-F5344CB8AC3E}">
        <p14:creationId xmlns:p14="http://schemas.microsoft.com/office/powerpoint/2010/main" val="3969188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Angel scene on the right as Chase and </a:t>
            </a:r>
            <a:r>
              <a:rPr lang="en-US" dirty="0" err="1"/>
              <a:t>Sanborns</a:t>
            </a:r>
            <a:r>
              <a:rPr lang="en-US" dirty="0"/>
              <a:t> coffee is indicating that to achieve such an exalted status, one must make sure and buy the right brand of coffee. On the left we get a tribute to the Sun-god, as the Pittsburgh Plate Glass Company tried to sell a brighter living room essentially. </a:t>
            </a:r>
          </a:p>
        </p:txBody>
      </p:sp>
      <p:sp>
        <p:nvSpPr>
          <p:cNvPr id="4" name="Slide Number Placeholder 3"/>
          <p:cNvSpPr>
            <a:spLocks noGrp="1"/>
          </p:cNvSpPr>
          <p:nvPr>
            <p:ph type="sldNum" sz="quarter" idx="5"/>
          </p:nvPr>
        </p:nvSpPr>
        <p:spPr/>
        <p:txBody>
          <a:bodyPr/>
          <a:lstStyle/>
          <a:p>
            <a:fld id="{5CABB152-9EA9-44B9-94DD-FDDB724435C9}" type="slidenum">
              <a:rPr lang="en-US" smtClean="0"/>
              <a:t>14</a:t>
            </a:fld>
            <a:endParaRPr lang="en-US"/>
          </a:p>
        </p:txBody>
      </p:sp>
    </p:spTree>
    <p:extLst>
      <p:ext uri="{BB962C8B-B14F-4D97-AF65-F5344CB8AC3E}">
        <p14:creationId xmlns:p14="http://schemas.microsoft.com/office/powerpoint/2010/main" val="618515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we have domestic scenes in which the ability to be a consumer is primary concern. On the right a woman is feeling blessed over her quality iron, while on the left a family feels thankful to live in a land where we are free to consume. </a:t>
            </a:r>
          </a:p>
        </p:txBody>
      </p:sp>
      <p:sp>
        <p:nvSpPr>
          <p:cNvPr id="4" name="Slide Number Placeholder 3"/>
          <p:cNvSpPr>
            <a:spLocks noGrp="1"/>
          </p:cNvSpPr>
          <p:nvPr>
            <p:ph type="sldNum" sz="quarter" idx="5"/>
          </p:nvPr>
        </p:nvSpPr>
        <p:spPr/>
        <p:txBody>
          <a:bodyPr/>
          <a:lstStyle/>
          <a:p>
            <a:fld id="{5CABB152-9EA9-44B9-94DD-FDDB724435C9}" type="slidenum">
              <a:rPr lang="en-US" smtClean="0"/>
              <a:t>15</a:t>
            </a:fld>
            <a:endParaRPr lang="en-US"/>
          </a:p>
        </p:txBody>
      </p:sp>
    </p:spTree>
    <p:extLst>
      <p:ext uri="{BB962C8B-B14F-4D97-AF65-F5344CB8AC3E}">
        <p14:creationId xmlns:p14="http://schemas.microsoft.com/office/powerpoint/2010/main" val="1061853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 like to be a little more deliberate in my comparisons right here with a couple examples. Here we have the “We must keep the Faith” ad from the Union Pacific railroad. The copy writing is tiny, so I will read my transcribed version… “</a:t>
            </a:r>
            <a:r>
              <a:rPr lang="en-US" dirty="0" err="1"/>
              <a:t>LOOk</a:t>
            </a:r>
            <a:r>
              <a:rPr lang="en-US" dirty="0"/>
              <a:t> at SLIDE”</a:t>
            </a:r>
          </a:p>
          <a:p>
            <a:endParaRPr lang="en-US" dirty="0"/>
          </a:p>
          <a:p>
            <a:r>
              <a:rPr lang="en-US" dirty="0"/>
              <a:t>Essentially then, what we have is a cozy scene at home in which a family is recognizing their faith in America, faith in freedom, faith in democratic ideals, and ultimately faith that the US would win the war. </a:t>
            </a:r>
          </a:p>
        </p:txBody>
      </p:sp>
      <p:sp>
        <p:nvSpPr>
          <p:cNvPr id="4" name="Slide Number Placeholder 3"/>
          <p:cNvSpPr>
            <a:spLocks noGrp="1"/>
          </p:cNvSpPr>
          <p:nvPr>
            <p:ph type="sldNum" sz="quarter" idx="5"/>
          </p:nvPr>
        </p:nvSpPr>
        <p:spPr/>
        <p:txBody>
          <a:bodyPr/>
          <a:lstStyle/>
          <a:p>
            <a:fld id="{5CABB152-9EA9-44B9-94DD-FDDB724435C9}" type="slidenum">
              <a:rPr lang="en-US" smtClean="0"/>
              <a:t>16</a:t>
            </a:fld>
            <a:endParaRPr lang="en-US"/>
          </a:p>
        </p:txBody>
      </p:sp>
    </p:spTree>
    <p:extLst>
      <p:ext uri="{BB962C8B-B14F-4D97-AF65-F5344CB8AC3E}">
        <p14:creationId xmlns:p14="http://schemas.microsoft.com/office/powerpoint/2010/main" val="3337477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now we have this Saturday Evening Post ad from 1949, in a very similar type of scene in which a family counts their blessings and recognizes their faith in the Consumers Republic. I’ll read a couple </a:t>
            </a:r>
            <a:r>
              <a:rPr lang="en-US" dirty="0" err="1"/>
              <a:t>hightlights</a:t>
            </a:r>
            <a:r>
              <a:rPr lang="en-US" dirty="0"/>
              <a:t> from this bit of copy.. “It is your freedom to pick and choose…LOOK AT SLIDE”</a:t>
            </a:r>
          </a:p>
          <a:p>
            <a:endParaRPr lang="en-US" dirty="0"/>
          </a:p>
          <a:p>
            <a:r>
              <a:rPr lang="en-US" dirty="0"/>
              <a:t>So as we compare this slide with the last slide, it’s easy to see that faith, freedom, democracy have all shifted a little bit. In this scene, unlike the last one, these freedoms are all about purchasing products. Democracy is about consumption. And to be blessed is partake in the bounty of America’s consumer market.</a:t>
            </a:r>
          </a:p>
        </p:txBody>
      </p:sp>
      <p:sp>
        <p:nvSpPr>
          <p:cNvPr id="4" name="Slide Number Placeholder 3"/>
          <p:cNvSpPr>
            <a:spLocks noGrp="1"/>
          </p:cNvSpPr>
          <p:nvPr>
            <p:ph type="sldNum" sz="quarter" idx="5"/>
          </p:nvPr>
        </p:nvSpPr>
        <p:spPr/>
        <p:txBody>
          <a:bodyPr/>
          <a:lstStyle/>
          <a:p>
            <a:fld id="{5CABB152-9EA9-44B9-94DD-FDDB724435C9}" type="slidenum">
              <a:rPr lang="en-US" smtClean="0"/>
              <a:t>17</a:t>
            </a:fld>
            <a:endParaRPr lang="en-US"/>
          </a:p>
        </p:txBody>
      </p:sp>
    </p:spTree>
    <p:extLst>
      <p:ext uri="{BB962C8B-B14F-4D97-AF65-F5344CB8AC3E}">
        <p14:creationId xmlns:p14="http://schemas.microsoft.com/office/powerpoint/2010/main" val="1294491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comparison here, this time targeting a few of the multitude of “Angel” advertisements. On the left, during the war years we see again, patriotism, strength, womanly independence in the fact that she has a hard-working job. Domesticity as well, again this was a theme that crossed through the years, but during the war years to be worthy in the domestic sphere, often meant considering your actions in relation to how they support the war effort and the boys overseas. </a:t>
            </a:r>
          </a:p>
          <a:p>
            <a:endParaRPr lang="en-US" dirty="0"/>
          </a:p>
          <a:p>
            <a:r>
              <a:rPr lang="en-US" dirty="0"/>
              <a:t>Now on the right we get much different scenes. Gone are the Angels with jobs and power and patriotism. In it’s place is an angel that buys the right brakes, and an angel that serves up fresh coffee in the morning (by the way there are a lot of advertisements directed towards men having a hard time waking up and getting going in the morning). </a:t>
            </a:r>
          </a:p>
        </p:txBody>
      </p:sp>
      <p:sp>
        <p:nvSpPr>
          <p:cNvPr id="4" name="Slide Number Placeholder 3"/>
          <p:cNvSpPr>
            <a:spLocks noGrp="1"/>
          </p:cNvSpPr>
          <p:nvPr>
            <p:ph type="sldNum" sz="quarter" idx="5"/>
          </p:nvPr>
        </p:nvSpPr>
        <p:spPr/>
        <p:txBody>
          <a:bodyPr/>
          <a:lstStyle/>
          <a:p>
            <a:fld id="{5CABB152-9EA9-44B9-94DD-FDDB724435C9}" type="slidenum">
              <a:rPr lang="en-US" smtClean="0"/>
              <a:t>18</a:t>
            </a:fld>
            <a:endParaRPr lang="en-US"/>
          </a:p>
        </p:txBody>
      </p:sp>
    </p:spTree>
    <p:extLst>
      <p:ext uri="{BB962C8B-B14F-4D97-AF65-F5344CB8AC3E}">
        <p14:creationId xmlns:p14="http://schemas.microsoft.com/office/powerpoint/2010/main" val="268875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 provide one more example in our brief time here today. Along with Religiously based emotional appeals, we will take a look at emotional appeals that utilized the “Mother.” </a:t>
            </a:r>
          </a:p>
        </p:txBody>
      </p:sp>
      <p:sp>
        <p:nvSpPr>
          <p:cNvPr id="4" name="Slide Number Placeholder 3"/>
          <p:cNvSpPr>
            <a:spLocks noGrp="1"/>
          </p:cNvSpPr>
          <p:nvPr>
            <p:ph type="sldNum" sz="quarter" idx="5"/>
          </p:nvPr>
        </p:nvSpPr>
        <p:spPr/>
        <p:txBody>
          <a:bodyPr/>
          <a:lstStyle/>
          <a:p>
            <a:fld id="{5CABB152-9EA9-44B9-94DD-FDDB724435C9}" type="slidenum">
              <a:rPr lang="en-US" smtClean="0"/>
              <a:t>19</a:t>
            </a:fld>
            <a:endParaRPr lang="en-US"/>
          </a:p>
        </p:txBody>
      </p:sp>
    </p:spTree>
    <p:extLst>
      <p:ext uri="{BB962C8B-B14F-4D97-AF65-F5344CB8AC3E}">
        <p14:creationId xmlns:p14="http://schemas.microsoft.com/office/powerpoint/2010/main" val="93959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of the important sources that I used for this presentation. </a:t>
            </a:r>
          </a:p>
        </p:txBody>
      </p:sp>
      <p:sp>
        <p:nvSpPr>
          <p:cNvPr id="4" name="Slide Number Placeholder 3"/>
          <p:cNvSpPr>
            <a:spLocks noGrp="1"/>
          </p:cNvSpPr>
          <p:nvPr>
            <p:ph type="sldNum" sz="quarter" idx="5"/>
          </p:nvPr>
        </p:nvSpPr>
        <p:spPr/>
        <p:txBody>
          <a:bodyPr/>
          <a:lstStyle/>
          <a:p>
            <a:fld id="{5CABB152-9EA9-44B9-94DD-FDDB724435C9}" type="slidenum">
              <a:rPr lang="en-US" smtClean="0"/>
              <a:t>2</a:t>
            </a:fld>
            <a:endParaRPr lang="en-US"/>
          </a:p>
        </p:txBody>
      </p:sp>
    </p:spTree>
    <p:extLst>
      <p:ext uri="{BB962C8B-B14F-4D97-AF65-F5344CB8AC3E}">
        <p14:creationId xmlns:p14="http://schemas.microsoft.com/office/powerpoint/2010/main" val="2653488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with the religious appeals we were just examining, here we have more patriotism, power, being out-and about-, mixed with domesticity. The Pillsbury ad on the left shows a woman holding a rolling pin like a weapon, and the copy was about holding down the war at home. On the right we have a mother who was able to go around town with her husband, going to a baseball game and a movie, but still had the domestic skills to come home a serve up a bowl of delicious </a:t>
            </a:r>
            <a:r>
              <a:rPr lang="en-US" dirty="0" err="1"/>
              <a:t>cambpells</a:t>
            </a:r>
            <a:r>
              <a:rPr lang="en-US" dirty="0"/>
              <a:t> soup. </a:t>
            </a:r>
          </a:p>
        </p:txBody>
      </p:sp>
      <p:sp>
        <p:nvSpPr>
          <p:cNvPr id="4" name="Slide Number Placeholder 3"/>
          <p:cNvSpPr>
            <a:spLocks noGrp="1"/>
          </p:cNvSpPr>
          <p:nvPr>
            <p:ph type="sldNum" sz="quarter" idx="5"/>
          </p:nvPr>
        </p:nvSpPr>
        <p:spPr/>
        <p:txBody>
          <a:bodyPr/>
          <a:lstStyle/>
          <a:p>
            <a:fld id="{5CABB152-9EA9-44B9-94DD-FDDB724435C9}" type="slidenum">
              <a:rPr lang="en-US" smtClean="0"/>
              <a:t>20</a:t>
            </a:fld>
            <a:endParaRPr lang="en-US"/>
          </a:p>
        </p:txBody>
      </p:sp>
    </p:spTree>
    <p:extLst>
      <p:ext uri="{BB962C8B-B14F-4D97-AF65-F5344CB8AC3E}">
        <p14:creationId xmlns:p14="http://schemas.microsoft.com/office/powerpoint/2010/main" val="3168353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themes of patriotism mixed with the domestic scene to be found here. On the left a motherly figure is literally knitting the nation together, while on the right we see a sad scene in which a mother is waving goodbye to her son who was off to war. I will speak more on this ad in a moment, but in essence this is a thank you ad to the mother. </a:t>
            </a:r>
          </a:p>
        </p:txBody>
      </p:sp>
      <p:sp>
        <p:nvSpPr>
          <p:cNvPr id="4" name="Slide Number Placeholder 3"/>
          <p:cNvSpPr>
            <a:spLocks noGrp="1"/>
          </p:cNvSpPr>
          <p:nvPr>
            <p:ph type="sldNum" sz="quarter" idx="5"/>
          </p:nvPr>
        </p:nvSpPr>
        <p:spPr/>
        <p:txBody>
          <a:bodyPr/>
          <a:lstStyle/>
          <a:p>
            <a:fld id="{5CABB152-9EA9-44B9-94DD-FDDB724435C9}" type="slidenum">
              <a:rPr lang="en-US" smtClean="0"/>
              <a:t>21</a:t>
            </a:fld>
            <a:endParaRPr lang="en-US"/>
          </a:p>
        </p:txBody>
      </p:sp>
    </p:spTree>
    <p:extLst>
      <p:ext uri="{BB962C8B-B14F-4D97-AF65-F5344CB8AC3E}">
        <p14:creationId xmlns:p14="http://schemas.microsoft.com/office/powerpoint/2010/main" val="738782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shift into the post-war years, and get a similar experience as with the religious appeals. </a:t>
            </a:r>
          </a:p>
        </p:txBody>
      </p:sp>
      <p:sp>
        <p:nvSpPr>
          <p:cNvPr id="4" name="Slide Number Placeholder 3"/>
          <p:cNvSpPr>
            <a:spLocks noGrp="1"/>
          </p:cNvSpPr>
          <p:nvPr>
            <p:ph type="sldNum" sz="quarter" idx="5"/>
          </p:nvPr>
        </p:nvSpPr>
        <p:spPr/>
        <p:txBody>
          <a:bodyPr/>
          <a:lstStyle/>
          <a:p>
            <a:fld id="{5CABB152-9EA9-44B9-94DD-FDDB724435C9}" type="slidenum">
              <a:rPr lang="en-US" smtClean="0"/>
              <a:t>22</a:t>
            </a:fld>
            <a:endParaRPr lang="en-US"/>
          </a:p>
        </p:txBody>
      </p:sp>
    </p:spTree>
    <p:extLst>
      <p:ext uri="{BB962C8B-B14F-4D97-AF65-F5344CB8AC3E}">
        <p14:creationId xmlns:p14="http://schemas.microsoft.com/office/powerpoint/2010/main" val="2263655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we find that strength, patriotism, independence have been dis-attached to domestic responsibilities. Cooking and taking care of the kids take center stage in these ads with not much else to round out the identity of the mother. </a:t>
            </a:r>
          </a:p>
        </p:txBody>
      </p:sp>
      <p:sp>
        <p:nvSpPr>
          <p:cNvPr id="4" name="Slide Number Placeholder 3"/>
          <p:cNvSpPr>
            <a:spLocks noGrp="1"/>
          </p:cNvSpPr>
          <p:nvPr>
            <p:ph type="sldNum" sz="quarter" idx="5"/>
          </p:nvPr>
        </p:nvSpPr>
        <p:spPr/>
        <p:txBody>
          <a:bodyPr/>
          <a:lstStyle/>
          <a:p>
            <a:fld id="{5CABB152-9EA9-44B9-94DD-FDDB724435C9}" type="slidenum">
              <a:rPr lang="en-US" smtClean="0"/>
              <a:t>23</a:t>
            </a:fld>
            <a:endParaRPr lang="en-US"/>
          </a:p>
        </p:txBody>
      </p:sp>
    </p:spTree>
    <p:extLst>
      <p:ext uri="{BB962C8B-B14F-4D97-AF65-F5344CB8AC3E}">
        <p14:creationId xmlns:p14="http://schemas.microsoft.com/office/powerpoint/2010/main" val="26659554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for a quick comparison we have the ad I just showed of the mother waving goodbye to her son who is off to war. As the ad says, “Your son is off to war…LOOK AT SLIDE” The patriotism is oozing from this scene. Rather than being preoccupied with domestic responsibilities, this mother is preoccupied with her role in the “Nation’s fury” </a:t>
            </a:r>
          </a:p>
        </p:txBody>
      </p:sp>
      <p:sp>
        <p:nvSpPr>
          <p:cNvPr id="4" name="Slide Number Placeholder 3"/>
          <p:cNvSpPr>
            <a:spLocks noGrp="1"/>
          </p:cNvSpPr>
          <p:nvPr>
            <p:ph type="sldNum" sz="quarter" idx="5"/>
          </p:nvPr>
        </p:nvSpPr>
        <p:spPr/>
        <p:txBody>
          <a:bodyPr/>
          <a:lstStyle/>
          <a:p>
            <a:fld id="{5CABB152-9EA9-44B9-94DD-FDDB724435C9}" type="slidenum">
              <a:rPr lang="en-US" smtClean="0"/>
              <a:t>24</a:t>
            </a:fld>
            <a:endParaRPr lang="en-US"/>
          </a:p>
        </p:txBody>
      </p:sp>
    </p:spTree>
    <p:extLst>
      <p:ext uri="{BB962C8B-B14F-4D97-AF65-F5344CB8AC3E}">
        <p14:creationId xmlns:p14="http://schemas.microsoft.com/office/powerpoint/2010/main" val="1494666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 forward to 1948. Like the last ad, this is more or less a thank you message to the mothers out there. Unlike the last ad however, this mother is preoccupied with cooking, cleaning and raising kids. Both of these ads are thank you messages. But both are sad. And both for different reasons, this General Mills one, perhaps unintentionally so</a:t>
            </a:r>
          </a:p>
        </p:txBody>
      </p:sp>
      <p:sp>
        <p:nvSpPr>
          <p:cNvPr id="4" name="Slide Number Placeholder 3"/>
          <p:cNvSpPr>
            <a:spLocks noGrp="1"/>
          </p:cNvSpPr>
          <p:nvPr>
            <p:ph type="sldNum" sz="quarter" idx="5"/>
          </p:nvPr>
        </p:nvSpPr>
        <p:spPr/>
        <p:txBody>
          <a:bodyPr/>
          <a:lstStyle/>
          <a:p>
            <a:fld id="{5CABB152-9EA9-44B9-94DD-FDDB724435C9}" type="slidenum">
              <a:rPr lang="en-US" smtClean="0"/>
              <a:t>25</a:t>
            </a:fld>
            <a:endParaRPr lang="en-US"/>
          </a:p>
        </p:txBody>
      </p:sp>
    </p:spTree>
    <p:extLst>
      <p:ext uri="{BB962C8B-B14F-4D97-AF65-F5344CB8AC3E}">
        <p14:creationId xmlns:p14="http://schemas.microsoft.com/office/powerpoint/2010/main" val="3429068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 close up here, I’d like to mention a couple avenues I will be focusing on moving forwards. We’ve seen some of the broad transformations that had taken place halfway through the 1940s as the war ended and the “Consumers Republic” was full steam ahead. In showing that transformation, it is my goal to single out particular companies to show how the transformation happened within their own realm. Likewise I plan on digging in further to ad agencies like the J. Walter Thompson agency to see how their marketing strategies slowly started integrating emotional appeals throughout the 1940s and how we might see the post-war “Consumers republic” transformation from within the industry. </a:t>
            </a:r>
          </a:p>
        </p:txBody>
      </p:sp>
      <p:sp>
        <p:nvSpPr>
          <p:cNvPr id="4" name="Slide Number Placeholder 3"/>
          <p:cNvSpPr>
            <a:spLocks noGrp="1"/>
          </p:cNvSpPr>
          <p:nvPr>
            <p:ph type="sldNum" sz="quarter" idx="5"/>
          </p:nvPr>
        </p:nvSpPr>
        <p:spPr/>
        <p:txBody>
          <a:bodyPr/>
          <a:lstStyle/>
          <a:p>
            <a:fld id="{5CABB152-9EA9-44B9-94DD-FDDB724435C9}" type="slidenum">
              <a:rPr lang="en-US" smtClean="0"/>
              <a:t>26</a:t>
            </a:fld>
            <a:endParaRPr lang="en-US"/>
          </a:p>
        </p:txBody>
      </p:sp>
    </p:spTree>
    <p:extLst>
      <p:ext uri="{BB962C8B-B14F-4D97-AF65-F5344CB8AC3E}">
        <p14:creationId xmlns:p14="http://schemas.microsoft.com/office/powerpoint/2010/main" val="1544711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years during the War saw a continuing trend from the 1930s in the consumer arena for women. Their status as consumer citizen activists shifted into more patriotic tones, as  responsible purchasing on the home front became a vital concern. </a:t>
            </a:r>
          </a:p>
        </p:txBody>
      </p:sp>
      <p:sp>
        <p:nvSpPr>
          <p:cNvPr id="4" name="Slide Number Placeholder 3"/>
          <p:cNvSpPr>
            <a:spLocks noGrp="1"/>
          </p:cNvSpPr>
          <p:nvPr>
            <p:ph type="sldNum" sz="quarter" idx="5"/>
          </p:nvPr>
        </p:nvSpPr>
        <p:spPr/>
        <p:txBody>
          <a:bodyPr/>
          <a:lstStyle/>
          <a:p>
            <a:fld id="{5CABB152-9EA9-44B9-94DD-FDDB724435C9}" type="slidenum">
              <a:rPr lang="en-US" smtClean="0"/>
              <a:t>3</a:t>
            </a:fld>
            <a:endParaRPr lang="en-US"/>
          </a:p>
        </p:txBody>
      </p:sp>
    </p:spTree>
    <p:extLst>
      <p:ext uri="{BB962C8B-B14F-4D97-AF65-F5344CB8AC3E}">
        <p14:creationId xmlns:p14="http://schemas.microsoft.com/office/powerpoint/2010/main" val="2997167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Lisabeth Cohen provides us a concept I’ll be using called “The Consumers’ Republic” that effectively describes the culture that was created in the years following World War 2 and how the values that were being instilled were dedicated towards ideals like consumption and democracy. Essentially a new paradigm had been created in which people started to identify personally and emotionally and even spiritually with the goods that they bought. It’s during this period, then, that America started “keeping up with the Joneses”</a:t>
            </a:r>
          </a:p>
          <a:p>
            <a:endParaRPr lang="en-US" dirty="0"/>
          </a:p>
          <a:p>
            <a:r>
              <a:rPr lang="en-US" dirty="0"/>
              <a:t>So to use her words: the Consumers Republic was a “complex shared commitment…look at slide”</a:t>
            </a:r>
          </a:p>
          <a:p>
            <a:endParaRPr lang="en-US" dirty="0"/>
          </a:p>
        </p:txBody>
      </p:sp>
      <p:sp>
        <p:nvSpPr>
          <p:cNvPr id="4" name="Slide Number Placeholder 3"/>
          <p:cNvSpPr>
            <a:spLocks noGrp="1"/>
          </p:cNvSpPr>
          <p:nvPr>
            <p:ph type="sldNum" sz="quarter" idx="5"/>
          </p:nvPr>
        </p:nvSpPr>
        <p:spPr/>
        <p:txBody>
          <a:bodyPr/>
          <a:lstStyle/>
          <a:p>
            <a:fld id="{5CABB152-9EA9-44B9-94DD-FDDB724435C9}" type="slidenum">
              <a:rPr lang="en-US" smtClean="0"/>
              <a:t>4</a:t>
            </a:fld>
            <a:endParaRPr lang="en-US"/>
          </a:p>
        </p:txBody>
      </p:sp>
    </p:spTree>
    <p:extLst>
      <p:ext uri="{BB962C8B-B14F-4D97-AF65-F5344CB8AC3E}">
        <p14:creationId xmlns:p14="http://schemas.microsoft.com/office/powerpoint/2010/main" val="2502854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brief example of what Cohen might consider part of that “complex, shared commitment to consumer values,” as we see a 1948 </a:t>
            </a:r>
            <a:r>
              <a:rPr lang="en-US" dirty="0" err="1"/>
              <a:t>J.Walter</a:t>
            </a:r>
            <a:r>
              <a:rPr lang="en-US" dirty="0"/>
              <a:t> Thompson company newsletter that discusses their work with the Ad Council about creating campaigns that advertise the qualities of the “free markets and competition”</a:t>
            </a:r>
          </a:p>
          <a:p>
            <a:endParaRPr lang="en-US" dirty="0"/>
          </a:p>
          <a:p>
            <a:r>
              <a:rPr lang="en-US" dirty="0"/>
              <a:t>This particular piece has been taken from the digital Hartman Collection at Duke University. The Hartman Collection houses much of the J. Walter Thompson archives. </a:t>
            </a:r>
          </a:p>
        </p:txBody>
      </p:sp>
      <p:sp>
        <p:nvSpPr>
          <p:cNvPr id="4" name="Slide Number Placeholder 3"/>
          <p:cNvSpPr>
            <a:spLocks noGrp="1"/>
          </p:cNvSpPr>
          <p:nvPr>
            <p:ph type="sldNum" sz="quarter" idx="5"/>
          </p:nvPr>
        </p:nvSpPr>
        <p:spPr/>
        <p:txBody>
          <a:bodyPr/>
          <a:lstStyle/>
          <a:p>
            <a:fld id="{5CABB152-9EA9-44B9-94DD-FDDB724435C9}" type="slidenum">
              <a:rPr lang="en-US" smtClean="0"/>
              <a:t>5</a:t>
            </a:fld>
            <a:endParaRPr lang="en-US"/>
          </a:p>
        </p:txBody>
      </p:sp>
    </p:spTree>
    <p:extLst>
      <p:ext uri="{BB962C8B-B14F-4D97-AF65-F5344CB8AC3E}">
        <p14:creationId xmlns:p14="http://schemas.microsoft.com/office/powerpoint/2010/main" val="1000088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advertising industry didn’t fully convert to emotional appeals until the 1950s and 1960s. And part of the reason for this is because it was in the decades following World War 2 that ad agencies started to dismiss the traditional “number-counting” methods and logical ‘reason-why’ advertising and started to rely more and more on psychological, emotional techniques. Motivation Research became all the rage during this post-war era, as figures like Ernest </a:t>
            </a:r>
            <a:r>
              <a:rPr lang="en-US" dirty="0" err="1"/>
              <a:t>Dichter</a:t>
            </a:r>
            <a:r>
              <a:rPr lang="en-US" dirty="0"/>
              <a:t>, </a:t>
            </a:r>
            <a:r>
              <a:rPr lang="en-US" dirty="0" err="1"/>
              <a:t>Herta</a:t>
            </a:r>
            <a:r>
              <a:rPr lang="en-US" dirty="0"/>
              <a:t> Herzog and Louis </a:t>
            </a:r>
            <a:r>
              <a:rPr lang="en-US" dirty="0" err="1"/>
              <a:t>Cheskin</a:t>
            </a:r>
            <a:r>
              <a:rPr lang="en-US" dirty="0"/>
              <a:t> came along and changed the game entirely. </a:t>
            </a:r>
          </a:p>
          <a:p>
            <a:endParaRPr lang="en-US" dirty="0"/>
          </a:p>
          <a:p>
            <a:r>
              <a:rPr lang="en-US" dirty="0"/>
              <a:t>The emotional appeal became ubiquitous somewhere in the late 1950s or 1960s perhaps, but yet had roots that stretched back all the way to the start of the 20</a:t>
            </a:r>
            <a:r>
              <a:rPr lang="en-US" baseline="30000" dirty="0"/>
              <a:t>th</a:t>
            </a:r>
            <a:r>
              <a:rPr lang="en-US" dirty="0"/>
              <a:t> century. In 1911, as we see with this advertisement here, Helen </a:t>
            </a:r>
            <a:r>
              <a:rPr lang="en-US" dirty="0" err="1"/>
              <a:t>Landsdowne</a:t>
            </a:r>
            <a:r>
              <a:rPr lang="en-US" dirty="0"/>
              <a:t> </a:t>
            </a:r>
            <a:r>
              <a:rPr lang="en-US" dirty="0" err="1"/>
              <a:t>Resor</a:t>
            </a:r>
            <a:r>
              <a:rPr lang="en-US" dirty="0"/>
              <a:t> created </a:t>
            </a:r>
            <a:r>
              <a:rPr lang="en-US" dirty="0" err="1"/>
              <a:t>whats</a:t>
            </a:r>
            <a:r>
              <a:rPr lang="en-US" dirty="0"/>
              <a:t> often considered to be the first emotional appeal in advertising. “A Skin you love to touch.” </a:t>
            </a:r>
          </a:p>
        </p:txBody>
      </p:sp>
      <p:sp>
        <p:nvSpPr>
          <p:cNvPr id="4" name="Slide Number Placeholder 3"/>
          <p:cNvSpPr>
            <a:spLocks noGrp="1"/>
          </p:cNvSpPr>
          <p:nvPr>
            <p:ph type="sldNum" sz="quarter" idx="5"/>
          </p:nvPr>
        </p:nvSpPr>
        <p:spPr/>
        <p:txBody>
          <a:bodyPr/>
          <a:lstStyle/>
          <a:p>
            <a:fld id="{5CABB152-9EA9-44B9-94DD-FDDB724435C9}" type="slidenum">
              <a:rPr lang="en-US" smtClean="0"/>
              <a:t>6</a:t>
            </a:fld>
            <a:endParaRPr lang="en-US"/>
          </a:p>
        </p:txBody>
      </p:sp>
    </p:spTree>
    <p:extLst>
      <p:ext uri="{BB962C8B-B14F-4D97-AF65-F5344CB8AC3E}">
        <p14:creationId xmlns:p14="http://schemas.microsoft.com/office/powerpoint/2010/main" val="1707522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also peer back and see the psychological roots in advertising, and see how indeed emotional persuasion techniques were being promoted well before the post-war era. Walter Dill Scott is considered to be the first Professor of Advertising, as he studied the field from a psychological angle while teaching at Northwestern University</a:t>
            </a:r>
          </a:p>
          <a:p>
            <a:endParaRPr lang="en-US" dirty="0"/>
          </a:p>
          <a:p>
            <a:r>
              <a:rPr lang="en-US" dirty="0"/>
              <a:t>John B. Watson meanwhile had grown infamous in his years as a Behavioral psychologist, notably for his research on the fear response with babies. Nevertheless by 1920 he took his behaviorist theories and started working with the J. Walter Thompson agency. He was a believer in the emotional persuasion techniques, especially if they were fear based appeals, as we see here with the </a:t>
            </a:r>
            <a:r>
              <a:rPr lang="en-US" dirty="0" err="1"/>
              <a:t>Pebeco</a:t>
            </a:r>
            <a:r>
              <a:rPr lang="en-US" dirty="0"/>
              <a:t> toothpaste ad. “Who could love a girl with smoke-stained teeth?” </a:t>
            </a:r>
          </a:p>
        </p:txBody>
      </p:sp>
      <p:sp>
        <p:nvSpPr>
          <p:cNvPr id="4" name="Slide Number Placeholder 3"/>
          <p:cNvSpPr>
            <a:spLocks noGrp="1"/>
          </p:cNvSpPr>
          <p:nvPr>
            <p:ph type="sldNum" sz="quarter" idx="5"/>
          </p:nvPr>
        </p:nvSpPr>
        <p:spPr/>
        <p:txBody>
          <a:bodyPr/>
          <a:lstStyle/>
          <a:p>
            <a:fld id="{5CABB152-9EA9-44B9-94DD-FDDB724435C9}" type="slidenum">
              <a:rPr lang="en-US" smtClean="0"/>
              <a:t>7</a:t>
            </a:fld>
            <a:endParaRPr lang="en-US"/>
          </a:p>
        </p:txBody>
      </p:sp>
    </p:spTree>
    <p:extLst>
      <p:ext uri="{BB962C8B-B14F-4D97-AF65-F5344CB8AC3E}">
        <p14:creationId xmlns:p14="http://schemas.microsoft.com/office/powerpoint/2010/main" val="1270642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I’ve mentioned, the emotional appeal became a primary advertising angle by the post-war period, and thanks in part to the monumental campaigns like </a:t>
            </a:r>
            <a:r>
              <a:rPr lang="en-US" dirty="0" err="1"/>
              <a:t>Debeers</a:t>
            </a:r>
            <a:r>
              <a:rPr lang="en-US" dirty="0"/>
              <a:t> “A Diamond is Forever” and Marlboro’s “Marlboro man,” the ad industry was fully converted by the time of the “Creative Revolution in advertising” of the 1960s. In fact, one could make a case that the Creative Revolution was a result of getting more imaginative with emotional appeals. </a:t>
            </a:r>
          </a:p>
        </p:txBody>
      </p:sp>
      <p:sp>
        <p:nvSpPr>
          <p:cNvPr id="4" name="Slide Number Placeholder 3"/>
          <p:cNvSpPr>
            <a:spLocks noGrp="1"/>
          </p:cNvSpPr>
          <p:nvPr>
            <p:ph type="sldNum" sz="quarter" idx="5"/>
          </p:nvPr>
        </p:nvSpPr>
        <p:spPr/>
        <p:txBody>
          <a:bodyPr/>
          <a:lstStyle/>
          <a:p>
            <a:fld id="{5CABB152-9EA9-44B9-94DD-FDDB724435C9}" type="slidenum">
              <a:rPr lang="en-US" smtClean="0"/>
              <a:t>8</a:t>
            </a:fld>
            <a:endParaRPr lang="en-US"/>
          </a:p>
        </p:txBody>
      </p:sp>
    </p:spTree>
    <p:extLst>
      <p:ext uri="{BB962C8B-B14F-4D97-AF65-F5344CB8AC3E}">
        <p14:creationId xmlns:p14="http://schemas.microsoft.com/office/powerpoint/2010/main" val="2738946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circle back to the project at hand, where I’ve divided the decade of the forties into two distinct halves. Essentially the war years, and the post-war years. For our purposes I’ve chosen two particularly prevalent emotional appeals, the Religious appeal and the Motherly appeal, and show how they evolved over the course of the decade. As we’ll see, and generally in line with Cohen’s political analysis, and others, we notice a transformation happen with how women are advertised. In a nutshell, we’ll see women go from Rosie the Riveter to perpetual housewife. </a:t>
            </a:r>
          </a:p>
        </p:txBody>
      </p:sp>
      <p:sp>
        <p:nvSpPr>
          <p:cNvPr id="4" name="Slide Number Placeholder 3"/>
          <p:cNvSpPr>
            <a:spLocks noGrp="1"/>
          </p:cNvSpPr>
          <p:nvPr>
            <p:ph type="sldNum" sz="quarter" idx="5"/>
          </p:nvPr>
        </p:nvSpPr>
        <p:spPr/>
        <p:txBody>
          <a:bodyPr/>
          <a:lstStyle/>
          <a:p>
            <a:fld id="{5CABB152-9EA9-44B9-94DD-FDDB724435C9}" type="slidenum">
              <a:rPr lang="en-US" smtClean="0"/>
              <a:t>9</a:t>
            </a:fld>
            <a:endParaRPr lang="en-US"/>
          </a:p>
        </p:txBody>
      </p:sp>
    </p:spTree>
    <p:extLst>
      <p:ext uri="{BB962C8B-B14F-4D97-AF65-F5344CB8AC3E}">
        <p14:creationId xmlns:p14="http://schemas.microsoft.com/office/powerpoint/2010/main" val="911113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4ABF2-7B24-42CE-A6E6-47E43F175F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31DC9F-A51E-4694-9DBF-102102EF12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B25725E-4C73-4C03-91A0-7B3DEFAFC8CC}"/>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0C00EC38-D20D-403E-B50A-02B02729CF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A099A4-6DD5-4A32-B525-4B00879E9146}"/>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724343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CDC31-B259-4264-BF10-A976D75B8D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8F4968-A1D3-424D-B54D-B07BB8634B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066BC3-45C1-4425-A660-4DE3053AD2AB}"/>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D1AE956A-49C0-4B52-B22F-6D472FABF3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4B7BDA-2FFE-4088-8539-2289E9BEEE1F}"/>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97651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1D6735-BE61-410A-90B6-32E106C9F85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38C9A3-F932-493F-8B21-DCF7F30269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FFE49C-E4E0-4C9F-95F3-531032984EDC}"/>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A17AF6DD-4EA0-446B-AAC3-089DA96A5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35185B-ADBB-4990-874A-FA3F2487184A}"/>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3694245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39805-5B3D-4C3D-9290-60F7F9298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CF4647-BD9C-46D4-9BB3-F194955303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682949-24BC-4A1E-A542-123780BC6D5F}"/>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F98AE573-DA5D-4BCF-A56B-04A9FA5274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848D88-4ED6-4277-9DFF-6D096D23A102}"/>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3576204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DF4AB-127E-496F-844F-FE5ADDBDAB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86FB56-1D96-423C-A966-21ACF03C4E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ABE93F-4586-40BC-8C6B-7EC73B3C15F9}"/>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586C6143-B598-4363-8DD8-CD1759EFE1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6A6641-1874-42C5-B59B-A8DE927D335F}"/>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4089770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3AFCF-F6E7-4FA4-96EB-CB0CFFACBA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2E130C-DC2F-4E37-86DC-0352D2CE8B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85C86A-CD2C-4576-B5A4-8BCFD59D4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B68D3F-669B-4A3E-9F54-1017524E5B76}"/>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6" name="Footer Placeholder 5">
            <a:extLst>
              <a:ext uri="{FF2B5EF4-FFF2-40B4-BE49-F238E27FC236}">
                <a16:creationId xmlns:a16="http://schemas.microsoft.com/office/drawing/2014/main" id="{0563A10C-008A-4356-8353-20AD98E6B6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AA52E6-7E36-45E8-91E7-C74CC2A87E4C}"/>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137779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DF852-7F87-423B-A059-7C138198810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35B0BB-1350-4857-AE5C-E26B10C65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4F6BE-8118-44B7-91FA-4EB32CCF18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88EC449-28D7-4EF7-ABAB-399DB6B657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68930E-4FC2-423E-A2DE-4C71EACC67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BE3055-FF9F-47CE-A6E2-392EA12D9606}"/>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8" name="Footer Placeholder 7">
            <a:extLst>
              <a:ext uri="{FF2B5EF4-FFF2-40B4-BE49-F238E27FC236}">
                <a16:creationId xmlns:a16="http://schemas.microsoft.com/office/drawing/2014/main" id="{630DC6CF-A99C-4DF6-80BA-FC87351C8C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AB72F4-7A20-4B00-9D41-A50CF56449F5}"/>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2828746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ECD6-5F9A-4410-8EB9-C819FD3D16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75F658-8CA0-49D7-A37D-E27507F40C77}"/>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4" name="Footer Placeholder 3">
            <a:extLst>
              <a:ext uri="{FF2B5EF4-FFF2-40B4-BE49-F238E27FC236}">
                <a16:creationId xmlns:a16="http://schemas.microsoft.com/office/drawing/2014/main" id="{CA1D5CF7-2736-402F-8403-CD3CE036B4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79A6EA-5655-40F6-AC97-AFB91EB37E06}"/>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824851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CC06DA-C440-47AD-B343-33537B1D7E12}"/>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3" name="Footer Placeholder 2">
            <a:extLst>
              <a:ext uri="{FF2B5EF4-FFF2-40B4-BE49-F238E27FC236}">
                <a16:creationId xmlns:a16="http://schemas.microsoft.com/office/drawing/2014/main" id="{889346DA-4599-425E-B20E-C4489F0F31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9F6B53-105B-473A-8A22-D271D6E35FD0}"/>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648989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60113-2358-4C43-A266-CCFCBBD54B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F54284C-DCB8-48CE-800C-9AE0735743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2CD60D-2FF7-4FE7-960D-2FD8DF2F85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1DD9B8-C53E-4E82-A160-126AD4D24890}"/>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6" name="Footer Placeholder 5">
            <a:extLst>
              <a:ext uri="{FF2B5EF4-FFF2-40B4-BE49-F238E27FC236}">
                <a16:creationId xmlns:a16="http://schemas.microsoft.com/office/drawing/2014/main" id="{B2696624-7F58-45E8-BA57-B8571D3DD6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63D265-D236-4086-844A-CB9EC6112920}"/>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2237601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50BFA-316E-445C-95FF-258E52FA5D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B8E5AC-1F6C-443D-8F68-199337B2B6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4662D6-5E4F-4288-BBB3-A88079D4D5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748DF4-8D65-429A-A7E1-8CC62FD407E8}"/>
              </a:ext>
            </a:extLst>
          </p:cNvPr>
          <p:cNvSpPr>
            <a:spLocks noGrp="1"/>
          </p:cNvSpPr>
          <p:nvPr>
            <p:ph type="dt" sz="half" idx="10"/>
          </p:nvPr>
        </p:nvSpPr>
        <p:spPr/>
        <p:txBody>
          <a:bodyPr/>
          <a:lstStyle/>
          <a:p>
            <a:fld id="{40CF720D-EB0A-4F78-B37E-AA60AA90E85C}" type="datetimeFigureOut">
              <a:rPr lang="en-US" smtClean="0"/>
              <a:t>2/15/2021</a:t>
            </a:fld>
            <a:endParaRPr lang="en-US"/>
          </a:p>
        </p:txBody>
      </p:sp>
      <p:sp>
        <p:nvSpPr>
          <p:cNvPr id="6" name="Footer Placeholder 5">
            <a:extLst>
              <a:ext uri="{FF2B5EF4-FFF2-40B4-BE49-F238E27FC236}">
                <a16:creationId xmlns:a16="http://schemas.microsoft.com/office/drawing/2014/main" id="{8EAB6D8F-5927-48FD-AA06-F0CC32B372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A88DBA-DA51-47F3-AE16-E49AAB3C7FB1}"/>
              </a:ext>
            </a:extLst>
          </p:cNvPr>
          <p:cNvSpPr>
            <a:spLocks noGrp="1"/>
          </p:cNvSpPr>
          <p:nvPr>
            <p:ph type="sldNum" sz="quarter" idx="12"/>
          </p:nvPr>
        </p:nvSpPr>
        <p:spPr/>
        <p:txBody>
          <a:bodyPr/>
          <a:lstStyle/>
          <a:p>
            <a:fld id="{4F5343B9-45EE-4A76-B394-D17D2E6358BE}" type="slidenum">
              <a:rPr lang="en-US" smtClean="0"/>
              <a:t>‹#›</a:t>
            </a:fld>
            <a:endParaRPr lang="en-US"/>
          </a:p>
        </p:txBody>
      </p:sp>
    </p:spTree>
    <p:extLst>
      <p:ext uri="{BB962C8B-B14F-4D97-AF65-F5344CB8AC3E}">
        <p14:creationId xmlns:p14="http://schemas.microsoft.com/office/powerpoint/2010/main" val="1033130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A8A8C7-564E-43CE-A596-9A0206C77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1DE959-3585-4EFA-87CE-2FCF0384F3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2BB88-2B82-4B7A-BB8B-0E2C7D5448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CF720D-EB0A-4F78-B37E-AA60AA90E85C}" type="datetimeFigureOut">
              <a:rPr lang="en-US" smtClean="0"/>
              <a:t>2/15/2021</a:t>
            </a:fld>
            <a:endParaRPr lang="en-US"/>
          </a:p>
        </p:txBody>
      </p:sp>
      <p:sp>
        <p:nvSpPr>
          <p:cNvPr id="5" name="Footer Placeholder 4">
            <a:extLst>
              <a:ext uri="{FF2B5EF4-FFF2-40B4-BE49-F238E27FC236}">
                <a16:creationId xmlns:a16="http://schemas.microsoft.com/office/drawing/2014/main" id="{16653484-ADD4-456B-A153-4778660E20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B64022-CA96-48C8-828A-42F43754DB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343B9-45EE-4A76-B394-D17D2E6358BE}" type="slidenum">
              <a:rPr lang="en-US" smtClean="0"/>
              <a:t>‹#›</a:t>
            </a:fld>
            <a:endParaRPr lang="en-US"/>
          </a:p>
        </p:txBody>
      </p:sp>
    </p:spTree>
    <p:extLst>
      <p:ext uri="{BB962C8B-B14F-4D97-AF65-F5344CB8AC3E}">
        <p14:creationId xmlns:p14="http://schemas.microsoft.com/office/powerpoint/2010/main" val="41209945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15.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FC993-7AFA-490F-95EC-9B0BD3F70BE9}"/>
              </a:ext>
            </a:extLst>
          </p:cNvPr>
          <p:cNvSpPr>
            <a:spLocks noGrp="1"/>
          </p:cNvSpPr>
          <p:nvPr>
            <p:ph type="ctrTitle"/>
          </p:nvPr>
        </p:nvSpPr>
        <p:spPr/>
        <p:txBody>
          <a:bodyPr/>
          <a:lstStyle/>
          <a:p>
            <a:endParaRPr lang="en-US" dirty="0"/>
          </a:p>
        </p:txBody>
      </p:sp>
      <p:pic>
        <p:nvPicPr>
          <p:cNvPr id="4" name="Picture 3" descr="Text&#10;&#10;Description automatically generated">
            <a:extLst>
              <a:ext uri="{FF2B5EF4-FFF2-40B4-BE49-F238E27FC236}">
                <a16:creationId xmlns:a16="http://schemas.microsoft.com/office/drawing/2014/main" id="{89420371-BBDE-4F35-8A53-9EE7C69742C8}"/>
              </a:ext>
            </a:extLst>
          </p:cNvPr>
          <p:cNvPicPr>
            <a:picLocks noChangeAspect="1"/>
          </p:cNvPicPr>
          <p:nvPr/>
        </p:nvPicPr>
        <p:blipFill rotWithShape="1">
          <a:blip r:embed="rId3"/>
          <a:srcRect r="-2" b="17592"/>
          <a:stretch/>
        </p:blipFill>
        <p:spPr>
          <a:xfrm>
            <a:off x="20" y="-96432"/>
            <a:ext cx="6181706" cy="6954432"/>
          </a:xfrm>
          <a:prstGeom prst="rect">
            <a:avLst/>
          </a:prstGeom>
        </p:spPr>
      </p:pic>
      <p:pic>
        <p:nvPicPr>
          <p:cNvPr id="5" name="Picture 2">
            <a:extLst>
              <a:ext uri="{FF2B5EF4-FFF2-40B4-BE49-F238E27FC236}">
                <a16:creationId xmlns:a16="http://schemas.microsoft.com/office/drawing/2014/main" id="{F3486ECD-FA34-43C0-BE98-9458CC0D09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726" y="-174007"/>
            <a:ext cx="6010254" cy="7031997"/>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C928B3C6-6187-4E7E-9B3A-4E38E1D88DA8}"/>
              </a:ext>
            </a:extLst>
          </p:cNvPr>
          <p:cNvSpPr>
            <a:spLocks noGrp="1"/>
          </p:cNvSpPr>
          <p:nvPr>
            <p:ph type="subTitle" idx="1"/>
          </p:nvPr>
        </p:nvSpPr>
        <p:spPr>
          <a:xfrm>
            <a:off x="4238625" y="2543175"/>
            <a:ext cx="3905250" cy="1905000"/>
          </a:xfrm>
          <a:solidFill>
            <a:schemeClr val="bg1"/>
          </a:solidFill>
        </p:spPr>
        <p:txBody>
          <a:bodyPr>
            <a:normAutofit/>
          </a:bodyPr>
          <a:lstStyle/>
          <a:p>
            <a:r>
              <a:rPr lang="en-US" b="1" dirty="0">
                <a:latin typeface="Aharoni" panose="02010803020104030203" pitchFamily="2" charset="-79"/>
                <a:cs typeface="Aharoni" panose="02010803020104030203" pitchFamily="2" charset="-79"/>
              </a:rPr>
              <a:t>Emotional Appeals Towards Women in United States Advertising: </a:t>
            </a:r>
            <a:r>
              <a:rPr lang="en-US" sz="4000" b="1" dirty="0">
                <a:latin typeface="Aharoni" panose="02010803020104030203" pitchFamily="2" charset="-79"/>
                <a:cs typeface="Aharoni" panose="02010803020104030203" pitchFamily="2" charset="-79"/>
              </a:rPr>
              <a:t>1940-1949</a:t>
            </a:r>
            <a:endParaRPr lang="en-US" sz="4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466542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9017E-54C6-43FE-99B8-B286CD096654}"/>
              </a:ext>
            </a:extLst>
          </p:cNvPr>
          <p:cNvSpPr>
            <a:spLocks noGrp="1"/>
          </p:cNvSpPr>
          <p:nvPr>
            <p:ph type="title"/>
          </p:nvPr>
        </p:nvSpPr>
        <p:spPr>
          <a:xfrm>
            <a:off x="0" y="3333"/>
            <a:ext cx="10754360" cy="1355408"/>
          </a:xfrm>
        </p:spPr>
        <p:txBody>
          <a:bodyPr>
            <a:normAutofit/>
          </a:bodyPr>
          <a:lstStyle/>
          <a:p>
            <a:r>
              <a:rPr lang="en-US" b="1" dirty="0"/>
              <a:t>1940-1945: Religious Appeals </a:t>
            </a:r>
            <a:br>
              <a:rPr lang="en-US" b="1" dirty="0"/>
            </a:br>
            <a:endParaRPr lang="en-US" b="1" dirty="0"/>
          </a:p>
        </p:txBody>
      </p:sp>
      <p:sp>
        <p:nvSpPr>
          <p:cNvPr id="3" name="Content Placeholder 2">
            <a:extLst>
              <a:ext uri="{FF2B5EF4-FFF2-40B4-BE49-F238E27FC236}">
                <a16:creationId xmlns:a16="http://schemas.microsoft.com/office/drawing/2014/main" id="{12C080BC-A741-4663-8D8B-53F9A53254BE}"/>
              </a:ext>
            </a:extLst>
          </p:cNvPr>
          <p:cNvSpPr>
            <a:spLocks noGrp="1"/>
          </p:cNvSpPr>
          <p:nvPr>
            <p:ph idx="1"/>
          </p:nvPr>
        </p:nvSpPr>
        <p:spPr/>
        <p:txBody>
          <a:bodyPr/>
          <a:lstStyle/>
          <a:p>
            <a:endParaRPr lang="en-US" dirty="0"/>
          </a:p>
          <a:p>
            <a:endParaRPr lang="en-US" dirty="0"/>
          </a:p>
        </p:txBody>
      </p:sp>
      <p:pic>
        <p:nvPicPr>
          <p:cNvPr id="4" name="Picture 3">
            <a:extLst>
              <a:ext uri="{FF2B5EF4-FFF2-40B4-BE49-F238E27FC236}">
                <a16:creationId xmlns:a16="http://schemas.microsoft.com/office/drawing/2014/main" id="{1947A40E-0E3A-470A-9165-91A8B0E478F1}"/>
              </a:ext>
            </a:extLst>
          </p:cNvPr>
          <p:cNvPicPr>
            <a:picLocks noChangeAspect="1"/>
          </p:cNvPicPr>
          <p:nvPr/>
        </p:nvPicPr>
        <p:blipFill>
          <a:blip r:embed="rId3"/>
          <a:stretch>
            <a:fillRect/>
          </a:stretch>
        </p:blipFill>
        <p:spPr>
          <a:xfrm>
            <a:off x="4074160" y="907255"/>
            <a:ext cx="2380070" cy="5820823"/>
          </a:xfrm>
          <a:prstGeom prst="rect">
            <a:avLst/>
          </a:prstGeom>
        </p:spPr>
      </p:pic>
      <p:pic>
        <p:nvPicPr>
          <p:cNvPr id="5" name="Picture 4">
            <a:extLst>
              <a:ext uri="{FF2B5EF4-FFF2-40B4-BE49-F238E27FC236}">
                <a16:creationId xmlns:a16="http://schemas.microsoft.com/office/drawing/2014/main" id="{7DB539D8-0B7E-4909-9DBC-1B4B2C8DBD19}"/>
              </a:ext>
            </a:extLst>
          </p:cNvPr>
          <p:cNvPicPr>
            <a:picLocks noChangeAspect="1"/>
          </p:cNvPicPr>
          <p:nvPr/>
        </p:nvPicPr>
        <p:blipFill>
          <a:blip r:embed="rId4"/>
          <a:stretch>
            <a:fillRect/>
          </a:stretch>
        </p:blipFill>
        <p:spPr>
          <a:xfrm>
            <a:off x="6961690" y="0"/>
            <a:ext cx="5230310" cy="6858000"/>
          </a:xfrm>
          <a:prstGeom prst="rect">
            <a:avLst/>
          </a:prstGeom>
        </p:spPr>
      </p:pic>
      <p:sp>
        <p:nvSpPr>
          <p:cNvPr id="6" name="TextBox 5">
            <a:extLst>
              <a:ext uri="{FF2B5EF4-FFF2-40B4-BE49-F238E27FC236}">
                <a16:creationId xmlns:a16="http://schemas.microsoft.com/office/drawing/2014/main" id="{D7C14F03-A1B0-490E-836F-C596D11E86D8}"/>
              </a:ext>
            </a:extLst>
          </p:cNvPr>
          <p:cNvSpPr txBox="1"/>
          <p:nvPr/>
        </p:nvSpPr>
        <p:spPr>
          <a:xfrm>
            <a:off x="690880" y="2316480"/>
            <a:ext cx="2545080" cy="1754326"/>
          </a:xfrm>
          <a:prstGeom prst="rect">
            <a:avLst/>
          </a:prstGeom>
          <a:noFill/>
        </p:spPr>
        <p:txBody>
          <a:bodyPr wrap="square" rtlCol="0">
            <a:spAutoFit/>
          </a:bodyPr>
          <a:lstStyle/>
          <a:p>
            <a:r>
              <a:rPr lang="en-US" b="1" dirty="0"/>
              <a:t>Themes</a:t>
            </a:r>
            <a:r>
              <a:rPr lang="en-US" dirty="0"/>
              <a:t>: </a:t>
            </a:r>
          </a:p>
          <a:p>
            <a:endParaRPr lang="en-US" dirty="0"/>
          </a:p>
          <a:p>
            <a:r>
              <a:rPr lang="en-US" dirty="0"/>
              <a:t>Out and about</a:t>
            </a:r>
          </a:p>
          <a:p>
            <a:endParaRPr lang="en-US" dirty="0"/>
          </a:p>
          <a:p>
            <a:r>
              <a:rPr lang="en-US" dirty="0"/>
              <a:t>Independence, strength, patriotism</a:t>
            </a:r>
          </a:p>
        </p:txBody>
      </p:sp>
    </p:spTree>
    <p:extLst>
      <p:ext uri="{BB962C8B-B14F-4D97-AF65-F5344CB8AC3E}">
        <p14:creationId xmlns:p14="http://schemas.microsoft.com/office/powerpoint/2010/main" val="2718928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F8FF5-7F45-4A59-9386-E7615FC449E5}"/>
              </a:ext>
            </a:extLst>
          </p:cNvPr>
          <p:cNvSpPr>
            <a:spLocks noGrp="1"/>
          </p:cNvSpPr>
          <p:nvPr>
            <p:ph type="title"/>
          </p:nvPr>
        </p:nvSpPr>
        <p:spPr>
          <a:xfrm>
            <a:off x="0" y="1"/>
            <a:ext cx="10515600" cy="822960"/>
          </a:xfrm>
        </p:spPr>
        <p:txBody>
          <a:bodyPr/>
          <a:lstStyle/>
          <a:p>
            <a:r>
              <a:rPr lang="en-US" b="1" dirty="0"/>
              <a:t>1940-1945: Religious Appeals</a:t>
            </a:r>
          </a:p>
        </p:txBody>
      </p:sp>
      <p:pic>
        <p:nvPicPr>
          <p:cNvPr id="3" name="Picture 2">
            <a:extLst>
              <a:ext uri="{FF2B5EF4-FFF2-40B4-BE49-F238E27FC236}">
                <a16:creationId xmlns:a16="http://schemas.microsoft.com/office/drawing/2014/main" id="{F0DCBEB1-7453-4C7D-A477-A5A82A369FA2}"/>
              </a:ext>
            </a:extLst>
          </p:cNvPr>
          <p:cNvPicPr>
            <a:picLocks noChangeAspect="1"/>
          </p:cNvPicPr>
          <p:nvPr/>
        </p:nvPicPr>
        <p:blipFill>
          <a:blip r:embed="rId3"/>
          <a:stretch>
            <a:fillRect/>
          </a:stretch>
        </p:blipFill>
        <p:spPr>
          <a:xfrm>
            <a:off x="4257040" y="695644"/>
            <a:ext cx="2353495" cy="6274115"/>
          </a:xfrm>
          <a:prstGeom prst="rect">
            <a:avLst/>
          </a:prstGeom>
        </p:spPr>
      </p:pic>
      <p:pic>
        <p:nvPicPr>
          <p:cNvPr id="4" name="Picture 3">
            <a:extLst>
              <a:ext uri="{FF2B5EF4-FFF2-40B4-BE49-F238E27FC236}">
                <a16:creationId xmlns:a16="http://schemas.microsoft.com/office/drawing/2014/main" id="{91CF651A-54EF-4265-9F5C-296598974447}"/>
              </a:ext>
            </a:extLst>
          </p:cNvPr>
          <p:cNvPicPr>
            <a:picLocks noChangeAspect="1"/>
          </p:cNvPicPr>
          <p:nvPr/>
        </p:nvPicPr>
        <p:blipFill>
          <a:blip r:embed="rId4"/>
          <a:stretch>
            <a:fillRect/>
          </a:stretch>
        </p:blipFill>
        <p:spPr>
          <a:xfrm>
            <a:off x="6736080" y="-368945"/>
            <a:ext cx="5455920" cy="7456203"/>
          </a:xfrm>
          <a:prstGeom prst="rect">
            <a:avLst/>
          </a:prstGeom>
        </p:spPr>
      </p:pic>
      <p:sp>
        <p:nvSpPr>
          <p:cNvPr id="5" name="TextBox 4">
            <a:extLst>
              <a:ext uri="{FF2B5EF4-FFF2-40B4-BE49-F238E27FC236}">
                <a16:creationId xmlns:a16="http://schemas.microsoft.com/office/drawing/2014/main" id="{3F8A9B56-8B47-451C-99D2-9E673286801D}"/>
              </a:ext>
            </a:extLst>
          </p:cNvPr>
          <p:cNvSpPr txBox="1"/>
          <p:nvPr/>
        </p:nvSpPr>
        <p:spPr>
          <a:xfrm>
            <a:off x="167755" y="1808480"/>
            <a:ext cx="3693045" cy="2400657"/>
          </a:xfrm>
          <a:prstGeom prst="rect">
            <a:avLst/>
          </a:prstGeom>
          <a:noFill/>
        </p:spPr>
        <p:txBody>
          <a:bodyPr wrap="square" rtlCol="0">
            <a:spAutoFit/>
          </a:bodyPr>
          <a:lstStyle/>
          <a:p>
            <a:r>
              <a:rPr lang="en-US" sz="2400" b="1" dirty="0"/>
              <a:t>Themes: </a:t>
            </a:r>
          </a:p>
          <a:p>
            <a:endParaRPr lang="en-US" b="1" dirty="0"/>
          </a:p>
          <a:p>
            <a:r>
              <a:rPr lang="en-US" dirty="0"/>
              <a:t>Patriotism</a:t>
            </a:r>
          </a:p>
          <a:p>
            <a:endParaRPr lang="en-US" dirty="0"/>
          </a:p>
          <a:p>
            <a:r>
              <a:rPr lang="en-US" dirty="0"/>
              <a:t>Domesticity</a:t>
            </a:r>
          </a:p>
          <a:p>
            <a:endParaRPr lang="en-US" dirty="0"/>
          </a:p>
          <a:p>
            <a:r>
              <a:rPr lang="en-US" dirty="0"/>
              <a:t>Faith in America, freedom, democratic ideals</a:t>
            </a:r>
          </a:p>
        </p:txBody>
      </p:sp>
    </p:spTree>
    <p:extLst>
      <p:ext uri="{BB962C8B-B14F-4D97-AF65-F5344CB8AC3E}">
        <p14:creationId xmlns:p14="http://schemas.microsoft.com/office/powerpoint/2010/main" val="4280787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A2DDC-87D6-4FBC-B2BA-907ADD8306F2}"/>
              </a:ext>
            </a:extLst>
          </p:cNvPr>
          <p:cNvSpPr>
            <a:spLocks noGrp="1"/>
          </p:cNvSpPr>
          <p:nvPr>
            <p:ph type="ctrTitle"/>
          </p:nvPr>
        </p:nvSpPr>
        <p:spPr/>
        <p:txBody>
          <a:bodyPr/>
          <a:lstStyle/>
          <a:p>
            <a:r>
              <a:rPr lang="en-US" b="1" dirty="0"/>
              <a:t>1946-1949</a:t>
            </a:r>
          </a:p>
        </p:txBody>
      </p:sp>
      <p:sp>
        <p:nvSpPr>
          <p:cNvPr id="3" name="Subtitle 2">
            <a:extLst>
              <a:ext uri="{FF2B5EF4-FFF2-40B4-BE49-F238E27FC236}">
                <a16:creationId xmlns:a16="http://schemas.microsoft.com/office/drawing/2014/main" id="{6096278B-35DE-4E03-A995-BE748A0E571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21674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B28A8-8760-45DA-8D7F-96E1C55B3893}"/>
              </a:ext>
            </a:extLst>
          </p:cNvPr>
          <p:cNvSpPr>
            <a:spLocks noGrp="1"/>
          </p:cNvSpPr>
          <p:nvPr>
            <p:ph type="title"/>
          </p:nvPr>
        </p:nvSpPr>
        <p:spPr>
          <a:xfrm>
            <a:off x="0" y="18255"/>
            <a:ext cx="10515600" cy="936785"/>
          </a:xfrm>
        </p:spPr>
        <p:txBody>
          <a:bodyPr/>
          <a:lstStyle/>
          <a:p>
            <a:r>
              <a:rPr lang="en-US" b="1" dirty="0"/>
              <a:t>1946-1949: Religious Appeals</a:t>
            </a:r>
          </a:p>
        </p:txBody>
      </p:sp>
      <p:pic>
        <p:nvPicPr>
          <p:cNvPr id="4" name="Picture 3">
            <a:extLst>
              <a:ext uri="{FF2B5EF4-FFF2-40B4-BE49-F238E27FC236}">
                <a16:creationId xmlns:a16="http://schemas.microsoft.com/office/drawing/2014/main" id="{0877A29B-DAE7-46C7-B5FB-64FC9CADF722}"/>
              </a:ext>
            </a:extLst>
          </p:cNvPr>
          <p:cNvPicPr>
            <a:picLocks noChangeAspect="1"/>
          </p:cNvPicPr>
          <p:nvPr/>
        </p:nvPicPr>
        <p:blipFill>
          <a:blip r:embed="rId3"/>
          <a:stretch>
            <a:fillRect/>
          </a:stretch>
        </p:blipFill>
        <p:spPr>
          <a:xfrm>
            <a:off x="7086600" y="0"/>
            <a:ext cx="5105400" cy="6881192"/>
          </a:xfrm>
          <a:prstGeom prst="rect">
            <a:avLst/>
          </a:prstGeom>
        </p:spPr>
      </p:pic>
      <p:pic>
        <p:nvPicPr>
          <p:cNvPr id="5" name="Picture 4">
            <a:extLst>
              <a:ext uri="{FF2B5EF4-FFF2-40B4-BE49-F238E27FC236}">
                <a16:creationId xmlns:a16="http://schemas.microsoft.com/office/drawing/2014/main" id="{32B79BAC-A9A3-44ED-9B51-EB39BAEDAF61}"/>
              </a:ext>
            </a:extLst>
          </p:cNvPr>
          <p:cNvPicPr>
            <a:picLocks noChangeAspect="1"/>
          </p:cNvPicPr>
          <p:nvPr/>
        </p:nvPicPr>
        <p:blipFill>
          <a:blip r:embed="rId4"/>
          <a:stretch>
            <a:fillRect/>
          </a:stretch>
        </p:blipFill>
        <p:spPr>
          <a:xfrm>
            <a:off x="6020889" y="711028"/>
            <a:ext cx="1177299" cy="6128717"/>
          </a:xfrm>
          <a:prstGeom prst="rect">
            <a:avLst/>
          </a:prstGeom>
        </p:spPr>
      </p:pic>
      <p:sp>
        <p:nvSpPr>
          <p:cNvPr id="6" name="TextBox 5">
            <a:extLst>
              <a:ext uri="{FF2B5EF4-FFF2-40B4-BE49-F238E27FC236}">
                <a16:creationId xmlns:a16="http://schemas.microsoft.com/office/drawing/2014/main" id="{378297FB-F084-4092-AF17-4DA80107EC09}"/>
              </a:ext>
            </a:extLst>
          </p:cNvPr>
          <p:cNvSpPr txBox="1"/>
          <p:nvPr/>
        </p:nvSpPr>
        <p:spPr>
          <a:xfrm>
            <a:off x="981075" y="1857375"/>
            <a:ext cx="4181475" cy="1569660"/>
          </a:xfrm>
          <a:prstGeom prst="rect">
            <a:avLst/>
          </a:prstGeom>
          <a:noFill/>
        </p:spPr>
        <p:txBody>
          <a:bodyPr wrap="square" rtlCol="0">
            <a:spAutoFit/>
          </a:bodyPr>
          <a:lstStyle/>
          <a:p>
            <a:r>
              <a:rPr lang="en-US" sz="2400" b="1" dirty="0"/>
              <a:t>Themes: </a:t>
            </a:r>
          </a:p>
          <a:p>
            <a:endParaRPr lang="en-US" b="1" dirty="0"/>
          </a:p>
          <a:p>
            <a:r>
              <a:rPr lang="en-US" dirty="0"/>
              <a:t>Domesticity</a:t>
            </a:r>
          </a:p>
          <a:p>
            <a:endParaRPr lang="en-US" dirty="0"/>
          </a:p>
          <a:p>
            <a:r>
              <a:rPr lang="en-US" dirty="0"/>
              <a:t>Consumer</a:t>
            </a:r>
          </a:p>
        </p:txBody>
      </p:sp>
    </p:spTree>
    <p:extLst>
      <p:ext uri="{BB962C8B-B14F-4D97-AF65-F5344CB8AC3E}">
        <p14:creationId xmlns:p14="http://schemas.microsoft.com/office/powerpoint/2010/main" val="403664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8C7231-39A5-47AB-B1EB-F68E008D08F3}"/>
              </a:ext>
            </a:extLst>
          </p:cNvPr>
          <p:cNvSpPr>
            <a:spLocks noGrp="1"/>
          </p:cNvSpPr>
          <p:nvPr>
            <p:ph type="title"/>
          </p:nvPr>
        </p:nvSpPr>
        <p:spPr>
          <a:xfrm>
            <a:off x="0" y="131445"/>
            <a:ext cx="10515600" cy="1325563"/>
          </a:xfrm>
        </p:spPr>
        <p:txBody>
          <a:bodyPr/>
          <a:lstStyle/>
          <a:p>
            <a:r>
              <a:rPr lang="en-US" b="1" dirty="0"/>
              <a:t>1946-1949: Religious Appeals</a:t>
            </a:r>
          </a:p>
        </p:txBody>
      </p:sp>
      <p:pic>
        <p:nvPicPr>
          <p:cNvPr id="5" name="Picture 4">
            <a:extLst>
              <a:ext uri="{FF2B5EF4-FFF2-40B4-BE49-F238E27FC236}">
                <a16:creationId xmlns:a16="http://schemas.microsoft.com/office/drawing/2014/main" id="{6C45F24B-7D77-417F-AA25-2C8B243F9EC1}"/>
              </a:ext>
            </a:extLst>
          </p:cNvPr>
          <p:cNvPicPr>
            <a:picLocks noChangeAspect="1"/>
          </p:cNvPicPr>
          <p:nvPr/>
        </p:nvPicPr>
        <p:blipFill>
          <a:blip r:embed="rId3"/>
          <a:stretch>
            <a:fillRect/>
          </a:stretch>
        </p:blipFill>
        <p:spPr>
          <a:xfrm>
            <a:off x="7031598" y="-19247"/>
            <a:ext cx="5160402" cy="6877247"/>
          </a:xfrm>
          <a:prstGeom prst="rect">
            <a:avLst/>
          </a:prstGeom>
        </p:spPr>
      </p:pic>
      <p:pic>
        <p:nvPicPr>
          <p:cNvPr id="6" name="Picture 5">
            <a:extLst>
              <a:ext uri="{FF2B5EF4-FFF2-40B4-BE49-F238E27FC236}">
                <a16:creationId xmlns:a16="http://schemas.microsoft.com/office/drawing/2014/main" id="{D7C83C13-6381-4F4C-B8D9-9A94828E1EFD}"/>
              </a:ext>
            </a:extLst>
          </p:cNvPr>
          <p:cNvPicPr>
            <a:picLocks noChangeAspect="1"/>
          </p:cNvPicPr>
          <p:nvPr/>
        </p:nvPicPr>
        <p:blipFill>
          <a:blip r:embed="rId4"/>
          <a:stretch>
            <a:fillRect/>
          </a:stretch>
        </p:blipFill>
        <p:spPr>
          <a:xfrm>
            <a:off x="2966720" y="1377489"/>
            <a:ext cx="4126716" cy="5551922"/>
          </a:xfrm>
          <a:prstGeom prst="rect">
            <a:avLst/>
          </a:prstGeom>
        </p:spPr>
      </p:pic>
      <p:sp>
        <p:nvSpPr>
          <p:cNvPr id="7" name="TextBox 6">
            <a:extLst>
              <a:ext uri="{FF2B5EF4-FFF2-40B4-BE49-F238E27FC236}">
                <a16:creationId xmlns:a16="http://schemas.microsoft.com/office/drawing/2014/main" id="{CBA49529-BBF3-49D1-A138-82D75C5CB95A}"/>
              </a:ext>
            </a:extLst>
          </p:cNvPr>
          <p:cNvSpPr txBox="1"/>
          <p:nvPr/>
        </p:nvSpPr>
        <p:spPr>
          <a:xfrm>
            <a:off x="162560" y="2225040"/>
            <a:ext cx="2458720" cy="1477328"/>
          </a:xfrm>
          <a:prstGeom prst="rect">
            <a:avLst/>
          </a:prstGeom>
          <a:noFill/>
        </p:spPr>
        <p:txBody>
          <a:bodyPr wrap="square" rtlCol="0">
            <a:spAutoFit/>
          </a:bodyPr>
          <a:lstStyle/>
          <a:p>
            <a:r>
              <a:rPr lang="en-US" b="1" dirty="0"/>
              <a:t>Themes: </a:t>
            </a:r>
          </a:p>
          <a:p>
            <a:endParaRPr lang="en-US" dirty="0"/>
          </a:p>
          <a:p>
            <a:r>
              <a:rPr lang="en-US" dirty="0"/>
              <a:t>Domestic </a:t>
            </a:r>
          </a:p>
          <a:p>
            <a:endParaRPr lang="en-US" dirty="0"/>
          </a:p>
          <a:p>
            <a:r>
              <a:rPr lang="en-US" dirty="0"/>
              <a:t>Consumer</a:t>
            </a:r>
          </a:p>
        </p:txBody>
      </p:sp>
    </p:spTree>
    <p:extLst>
      <p:ext uri="{BB962C8B-B14F-4D97-AF65-F5344CB8AC3E}">
        <p14:creationId xmlns:p14="http://schemas.microsoft.com/office/powerpoint/2010/main" val="478672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2AA900-2D42-4FE2-B550-CD6C281F19F7}"/>
              </a:ext>
            </a:extLst>
          </p:cNvPr>
          <p:cNvSpPr>
            <a:spLocks noGrp="1"/>
          </p:cNvSpPr>
          <p:nvPr>
            <p:ph type="title"/>
          </p:nvPr>
        </p:nvSpPr>
        <p:spPr>
          <a:xfrm>
            <a:off x="101600" y="243205"/>
            <a:ext cx="10510520" cy="711835"/>
          </a:xfrm>
        </p:spPr>
        <p:txBody>
          <a:bodyPr/>
          <a:lstStyle/>
          <a:p>
            <a:r>
              <a:rPr lang="en-US" b="1" dirty="0"/>
              <a:t>1946-1949: Religious Appeals</a:t>
            </a:r>
          </a:p>
        </p:txBody>
      </p:sp>
      <p:pic>
        <p:nvPicPr>
          <p:cNvPr id="5" name="Picture 4">
            <a:extLst>
              <a:ext uri="{FF2B5EF4-FFF2-40B4-BE49-F238E27FC236}">
                <a16:creationId xmlns:a16="http://schemas.microsoft.com/office/drawing/2014/main" id="{2D7582BE-EDAA-44EC-A816-1B35BC46A56D}"/>
              </a:ext>
            </a:extLst>
          </p:cNvPr>
          <p:cNvPicPr>
            <a:picLocks noChangeAspect="1"/>
          </p:cNvPicPr>
          <p:nvPr/>
        </p:nvPicPr>
        <p:blipFill>
          <a:blip r:embed="rId3"/>
          <a:stretch>
            <a:fillRect/>
          </a:stretch>
        </p:blipFill>
        <p:spPr>
          <a:xfrm>
            <a:off x="589280" y="2584494"/>
            <a:ext cx="6522720" cy="4273506"/>
          </a:xfrm>
          <a:prstGeom prst="rect">
            <a:avLst/>
          </a:prstGeom>
        </p:spPr>
      </p:pic>
      <p:pic>
        <p:nvPicPr>
          <p:cNvPr id="6" name="Picture 5">
            <a:extLst>
              <a:ext uri="{FF2B5EF4-FFF2-40B4-BE49-F238E27FC236}">
                <a16:creationId xmlns:a16="http://schemas.microsoft.com/office/drawing/2014/main" id="{4D27026B-6A18-42BA-A10E-9D1A92279DE9}"/>
              </a:ext>
            </a:extLst>
          </p:cNvPr>
          <p:cNvPicPr>
            <a:picLocks noChangeAspect="1"/>
          </p:cNvPicPr>
          <p:nvPr/>
        </p:nvPicPr>
        <p:blipFill>
          <a:blip r:embed="rId4"/>
          <a:stretch>
            <a:fillRect/>
          </a:stretch>
        </p:blipFill>
        <p:spPr>
          <a:xfrm>
            <a:off x="7241619" y="72564"/>
            <a:ext cx="4950381" cy="6785436"/>
          </a:xfrm>
          <a:prstGeom prst="rect">
            <a:avLst/>
          </a:prstGeom>
        </p:spPr>
      </p:pic>
      <p:sp>
        <p:nvSpPr>
          <p:cNvPr id="7" name="TextBox 6">
            <a:extLst>
              <a:ext uri="{FF2B5EF4-FFF2-40B4-BE49-F238E27FC236}">
                <a16:creationId xmlns:a16="http://schemas.microsoft.com/office/drawing/2014/main" id="{838E5E9E-0A4D-4594-ACC2-A99DAAB12397}"/>
              </a:ext>
            </a:extLst>
          </p:cNvPr>
          <p:cNvSpPr txBox="1"/>
          <p:nvPr/>
        </p:nvSpPr>
        <p:spPr>
          <a:xfrm>
            <a:off x="223520" y="1147806"/>
            <a:ext cx="4726862" cy="1477328"/>
          </a:xfrm>
          <a:prstGeom prst="rect">
            <a:avLst/>
          </a:prstGeom>
          <a:noFill/>
        </p:spPr>
        <p:txBody>
          <a:bodyPr wrap="square" rtlCol="0">
            <a:spAutoFit/>
          </a:bodyPr>
          <a:lstStyle/>
          <a:p>
            <a:r>
              <a:rPr lang="en-US" b="1" dirty="0"/>
              <a:t>Themes: </a:t>
            </a:r>
          </a:p>
          <a:p>
            <a:endParaRPr lang="en-US" b="1" dirty="0"/>
          </a:p>
          <a:p>
            <a:r>
              <a:rPr lang="en-US" dirty="0"/>
              <a:t>Domestic</a:t>
            </a:r>
          </a:p>
          <a:p>
            <a:endParaRPr lang="en-US" dirty="0"/>
          </a:p>
          <a:p>
            <a:r>
              <a:rPr lang="en-US" dirty="0"/>
              <a:t>Freedom to consume</a:t>
            </a:r>
          </a:p>
        </p:txBody>
      </p:sp>
    </p:spTree>
    <p:extLst>
      <p:ext uri="{BB962C8B-B14F-4D97-AF65-F5344CB8AC3E}">
        <p14:creationId xmlns:p14="http://schemas.microsoft.com/office/powerpoint/2010/main" val="3519679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67982-81A5-4125-BE8C-7394998CBA8C}"/>
              </a:ext>
            </a:extLst>
          </p:cNvPr>
          <p:cNvSpPr>
            <a:spLocks noGrp="1"/>
          </p:cNvSpPr>
          <p:nvPr>
            <p:ph type="title"/>
          </p:nvPr>
        </p:nvSpPr>
        <p:spPr>
          <a:xfrm>
            <a:off x="365760" y="0"/>
            <a:ext cx="10551160" cy="1335088"/>
          </a:xfrm>
        </p:spPr>
        <p:txBody>
          <a:bodyPr/>
          <a:lstStyle/>
          <a:p>
            <a:r>
              <a:rPr lang="en-US" b="1" dirty="0"/>
              <a:t>1943</a:t>
            </a:r>
          </a:p>
        </p:txBody>
      </p:sp>
      <p:pic>
        <p:nvPicPr>
          <p:cNvPr id="3" name="Picture 2">
            <a:extLst>
              <a:ext uri="{FF2B5EF4-FFF2-40B4-BE49-F238E27FC236}">
                <a16:creationId xmlns:a16="http://schemas.microsoft.com/office/drawing/2014/main" id="{FD482222-E53E-4CFC-9F63-A9EC10B16C40}"/>
              </a:ext>
            </a:extLst>
          </p:cNvPr>
          <p:cNvPicPr>
            <a:picLocks noChangeAspect="1"/>
          </p:cNvPicPr>
          <p:nvPr/>
        </p:nvPicPr>
        <p:blipFill>
          <a:blip r:embed="rId3"/>
          <a:stretch>
            <a:fillRect/>
          </a:stretch>
        </p:blipFill>
        <p:spPr>
          <a:xfrm>
            <a:off x="7093884" y="-294640"/>
            <a:ext cx="5014632" cy="6858000"/>
          </a:xfrm>
          <a:prstGeom prst="rect">
            <a:avLst/>
          </a:prstGeom>
        </p:spPr>
      </p:pic>
      <p:sp>
        <p:nvSpPr>
          <p:cNvPr id="4" name="TextBox 3">
            <a:extLst>
              <a:ext uri="{FF2B5EF4-FFF2-40B4-BE49-F238E27FC236}">
                <a16:creationId xmlns:a16="http://schemas.microsoft.com/office/drawing/2014/main" id="{9EDF6C98-D9A0-4D9A-8070-EDC03C4E1B90}"/>
              </a:ext>
            </a:extLst>
          </p:cNvPr>
          <p:cNvSpPr txBox="1"/>
          <p:nvPr/>
        </p:nvSpPr>
        <p:spPr>
          <a:xfrm>
            <a:off x="1574800" y="755968"/>
            <a:ext cx="5394960" cy="5940088"/>
          </a:xfrm>
          <a:prstGeom prst="rect">
            <a:avLst/>
          </a:prstGeom>
          <a:noFill/>
        </p:spPr>
        <p:txBody>
          <a:bodyPr wrap="square" rtlCol="0">
            <a:spAutoFit/>
          </a:bodyPr>
          <a:lstStyle/>
          <a:p>
            <a:r>
              <a:rPr lang="en-US" sz="2000" dirty="0"/>
              <a:t>At Christmas we perhaps more than at any other time, we realize what it means to be an American…to worship as we please…to give our children a sound normal life. And in the shining eyes of those children we see reflected a confidence that we will keep faith with them by </a:t>
            </a:r>
            <a:r>
              <a:rPr lang="en-US" sz="2000" dirty="0" err="1"/>
              <a:t>preservering</a:t>
            </a:r>
            <a:r>
              <a:rPr lang="en-US" sz="2000" dirty="0"/>
              <a:t> our Nation’s freedom and its democratic ideals for all time to come. </a:t>
            </a:r>
          </a:p>
          <a:p>
            <a:endParaRPr lang="en-US" sz="2000" dirty="0"/>
          </a:p>
          <a:p>
            <a:r>
              <a:rPr lang="en-US" sz="2000" dirty="0"/>
              <a:t>To keep that faith, we must work and sacrifice not only through the buying of bonds, but by devoting our energies to the task of winning a victorious peace. </a:t>
            </a:r>
          </a:p>
          <a:p>
            <a:endParaRPr lang="en-US" sz="2000" dirty="0"/>
          </a:p>
          <a:p>
            <a:r>
              <a:rPr lang="en-US" sz="2000" dirty="0"/>
              <a:t>The 50,000 Union Pacific employees engaged in transportation, so vital to victory, join with all other fighters for freedom in striving toward that common goal. Whatever it costs we must keep faith. </a:t>
            </a:r>
          </a:p>
        </p:txBody>
      </p:sp>
    </p:spTree>
    <p:extLst>
      <p:ext uri="{BB962C8B-B14F-4D97-AF65-F5344CB8AC3E}">
        <p14:creationId xmlns:p14="http://schemas.microsoft.com/office/powerpoint/2010/main" val="2823354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B8DA3F-6550-48E4-90D0-42AAA68D00F9}"/>
              </a:ext>
            </a:extLst>
          </p:cNvPr>
          <p:cNvPicPr>
            <a:picLocks noChangeAspect="1"/>
          </p:cNvPicPr>
          <p:nvPr/>
        </p:nvPicPr>
        <p:blipFill>
          <a:blip r:embed="rId3"/>
          <a:stretch>
            <a:fillRect/>
          </a:stretch>
        </p:blipFill>
        <p:spPr>
          <a:xfrm>
            <a:off x="2949155" y="401320"/>
            <a:ext cx="9131085" cy="5982141"/>
          </a:xfrm>
          <a:prstGeom prst="rect">
            <a:avLst/>
          </a:prstGeom>
        </p:spPr>
      </p:pic>
      <p:sp>
        <p:nvSpPr>
          <p:cNvPr id="3" name="TextBox 2">
            <a:extLst>
              <a:ext uri="{FF2B5EF4-FFF2-40B4-BE49-F238E27FC236}">
                <a16:creationId xmlns:a16="http://schemas.microsoft.com/office/drawing/2014/main" id="{0450C9D6-821E-4532-8DBE-D6C39E9B728B}"/>
              </a:ext>
            </a:extLst>
          </p:cNvPr>
          <p:cNvSpPr txBox="1"/>
          <p:nvPr/>
        </p:nvSpPr>
        <p:spPr>
          <a:xfrm>
            <a:off x="111760" y="325120"/>
            <a:ext cx="2702560" cy="5139869"/>
          </a:xfrm>
          <a:prstGeom prst="rect">
            <a:avLst/>
          </a:prstGeom>
          <a:noFill/>
        </p:spPr>
        <p:txBody>
          <a:bodyPr wrap="square" rtlCol="0">
            <a:spAutoFit/>
          </a:bodyPr>
          <a:lstStyle/>
          <a:p>
            <a:r>
              <a:rPr lang="en-US" sz="4000" b="1" dirty="0"/>
              <a:t>1949</a:t>
            </a:r>
          </a:p>
          <a:p>
            <a:endParaRPr lang="en-US" dirty="0"/>
          </a:p>
          <a:p>
            <a:r>
              <a:rPr lang="en-US" dirty="0"/>
              <a:t>“It is your freedom to pick and choose which brings all those wonderful material blessing into the stores and shops on </a:t>
            </a:r>
            <a:r>
              <a:rPr lang="en-US" dirty="0" err="1"/>
              <a:t>Anystreet</a:t>
            </a:r>
            <a:r>
              <a:rPr lang="en-US" dirty="0"/>
              <a:t>—and keeps them there.”</a:t>
            </a:r>
          </a:p>
          <a:p>
            <a:endParaRPr lang="en-US" dirty="0"/>
          </a:p>
          <a:p>
            <a:r>
              <a:rPr lang="en-US" dirty="0"/>
              <a:t>“That’s the way our democracy works—every store across this land retails democracy. For without a free exchange of goods, you cannot have a free people.”</a:t>
            </a:r>
          </a:p>
        </p:txBody>
      </p:sp>
    </p:spTree>
    <p:extLst>
      <p:ext uri="{BB962C8B-B14F-4D97-AF65-F5344CB8AC3E}">
        <p14:creationId xmlns:p14="http://schemas.microsoft.com/office/powerpoint/2010/main" val="737032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40E97-C926-4D3A-AB0A-D99A51312352}"/>
              </a:ext>
            </a:extLst>
          </p:cNvPr>
          <p:cNvSpPr>
            <a:spLocks noGrp="1"/>
          </p:cNvSpPr>
          <p:nvPr>
            <p:ph type="title"/>
          </p:nvPr>
        </p:nvSpPr>
        <p:spPr>
          <a:xfrm>
            <a:off x="838200" y="195720"/>
            <a:ext cx="10515600" cy="1325563"/>
          </a:xfrm>
        </p:spPr>
        <p:txBody>
          <a:bodyPr/>
          <a:lstStyle/>
          <a:p>
            <a:r>
              <a:rPr lang="en-US" b="1" dirty="0"/>
              <a:t>Angels 1940-1945		Angels 1946-1949</a:t>
            </a:r>
          </a:p>
        </p:txBody>
      </p:sp>
      <p:pic>
        <p:nvPicPr>
          <p:cNvPr id="5" name="Content Placeholder 4">
            <a:extLst>
              <a:ext uri="{FF2B5EF4-FFF2-40B4-BE49-F238E27FC236}">
                <a16:creationId xmlns:a16="http://schemas.microsoft.com/office/drawing/2014/main" id="{69D569D7-310A-4C36-ACA4-D4475B705F69}"/>
              </a:ext>
            </a:extLst>
          </p:cNvPr>
          <p:cNvPicPr>
            <a:picLocks noGrp="1" noChangeAspect="1"/>
          </p:cNvPicPr>
          <p:nvPr>
            <p:ph sz="half" idx="1"/>
          </p:nvPr>
        </p:nvPicPr>
        <p:blipFill>
          <a:blip r:embed="rId3"/>
          <a:stretch>
            <a:fillRect/>
          </a:stretch>
        </p:blipFill>
        <p:spPr>
          <a:xfrm>
            <a:off x="-12177" y="1293950"/>
            <a:ext cx="3980893" cy="5221149"/>
          </a:xfrm>
          <a:prstGeom prst="rect">
            <a:avLst/>
          </a:prstGeom>
        </p:spPr>
      </p:pic>
      <p:pic>
        <p:nvPicPr>
          <p:cNvPr id="6" name="Content Placeholder 5">
            <a:extLst>
              <a:ext uri="{FF2B5EF4-FFF2-40B4-BE49-F238E27FC236}">
                <a16:creationId xmlns:a16="http://schemas.microsoft.com/office/drawing/2014/main" id="{37883055-ADB1-42C4-87C7-4A9059A87FC9}"/>
              </a:ext>
            </a:extLst>
          </p:cNvPr>
          <p:cNvPicPr>
            <a:picLocks noGrp="1" noChangeAspect="1"/>
          </p:cNvPicPr>
          <p:nvPr>
            <p:ph sz="half" idx="2"/>
          </p:nvPr>
        </p:nvPicPr>
        <p:blipFill>
          <a:blip r:embed="rId4"/>
          <a:stretch>
            <a:fillRect/>
          </a:stretch>
        </p:blipFill>
        <p:spPr>
          <a:xfrm>
            <a:off x="6986081" y="1521283"/>
            <a:ext cx="3931746" cy="5229822"/>
          </a:xfrm>
          <a:prstGeom prst="rect">
            <a:avLst/>
          </a:prstGeom>
        </p:spPr>
      </p:pic>
      <p:pic>
        <p:nvPicPr>
          <p:cNvPr id="7" name="Picture 6">
            <a:extLst>
              <a:ext uri="{FF2B5EF4-FFF2-40B4-BE49-F238E27FC236}">
                <a16:creationId xmlns:a16="http://schemas.microsoft.com/office/drawing/2014/main" id="{FCD391D9-67F3-495E-8BFB-47CE6CBBA26D}"/>
              </a:ext>
            </a:extLst>
          </p:cNvPr>
          <p:cNvPicPr>
            <a:picLocks noChangeAspect="1"/>
          </p:cNvPicPr>
          <p:nvPr/>
        </p:nvPicPr>
        <p:blipFill>
          <a:blip r:embed="rId5"/>
          <a:stretch>
            <a:fillRect/>
          </a:stretch>
        </p:blipFill>
        <p:spPr>
          <a:xfrm>
            <a:off x="10917826" y="0"/>
            <a:ext cx="1274174" cy="6633023"/>
          </a:xfrm>
          <a:prstGeom prst="rect">
            <a:avLst/>
          </a:prstGeom>
        </p:spPr>
      </p:pic>
      <p:pic>
        <p:nvPicPr>
          <p:cNvPr id="8" name="Picture 7">
            <a:extLst>
              <a:ext uri="{FF2B5EF4-FFF2-40B4-BE49-F238E27FC236}">
                <a16:creationId xmlns:a16="http://schemas.microsoft.com/office/drawing/2014/main" id="{6257236F-1389-4008-9B24-A99654BBA1E4}"/>
              </a:ext>
            </a:extLst>
          </p:cNvPr>
          <p:cNvPicPr>
            <a:picLocks noChangeAspect="1"/>
          </p:cNvPicPr>
          <p:nvPr/>
        </p:nvPicPr>
        <p:blipFill>
          <a:blip r:embed="rId6"/>
          <a:stretch>
            <a:fillRect/>
          </a:stretch>
        </p:blipFill>
        <p:spPr>
          <a:xfrm>
            <a:off x="3594246" y="1573010"/>
            <a:ext cx="1883152" cy="5008286"/>
          </a:xfrm>
          <a:prstGeom prst="rect">
            <a:avLst/>
          </a:prstGeom>
        </p:spPr>
      </p:pic>
    </p:spTree>
    <p:extLst>
      <p:ext uri="{BB962C8B-B14F-4D97-AF65-F5344CB8AC3E}">
        <p14:creationId xmlns:p14="http://schemas.microsoft.com/office/powerpoint/2010/main" val="203431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0FA81-C036-401F-9F13-6CE35A64220B}"/>
              </a:ext>
            </a:extLst>
          </p:cNvPr>
          <p:cNvSpPr>
            <a:spLocks noGrp="1"/>
          </p:cNvSpPr>
          <p:nvPr>
            <p:ph type="ctrTitle"/>
          </p:nvPr>
        </p:nvSpPr>
        <p:spPr/>
        <p:txBody>
          <a:bodyPr/>
          <a:lstStyle/>
          <a:p>
            <a:r>
              <a:rPr lang="en-US" b="1" dirty="0"/>
              <a:t>1940-1945</a:t>
            </a:r>
          </a:p>
        </p:txBody>
      </p:sp>
      <p:sp>
        <p:nvSpPr>
          <p:cNvPr id="3" name="Subtitle 2">
            <a:extLst>
              <a:ext uri="{FF2B5EF4-FFF2-40B4-BE49-F238E27FC236}">
                <a16:creationId xmlns:a16="http://schemas.microsoft.com/office/drawing/2014/main" id="{494965E9-E083-4192-8B1C-9DFDA6B93036}"/>
              </a:ext>
            </a:extLst>
          </p:cNvPr>
          <p:cNvSpPr>
            <a:spLocks noGrp="1"/>
          </p:cNvSpPr>
          <p:nvPr>
            <p:ph type="subTitle" idx="1"/>
          </p:nvPr>
        </p:nvSpPr>
        <p:spPr/>
        <p:txBody>
          <a:bodyPr/>
          <a:lstStyle/>
          <a:p>
            <a:r>
              <a:rPr lang="en-US" dirty="0"/>
              <a:t>Mothers</a:t>
            </a:r>
          </a:p>
        </p:txBody>
      </p:sp>
    </p:spTree>
    <p:extLst>
      <p:ext uri="{BB962C8B-B14F-4D97-AF65-F5344CB8AC3E}">
        <p14:creationId xmlns:p14="http://schemas.microsoft.com/office/powerpoint/2010/main" val="3498633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AC3EE-9190-4493-8767-3DAE9DF382A4}"/>
              </a:ext>
            </a:extLst>
          </p:cNvPr>
          <p:cNvSpPr>
            <a:spLocks noGrp="1"/>
          </p:cNvSpPr>
          <p:nvPr>
            <p:ph type="title"/>
          </p:nvPr>
        </p:nvSpPr>
        <p:spPr/>
        <p:txBody>
          <a:bodyPr/>
          <a:lstStyle/>
          <a:p>
            <a:r>
              <a:rPr lang="en-US" b="1" dirty="0"/>
              <a:t>Sources for this presentation:</a:t>
            </a:r>
          </a:p>
        </p:txBody>
      </p:sp>
      <p:sp>
        <p:nvSpPr>
          <p:cNvPr id="3" name="Content Placeholder 2">
            <a:extLst>
              <a:ext uri="{FF2B5EF4-FFF2-40B4-BE49-F238E27FC236}">
                <a16:creationId xmlns:a16="http://schemas.microsoft.com/office/drawing/2014/main" id="{55995E4D-A688-4209-9CC2-CF77A9735C69}"/>
              </a:ext>
            </a:extLst>
          </p:cNvPr>
          <p:cNvSpPr>
            <a:spLocks noGrp="1"/>
          </p:cNvSpPr>
          <p:nvPr>
            <p:ph idx="1"/>
          </p:nvPr>
        </p:nvSpPr>
        <p:spPr>
          <a:xfrm>
            <a:off x="838200" y="1825625"/>
            <a:ext cx="8346897" cy="4351338"/>
          </a:xfrm>
        </p:spPr>
        <p:txBody>
          <a:bodyPr/>
          <a:lstStyle/>
          <a:p>
            <a:r>
              <a:rPr lang="en-US" i="1" dirty="0"/>
              <a:t>Saturday Evening Post</a:t>
            </a:r>
          </a:p>
          <a:p>
            <a:r>
              <a:rPr lang="en-US" i="1" dirty="0"/>
              <a:t>Life Magazine</a:t>
            </a:r>
          </a:p>
          <a:p>
            <a:r>
              <a:rPr lang="en-US" dirty="0"/>
              <a:t>Lisabeth Cohen, </a:t>
            </a:r>
            <a:r>
              <a:rPr lang="en-US" i="1" dirty="0"/>
              <a:t>A Consumers’ Republic: The Politics of Mass Consumption in Postwar America </a:t>
            </a:r>
            <a:r>
              <a:rPr lang="en-US" dirty="0"/>
              <a:t>(New York: Vintage Books, 2003)</a:t>
            </a:r>
          </a:p>
          <a:p>
            <a:r>
              <a:rPr lang="en-US" dirty="0"/>
              <a:t>Hartman Center for Sales, Advertising &amp; Marketing History Collections at Duke University</a:t>
            </a:r>
          </a:p>
        </p:txBody>
      </p:sp>
    </p:spTree>
    <p:extLst>
      <p:ext uri="{BB962C8B-B14F-4D97-AF65-F5344CB8AC3E}">
        <p14:creationId xmlns:p14="http://schemas.microsoft.com/office/powerpoint/2010/main" val="1650665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E6E97-F4D5-4A3C-B208-9EB9B1E9F7FC}"/>
              </a:ext>
            </a:extLst>
          </p:cNvPr>
          <p:cNvSpPr>
            <a:spLocks noGrp="1"/>
          </p:cNvSpPr>
          <p:nvPr>
            <p:ph type="title"/>
          </p:nvPr>
        </p:nvSpPr>
        <p:spPr>
          <a:xfrm>
            <a:off x="0" y="0"/>
            <a:ext cx="5381625" cy="1152525"/>
          </a:xfrm>
        </p:spPr>
        <p:txBody>
          <a:bodyPr/>
          <a:lstStyle/>
          <a:p>
            <a:r>
              <a:rPr lang="en-US" b="1" dirty="0"/>
              <a:t>1940-1945: Mothers</a:t>
            </a:r>
            <a:endParaRPr lang="en-US" dirty="0"/>
          </a:p>
        </p:txBody>
      </p:sp>
      <p:pic>
        <p:nvPicPr>
          <p:cNvPr id="3" name="Picture 2">
            <a:extLst>
              <a:ext uri="{FF2B5EF4-FFF2-40B4-BE49-F238E27FC236}">
                <a16:creationId xmlns:a16="http://schemas.microsoft.com/office/drawing/2014/main" id="{FADE7C6B-3C84-401B-8FD1-55304E50CEB2}"/>
              </a:ext>
            </a:extLst>
          </p:cNvPr>
          <p:cNvPicPr>
            <a:picLocks noChangeAspect="1"/>
          </p:cNvPicPr>
          <p:nvPr/>
        </p:nvPicPr>
        <p:blipFill>
          <a:blip r:embed="rId3"/>
          <a:stretch>
            <a:fillRect/>
          </a:stretch>
        </p:blipFill>
        <p:spPr>
          <a:xfrm>
            <a:off x="6810377" y="0"/>
            <a:ext cx="5096698" cy="6797629"/>
          </a:xfrm>
          <a:prstGeom prst="rect">
            <a:avLst/>
          </a:prstGeom>
        </p:spPr>
      </p:pic>
      <p:pic>
        <p:nvPicPr>
          <p:cNvPr id="4" name="Picture 3">
            <a:extLst>
              <a:ext uri="{FF2B5EF4-FFF2-40B4-BE49-F238E27FC236}">
                <a16:creationId xmlns:a16="http://schemas.microsoft.com/office/drawing/2014/main" id="{431080E5-9900-4554-BD44-C69B59E698B9}"/>
              </a:ext>
            </a:extLst>
          </p:cNvPr>
          <p:cNvPicPr>
            <a:picLocks noChangeAspect="1"/>
          </p:cNvPicPr>
          <p:nvPr/>
        </p:nvPicPr>
        <p:blipFill>
          <a:blip r:embed="rId4"/>
          <a:stretch>
            <a:fillRect/>
          </a:stretch>
        </p:blipFill>
        <p:spPr>
          <a:xfrm>
            <a:off x="2580640" y="1079787"/>
            <a:ext cx="4229737" cy="5782953"/>
          </a:xfrm>
          <a:prstGeom prst="rect">
            <a:avLst/>
          </a:prstGeom>
        </p:spPr>
      </p:pic>
      <p:sp>
        <p:nvSpPr>
          <p:cNvPr id="5" name="TextBox 4">
            <a:extLst>
              <a:ext uri="{FF2B5EF4-FFF2-40B4-BE49-F238E27FC236}">
                <a16:creationId xmlns:a16="http://schemas.microsoft.com/office/drawing/2014/main" id="{5BC870E2-3380-4D1E-8A0D-9A72B41FA6EB}"/>
              </a:ext>
            </a:extLst>
          </p:cNvPr>
          <p:cNvSpPr txBox="1"/>
          <p:nvPr/>
        </p:nvSpPr>
        <p:spPr>
          <a:xfrm>
            <a:off x="0" y="1635760"/>
            <a:ext cx="2580640" cy="2585323"/>
          </a:xfrm>
          <a:prstGeom prst="rect">
            <a:avLst/>
          </a:prstGeom>
          <a:noFill/>
        </p:spPr>
        <p:txBody>
          <a:bodyPr wrap="square" rtlCol="0">
            <a:spAutoFit/>
          </a:bodyPr>
          <a:lstStyle/>
          <a:p>
            <a:r>
              <a:rPr lang="en-US" b="1" dirty="0"/>
              <a:t>Themes: </a:t>
            </a:r>
          </a:p>
          <a:p>
            <a:endParaRPr lang="en-US" b="1" dirty="0"/>
          </a:p>
          <a:p>
            <a:r>
              <a:rPr lang="en-US" dirty="0"/>
              <a:t>Out and About</a:t>
            </a:r>
          </a:p>
          <a:p>
            <a:endParaRPr lang="en-US" dirty="0"/>
          </a:p>
          <a:p>
            <a:r>
              <a:rPr lang="en-US" dirty="0"/>
              <a:t>Power</a:t>
            </a:r>
          </a:p>
          <a:p>
            <a:endParaRPr lang="en-US" dirty="0"/>
          </a:p>
          <a:p>
            <a:r>
              <a:rPr lang="en-US" dirty="0"/>
              <a:t>Patriotism</a:t>
            </a:r>
          </a:p>
          <a:p>
            <a:endParaRPr lang="en-US" dirty="0"/>
          </a:p>
          <a:p>
            <a:r>
              <a:rPr lang="en-US" dirty="0"/>
              <a:t>Domestic</a:t>
            </a:r>
          </a:p>
        </p:txBody>
      </p:sp>
    </p:spTree>
    <p:extLst>
      <p:ext uri="{BB962C8B-B14F-4D97-AF65-F5344CB8AC3E}">
        <p14:creationId xmlns:p14="http://schemas.microsoft.com/office/powerpoint/2010/main" val="22326532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CF360-F4D5-48F9-952C-FC1F7D7221B7}"/>
              </a:ext>
            </a:extLst>
          </p:cNvPr>
          <p:cNvSpPr>
            <a:spLocks noGrp="1"/>
          </p:cNvSpPr>
          <p:nvPr>
            <p:ph type="title"/>
          </p:nvPr>
        </p:nvSpPr>
        <p:spPr>
          <a:xfrm>
            <a:off x="133350" y="79375"/>
            <a:ext cx="10515600" cy="1325563"/>
          </a:xfrm>
        </p:spPr>
        <p:txBody>
          <a:bodyPr/>
          <a:lstStyle/>
          <a:p>
            <a:r>
              <a:rPr lang="en-US" b="1" dirty="0"/>
              <a:t>1940-1945: Mothers</a:t>
            </a:r>
            <a:endParaRPr lang="en-US" dirty="0"/>
          </a:p>
        </p:txBody>
      </p:sp>
      <p:pic>
        <p:nvPicPr>
          <p:cNvPr id="3" name="Picture 2">
            <a:extLst>
              <a:ext uri="{FF2B5EF4-FFF2-40B4-BE49-F238E27FC236}">
                <a16:creationId xmlns:a16="http://schemas.microsoft.com/office/drawing/2014/main" id="{45879E4B-8CC9-49CE-9067-ECF245212402}"/>
              </a:ext>
            </a:extLst>
          </p:cNvPr>
          <p:cNvPicPr>
            <a:picLocks noChangeAspect="1"/>
          </p:cNvPicPr>
          <p:nvPr/>
        </p:nvPicPr>
        <p:blipFill>
          <a:blip r:embed="rId3"/>
          <a:stretch>
            <a:fillRect/>
          </a:stretch>
        </p:blipFill>
        <p:spPr>
          <a:xfrm>
            <a:off x="6913529" y="79375"/>
            <a:ext cx="5059395" cy="6843422"/>
          </a:xfrm>
          <a:prstGeom prst="rect">
            <a:avLst/>
          </a:prstGeom>
        </p:spPr>
      </p:pic>
      <p:pic>
        <p:nvPicPr>
          <p:cNvPr id="4" name="Picture 3">
            <a:extLst>
              <a:ext uri="{FF2B5EF4-FFF2-40B4-BE49-F238E27FC236}">
                <a16:creationId xmlns:a16="http://schemas.microsoft.com/office/drawing/2014/main" id="{A35FA53F-EE13-421C-9E73-55588D6471C5}"/>
              </a:ext>
            </a:extLst>
          </p:cNvPr>
          <p:cNvPicPr>
            <a:picLocks noChangeAspect="1"/>
          </p:cNvPicPr>
          <p:nvPr/>
        </p:nvPicPr>
        <p:blipFill>
          <a:blip r:embed="rId4"/>
          <a:stretch>
            <a:fillRect/>
          </a:stretch>
        </p:blipFill>
        <p:spPr>
          <a:xfrm>
            <a:off x="2989229" y="1404938"/>
            <a:ext cx="3924300" cy="5448763"/>
          </a:xfrm>
          <a:prstGeom prst="rect">
            <a:avLst/>
          </a:prstGeom>
        </p:spPr>
      </p:pic>
      <p:sp>
        <p:nvSpPr>
          <p:cNvPr id="5" name="TextBox 4">
            <a:extLst>
              <a:ext uri="{FF2B5EF4-FFF2-40B4-BE49-F238E27FC236}">
                <a16:creationId xmlns:a16="http://schemas.microsoft.com/office/drawing/2014/main" id="{606CDE7C-FE41-4065-A1D2-559A108E9BC8}"/>
              </a:ext>
            </a:extLst>
          </p:cNvPr>
          <p:cNvSpPr txBox="1"/>
          <p:nvPr/>
        </p:nvSpPr>
        <p:spPr>
          <a:xfrm>
            <a:off x="133350" y="1666875"/>
            <a:ext cx="2733675" cy="1477328"/>
          </a:xfrm>
          <a:prstGeom prst="rect">
            <a:avLst/>
          </a:prstGeom>
          <a:noFill/>
        </p:spPr>
        <p:txBody>
          <a:bodyPr wrap="square" rtlCol="0">
            <a:spAutoFit/>
          </a:bodyPr>
          <a:lstStyle/>
          <a:p>
            <a:r>
              <a:rPr lang="en-US" b="1" dirty="0"/>
              <a:t>Themes: </a:t>
            </a:r>
          </a:p>
          <a:p>
            <a:endParaRPr lang="en-US" b="1" dirty="0"/>
          </a:p>
          <a:p>
            <a:r>
              <a:rPr lang="en-US" dirty="0"/>
              <a:t>Patriotism</a:t>
            </a:r>
          </a:p>
          <a:p>
            <a:endParaRPr lang="en-US" dirty="0"/>
          </a:p>
          <a:p>
            <a:r>
              <a:rPr lang="en-US" dirty="0"/>
              <a:t>Domestic</a:t>
            </a:r>
          </a:p>
        </p:txBody>
      </p:sp>
    </p:spTree>
    <p:extLst>
      <p:ext uri="{BB962C8B-B14F-4D97-AF65-F5344CB8AC3E}">
        <p14:creationId xmlns:p14="http://schemas.microsoft.com/office/powerpoint/2010/main" val="2950469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3F983-B734-4E72-8DB4-B64827E70577}"/>
              </a:ext>
            </a:extLst>
          </p:cNvPr>
          <p:cNvSpPr>
            <a:spLocks noGrp="1"/>
          </p:cNvSpPr>
          <p:nvPr>
            <p:ph type="ctrTitle"/>
          </p:nvPr>
        </p:nvSpPr>
        <p:spPr/>
        <p:txBody>
          <a:bodyPr/>
          <a:lstStyle/>
          <a:p>
            <a:r>
              <a:rPr lang="en-US" b="1" dirty="0"/>
              <a:t>1946-1949</a:t>
            </a:r>
          </a:p>
        </p:txBody>
      </p:sp>
      <p:sp>
        <p:nvSpPr>
          <p:cNvPr id="3" name="Subtitle 2">
            <a:extLst>
              <a:ext uri="{FF2B5EF4-FFF2-40B4-BE49-F238E27FC236}">
                <a16:creationId xmlns:a16="http://schemas.microsoft.com/office/drawing/2014/main" id="{7320B99A-1D43-48CA-891A-F3D4BA42404E}"/>
              </a:ext>
            </a:extLst>
          </p:cNvPr>
          <p:cNvSpPr>
            <a:spLocks noGrp="1"/>
          </p:cNvSpPr>
          <p:nvPr>
            <p:ph type="subTitle" idx="1"/>
          </p:nvPr>
        </p:nvSpPr>
        <p:spPr/>
        <p:txBody>
          <a:bodyPr/>
          <a:lstStyle/>
          <a:p>
            <a:r>
              <a:rPr lang="en-US" dirty="0"/>
              <a:t>Mothers</a:t>
            </a:r>
          </a:p>
        </p:txBody>
      </p:sp>
    </p:spTree>
    <p:extLst>
      <p:ext uri="{BB962C8B-B14F-4D97-AF65-F5344CB8AC3E}">
        <p14:creationId xmlns:p14="http://schemas.microsoft.com/office/powerpoint/2010/main" val="351434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61DB4-0666-425A-82C1-73583BBFE631}"/>
              </a:ext>
            </a:extLst>
          </p:cNvPr>
          <p:cNvSpPr>
            <a:spLocks noGrp="1"/>
          </p:cNvSpPr>
          <p:nvPr>
            <p:ph type="title"/>
          </p:nvPr>
        </p:nvSpPr>
        <p:spPr/>
        <p:txBody>
          <a:bodyPr/>
          <a:lstStyle/>
          <a:p>
            <a:r>
              <a:rPr lang="en-US" b="1" dirty="0"/>
              <a:t>1946-1949: Mothers</a:t>
            </a:r>
          </a:p>
        </p:txBody>
      </p:sp>
      <p:pic>
        <p:nvPicPr>
          <p:cNvPr id="3" name="Picture 2">
            <a:extLst>
              <a:ext uri="{FF2B5EF4-FFF2-40B4-BE49-F238E27FC236}">
                <a16:creationId xmlns:a16="http://schemas.microsoft.com/office/drawing/2014/main" id="{ED3E672B-261A-48EC-9875-A7390B6D619D}"/>
              </a:ext>
            </a:extLst>
          </p:cNvPr>
          <p:cNvPicPr>
            <a:picLocks noChangeAspect="1"/>
          </p:cNvPicPr>
          <p:nvPr/>
        </p:nvPicPr>
        <p:blipFill>
          <a:blip r:embed="rId3"/>
          <a:stretch>
            <a:fillRect/>
          </a:stretch>
        </p:blipFill>
        <p:spPr>
          <a:xfrm>
            <a:off x="7071361" y="0"/>
            <a:ext cx="5120640" cy="6651484"/>
          </a:xfrm>
          <a:prstGeom prst="rect">
            <a:avLst/>
          </a:prstGeom>
        </p:spPr>
      </p:pic>
      <p:pic>
        <p:nvPicPr>
          <p:cNvPr id="5" name="Picture 4">
            <a:extLst>
              <a:ext uri="{FF2B5EF4-FFF2-40B4-BE49-F238E27FC236}">
                <a16:creationId xmlns:a16="http://schemas.microsoft.com/office/drawing/2014/main" id="{7DEE6A3A-128B-4554-83F8-14FB3B17DB94}"/>
              </a:ext>
            </a:extLst>
          </p:cNvPr>
          <p:cNvPicPr>
            <a:picLocks noChangeAspect="1"/>
          </p:cNvPicPr>
          <p:nvPr/>
        </p:nvPicPr>
        <p:blipFill>
          <a:blip r:embed="rId4"/>
          <a:stretch>
            <a:fillRect/>
          </a:stretch>
        </p:blipFill>
        <p:spPr>
          <a:xfrm>
            <a:off x="3342640" y="1460545"/>
            <a:ext cx="3931921" cy="5397455"/>
          </a:xfrm>
          <a:prstGeom prst="rect">
            <a:avLst/>
          </a:prstGeom>
        </p:spPr>
      </p:pic>
      <p:sp>
        <p:nvSpPr>
          <p:cNvPr id="6" name="TextBox 5">
            <a:extLst>
              <a:ext uri="{FF2B5EF4-FFF2-40B4-BE49-F238E27FC236}">
                <a16:creationId xmlns:a16="http://schemas.microsoft.com/office/drawing/2014/main" id="{FE4EC63B-396B-4D29-AD62-7F54CD433F7B}"/>
              </a:ext>
            </a:extLst>
          </p:cNvPr>
          <p:cNvSpPr txBox="1"/>
          <p:nvPr/>
        </p:nvSpPr>
        <p:spPr>
          <a:xfrm>
            <a:off x="111760" y="1767840"/>
            <a:ext cx="2865120" cy="1477328"/>
          </a:xfrm>
          <a:prstGeom prst="rect">
            <a:avLst/>
          </a:prstGeom>
          <a:noFill/>
        </p:spPr>
        <p:txBody>
          <a:bodyPr wrap="square" rtlCol="0">
            <a:spAutoFit/>
          </a:bodyPr>
          <a:lstStyle/>
          <a:p>
            <a:r>
              <a:rPr lang="en-US" b="1" dirty="0"/>
              <a:t>Themes: </a:t>
            </a:r>
          </a:p>
          <a:p>
            <a:endParaRPr lang="en-US" b="1" dirty="0"/>
          </a:p>
          <a:p>
            <a:r>
              <a:rPr lang="en-US" dirty="0"/>
              <a:t>Domesticity </a:t>
            </a:r>
          </a:p>
          <a:p>
            <a:endParaRPr lang="en-US" dirty="0"/>
          </a:p>
          <a:p>
            <a:r>
              <a:rPr lang="en-US" dirty="0"/>
              <a:t>Family Oriented</a:t>
            </a:r>
          </a:p>
        </p:txBody>
      </p:sp>
    </p:spTree>
    <p:extLst>
      <p:ext uri="{BB962C8B-B14F-4D97-AF65-F5344CB8AC3E}">
        <p14:creationId xmlns:p14="http://schemas.microsoft.com/office/powerpoint/2010/main" val="553876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99702-341D-4C2B-8A64-5598AE912E2A}"/>
              </a:ext>
            </a:extLst>
          </p:cNvPr>
          <p:cNvSpPr>
            <a:spLocks noGrp="1"/>
          </p:cNvSpPr>
          <p:nvPr>
            <p:ph type="title"/>
          </p:nvPr>
        </p:nvSpPr>
        <p:spPr/>
        <p:txBody>
          <a:bodyPr>
            <a:normAutofit/>
          </a:bodyPr>
          <a:lstStyle/>
          <a:p>
            <a:r>
              <a:rPr lang="en-US" b="1" dirty="0"/>
              <a:t>1943: Mother</a:t>
            </a:r>
          </a:p>
        </p:txBody>
      </p:sp>
      <p:pic>
        <p:nvPicPr>
          <p:cNvPr id="4" name="Picture 3">
            <a:extLst>
              <a:ext uri="{FF2B5EF4-FFF2-40B4-BE49-F238E27FC236}">
                <a16:creationId xmlns:a16="http://schemas.microsoft.com/office/drawing/2014/main" id="{481CD8BA-7549-4F55-9600-334D8B9E4B2E}"/>
              </a:ext>
            </a:extLst>
          </p:cNvPr>
          <p:cNvPicPr>
            <a:picLocks noChangeAspect="1"/>
          </p:cNvPicPr>
          <p:nvPr/>
        </p:nvPicPr>
        <p:blipFill>
          <a:blip r:embed="rId3"/>
          <a:stretch>
            <a:fillRect/>
          </a:stretch>
        </p:blipFill>
        <p:spPr>
          <a:xfrm>
            <a:off x="6990158" y="0"/>
            <a:ext cx="5201842" cy="6858000"/>
          </a:xfrm>
          <a:prstGeom prst="rect">
            <a:avLst/>
          </a:prstGeom>
        </p:spPr>
      </p:pic>
      <p:sp>
        <p:nvSpPr>
          <p:cNvPr id="5" name="TextBox 4">
            <a:extLst>
              <a:ext uri="{FF2B5EF4-FFF2-40B4-BE49-F238E27FC236}">
                <a16:creationId xmlns:a16="http://schemas.microsoft.com/office/drawing/2014/main" id="{D8F42114-25A4-4EA0-903A-BEA84FE852F7}"/>
              </a:ext>
            </a:extLst>
          </p:cNvPr>
          <p:cNvSpPr txBox="1"/>
          <p:nvPr/>
        </p:nvSpPr>
        <p:spPr>
          <a:xfrm>
            <a:off x="1412240" y="2265680"/>
            <a:ext cx="4998720" cy="4154984"/>
          </a:xfrm>
          <a:prstGeom prst="rect">
            <a:avLst/>
          </a:prstGeom>
          <a:noFill/>
        </p:spPr>
        <p:txBody>
          <a:bodyPr wrap="square" rtlCol="0">
            <a:spAutoFit/>
          </a:bodyPr>
          <a:lstStyle/>
          <a:p>
            <a:r>
              <a:rPr lang="en-US" sz="2400" dirty="0"/>
              <a:t>Son off to war:</a:t>
            </a:r>
          </a:p>
          <a:p>
            <a:endParaRPr lang="en-US" sz="2400" dirty="0"/>
          </a:p>
          <a:p>
            <a:r>
              <a:rPr lang="en-US" sz="2400" dirty="0"/>
              <a:t>“Your son will always come first. For he is the hope of America. Tonight, mothers of America, remember these things and listen for the whistle of the train as they go thundering in the dark. Listen…and you’ll hear the voice of a nation’s fury…the battle-hymn of free men working together, fighting together, until Victory is ours.”</a:t>
            </a:r>
          </a:p>
        </p:txBody>
      </p:sp>
    </p:spTree>
    <p:extLst>
      <p:ext uri="{BB962C8B-B14F-4D97-AF65-F5344CB8AC3E}">
        <p14:creationId xmlns:p14="http://schemas.microsoft.com/office/powerpoint/2010/main" val="2149224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DBA08-FB2E-437F-BA15-57A1AAF1E231}"/>
              </a:ext>
            </a:extLst>
          </p:cNvPr>
          <p:cNvSpPr>
            <a:spLocks noGrp="1"/>
          </p:cNvSpPr>
          <p:nvPr>
            <p:ph type="title"/>
          </p:nvPr>
        </p:nvSpPr>
        <p:spPr/>
        <p:txBody>
          <a:bodyPr/>
          <a:lstStyle/>
          <a:p>
            <a:r>
              <a:rPr lang="en-US" b="1" dirty="0"/>
              <a:t>1948: Mother</a:t>
            </a:r>
          </a:p>
        </p:txBody>
      </p:sp>
      <p:pic>
        <p:nvPicPr>
          <p:cNvPr id="3" name="Picture 2">
            <a:extLst>
              <a:ext uri="{FF2B5EF4-FFF2-40B4-BE49-F238E27FC236}">
                <a16:creationId xmlns:a16="http://schemas.microsoft.com/office/drawing/2014/main" id="{ED292C93-B654-4E01-B2AF-9725D8FAC951}"/>
              </a:ext>
            </a:extLst>
          </p:cNvPr>
          <p:cNvPicPr>
            <a:picLocks noChangeAspect="1"/>
          </p:cNvPicPr>
          <p:nvPr/>
        </p:nvPicPr>
        <p:blipFill>
          <a:blip r:embed="rId3"/>
          <a:stretch>
            <a:fillRect/>
          </a:stretch>
        </p:blipFill>
        <p:spPr>
          <a:xfrm>
            <a:off x="6888258" y="0"/>
            <a:ext cx="5121084" cy="6651312"/>
          </a:xfrm>
          <a:prstGeom prst="rect">
            <a:avLst/>
          </a:prstGeom>
        </p:spPr>
      </p:pic>
      <p:sp>
        <p:nvSpPr>
          <p:cNvPr id="4" name="TextBox 3">
            <a:extLst>
              <a:ext uri="{FF2B5EF4-FFF2-40B4-BE49-F238E27FC236}">
                <a16:creationId xmlns:a16="http://schemas.microsoft.com/office/drawing/2014/main" id="{63F50F85-DBB5-4A15-B58A-809F63B8E46E}"/>
              </a:ext>
            </a:extLst>
          </p:cNvPr>
          <p:cNvSpPr txBox="1"/>
          <p:nvPr/>
        </p:nvSpPr>
        <p:spPr>
          <a:xfrm>
            <a:off x="1066356" y="1951733"/>
            <a:ext cx="5262880" cy="4524315"/>
          </a:xfrm>
          <a:prstGeom prst="rect">
            <a:avLst/>
          </a:prstGeom>
          <a:noFill/>
        </p:spPr>
        <p:txBody>
          <a:bodyPr wrap="square" rtlCol="0">
            <a:spAutoFit/>
          </a:bodyPr>
          <a:lstStyle/>
          <a:p>
            <a:r>
              <a:rPr lang="en-US" sz="2400" dirty="0"/>
              <a:t>“It is true there are times when she feels married to the broom and the mop, the dust cloth and the dish rag. But her career is the most important one a woman can choose.”</a:t>
            </a:r>
          </a:p>
          <a:p>
            <a:endParaRPr lang="en-US" sz="2400" dirty="0"/>
          </a:p>
          <a:p>
            <a:r>
              <a:rPr lang="en-US" sz="2400" dirty="0"/>
              <a:t>“Her job is to keep her family well fed and patched and clean behind the ears. Her ambition is to build good citizens—to make them happy and comfortable and proud of the way they live…eager to bring their friends home to her.”</a:t>
            </a:r>
          </a:p>
        </p:txBody>
      </p:sp>
    </p:spTree>
    <p:extLst>
      <p:ext uri="{BB962C8B-B14F-4D97-AF65-F5344CB8AC3E}">
        <p14:creationId xmlns:p14="http://schemas.microsoft.com/office/powerpoint/2010/main" val="42529496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435B-72EA-4401-8024-21D0D247B4EC}"/>
              </a:ext>
            </a:extLst>
          </p:cNvPr>
          <p:cNvSpPr>
            <a:spLocks noGrp="1"/>
          </p:cNvSpPr>
          <p:nvPr>
            <p:ph type="title"/>
          </p:nvPr>
        </p:nvSpPr>
        <p:spPr/>
        <p:txBody>
          <a:bodyPr/>
          <a:lstStyle/>
          <a:p>
            <a:r>
              <a:rPr lang="en-US" b="1" dirty="0"/>
              <a:t>Key Areas Moving Forward</a:t>
            </a:r>
          </a:p>
        </p:txBody>
      </p:sp>
      <p:sp>
        <p:nvSpPr>
          <p:cNvPr id="3" name="Content Placeholder 2">
            <a:extLst>
              <a:ext uri="{FF2B5EF4-FFF2-40B4-BE49-F238E27FC236}">
                <a16:creationId xmlns:a16="http://schemas.microsoft.com/office/drawing/2014/main" id="{D4439A4F-EABA-4354-9EFA-165B55B3180A}"/>
              </a:ext>
            </a:extLst>
          </p:cNvPr>
          <p:cNvSpPr>
            <a:spLocks noGrp="1"/>
          </p:cNvSpPr>
          <p:nvPr>
            <p:ph idx="1"/>
          </p:nvPr>
        </p:nvSpPr>
        <p:spPr/>
        <p:txBody>
          <a:bodyPr/>
          <a:lstStyle/>
          <a:p>
            <a:r>
              <a:rPr lang="en-US" dirty="0"/>
              <a:t>Creating more consistency with individual brands and marketing agencies. </a:t>
            </a:r>
          </a:p>
          <a:p>
            <a:pPr lvl="1"/>
            <a:r>
              <a:rPr lang="en-US" dirty="0"/>
              <a:t>How might Coca-Cola’s (for example) advertising changed throughout the 1940s and is that change consistent with the analysis here. </a:t>
            </a:r>
          </a:p>
          <a:p>
            <a:pPr lvl="1"/>
            <a:r>
              <a:rPr lang="en-US" dirty="0"/>
              <a:t>How might J. Walter Thompson (for example) have changed their marketing strategies throughout the 1940s and how did that effect each particular company they represented. </a:t>
            </a:r>
          </a:p>
          <a:p>
            <a:pPr lvl="1"/>
            <a:r>
              <a:rPr lang="en-US" dirty="0"/>
              <a:t>Further how relevant was the market research in creating emotional appeals? How did psychology help push emotional appeals to ubiquity in the following decades? </a:t>
            </a:r>
          </a:p>
        </p:txBody>
      </p:sp>
    </p:spTree>
    <p:extLst>
      <p:ext uri="{BB962C8B-B14F-4D97-AF65-F5344CB8AC3E}">
        <p14:creationId xmlns:p14="http://schemas.microsoft.com/office/powerpoint/2010/main" val="131233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A2C5-DE5D-4319-B4FF-55705C3C6E75}"/>
              </a:ext>
            </a:extLst>
          </p:cNvPr>
          <p:cNvSpPr>
            <a:spLocks noGrp="1"/>
          </p:cNvSpPr>
          <p:nvPr>
            <p:ph type="title"/>
          </p:nvPr>
        </p:nvSpPr>
        <p:spPr/>
        <p:txBody>
          <a:bodyPr/>
          <a:lstStyle/>
          <a:p>
            <a:r>
              <a:rPr lang="en-US" dirty="0"/>
              <a:t>Questions?</a:t>
            </a:r>
          </a:p>
        </p:txBody>
      </p:sp>
      <p:pic>
        <p:nvPicPr>
          <p:cNvPr id="4" name="Content Placeholder 3">
            <a:extLst>
              <a:ext uri="{FF2B5EF4-FFF2-40B4-BE49-F238E27FC236}">
                <a16:creationId xmlns:a16="http://schemas.microsoft.com/office/drawing/2014/main" id="{26B3C630-2A03-4FE2-8E98-E5E808AC12CF}"/>
              </a:ext>
            </a:extLst>
          </p:cNvPr>
          <p:cNvPicPr>
            <a:picLocks noGrp="1" noChangeAspect="1"/>
          </p:cNvPicPr>
          <p:nvPr>
            <p:ph idx="1"/>
          </p:nvPr>
        </p:nvPicPr>
        <p:blipFill>
          <a:blip r:embed="rId2"/>
          <a:stretch>
            <a:fillRect/>
          </a:stretch>
        </p:blipFill>
        <p:spPr>
          <a:xfrm>
            <a:off x="6863137" y="0"/>
            <a:ext cx="5328863" cy="6866622"/>
          </a:xfrm>
          <a:prstGeom prst="rect">
            <a:avLst/>
          </a:prstGeom>
        </p:spPr>
      </p:pic>
    </p:spTree>
    <p:extLst>
      <p:ext uri="{BB962C8B-B14F-4D97-AF65-F5344CB8AC3E}">
        <p14:creationId xmlns:p14="http://schemas.microsoft.com/office/powerpoint/2010/main" val="1868612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6F219-7A81-4C78-B22B-BE284B744A07}"/>
              </a:ext>
            </a:extLst>
          </p:cNvPr>
          <p:cNvSpPr>
            <a:spLocks noGrp="1"/>
          </p:cNvSpPr>
          <p:nvPr>
            <p:ph type="title"/>
          </p:nvPr>
        </p:nvSpPr>
        <p:spPr>
          <a:xfrm>
            <a:off x="252573" y="-97212"/>
            <a:ext cx="10515600" cy="1325563"/>
          </a:xfrm>
        </p:spPr>
        <p:txBody>
          <a:bodyPr/>
          <a:lstStyle/>
          <a:p>
            <a:r>
              <a:rPr lang="en-US" dirty="0"/>
              <a:t>1940-1945: Consumers during the War</a:t>
            </a:r>
          </a:p>
        </p:txBody>
      </p:sp>
      <p:sp>
        <p:nvSpPr>
          <p:cNvPr id="3" name="Content Placeholder 2">
            <a:extLst>
              <a:ext uri="{FF2B5EF4-FFF2-40B4-BE49-F238E27FC236}">
                <a16:creationId xmlns:a16="http://schemas.microsoft.com/office/drawing/2014/main" id="{FBB74672-5907-43BF-89BA-F37670C1904F}"/>
              </a:ext>
            </a:extLst>
          </p:cNvPr>
          <p:cNvSpPr>
            <a:spLocks noGrp="1"/>
          </p:cNvSpPr>
          <p:nvPr>
            <p:ph idx="1"/>
          </p:nvPr>
        </p:nvSpPr>
        <p:spPr>
          <a:xfrm>
            <a:off x="98460" y="1548223"/>
            <a:ext cx="6631113" cy="4351338"/>
          </a:xfrm>
        </p:spPr>
        <p:txBody>
          <a:bodyPr>
            <a:normAutofit/>
          </a:bodyPr>
          <a:lstStyle/>
          <a:p>
            <a:r>
              <a:rPr lang="en-US" dirty="0"/>
              <a:t>Responsibility of patriotic consumer citizen making purchases at home. </a:t>
            </a:r>
          </a:p>
          <a:p>
            <a:r>
              <a:rPr lang="en-US" dirty="0"/>
              <a:t>Women politically visible at all levels of policy. </a:t>
            </a:r>
          </a:p>
          <a:p>
            <a:pPr lvl="1"/>
            <a:r>
              <a:rPr lang="en-US" dirty="0"/>
              <a:t>For example the </a:t>
            </a:r>
            <a:r>
              <a:rPr lang="en-US" dirty="0" err="1"/>
              <a:t>Offfice</a:t>
            </a:r>
            <a:r>
              <a:rPr lang="en-US" dirty="0"/>
              <a:t> of Price Administration’s  Consumer Interest Committee was made up of mostly women who had already been established as Consumer activists. </a:t>
            </a:r>
          </a:p>
        </p:txBody>
      </p:sp>
      <p:pic>
        <p:nvPicPr>
          <p:cNvPr id="5" name="Picture 4">
            <a:extLst>
              <a:ext uri="{FF2B5EF4-FFF2-40B4-BE49-F238E27FC236}">
                <a16:creationId xmlns:a16="http://schemas.microsoft.com/office/drawing/2014/main" id="{E48DDFAF-B69C-4B69-919C-54E5700B6296}"/>
              </a:ext>
            </a:extLst>
          </p:cNvPr>
          <p:cNvPicPr>
            <a:picLocks noChangeAspect="1"/>
          </p:cNvPicPr>
          <p:nvPr/>
        </p:nvPicPr>
        <p:blipFill>
          <a:blip r:embed="rId3"/>
          <a:stretch>
            <a:fillRect/>
          </a:stretch>
        </p:blipFill>
        <p:spPr>
          <a:xfrm>
            <a:off x="6755975" y="1116824"/>
            <a:ext cx="5419577" cy="5294249"/>
          </a:xfrm>
          <a:prstGeom prst="rect">
            <a:avLst/>
          </a:prstGeom>
        </p:spPr>
      </p:pic>
    </p:spTree>
    <p:extLst>
      <p:ext uri="{BB962C8B-B14F-4D97-AF65-F5344CB8AC3E}">
        <p14:creationId xmlns:p14="http://schemas.microsoft.com/office/powerpoint/2010/main" val="2328467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2850F-08A7-4790-9EC3-CA704FD7D8CC}"/>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2100" b="1"/>
              <a:t>Lizabeth Cohen</a:t>
            </a:r>
            <a:br>
              <a:rPr lang="en-US" sz="2100" b="1"/>
            </a:br>
            <a:br>
              <a:rPr lang="en-US" sz="2100" b="1"/>
            </a:br>
            <a:r>
              <a:rPr lang="en-US" sz="2100" b="1"/>
              <a:t> </a:t>
            </a:r>
            <a:r>
              <a:rPr lang="en-US" sz="2100" b="1" i="1"/>
              <a:t>A Consumers’ Republic: The Politics of Mass Consumption in Postwar America</a:t>
            </a:r>
            <a:endParaRPr lang="en-US" sz="2100" b="1"/>
          </a:p>
        </p:txBody>
      </p:sp>
      <p:sp>
        <p:nvSpPr>
          <p:cNvPr id="5" name="TextBox 4">
            <a:extLst>
              <a:ext uri="{FF2B5EF4-FFF2-40B4-BE49-F238E27FC236}">
                <a16:creationId xmlns:a16="http://schemas.microsoft.com/office/drawing/2014/main" id="{0962D59F-DBCB-4EA5-AC24-237D1117EFAD}"/>
              </a:ext>
            </a:extLst>
          </p:cNvPr>
          <p:cNvSpPr txBox="1"/>
          <p:nvPr/>
        </p:nvSpPr>
        <p:spPr>
          <a:xfrm>
            <a:off x="4965431" y="2438400"/>
            <a:ext cx="6586489" cy="3785419"/>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3200" dirty="0">
                <a:latin typeface="Rockwell Extra Bold" panose="02060903040505020403" pitchFamily="18" charset="0"/>
              </a:rPr>
              <a:t>Consumers Republic:</a:t>
            </a:r>
          </a:p>
          <a:p>
            <a:pPr indent="-228600">
              <a:lnSpc>
                <a:spcPct val="90000"/>
              </a:lnSpc>
              <a:spcAft>
                <a:spcPts val="600"/>
              </a:spcAft>
              <a:buFont typeface="Arial" panose="020B0604020202020204" pitchFamily="34" charset="0"/>
              <a:buChar char="•"/>
            </a:pPr>
            <a:endParaRPr lang="en-US" sz="2000" dirty="0">
              <a:sym typeface="Wingdings" panose="05000000000000000000" pitchFamily="2" charset="2"/>
            </a:endParaRPr>
          </a:p>
          <a:p>
            <a:pPr marL="285750" indent="-228600">
              <a:lnSpc>
                <a:spcPct val="90000"/>
              </a:lnSpc>
              <a:spcAft>
                <a:spcPts val="600"/>
              </a:spcAft>
              <a:buFont typeface="Arial" panose="020B0604020202020204" pitchFamily="34" charset="0"/>
              <a:buChar char="•"/>
            </a:pPr>
            <a:r>
              <a:rPr lang="en-US" sz="2000" dirty="0">
                <a:sym typeface="Wingdings" panose="05000000000000000000" pitchFamily="2" charset="2"/>
              </a:rPr>
              <a:t>Complex shared commitment on the part of policy makers, business and labor leaders, and civic groups to put mass consumption and democratic political freedom at the center of their plans for a prosperous postwar America. </a:t>
            </a:r>
          </a:p>
          <a:p>
            <a:pPr marL="285750" indent="-228600">
              <a:lnSpc>
                <a:spcPct val="90000"/>
              </a:lnSpc>
              <a:spcAft>
                <a:spcPts val="600"/>
              </a:spcAft>
              <a:buFont typeface="Arial" panose="020B0604020202020204" pitchFamily="34" charset="0"/>
              <a:buChar char="•"/>
            </a:pPr>
            <a:endParaRPr lang="en-US" sz="2000" dirty="0">
              <a:sym typeface="Wingdings" panose="05000000000000000000" pitchFamily="2" charset="2"/>
            </a:endParaRPr>
          </a:p>
          <a:p>
            <a:pPr marL="285750" indent="-228600">
              <a:lnSpc>
                <a:spcPct val="90000"/>
              </a:lnSpc>
              <a:spcAft>
                <a:spcPts val="600"/>
              </a:spcAft>
              <a:buFont typeface="Arial" panose="020B0604020202020204" pitchFamily="34" charset="0"/>
              <a:buChar char="•"/>
            </a:pPr>
            <a:r>
              <a:rPr lang="en-US" sz="2000" dirty="0">
                <a:sym typeface="Wingdings" panose="05000000000000000000" pitchFamily="2" charset="2"/>
              </a:rPr>
              <a:t>Post-War U.S. took on the form of a consumers culture, and advertising joined the ‘charmed circle of institutions which fix the values and standards of society.’</a:t>
            </a:r>
          </a:p>
          <a:p>
            <a:pPr marL="285750" indent="-228600">
              <a:lnSpc>
                <a:spcPct val="90000"/>
              </a:lnSpc>
              <a:spcAft>
                <a:spcPts val="600"/>
              </a:spcAft>
              <a:buFont typeface="Arial" panose="020B0604020202020204" pitchFamily="34" charset="0"/>
              <a:buChar char="•"/>
            </a:pPr>
            <a:endParaRPr lang="en-US" sz="2000" dirty="0">
              <a:sym typeface="Wingdings" panose="05000000000000000000" pitchFamily="2" charset="2"/>
            </a:endParaRPr>
          </a:p>
          <a:p>
            <a:pPr marL="285750" indent="-228600">
              <a:lnSpc>
                <a:spcPct val="90000"/>
              </a:lnSpc>
              <a:spcAft>
                <a:spcPts val="600"/>
              </a:spcAft>
              <a:buFont typeface="Arial" panose="020B0604020202020204" pitchFamily="34" charset="0"/>
              <a:buChar char="•"/>
            </a:pPr>
            <a:endParaRPr lang="en-US" sz="2000" dirty="0"/>
          </a:p>
        </p:txBody>
      </p:sp>
      <p:pic>
        <p:nvPicPr>
          <p:cNvPr id="4" name="Content Placeholder 3">
            <a:extLst>
              <a:ext uri="{FF2B5EF4-FFF2-40B4-BE49-F238E27FC236}">
                <a16:creationId xmlns:a16="http://schemas.microsoft.com/office/drawing/2014/main" id="{319C0624-1A01-48E4-87C7-5ACF69290B5F}"/>
              </a:ext>
            </a:extLst>
          </p:cNvPr>
          <p:cNvPicPr>
            <a:picLocks noGrp="1" noChangeAspect="1"/>
          </p:cNvPicPr>
          <p:nvPr>
            <p:ph idx="1"/>
          </p:nvPr>
        </p:nvPicPr>
        <p:blipFill rotWithShape="1">
          <a:blip r:embed="rId3"/>
          <a:srcRect t="3837" r="-1" b="-1"/>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7FC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3790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99E98-45BE-499E-AAEE-2168CACFD587}"/>
              </a:ext>
            </a:extLst>
          </p:cNvPr>
          <p:cNvSpPr>
            <a:spLocks noGrp="1"/>
          </p:cNvSpPr>
          <p:nvPr>
            <p:ph type="title"/>
          </p:nvPr>
        </p:nvSpPr>
        <p:spPr>
          <a:xfrm>
            <a:off x="0" y="2209165"/>
            <a:ext cx="3444240" cy="1325563"/>
          </a:xfrm>
        </p:spPr>
        <p:txBody>
          <a:bodyPr>
            <a:normAutofit fontScale="90000"/>
          </a:bodyPr>
          <a:lstStyle/>
          <a:p>
            <a:r>
              <a:rPr lang="en-US" dirty="0"/>
              <a:t>April 12, 1948</a:t>
            </a:r>
            <a:br>
              <a:rPr lang="en-US" dirty="0"/>
            </a:br>
            <a:br>
              <a:rPr lang="en-US" dirty="0"/>
            </a:br>
            <a:r>
              <a:rPr lang="en-US" dirty="0"/>
              <a:t>Hartman Collection</a:t>
            </a:r>
            <a:br>
              <a:rPr lang="en-US" dirty="0"/>
            </a:br>
            <a:r>
              <a:rPr lang="en-US" dirty="0"/>
              <a:t>(JWT + Ad Council)</a:t>
            </a:r>
            <a:br>
              <a:rPr lang="en-US" dirty="0"/>
            </a:br>
            <a:br>
              <a:rPr lang="en-US" dirty="0"/>
            </a:br>
            <a:r>
              <a:rPr lang="en-US" dirty="0"/>
              <a:t>Promoting “free markets”</a:t>
            </a:r>
          </a:p>
        </p:txBody>
      </p:sp>
      <p:pic>
        <p:nvPicPr>
          <p:cNvPr id="5" name="Content Placeholder 4">
            <a:extLst>
              <a:ext uri="{FF2B5EF4-FFF2-40B4-BE49-F238E27FC236}">
                <a16:creationId xmlns:a16="http://schemas.microsoft.com/office/drawing/2014/main" id="{6F4BED3C-0336-4977-BCEE-0570C9E3FCF4}"/>
              </a:ext>
            </a:extLst>
          </p:cNvPr>
          <p:cNvPicPr>
            <a:picLocks noGrp="1" noChangeAspect="1"/>
          </p:cNvPicPr>
          <p:nvPr>
            <p:ph idx="1"/>
          </p:nvPr>
        </p:nvPicPr>
        <p:blipFill>
          <a:blip r:embed="rId3"/>
          <a:stretch>
            <a:fillRect/>
          </a:stretch>
        </p:blipFill>
        <p:spPr>
          <a:xfrm>
            <a:off x="3143250" y="0"/>
            <a:ext cx="9180830" cy="5430030"/>
          </a:xfrm>
        </p:spPr>
      </p:pic>
    </p:spTree>
    <p:extLst>
      <p:ext uri="{BB962C8B-B14F-4D97-AF65-F5344CB8AC3E}">
        <p14:creationId xmlns:p14="http://schemas.microsoft.com/office/powerpoint/2010/main" val="1929231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C2FED-FF48-4088-8EB0-B0009E5D6D3B}"/>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100" b="1" dirty="0"/>
              <a:t>A Brief History of Emotions in Advertising</a:t>
            </a:r>
          </a:p>
        </p:txBody>
      </p:sp>
      <p:sp>
        <p:nvSpPr>
          <p:cNvPr id="5" name="TextBox 4">
            <a:extLst>
              <a:ext uri="{FF2B5EF4-FFF2-40B4-BE49-F238E27FC236}">
                <a16:creationId xmlns:a16="http://schemas.microsoft.com/office/drawing/2014/main" id="{515C9C33-19A3-462D-B8F0-57C41859EBEF}"/>
              </a:ext>
            </a:extLst>
          </p:cNvPr>
          <p:cNvSpPr txBox="1"/>
          <p:nvPr/>
        </p:nvSpPr>
        <p:spPr>
          <a:xfrm>
            <a:off x="4965431" y="2438400"/>
            <a:ext cx="6586489" cy="3785419"/>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a:t>Helen </a:t>
            </a:r>
            <a:r>
              <a:rPr lang="en-US" sz="2000" dirty="0" err="1"/>
              <a:t>Landsdowne</a:t>
            </a:r>
            <a:r>
              <a:rPr lang="en-US" sz="2000" dirty="0"/>
              <a:t> </a:t>
            </a:r>
            <a:r>
              <a:rPr lang="en-US" sz="2000" dirty="0" err="1"/>
              <a:t>Resor</a:t>
            </a:r>
            <a:r>
              <a:rPr lang="en-US" sz="2000" dirty="0"/>
              <a:t> is often credited as the first to use the “emotional appeal”</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(J. Walter Thompson Agency)</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Woodbury’s Facial Soap</a:t>
            </a:r>
          </a:p>
        </p:txBody>
      </p:sp>
      <p:pic>
        <p:nvPicPr>
          <p:cNvPr id="4" name="Content Placeholder 3">
            <a:extLst>
              <a:ext uri="{FF2B5EF4-FFF2-40B4-BE49-F238E27FC236}">
                <a16:creationId xmlns:a16="http://schemas.microsoft.com/office/drawing/2014/main" id="{B7AE322C-462D-4CFF-B6F2-14149569E8A5}"/>
              </a:ext>
            </a:extLst>
          </p:cNvPr>
          <p:cNvPicPr>
            <a:picLocks noGrp="1" noChangeAspect="1"/>
          </p:cNvPicPr>
          <p:nvPr>
            <p:ph idx="1"/>
          </p:nvPr>
        </p:nvPicPr>
        <p:blipFill rotWithShape="1">
          <a:blip r:embed="rId3"/>
          <a:srcRect r="1" b="140"/>
          <a:stretch/>
        </p:blipFill>
        <p:spPr>
          <a:xfrm>
            <a:off x="20" y="10"/>
            <a:ext cx="4635571" cy="6857990"/>
          </a:xfrm>
          <a:prstGeom prst="rect">
            <a:avLst/>
          </a:prstGeom>
          <a:effectLst/>
        </p:spPr>
      </p:pic>
      <p:cxnSp>
        <p:nvCxnSpPr>
          <p:cNvPr id="14"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CB8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552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3153D-704D-4739-BEBA-ECEF8BF48CD7}"/>
              </a:ext>
            </a:extLst>
          </p:cNvPr>
          <p:cNvSpPr>
            <a:spLocks noGrp="1"/>
          </p:cNvSpPr>
          <p:nvPr>
            <p:ph type="title"/>
          </p:nvPr>
        </p:nvSpPr>
        <p:spPr>
          <a:xfrm>
            <a:off x="838200" y="365125"/>
            <a:ext cx="5486400" cy="1325563"/>
          </a:xfrm>
        </p:spPr>
        <p:txBody>
          <a:bodyPr/>
          <a:lstStyle/>
          <a:p>
            <a:r>
              <a:rPr lang="en-US" sz="4400" b="1" dirty="0"/>
              <a:t>A Brief History of Emotions in Advertising</a:t>
            </a:r>
            <a:endParaRPr lang="en-US" dirty="0"/>
          </a:p>
        </p:txBody>
      </p:sp>
      <p:pic>
        <p:nvPicPr>
          <p:cNvPr id="4" name="Content Placeholder 3">
            <a:extLst>
              <a:ext uri="{FF2B5EF4-FFF2-40B4-BE49-F238E27FC236}">
                <a16:creationId xmlns:a16="http://schemas.microsoft.com/office/drawing/2014/main" id="{A832894F-2A94-48A4-9A66-36517A4DAF87}"/>
              </a:ext>
            </a:extLst>
          </p:cNvPr>
          <p:cNvPicPr>
            <a:picLocks noGrp="1" noChangeAspect="1"/>
          </p:cNvPicPr>
          <p:nvPr>
            <p:ph idx="1"/>
          </p:nvPr>
        </p:nvPicPr>
        <p:blipFill>
          <a:blip r:embed="rId3"/>
          <a:stretch>
            <a:fillRect/>
          </a:stretch>
        </p:blipFill>
        <p:spPr>
          <a:xfrm>
            <a:off x="6563362" y="83268"/>
            <a:ext cx="4638040" cy="6691463"/>
          </a:xfrm>
          <a:prstGeom prst="rect">
            <a:avLst/>
          </a:prstGeom>
        </p:spPr>
      </p:pic>
      <p:sp>
        <p:nvSpPr>
          <p:cNvPr id="5" name="TextBox 4">
            <a:extLst>
              <a:ext uri="{FF2B5EF4-FFF2-40B4-BE49-F238E27FC236}">
                <a16:creationId xmlns:a16="http://schemas.microsoft.com/office/drawing/2014/main" id="{8A50D1B4-D0DF-484B-BBF4-18F502B471ED}"/>
              </a:ext>
            </a:extLst>
          </p:cNvPr>
          <p:cNvSpPr txBox="1"/>
          <p:nvPr/>
        </p:nvSpPr>
        <p:spPr>
          <a:xfrm>
            <a:off x="1127760" y="2245360"/>
            <a:ext cx="4500880" cy="4524315"/>
          </a:xfrm>
          <a:prstGeom prst="rect">
            <a:avLst/>
          </a:prstGeom>
          <a:noFill/>
        </p:spPr>
        <p:txBody>
          <a:bodyPr wrap="square" rtlCol="0">
            <a:spAutoFit/>
          </a:bodyPr>
          <a:lstStyle/>
          <a:p>
            <a:r>
              <a:rPr lang="en-US" sz="2400" dirty="0"/>
              <a:t>Walter Dill Scott – 1909, Professor of Psychology at Northwestern University. He was the first academic to study advertising</a:t>
            </a:r>
          </a:p>
          <a:p>
            <a:endParaRPr lang="en-US" sz="2400" dirty="0"/>
          </a:p>
          <a:p>
            <a:r>
              <a:rPr lang="en-US" sz="2400" dirty="0"/>
              <a:t>John B. Watson – 1920, Psychologist known for advancing Behaviorist theories. He began working for the </a:t>
            </a:r>
            <a:r>
              <a:rPr lang="en-US" sz="2400" dirty="0" err="1"/>
              <a:t>J.Walter</a:t>
            </a:r>
            <a:r>
              <a:rPr lang="en-US" sz="2400" dirty="0"/>
              <a:t> Thompson agency and while there promoted emotional persuasion techniques. </a:t>
            </a:r>
          </a:p>
        </p:txBody>
      </p:sp>
    </p:spTree>
    <p:extLst>
      <p:ext uri="{BB962C8B-B14F-4D97-AF65-F5344CB8AC3E}">
        <p14:creationId xmlns:p14="http://schemas.microsoft.com/office/powerpoint/2010/main" val="949935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21C4EA8-6B83-4338-913D-D75D3C4F3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BA5F85-152F-4462-A77F-195138978A20}"/>
              </a:ext>
            </a:extLst>
          </p:cNvPr>
          <p:cNvSpPr>
            <a:spLocks noGrp="1"/>
          </p:cNvSpPr>
          <p:nvPr>
            <p:ph type="title"/>
          </p:nvPr>
        </p:nvSpPr>
        <p:spPr>
          <a:xfrm>
            <a:off x="247851" y="-1"/>
            <a:ext cx="3124151" cy="3736540"/>
          </a:xfrm>
        </p:spPr>
        <p:txBody>
          <a:bodyPr vert="horz" lIns="91440" tIns="45720" rIns="91440" bIns="45720" rtlCol="0" anchor="b">
            <a:normAutofit/>
          </a:bodyPr>
          <a:lstStyle/>
          <a:p>
            <a:r>
              <a:rPr lang="en-US" sz="4600" b="1" dirty="0"/>
              <a:t>A Brief History of Emotions in Advertising</a:t>
            </a:r>
            <a:endParaRPr lang="en-US" sz="4600" dirty="0"/>
          </a:p>
        </p:txBody>
      </p:sp>
      <p:grpSp>
        <p:nvGrpSpPr>
          <p:cNvPr id="22" name="Group 11">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3" name="Straight Connector 12">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Rectangle 13">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15">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1084"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ADB9DCB-ABD0-4D1E-8B72-8F192110FA73}"/>
              </a:ext>
            </a:extLst>
          </p:cNvPr>
          <p:cNvPicPr>
            <a:picLocks noChangeAspect="1"/>
          </p:cNvPicPr>
          <p:nvPr/>
        </p:nvPicPr>
        <p:blipFill>
          <a:blip r:embed="rId3"/>
          <a:stretch>
            <a:fillRect/>
          </a:stretch>
        </p:blipFill>
        <p:spPr>
          <a:xfrm>
            <a:off x="3372002" y="1281819"/>
            <a:ext cx="4056209" cy="5575545"/>
          </a:xfrm>
          <a:prstGeom prst="rect">
            <a:avLst/>
          </a:prstGeom>
        </p:spPr>
      </p:pic>
      <p:pic>
        <p:nvPicPr>
          <p:cNvPr id="4" name="Content Placeholder 3">
            <a:extLst>
              <a:ext uri="{FF2B5EF4-FFF2-40B4-BE49-F238E27FC236}">
                <a16:creationId xmlns:a16="http://schemas.microsoft.com/office/drawing/2014/main" id="{E5ED4E93-E71D-49B2-963A-96F01A326328}"/>
              </a:ext>
            </a:extLst>
          </p:cNvPr>
          <p:cNvPicPr>
            <a:picLocks noGrp="1" noChangeAspect="1"/>
          </p:cNvPicPr>
          <p:nvPr>
            <p:ph idx="1"/>
          </p:nvPr>
        </p:nvPicPr>
        <p:blipFill>
          <a:blip r:embed="rId4"/>
          <a:stretch>
            <a:fillRect/>
          </a:stretch>
        </p:blipFill>
        <p:spPr>
          <a:xfrm>
            <a:off x="7682757" y="1268617"/>
            <a:ext cx="4130253" cy="5600342"/>
          </a:xfrm>
          <a:prstGeom prst="rect">
            <a:avLst/>
          </a:prstGeom>
        </p:spPr>
      </p:pic>
      <p:sp>
        <p:nvSpPr>
          <p:cNvPr id="6" name="TextBox 5">
            <a:extLst>
              <a:ext uri="{FF2B5EF4-FFF2-40B4-BE49-F238E27FC236}">
                <a16:creationId xmlns:a16="http://schemas.microsoft.com/office/drawing/2014/main" id="{CF1A8204-7C9E-43A0-8C9D-F32C30DC1E12}"/>
              </a:ext>
            </a:extLst>
          </p:cNvPr>
          <p:cNvSpPr txBox="1"/>
          <p:nvPr/>
        </p:nvSpPr>
        <p:spPr>
          <a:xfrm>
            <a:off x="3582762" y="328654"/>
            <a:ext cx="3790363" cy="923330"/>
          </a:xfrm>
          <a:prstGeom prst="rect">
            <a:avLst/>
          </a:prstGeom>
          <a:noFill/>
        </p:spPr>
        <p:txBody>
          <a:bodyPr wrap="square" rtlCol="0">
            <a:spAutoFit/>
          </a:bodyPr>
          <a:lstStyle/>
          <a:p>
            <a:r>
              <a:rPr lang="en-US" dirty="0"/>
              <a:t>N.W. Ayer</a:t>
            </a:r>
          </a:p>
          <a:p>
            <a:r>
              <a:rPr lang="en-US" dirty="0"/>
              <a:t>1948</a:t>
            </a:r>
          </a:p>
          <a:p>
            <a:r>
              <a:rPr lang="en-US" dirty="0" err="1"/>
              <a:t>Debeers</a:t>
            </a:r>
            <a:r>
              <a:rPr lang="en-US" dirty="0"/>
              <a:t> “A Diamond is Forever”</a:t>
            </a:r>
          </a:p>
        </p:txBody>
      </p:sp>
      <p:sp>
        <p:nvSpPr>
          <p:cNvPr id="7" name="TextBox 6">
            <a:extLst>
              <a:ext uri="{FF2B5EF4-FFF2-40B4-BE49-F238E27FC236}">
                <a16:creationId xmlns:a16="http://schemas.microsoft.com/office/drawing/2014/main" id="{52E95376-B6D6-471D-B890-8C47DDC8A156}"/>
              </a:ext>
            </a:extLst>
          </p:cNvPr>
          <p:cNvSpPr txBox="1"/>
          <p:nvPr/>
        </p:nvSpPr>
        <p:spPr>
          <a:xfrm>
            <a:off x="7682757" y="322932"/>
            <a:ext cx="3820620" cy="923330"/>
          </a:xfrm>
          <a:prstGeom prst="rect">
            <a:avLst/>
          </a:prstGeom>
          <a:noFill/>
        </p:spPr>
        <p:txBody>
          <a:bodyPr wrap="square" rtlCol="0">
            <a:spAutoFit/>
          </a:bodyPr>
          <a:lstStyle/>
          <a:p>
            <a:r>
              <a:rPr lang="en-US" dirty="0"/>
              <a:t>Leo Burnett</a:t>
            </a:r>
          </a:p>
          <a:p>
            <a:r>
              <a:rPr lang="en-US" dirty="0"/>
              <a:t>1955</a:t>
            </a:r>
          </a:p>
          <a:p>
            <a:r>
              <a:rPr lang="en-US" dirty="0"/>
              <a:t>“Marlboro Man”</a:t>
            </a:r>
          </a:p>
        </p:txBody>
      </p:sp>
    </p:spTree>
    <p:extLst>
      <p:ext uri="{BB962C8B-B14F-4D97-AF65-F5344CB8AC3E}">
        <p14:creationId xmlns:p14="http://schemas.microsoft.com/office/powerpoint/2010/main" val="600313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8FB01-DC8C-4362-8414-E0CD92236B7E}"/>
              </a:ext>
            </a:extLst>
          </p:cNvPr>
          <p:cNvSpPr>
            <a:spLocks noGrp="1"/>
          </p:cNvSpPr>
          <p:nvPr>
            <p:ph type="ctrTitle"/>
          </p:nvPr>
        </p:nvSpPr>
        <p:spPr/>
        <p:txBody>
          <a:bodyPr/>
          <a:lstStyle/>
          <a:p>
            <a:r>
              <a:rPr lang="en-US" b="1" dirty="0"/>
              <a:t>1940-1945</a:t>
            </a:r>
          </a:p>
        </p:txBody>
      </p:sp>
      <p:sp>
        <p:nvSpPr>
          <p:cNvPr id="3" name="Subtitle 2">
            <a:extLst>
              <a:ext uri="{FF2B5EF4-FFF2-40B4-BE49-F238E27FC236}">
                <a16:creationId xmlns:a16="http://schemas.microsoft.com/office/drawing/2014/main" id="{ECE48A08-89B8-4663-8B3D-3792BD655B6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902690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TotalTime>
  <Words>3064</Words>
  <Application>Microsoft Office PowerPoint</Application>
  <PresentationFormat>Widescreen</PresentationFormat>
  <Paragraphs>188</Paragraphs>
  <Slides>27</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Aharoni</vt:lpstr>
      <vt:lpstr>Arial</vt:lpstr>
      <vt:lpstr>Calibri</vt:lpstr>
      <vt:lpstr>Calibri Light</vt:lpstr>
      <vt:lpstr>Rockwell Extra Bold</vt:lpstr>
      <vt:lpstr>Office Theme</vt:lpstr>
      <vt:lpstr>PowerPoint Presentation</vt:lpstr>
      <vt:lpstr>Sources for this presentation:</vt:lpstr>
      <vt:lpstr>1940-1945: Consumers during the War</vt:lpstr>
      <vt:lpstr>Lizabeth Cohen   A Consumers’ Republic: The Politics of Mass Consumption in Postwar America</vt:lpstr>
      <vt:lpstr>April 12, 1948  Hartman Collection (JWT + Ad Council)  Promoting “free markets”</vt:lpstr>
      <vt:lpstr>A Brief History of Emotions in Advertising</vt:lpstr>
      <vt:lpstr>A Brief History of Emotions in Advertising</vt:lpstr>
      <vt:lpstr>A Brief History of Emotions in Advertising</vt:lpstr>
      <vt:lpstr>1940-1945</vt:lpstr>
      <vt:lpstr>1940-1945: Religious Appeals  </vt:lpstr>
      <vt:lpstr>1940-1945: Religious Appeals</vt:lpstr>
      <vt:lpstr>1946-1949</vt:lpstr>
      <vt:lpstr>1946-1949: Religious Appeals</vt:lpstr>
      <vt:lpstr>1946-1949: Religious Appeals</vt:lpstr>
      <vt:lpstr>1946-1949: Religious Appeals</vt:lpstr>
      <vt:lpstr>1943</vt:lpstr>
      <vt:lpstr>PowerPoint Presentation</vt:lpstr>
      <vt:lpstr>Angels 1940-1945  Angels 1946-1949</vt:lpstr>
      <vt:lpstr>1940-1945</vt:lpstr>
      <vt:lpstr>1940-1945: Mothers</vt:lpstr>
      <vt:lpstr>1940-1945: Mothers</vt:lpstr>
      <vt:lpstr>1946-1949</vt:lpstr>
      <vt:lpstr>1946-1949: Mothers</vt:lpstr>
      <vt:lpstr>1943: Mother</vt:lpstr>
      <vt:lpstr>1948: Mother</vt:lpstr>
      <vt:lpstr>Key Areas Moving Forward</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Emotional Appeals Towards Women in United States Advertising: 1940-1949</dc:title>
  <dc:creator>Ty Sparing</dc:creator>
  <cp:lastModifiedBy>Ty Sparing</cp:lastModifiedBy>
  <cp:revision>53</cp:revision>
  <dcterms:created xsi:type="dcterms:W3CDTF">2021-02-13T18:18:35Z</dcterms:created>
  <dcterms:modified xsi:type="dcterms:W3CDTF">2021-02-16T17:43:57Z</dcterms:modified>
</cp:coreProperties>
</file>