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y Owens" initials="EO" lastIdx="1" clrIdx="0">
    <p:extLst>
      <p:ext uri="{19B8F6BF-5375-455C-9EA6-DF929625EA0E}">
        <p15:presenceInfo xmlns:p15="http://schemas.microsoft.com/office/powerpoint/2012/main" userId="e170e09cf398367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41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95"/>
    <p:restoredTop sz="95532"/>
  </p:normalViewPr>
  <p:slideViewPr>
    <p:cSldViewPr snapToGrid="0" snapToObjects="1">
      <p:cViewPr varScale="1">
        <p:scale>
          <a:sx n="107" d="100"/>
          <a:sy n="107" d="100"/>
        </p:scale>
        <p:origin x="80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26C734-9DD9-064A-A78D-F2749155A87B}" type="datetimeFigureOut">
              <a:rPr lang="en-US" smtClean="0"/>
              <a:t>4/11/21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CA78D-1080-E049-8444-D0AFBF6E0A21}" type="slidenum">
              <a:rPr lang="en-US" smtClean="0"/>
              <a:t>‹#›</a:t>
            </a:fld>
            <a:endParaRPr lang="en-US"/>
          </a:p>
        </p:txBody>
      </p:sp>
    </p:spTree>
    <p:extLst>
      <p:ext uri="{BB962C8B-B14F-4D97-AF65-F5344CB8AC3E}">
        <p14:creationId xmlns:p14="http://schemas.microsoft.com/office/powerpoint/2010/main" val="173906427"/>
      </p:ext>
    </p:extLst>
  </p:cSld>
  <p:clrMap bg1="lt1" tx1="dk1" bg2="lt2" tx2="dk2" accent1="accent1" accent2="accent2" accent3="accent3" accent4="accent4" accent5="accent5" accent6="accent6" hlink="hlink" folHlink="folHlink"/>
  <p:notesStyle>
    <a:lvl1pPr marL="0" algn="l" defTabSz="914327" rtl="0" eaLnBrk="1" latinLnBrk="0" hangingPunct="1">
      <a:defRPr sz="1200" kern="1200">
        <a:solidFill>
          <a:schemeClr val="tx1"/>
        </a:solidFill>
        <a:latin typeface="+mn-lt"/>
        <a:ea typeface="+mn-ea"/>
        <a:cs typeface="+mn-cs"/>
      </a:defRPr>
    </a:lvl1pPr>
    <a:lvl2pPr marL="457163" algn="l" defTabSz="914327" rtl="0" eaLnBrk="1" latinLnBrk="0" hangingPunct="1">
      <a:defRPr sz="1200" kern="1200">
        <a:solidFill>
          <a:schemeClr val="tx1"/>
        </a:solidFill>
        <a:latin typeface="+mn-lt"/>
        <a:ea typeface="+mn-ea"/>
        <a:cs typeface="+mn-cs"/>
      </a:defRPr>
    </a:lvl2pPr>
    <a:lvl3pPr marL="914327" algn="l" defTabSz="914327" rtl="0" eaLnBrk="1" latinLnBrk="0" hangingPunct="1">
      <a:defRPr sz="1200" kern="1200">
        <a:solidFill>
          <a:schemeClr val="tx1"/>
        </a:solidFill>
        <a:latin typeface="+mn-lt"/>
        <a:ea typeface="+mn-ea"/>
        <a:cs typeface="+mn-cs"/>
      </a:defRPr>
    </a:lvl3pPr>
    <a:lvl4pPr marL="1371490" algn="l" defTabSz="914327" rtl="0" eaLnBrk="1" latinLnBrk="0" hangingPunct="1">
      <a:defRPr sz="1200" kern="1200">
        <a:solidFill>
          <a:schemeClr val="tx1"/>
        </a:solidFill>
        <a:latin typeface="+mn-lt"/>
        <a:ea typeface="+mn-ea"/>
        <a:cs typeface="+mn-cs"/>
      </a:defRPr>
    </a:lvl4pPr>
    <a:lvl5pPr marL="1828654" algn="l" defTabSz="914327" rtl="0" eaLnBrk="1" latinLnBrk="0" hangingPunct="1">
      <a:defRPr sz="1200" kern="1200">
        <a:solidFill>
          <a:schemeClr val="tx1"/>
        </a:solidFill>
        <a:latin typeface="+mn-lt"/>
        <a:ea typeface="+mn-ea"/>
        <a:cs typeface="+mn-cs"/>
      </a:defRPr>
    </a:lvl5pPr>
    <a:lvl6pPr marL="2285817" algn="l" defTabSz="914327" rtl="0" eaLnBrk="1" latinLnBrk="0" hangingPunct="1">
      <a:defRPr sz="1200" kern="1200">
        <a:solidFill>
          <a:schemeClr val="tx1"/>
        </a:solidFill>
        <a:latin typeface="+mn-lt"/>
        <a:ea typeface="+mn-ea"/>
        <a:cs typeface="+mn-cs"/>
      </a:defRPr>
    </a:lvl6pPr>
    <a:lvl7pPr marL="2742981" algn="l" defTabSz="914327" rtl="0" eaLnBrk="1" latinLnBrk="0" hangingPunct="1">
      <a:defRPr sz="1200" kern="1200">
        <a:solidFill>
          <a:schemeClr val="tx1"/>
        </a:solidFill>
        <a:latin typeface="+mn-lt"/>
        <a:ea typeface="+mn-ea"/>
        <a:cs typeface="+mn-cs"/>
      </a:defRPr>
    </a:lvl7pPr>
    <a:lvl8pPr marL="3200144" algn="l" defTabSz="914327" rtl="0" eaLnBrk="1" latinLnBrk="0" hangingPunct="1">
      <a:defRPr sz="1200" kern="1200">
        <a:solidFill>
          <a:schemeClr val="tx1"/>
        </a:solidFill>
        <a:latin typeface="+mn-lt"/>
        <a:ea typeface="+mn-ea"/>
        <a:cs typeface="+mn-cs"/>
      </a:defRPr>
    </a:lvl8pPr>
    <a:lvl9pPr marL="3657307" algn="l" defTabSz="91432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F80CA78D-1080-E049-8444-D0AFBF6E0A21}" type="slidenum">
              <a:rPr lang="en-US" smtClean="0"/>
              <a:t>1</a:t>
            </a:fld>
            <a:endParaRPr lang="en-US"/>
          </a:p>
        </p:txBody>
      </p:sp>
    </p:spTree>
    <p:extLst>
      <p:ext uri="{BB962C8B-B14F-4D97-AF65-F5344CB8AC3E}">
        <p14:creationId xmlns:p14="http://schemas.microsoft.com/office/powerpoint/2010/main" val="611108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974EC-2B44-BA40-AAFB-59F48B551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9A3A9E1-A015-534B-B97A-5BAB5DFE19B9}"/>
              </a:ext>
            </a:extLst>
          </p:cNvPr>
          <p:cNvSpPr>
            <a:spLocks noGrp="1"/>
          </p:cNvSpPr>
          <p:nvPr>
            <p:ph type="subTitle" idx="1"/>
          </p:nvPr>
        </p:nvSpPr>
        <p:spPr>
          <a:xfrm>
            <a:off x="1524000" y="3602038"/>
            <a:ext cx="9144000" cy="1655762"/>
          </a:xfrm>
        </p:spPr>
        <p:txBody>
          <a:bodyPr/>
          <a:lstStyle>
            <a:lvl1pPr marL="0" indent="0" algn="ctr">
              <a:buNone/>
              <a:defRPr sz="2400"/>
            </a:lvl1pPr>
            <a:lvl2pPr marL="457214" indent="0" algn="ctr">
              <a:buNone/>
              <a:defRPr sz="2000"/>
            </a:lvl2pPr>
            <a:lvl3pPr marL="914428" indent="0" algn="ctr">
              <a:buNone/>
              <a:defRPr sz="1800"/>
            </a:lvl3pPr>
            <a:lvl4pPr marL="1371643" indent="0" algn="ctr">
              <a:buNone/>
              <a:defRPr sz="1600"/>
            </a:lvl4pPr>
            <a:lvl5pPr marL="1828857" indent="0" algn="ctr">
              <a:buNone/>
              <a:defRPr sz="1600"/>
            </a:lvl5pPr>
            <a:lvl6pPr marL="2286071" indent="0" algn="ctr">
              <a:buNone/>
              <a:defRPr sz="1600"/>
            </a:lvl6pPr>
            <a:lvl7pPr marL="2743285" indent="0" algn="ctr">
              <a:buNone/>
              <a:defRPr sz="1600"/>
            </a:lvl7pPr>
            <a:lvl8pPr marL="3200500" indent="0" algn="ctr">
              <a:buNone/>
              <a:defRPr sz="1600"/>
            </a:lvl8pPr>
            <a:lvl9pPr marL="3657714"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C0228E-FF7C-0D44-8BED-4AEE031D3533}"/>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45A32183-96BA-3D4C-835A-708E3194A7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12201C-4B1F-8547-A022-4C28E41A52CD}"/>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3727930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DBDF1-1F5B-6E46-AD37-B76AC2A2060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E426DD-0CDE-874D-A034-712ED1342B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0E8C2C-6CDB-B142-92F4-7AF10DEF99D8}"/>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5C1073D1-028A-1D46-8DE3-92EFC216C3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C04D68-9FDA-6B41-B1E7-0158C937AAD3}"/>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3864347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B23B26-BC92-734D-9C73-5150F322E2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94EF14-4F62-FF41-A9DD-0A0E06FF28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1D3A05-7B90-B948-AB4A-8B5BC3C06CCD}"/>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7129A9A5-59E2-1B40-9372-30A342981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3A63A5-A45F-E24E-91E4-4780ED02A35A}"/>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583834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3168F-521B-AA49-B869-44371625EE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BFDFAB-2A20-7046-A93E-E826504A5E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DCB7CA-9571-B34E-B37A-A434072AC7DC}"/>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ECBAA891-D360-E945-9F93-E90911E4DC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641DC4-9659-3D4C-AAC9-D42BD811474C}"/>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3748581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55F9A-567A-7745-BA5B-316CF399BBF7}"/>
              </a:ext>
            </a:extLst>
          </p:cNvPr>
          <p:cNvSpPr>
            <a:spLocks noGrp="1"/>
          </p:cNvSpPr>
          <p:nvPr>
            <p:ph type="title"/>
          </p:nvPr>
        </p:nvSpPr>
        <p:spPr>
          <a:xfrm>
            <a:off x="831850"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C49EF5-8306-234B-AFB2-86F923CFA4DE}"/>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14" indent="0">
              <a:buNone/>
              <a:defRPr sz="2000">
                <a:solidFill>
                  <a:schemeClr val="tx1">
                    <a:tint val="75000"/>
                  </a:schemeClr>
                </a:solidFill>
              </a:defRPr>
            </a:lvl2pPr>
            <a:lvl3pPr marL="914428" indent="0">
              <a:buNone/>
              <a:defRPr sz="1800">
                <a:solidFill>
                  <a:schemeClr val="tx1">
                    <a:tint val="75000"/>
                  </a:schemeClr>
                </a:solidFill>
              </a:defRPr>
            </a:lvl3pPr>
            <a:lvl4pPr marL="1371643" indent="0">
              <a:buNone/>
              <a:defRPr sz="1600">
                <a:solidFill>
                  <a:schemeClr val="tx1">
                    <a:tint val="75000"/>
                  </a:schemeClr>
                </a:solidFill>
              </a:defRPr>
            </a:lvl4pPr>
            <a:lvl5pPr marL="1828857" indent="0">
              <a:buNone/>
              <a:defRPr sz="1600">
                <a:solidFill>
                  <a:schemeClr val="tx1">
                    <a:tint val="75000"/>
                  </a:schemeClr>
                </a:solidFill>
              </a:defRPr>
            </a:lvl5pPr>
            <a:lvl6pPr marL="2286071" indent="0">
              <a:buNone/>
              <a:defRPr sz="1600">
                <a:solidFill>
                  <a:schemeClr val="tx1">
                    <a:tint val="75000"/>
                  </a:schemeClr>
                </a:solidFill>
              </a:defRPr>
            </a:lvl6pPr>
            <a:lvl7pPr marL="2743285" indent="0">
              <a:buNone/>
              <a:defRPr sz="1600">
                <a:solidFill>
                  <a:schemeClr val="tx1">
                    <a:tint val="75000"/>
                  </a:schemeClr>
                </a:solidFill>
              </a:defRPr>
            </a:lvl7pPr>
            <a:lvl8pPr marL="3200500" indent="0">
              <a:buNone/>
              <a:defRPr sz="1600">
                <a:solidFill>
                  <a:schemeClr val="tx1">
                    <a:tint val="75000"/>
                  </a:schemeClr>
                </a:solidFill>
              </a:defRPr>
            </a:lvl8pPr>
            <a:lvl9pPr marL="3657714"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4F0757-E2D7-6D42-8D6E-E7052AC6B4C5}"/>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9BF66D3C-F613-B94D-A6F0-1051B79B11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CFE9F2-27AE-2441-9CB1-DA3C0E6EA2DD}"/>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3759254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E870F-ECF2-D049-9E60-0CB7A0CA35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52E0B3-ACBF-3F48-845A-3459D53BCD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9F2EFD-FDA6-D04C-86C0-F35C058255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6D6B397-E068-C54C-92E9-D6FD7C96BAB3}"/>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6" name="Footer Placeholder 5">
            <a:extLst>
              <a:ext uri="{FF2B5EF4-FFF2-40B4-BE49-F238E27FC236}">
                <a16:creationId xmlns:a16="http://schemas.microsoft.com/office/drawing/2014/main" id="{1FE488E1-E4AF-3149-978C-8F32164AA7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CB4BF6-440C-9C4C-BD1D-14EFF2289CA8}"/>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3019844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30F8-010D-EC47-8688-3DC837AE7D0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06ABFF-0629-D249-BE34-90DC470BBDD9}"/>
              </a:ext>
            </a:extLst>
          </p:cNvPr>
          <p:cNvSpPr>
            <a:spLocks noGrp="1"/>
          </p:cNvSpPr>
          <p:nvPr>
            <p:ph type="body" idx="1"/>
          </p:nvPr>
        </p:nvSpPr>
        <p:spPr>
          <a:xfrm>
            <a:off x="839788" y="1681164"/>
            <a:ext cx="5157787" cy="823912"/>
          </a:xfrm>
        </p:spPr>
        <p:txBody>
          <a:bodyPr anchor="b"/>
          <a:lstStyle>
            <a:lvl1pPr marL="0" indent="0">
              <a:buNone/>
              <a:defRPr sz="2400" b="1"/>
            </a:lvl1pPr>
            <a:lvl2pPr marL="457214" indent="0">
              <a:buNone/>
              <a:defRPr sz="2000" b="1"/>
            </a:lvl2pPr>
            <a:lvl3pPr marL="914428" indent="0">
              <a:buNone/>
              <a:defRPr sz="1800" b="1"/>
            </a:lvl3pPr>
            <a:lvl4pPr marL="1371643" indent="0">
              <a:buNone/>
              <a:defRPr sz="1600" b="1"/>
            </a:lvl4pPr>
            <a:lvl5pPr marL="1828857" indent="0">
              <a:buNone/>
              <a:defRPr sz="1600" b="1"/>
            </a:lvl5pPr>
            <a:lvl6pPr marL="2286071" indent="0">
              <a:buNone/>
              <a:defRPr sz="1600" b="1"/>
            </a:lvl6pPr>
            <a:lvl7pPr marL="2743285" indent="0">
              <a:buNone/>
              <a:defRPr sz="1600" b="1"/>
            </a:lvl7pPr>
            <a:lvl8pPr marL="3200500" indent="0">
              <a:buNone/>
              <a:defRPr sz="1600" b="1"/>
            </a:lvl8pPr>
            <a:lvl9pPr marL="3657714"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42D193-4AE3-A04A-A776-9826CB4CB5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CC7038-FE2D-2F41-A3D3-698A63D82839}"/>
              </a:ext>
            </a:extLst>
          </p:cNvPr>
          <p:cNvSpPr>
            <a:spLocks noGrp="1"/>
          </p:cNvSpPr>
          <p:nvPr>
            <p:ph type="body" sz="quarter" idx="3"/>
          </p:nvPr>
        </p:nvSpPr>
        <p:spPr>
          <a:xfrm>
            <a:off x="6172201" y="1681164"/>
            <a:ext cx="5183188" cy="823912"/>
          </a:xfrm>
        </p:spPr>
        <p:txBody>
          <a:bodyPr anchor="b"/>
          <a:lstStyle>
            <a:lvl1pPr marL="0" indent="0">
              <a:buNone/>
              <a:defRPr sz="2400" b="1"/>
            </a:lvl1pPr>
            <a:lvl2pPr marL="457214" indent="0">
              <a:buNone/>
              <a:defRPr sz="2000" b="1"/>
            </a:lvl2pPr>
            <a:lvl3pPr marL="914428" indent="0">
              <a:buNone/>
              <a:defRPr sz="1800" b="1"/>
            </a:lvl3pPr>
            <a:lvl4pPr marL="1371643" indent="0">
              <a:buNone/>
              <a:defRPr sz="1600" b="1"/>
            </a:lvl4pPr>
            <a:lvl5pPr marL="1828857" indent="0">
              <a:buNone/>
              <a:defRPr sz="1600" b="1"/>
            </a:lvl5pPr>
            <a:lvl6pPr marL="2286071" indent="0">
              <a:buNone/>
              <a:defRPr sz="1600" b="1"/>
            </a:lvl6pPr>
            <a:lvl7pPr marL="2743285" indent="0">
              <a:buNone/>
              <a:defRPr sz="1600" b="1"/>
            </a:lvl7pPr>
            <a:lvl8pPr marL="3200500" indent="0">
              <a:buNone/>
              <a:defRPr sz="1600" b="1"/>
            </a:lvl8pPr>
            <a:lvl9pPr marL="3657714"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A8A51D-7E89-0B43-A507-817FBF187DDB}"/>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B552A9-B226-434D-A084-A80DBD4FEDB5}"/>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8" name="Footer Placeholder 7">
            <a:extLst>
              <a:ext uri="{FF2B5EF4-FFF2-40B4-BE49-F238E27FC236}">
                <a16:creationId xmlns:a16="http://schemas.microsoft.com/office/drawing/2014/main" id="{0A5D1DE2-B284-704B-8779-164D6277A6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BD4EC4-D3FE-B142-8474-0A5D84D3E4C9}"/>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2956449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029FB-53FC-6C4B-B8EB-8901E7CBF2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6A164D-46D0-1F4A-BDF2-4A4A8E98CCE0}"/>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4" name="Footer Placeholder 3">
            <a:extLst>
              <a:ext uri="{FF2B5EF4-FFF2-40B4-BE49-F238E27FC236}">
                <a16:creationId xmlns:a16="http://schemas.microsoft.com/office/drawing/2014/main" id="{AF61EA13-F94A-E04B-B62C-BF313334A5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72E405A-17F0-1A43-825F-1E18D348A2B8}"/>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2076167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F33CF3-B3E7-C246-9F9F-D5434512F105}"/>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3" name="Footer Placeholder 2">
            <a:extLst>
              <a:ext uri="{FF2B5EF4-FFF2-40B4-BE49-F238E27FC236}">
                <a16:creationId xmlns:a16="http://schemas.microsoft.com/office/drawing/2014/main" id="{3F052755-C786-4C44-83C8-1F6F852F862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37DABD-C149-E24F-ADB9-7A86C8194D7E}"/>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2921390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99426-EDC3-F349-9A2C-1ABDAF28CD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411F37-FC22-DD47-9939-E6ACDB7B5568}"/>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CDA4AA-329C-D44A-9084-59FDCFAD209C}"/>
              </a:ext>
            </a:extLst>
          </p:cNvPr>
          <p:cNvSpPr>
            <a:spLocks noGrp="1"/>
          </p:cNvSpPr>
          <p:nvPr>
            <p:ph type="body" sz="half" idx="2"/>
          </p:nvPr>
        </p:nvSpPr>
        <p:spPr>
          <a:xfrm>
            <a:off x="839788" y="2057400"/>
            <a:ext cx="3932237" cy="3811588"/>
          </a:xfrm>
        </p:spPr>
        <p:txBody>
          <a:bodyPr/>
          <a:lstStyle>
            <a:lvl1pPr marL="0" indent="0">
              <a:buNone/>
              <a:defRPr sz="1600"/>
            </a:lvl1pPr>
            <a:lvl2pPr marL="457214" indent="0">
              <a:buNone/>
              <a:defRPr sz="1400"/>
            </a:lvl2pPr>
            <a:lvl3pPr marL="914428" indent="0">
              <a:buNone/>
              <a:defRPr sz="1200"/>
            </a:lvl3pPr>
            <a:lvl4pPr marL="1371643" indent="0">
              <a:buNone/>
              <a:defRPr sz="1000"/>
            </a:lvl4pPr>
            <a:lvl5pPr marL="1828857" indent="0">
              <a:buNone/>
              <a:defRPr sz="1000"/>
            </a:lvl5pPr>
            <a:lvl6pPr marL="2286071" indent="0">
              <a:buNone/>
              <a:defRPr sz="1000"/>
            </a:lvl6pPr>
            <a:lvl7pPr marL="2743285" indent="0">
              <a:buNone/>
              <a:defRPr sz="1000"/>
            </a:lvl7pPr>
            <a:lvl8pPr marL="3200500" indent="0">
              <a:buNone/>
              <a:defRPr sz="1000"/>
            </a:lvl8pPr>
            <a:lvl9pPr marL="365771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3B0104-2CBA-1A47-A5CB-2F8584929F47}"/>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6" name="Footer Placeholder 5">
            <a:extLst>
              <a:ext uri="{FF2B5EF4-FFF2-40B4-BE49-F238E27FC236}">
                <a16:creationId xmlns:a16="http://schemas.microsoft.com/office/drawing/2014/main" id="{8D7EC039-52F2-3C4C-AFB6-B4D64A4C33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74F1D8-3421-9A48-810C-8ECD91DBA7EC}"/>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295790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2AC3-4BA7-3B48-8273-AABB1EC0B6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2886141-3220-8B4D-B393-1C2F5A235229}"/>
              </a:ext>
            </a:extLst>
          </p:cNvPr>
          <p:cNvSpPr>
            <a:spLocks noGrp="1"/>
          </p:cNvSpPr>
          <p:nvPr>
            <p:ph type="pic" idx="1"/>
          </p:nvPr>
        </p:nvSpPr>
        <p:spPr>
          <a:xfrm>
            <a:off x="5183188" y="987426"/>
            <a:ext cx="6172200" cy="4873625"/>
          </a:xfrm>
        </p:spPr>
        <p:txBody>
          <a:bodyPr/>
          <a:lstStyle>
            <a:lvl1pPr marL="0" indent="0">
              <a:buNone/>
              <a:defRPr sz="3200"/>
            </a:lvl1pPr>
            <a:lvl2pPr marL="457214" indent="0">
              <a:buNone/>
              <a:defRPr sz="2800"/>
            </a:lvl2pPr>
            <a:lvl3pPr marL="914428" indent="0">
              <a:buNone/>
              <a:defRPr sz="2400"/>
            </a:lvl3pPr>
            <a:lvl4pPr marL="1371643" indent="0">
              <a:buNone/>
              <a:defRPr sz="2000"/>
            </a:lvl4pPr>
            <a:lvl5pPr marL="1828857" indent="0">
              <a:buNone/>
              <a:defRPr sz="2000"/>
            </a:lvl5pPr>
            <a:lvl6pPr marL="2286071" indent="0">
              <a:buNone/>
              <a:defRPr sz="2000"/>
            </a:lvl6pPr>
            <a:lvl7pPr marL="2743285" indent="0">
              <a:buNone/>
              <a:defRPr sz="2000"/>
            </a:lvl7pPr>
            <a:lvl8pPr marL="3200500" indent="0">
              <a:buNone/>
              <a:defRPr sz="2000"/>
            </a:lvl8pPr>
            <a:lvl9pPr marL="3657714" indent="0">
              <a:buNone/>
              <a:defRPr sz="2000"/>
            </a:lvl9pPr>
          </a:lstStyle>
          <a:p>
            <a:endParaRPr lang="en-US"/>
          </a:p>
        </p:txBody>
      </p:sp>
      <p:sp>
        <p:nvSpPr>
          <p:cNvPr id="4" name="Text Placeholder 3">
            <a:extLst>
              <a:ext uri="{FF2B5EF4-FFF2-40B4-BE49-F238E27FC236}">
                <a16:creationId xmlns:a16="http://schemas.microsoft.com/office/drawing/2014/main" id="{3C3AFB16-C8EE-8249-AAC6-06B3AB6D125A}"/>
              </a:ext>
            </a:extLst>
          </p:cNvPr>
          <p:cNvSpPr>
            <a:spLocks noGrp="1"/>
          </p:cNvSpPr>
          <p:nvPr>
            <p:ph type="body" sz="half" idx="2"/>
          </p:nvPr>
        </p:nvSpPr>
        <p:spPr>
          <a:xfrm>
            <a:off x="839788" y="2057400"/>
            <a:ext cx="3932237" cy="3811588"/>
          </a:xfrm>
        </p:spPr>
        <p:txBody>
          <a:bodyPr/>
          <a:lstStyle>
            <a:lvl1pPr marL="0" indent="0">
              <a:buNone/>
              <a:defRPr sz="1600"/>
            </a:lvl1pPr>
            <a:lvl2pPr marL="457214" indent="0">
              <a:buNone/>
              <a:defRPr sz="1400"/>
            </a:lvl2pPr>
            <a:lvl3pPr marL="914428" indent="0">
              <a:buNone/>
              <a:defRPr sz="1200"/>
            </a:lvl3pPr>
            <a:lvl4pPr marL="1371643" indent="0">
              <a:buNone/>
              <a:defRPr sz="1000"/>
            </a:lvl4pPr>
            <a:lvl5pPr marL="1828857" indent="0">
              <a:buNone/>
              <a:defRPr sz="1000"/>
            </a:lvl5pPr>
            <a:lvl6pPr marL="2286071" indent="0">
              <a:buNone/>
              <a:defRPr sz="1000"/>
            </a:lvl6pPr>
            <a:lvl7pPr marL="2743285" indent="0">
              <a:buNone/>
              <a:defRPr sz="1000"/>
            </a:lvl7pPr>
            <a:lvl8pPr marL="3200500" indent="0">
              <a:buNone/>
              <a:defRPr sz="1000"/>
            </a:lvl8pPr>
            <a:lvl9pPr marL="365771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6A8F3E-8B17-EA4F-B35B-AFCA608666B9}"/>
              </a:ext>
            </a:extLst>
          </p:cNvPr>
          <p:cNvSpPr>
            <a:spLocks noGrp="1"/>
          </p:cNvSpPr>
          <p:nvPr>
            <p:ph type="dt" sz="half" idx="10"/>
          </p:nvPr>
        </p:nvSpPr>
        <p:spPr/>
        <p:txBody>
          <a:bodyPr/>
          <a:lstStyle/>
          <a:p>
            <a:fld id="{B147DC23-1D13-F440-9ABA-98A928765D7A}" type="datetimeFigureOut">
              <a:rPr lang="en-US" smtClean="0"/>
              <a:t>4/11/21</a:t>
            </a:fld>
            <a:endParaRPr lang="en-US"/>
          </a:p>
        </p:txBody>
      </p:sp>
      <p:sp>
        <p:nvSpPr>
          <p:cNvPr id="6" name="Footer Placeholder 5">
            <a:extLst>
              <a:ext uri="{FF2B5EF4-FFF2-40B4-BE49-F238E27FC236}">
                <a16:creationId xmlns:a16="http://schemas.microsoft.com/office/drawing/2014/main" id="{6F615D0B-242C-D745-A487-ADAD2A7089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E86F7C-9AB1-7D48-ADD1-4855509C2FA6}"/>
              </a:ext>
            </a:extLst>
          </p:cNvPr>
          <p:cNvSpPr>
            <a:spLocks noGrp="1"/>
          </p:cNvSpPr>
          <p:nvPr>
            <p:ph type="sldNum" sz="quarter" idx="12"/>
          </p:nvPr>
        </p:nvSpPr>
        <p:spPr/>
        <p:txBody>
          <a:bodyPr/>
          <a:lstStyle/>
          <a:p>
            <a:fld id="{705480D4-D412-774C-B1D6-D8501FD11CFA}" type="slidenum">
              <a:rPr lang="en-US" smtClean="0"/>
              <a:t>‹#›</a:t>
            </a:fld>
            <a:endParaRPr lang="en-US"/>
          </a:p>
        </p:txBody>
      </p:sp>
    </p:spTree>
    <p:extLst>
      <p:ext uri="{BB962C8B-B14F-4D97-AF65-F5344CB8AC3E}">
        <p14:creationId xmlns:p14="http://schemas.microsoft.com/office/powerpoint/2010/main" val="591804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9FDDB6-8B2E-5446-B247-B50CEF732E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DDEEFB-5977-A04D-B856-A7EC919D16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BBD0C7-887F-DF44-AF57-C7D7A362B53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7DC23-1D13-F440-9ABA-98A928765D7A}" type="datetimeFigureOut">
              <a:rPr lang="en-US" smtClean="0"/>
              <a:t>4/11/21</a:t>
            </a:fld>
            <a:endParaRPr lang="en-US"/>
          </a:p>
        </p:txBody>
      </p:sp>
      <p:sp>
        <p:nvSpPr>
          <p:cNvPr id="5" name="Footer Placeholder 4">
            <a:extLst>
              <a:ext uri="{FF2B5EF4-FFF2-40B4-BE49-F238E27FC236}">
                <a16:creationId xmlns:a16="http://schemas.microsoft.com/office/drawing/2014/main" id="{DE34A103-6C6F-8E46-A45C-38EDC116737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2AA1747-BB5C-3F4B-8018-2B9C6EC8A1F9}"/>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5480D4-D412-774C-B1D6-D8501FD11CFA}" type="slidenum">
              <a:rPr lang="en-US" smtClean="0"/>
              <a:t>‹#›</a:t>
            </a:fld>
            <a:endParaRPr lang="en-US"/>
          </a:p>
        </p:txBody>
      </p:sp>
    </p:spTree>
    <p:extLst>
      <p:ext uri="{BB962C8B-B14F-4D97-AF65-F5344CB8AC3E}">
        <p14:creationId xmlns:p14="http://schemas.microsoft.com/office/powerpoint/2010/main" val="230760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2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8" indent="-228608" algn="l" defTabSz="91442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2" indent="-228608" algn="l" defTabSz="91442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36" indent="-228608" algn="l" defTabSz="91442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50"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65"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79"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93"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07"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22" indent="-228608" algn="l" defTabSz="9144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8" rtl="0" eaLnBrk="1" latinLnBrk="0" hangingPunct="1">
        <a:defRPr sz="1800" kern="1200">
          <a:solidFill>
            <a:schemeClr val="tx1"/>
          </a:solidFill>
          <a:latin typeface="+mn-lt"/>
          <a:ea typeface="+mn-ea"/>
          <a:cs typeface="+mn-cs"/>
        </a:defRPr>
      </a:lvl1pPr>
      <a:lvl2pPr marL="457214" algn="l" defTabSz="914428" rtl="0" eaLnBrk="1" latinLnBrk="0" hangingPunct="1">
        <a:defRPr sz="1800" kern="1200">
          <a:solidFill>
            <a:schemeClr val="tx1"/>
          </a:solidFill>
          <a:latin typeface="+mn-lt"/>
          <a:ea typeface="+mn-ea"/>
          <a:cs typeface="+mn-cs"/>
        </a:defRPr>
      </a:lvl2pPr>
      <a:lvl3pPr marL="914428" algn="l" defTabSz="914428" rtl="0" eaLnBrk="1" latinLnBrk="0" hangingPunct="1">
        <a:defRPr sz="1800" kern="1200">
          <a:solidFill>
            <a:schemeClr val="tx1"/>
          </a:solidFill>
          <a:latin typeface="+mn-lt"/>
          <a:ea typeface="+mn-ea"/>
          <a:cs typeface="+mn-cs"/>
        </a:defRPr>
      </a:lvl3pPr>
      <a:lvl4pPr marL="1371643" algn="l" defTabSz="914428" rtl="0" eaLnBrk="1" latinLnBrk="0" hangingPunct="1">
        <a:defRPr sz="1800" kern="1200">
          <a:solidFill>
            <a:schemeClr val="tx1"/>
          </a:solidFill>
          <a:latin typeface="+mn-lt"/>
          <a:ea typeface="+mn-ea"/>
          <a:cs typeface="+mn-cs"/>
        </a:defRPr>
      </a:lvl4pPr>
      <a:lvl5pPr marL="1828857" algn="l" defTabSz="914428" rtl="0" eaLnBrk="1" latinLnBrk="0" hangingPunct="1">
        <a:defRPr sz="1800" kern="1200">
          <a:solidFill>
            <a:schemeClr val="tx1"/>
          </a:solidFill>
          <a:latin typeface="+mn-lt"/>
          <a:ea typeface="+mn-ea"/>
          <a:cs typeface="+mn-cs"/>
        </a:defRPr>
      </a:lvl5pPr>
      <a:lvl6pPr marL="2286071" algn="l" defTabSz="914428" rtl="0" eaLnBrk="1" latinLnBrk="0" hangingPunct="1">
        <a:defRPr sz="1800" kern="1200">
          <a:solidFill>
            <a:schemeClr val="tx1"/>
          </a:solidFill>
          <a:latin typeface="+mn-lt"/>
          <a:ea typeface="+mn-ea"/>
          <a:cs typeface="+mn-cs"/>
        </a:defRPr>
      </a:lvl6pPr>
      <a:lvl7pPr marL="2743285" algn="l" defTabSz="914428" rtl="0" eaLnBrk="1" latinLnBrk="0" hangingPunct="1">
        <a:defRPr sz="1800" kern="1200">
          <a:solidFill>
            <a:schemeClr val="tx1"/>
          </a:solidFill>
          <a:latin typeface="+mn-lt"/>
          <a:ea typeface="+mn-ea"/>
          <a:cs typeface="+mn-cs"/>
        </a:defRPr>
      </a:lvl7pPr>
      <a:lvl8pPr marL="3200500" algn="l" defTabSz="914428" rtl="0" eaLnBrk="1" latinLnBrk="0" hangingPunct="1">
        <a:defRPr sz="1800" kern="1200">
          <a:solidFill>
            <a:schemeClr val="tx1"/>
          </a:solidFill>
          <a:latin typeface="+mn-lt"/>
          <a:ea typeface="+mn-ea"/>
          <a:cs typeface="+mn-cs"/>
        </a:defRPr>
      </a:lvl8pPr>
      <a:lvl9pPr marL="3657714" algn="l" defTabSz="91442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jpeg"/><Relationship Id="rId4" Type="http://schemas.openxmlformats.org/officeDocument/2006/relationships/image" Target="../media/image2.png"/><Relationship Id="rId9"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94CAEB25-A168-294E-A7CA-D06F59C061E1}"/>
              </a:ext>
            </a:extLst>
          </p:cNvPr>
          <p:cNvSpPr txBox="1"/>
          <p:nvPr/>
        </p:nvSpPr>
        <p:spPr>
          <a:xfrm>
            <a:off x="0" y="104859"/>
            <a:ext cx="12212957" cy="923330"/>
          </a:xfrm>
          <a:prstGeom prst="rect">
            <a:avLst/>
          </a:prstGeom>
          <a:solidFill>
            <a:schemeClr val="bg1">
              <a:lumMod val="50000"/>
            </a:schemeClr>
          </a:solidFill>
        </p:spPr>
        <p:txBody>
          <a:bodyPr wrap="square" rtlCol="0">
            <a:spAutoFit/>
          </a:bodyPr>
          <a:lstStyle/>
          <a:p>
            <a:endParaRPr lang="en-US" dirty="0"/>
          </a:p>
          <a:p>
            <a:endParaRPr lang="en-US" dirty="0"/>
          </a:p>
          <a:p>
            <a:endParaRPr lang="en-US" dirty="0"/>
          </a:p>
        </p:txBody>
      </p:sp>
      <p:sp>
        <p:nvSpPr>
          <p:cNvPr id="4" name="TextBox 3">
            <a:extLst>
              <a:ext uri="{FF2B5EF4-FFF2-40B4-BE49-F238E27FC236}">
                <a16:creationId xmlns:a16="http://schemas.microsoft.com/office/drawing/2014/main" id="{EE541861-D047-CF42-A081-C41BC60C0C01}"/>
              </a:ext>
            </a:extLst>
          </p:cNvPr>
          <p:cNvSpPr txBox="1"/>
          <p:nvPr/>
        </p:nvSpPr>
        <p:spPr>
          <a:xfrm>
            <a:off x="251202" y="1146048"/>
            <a:ext cx="3817125" cy="5355312"/>
          </a:xfrm>
          <a:prstGeom prst="rect">
            <a:avLst/>
          </a:prstGeom>
          <a:solidFill>
            <a:schemeClr val="bg1">
              <a:lumMod val="85000"/>
            </a:schemeClr>
          </a:solidFill>
          <a:ln>
            <a:no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 name="TextBox 4">
            <a:extLst>
              <a:ext uri="{FF2B5EF4-FFF2-40B4-BE49-F238E27FC236}">
                <a16:creationId xmlns:a16="http://schemas.microsoft.com/office/drawing/2014/main" id="{B019BBA4-A0C5-B94B-957D-7106D0EAD13E}"/>
              </a:ext>
            </a:extLst>
          </p:cNvPr>
          <p:cNvSpPr txBox="1"/>
          <p:nvPr/>
        </p:nvSpPr>
        <p:spPr>
          <a:xfrm>
            <a:off x="4068327" y="1146048"/>
            <a:ext cx="4040957" cy="5355312"/>
          </a:xfrm>
          <a:prstGeom prst="rect">
            <a:avLst/>
          </a:prstGeom>
          <a:solidFill>
            <a:schemeClr val="bg1">
              <a:lumMod val="85000"/>
            </a:schemeClr>
          </a:solidFill>
          <a:ln>
            <a:no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6" name="TextBox 5">
            <a:extLst>
              <a:ext uri="{FF2B5EF4-FFF2-40B4-BE49-F238E27FC236}">
                <a16:creationId xmlns:a16="http://schemas.microsoft.com/office/drawing/2014/main" id="{7CA8E371-F656-394D-9428-27F5D624E15E}"/>
              </a:ext>
            </a:extLst>
          </p:cNvPr>
          <p:cNvSpPr txBox="1"/>
          <p:nvPr/>
        </p:nvSpPr>
        <p:spPr>
          <a:xfrm>
            <a:off x="8109284" y="1146048"/>
            <a:ext cx="3831514" cy="5355312"/>
          </a:xfrm>
          <a:prstGeom prst="rect">
            <a:avLst/>
          </a:prstGeom>
          <a:solidFill>
            <a:schemeClr val="bg1">
              <a:lumMod val="85000"/>
            </a:schemeClr>
          </a:solidFill>
          <a:ln>
            <a:no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2" name="TextBox 11">
            <a:extLst>
              <a:ext uri="{FF2B5EF4-FFF2-40B4-BE49-F238E27FC236}">
                <a16:creationId xmlns:a16="http://schemas.microsoft.com/office/drawing/2014/main" id="{BA150D4F-3203-7A4D-ACE8-FCF40F2626D5}"/>
              </a:ext>
            </a:extLst>
          </p:cNvPr>
          <p:cNvSpPr txBox="1"/>
          <p:nvPr/>
        </p:nvSpPr>
        <p:spPr>
          <a:xfrm>
            <a:off x="2872565" y="125662"/>
            <a:ext cx="6410729" cy="861774"/>
          </a:xfrm>
          <a:prstGeom prst="rect">
            <a:avLst/>
          </a:prstGeom>
          <a:noFill/>
        </p:spPr>
        <p:txBody>
          <a:bodyPr wrap="none" rtlCol="0">
            <a:spAutoFit/>
          </a:bodyPr>
          <a:lstStyle/>
          <a:p>
            <a:pPr algn="ctr" eaLnBrk="0" fontAlgn="base" hangingPunct="0">
              <a:lnSpc>
                <a:spcPct val="100000"/>
              </a:lnSpc>
              <a:spcBef>
                <a:spcPct val="0"/>
              </a:spcBef>
              <a:spcAft>
                <a:spcPct val="0"/>
              </a:spcAft>
            </a:pPr>
            <a:r>
              <a:rPr lang="en-US" alt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Inequality and the Dead:</a:t>
            </a:r>
            <a:br>
              <a:rPr lang="en-US" alt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br>
            <a:r>
              <a:rPr lang="en-US" alt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Historic Cemetery in Missoula and the Chinese People Left Behind</a:t>
            </a:r>
          </a:p>
          <a:p>
            <a:pPr algn="ctr" eaLnBrk="0" fontAlgn="base" hangingPunct="0">
              <a:lnSpc>
                <a:spcPct val="100000"/>
              </a:lnSpc>
              <a:spcBef>
                <a:spcPct val="0"/>
              </a:spcBef>
              <a:spcAft>
                <a:spcPct val="0"/>
              </a:spcAft>
            </a:pPr>
            <a:r>
              <a:rPr lang="en-US" altLang="en-US" sz="1200" dirty="0">
                <a:solidFill>
                  <a:schemeClr val="bg1"/>
                </a:solidFill>
                <a:latin typeface="Times New Roman" panose="02020603050405020304" pitchFamily="18" charset="0"/>
                <a:cs typeface="Times New Roman" panose="02020603050405020304" pitchFamily="18" charset="0"/>
              </a:rPr>
              <a:t>Emily Owens, Department of Anthropology</a:t>
            </a:r>
          </a:p>
        </p:txBody>
      </p:sp>
      <p:sp>
        <p:nvSpPr>
          <p:cNvPr id="13" name="TextBox 12">
            <a:extLst>
              <a:ext uri="{FF2B5EF4-FFF2-40B4-BE49-F238E27FC236}">
                <a16:creationId xmlns:a16="http://schemas.microsoft.com/office/drawing/2014/main" id="{F266ABA1-38C5-6540-AC80-E30CBE94FE4B}"/>
              </a:ext>
            </a:extLst>
          </p:cNvPr>
          <p:cNvSpPr txBox="1"/>
          <p:nvPr/>
        </p:nvSpPr>
        <p:spPr>
          <a:xfrm>
            <a:off x="1886470" y="1257340"/>
            <a:ext cx="2186214" cy="1323439"/>
          </a:xfrm>
          <a:prstGeom prst="rect">
            <a:avLst/>
          </a:prstGeom>
          <a:noFill/>
        </p:spPr>
        <p:txBody>
          <a:bodyPr wrap="square" rtlCol="0">
            <a:spAutoFit/>
          </a:bodyPr>
          <a:lstStyle/>
          <a:p>
            <a:r>
              <a:rPr lang="en-US" sz="1400" b="1" dirty="0">
                <a:solidFill>
                  <a:srgbClr val="941100"/>
                </a:solidFill>
              </a:rPr>
              <a:t>Introduction</a:t>
            </a:r>
          </a:p>
          <a:p>
            <a:r>
              <a:rPr lang="en-US" sz="1100" dirty="0"/>
              <a:t>While Missoula has a rich heritage, the ‘lost’ Cherry Street Cemetery (CSC) in the Lower Rattlesnake neighborhood exhibits Chinese heritage that was overlooked as the city grew.</a:t>
            </a:r>
          </a:p>
        </p:txBody>
      </p:sp>
      <p:sp>
        <p:nvSpPr>
          <p:cNvPr id="15" name="TextBox 14">
            <a:extLst>
              <a:ext uri="{FF2B5EF4-FFF2-40B4-BE49-F238E27FC236}">
                <a16:creationId xmlns:a16="http://schemas.microsoft.com/office/drawing/2014/main" id="{D4A41EAB-5CAB-A845-965C-98F08ACDA2AB}"/>
              </a:ext>
            </a:extLst>
          </p:cNvPr>
          <p:cNvSpPr txBox="1"/>
          <p:nvPr/>
        </p:nvSpPr>
        <p:spPr>
          <a:xfrm>
            <a:off x="400059" y="5371049"/>
            <a:ext cx="2094563" cy="954107"/>
          </a:xfrm>
          <a:prstGeom prst="rect">
            <a:avLst/>
          </a:prstGeom>
          <a:noFill/>
        </p:spPr>
        <p:txBody>
          <a:bodyPr wrap="square" numCol="1" rtlCol="0">
            <a:spAutoFit/>
          </a:bodyPr>
          <a:lstStyle/>
          <a:p>
            <a:r>
              <a:rPr lang="en-US" sz="1400" b="1" dirty="0">
                <a:solidFill>
                  <a:srgbClr val="941100"/>
                </a:solidFill>
              </a:rPr>
              <a:t>Methods</a:t>
            </a:r>
          </a:p>
          <a:p>
            <a:pPr marL="171450" indent="-171450">
              <a:buFont typeface="Arial" panose="020B0604020202020204" pitchFamily="34" charset="0"/>
              <a:buChar char="•"/>
            </a:pPr>
            <a:r>
              <a:rPr lang="en-US" sz="1050" dirty="0"/>
              <a:t>Oral Consultation</a:t>
            </a:r>
          </a:p>
          <a:p>
            <a:pPr marL="171450" indent="-171450">
              <a:buFont typeface="Arial" panose="020B0604020202020204" pitchFamily="34" charset="0"/>
              <a:buChar char="•"/>
            </a:pPr>
            <a:r>
              <a:rPr lang="en-US" sz="1050" dirty="0"/>
              <a:t>Archival Research</a:t>
            </a:r>
          </a:p>
          <a:p>
            <a:pPr marL="171450" indent="-171450">
              <a:buFont typeface="Arial" panose="020B0604020202020204" pitchFamily="34" charset="0"/>
              <a:buChar char="•"/>
            </a:pPr>
            <a:r>
              <a:rPr lang="en-US" sz="1050" dirty="0"/>
              <a:t>Walking Survey of Area</a:t>
            </a:r>
          </a:p>
          <a:p>
            <a:pPr marL="171450" indent="-171450">
              <a:buFont typeface="Arial" panose="020B0604020202020204" pitchFamily="34" charset="0"/>
              <a:buChar char="•"/>
            </a:pPr>
            <a:r>
              <a:rPr lang="en-US" sz="1050" dirty="0"/>
              <a:t>Simple Mapping</a:t>
            </a:r>
          </a:p>
        </p:txBody>
      </p:sp>
      <p:sp>
        <p:nvSpPr>
          <p:cNvPr id="16" name="TextBox 15">
            <a:extLst>
              <a:ext uri="{FF2B5EF4-FFF2-40B4-BE49-F238E27FC236}">
                <a16:creationId xmlns:a16="http://schemas.microsoft.com/office/drawing/2014/main" id="{636B85FD-7632-1C4E-83AE-145ECA337970}"/>
              </a:ext>
            </a:extLst>
          </p:cNvPr>
          <p:cNvSpPr txBox="1"/>
          <p:nvPr/>
        </p:nvSpPr>
        <p:spPr>
          <a:xfrm>
            <a:off x="4055670" y="1354898"/>
            <a:ext cx="4101615" cy="1661993"/>
          </a:xfrm>
          <a:prstGeom prst="rect">
            <a:avLst/>
          </a:prstGeom>
          <a:noFill/>
        </p:spPr>
        <p:txBody>
          <a:bodyPr wrap="square" rtlCol="0">
            <a:spAutoFit/>
          </a:bodyPr>
          <a:lstStyle/>
          <a:p>
            <a:r>
              <a:rPr lang="en-US" sz="1400" b="1" dirty="0">
                <a:solidFill>
                  <a:srgbClr val="941100"/>
                </a:solidFill>
              </a:rPr>
              <a:t>Research I: Chinese Cemetery in Missoula</a:t>
            </a:r>
          </a:p>
          <a:p>
            <a:r>
              <a:rPr lang="en-US" sz="1100" dirty="0"/>
              <a:t>The </a:t>
            </a:r>
            <a:r>
              <a:rPr lang="en-US" sz="1100" i="1" dirty="0"/>
              <a:t>Missoulian</a:t>
            </a:r>
            <a:r>
              <a:rPr lang="en-US" sz="1100" dirty="0"/>
              <a:t> has a very detailed history of the cemetery(</a:t>
            </a:r>
            <a:r>
              <a:rPr lang="en-US" sz="1100" dirty="0" err="1"/>
              <a:t>ies</a:t>
            </a:r>
            <a:r>
              <a:rPr lang="en-US" sz="1100" dirty="0"/>
              <a:t>) located in the Lower Rattlesnake area. There are several notations  of a Chinese Cemetery, supporting hypothesis #2. A small residential excavation in the 1970s revealed the presence of historic Chinese remains in the area. Confidential burial records were consulted to get this information; out of respect for the people noted in those records, detailed information cannot be provided at this time. </a:t>
            </a:r>
          </a:p>
          <a:p>
            <a:endParaRPr lang="en-US" sz="1100" dirty="0"/>
          </a:p>
        </p:txBody>
      </p:sp>
      <p:sp>
        <p:nvSpPr>
          <p:cNvPr id="17" name="TextBox 16">
            <a:extLst>
              <a:ext uri="{FF2B5EF4-FFF2-40B4-BE49-F238E27FC236}">
                <a16:creationId xmlns:a16="http://schemas.microsoft.com/office/drawing/2014/main" id="{4C8903C7-93F7-874D-8535-764076566609}"/>
              </a:ext>
            </a:extLst>
          </p:cNvPr>
          <p:cNvSpPr txBox="1"/>
          <p:nvPr/>
        </p:nvSpPr>
        <p:spPr>
          <a:xfrm>
            <a:off x="9541299" y="4808924"/>
            <a:ext cx="2385110" cy="1708160"/>
          </a:xfrm>
          <a:prstGeom prst="rect">
            <a:avLst/>
          </a:prstGeom>
          <a:noFill/>
        </p:spPr>
        <p:txBody>
          <a:bodyPr wrap="square" rtlCol="0">
            <a:spAutoFit/>
          </a:bodyPr>
          <a:lstStyle/>
          <a:p>
            <a:r>
              <a:rPr lang="en-US" sz="1400" b="1" dirty="0">
                <a:solidFill>
                  <a:srgbClr val="941100"/>
                </a:solidFill>
              </a:rPr>
              <a:t>References &amp; Acknowledgements</a:t>
            </a:r>
          </a:p>
          <a:p>
            <a:pPr marL="171450" indent="-171450">
              <a:buFont typeface="Arial" panose="020B0604020202020204" pitchFamily="34" charset="0"/>
              <a:buChar char="•"/>
            </a:pPr>
            <a:r>
              <a:rPr lang="en-US" sz="1100" dirty="0"/>
              <a:t>University of Montana, Historical Archaeology Department.</a:t>
            </a:r>
          </a:p>
          <a:p>
            <a:pPr marL="171450" indent="-171450">
              <a:buFont typeface="Arial" panose="020B0604020202020204" pitchFamily="34" charset="0"/>
              <a:buChar char="•"/>
            </a:pPr>
            <a:r>
              <a:rPr lang="en-US" sz="1100" dirty="0"/>
              <a:t>Keith Belcher, Missoula County Records.</a:t>
            </a:r>
          </a:p>
          <a:p>
            <a:pPr marL="171450" indent="-171450">
              <a:buFont typeface="Arial" panose="020B0604020202020204" pitchFamily="34" charset="0"/>
              <a:buChar char="•"/>
            </a:pPr>
            <a:r>
              <a:rPr lang="en-US" sz="1100" dirty="0"/>
              <a:t>University of Montana, Nikki M. Manning, Archaeology and Social Lectures.</a:t>
            </a:r>
          </a:p>
        </p:txBody>
      </p:sp>
      <p:sp>
        <p:nvSpPr>
          <p:cNvPr id="18" name="TextBox 17">
            <a:extLst>
              <a:ext uri="{FF2B5EF4-FFF2-40B4-BE49-F238E27FC236}">
                <a16:creationId xmlns:a16="http://schemas.microsoft.com/office/drawing/2014/main" id="{3E97A8EE-08E1-684D-80EA-BAA2943FB4D3}"/>
              </a:ext>
            </a:extLst>
          </p:cNvPr>
          <p:cNvSpPr txBox="1"/>
          <p:nvPr/>
        </p:nvSpPr>
        <p:spPr>
          <a:xfrm>
            <a:off x="8124751" y="1140846"/>
            <a:ext cx="2547767" cy="1869743"/>
          </a:xfrm>
          <a:prstGeom prst="rect">
            <a:avLst/>
          </a:prstGeom>
          <a:noFill/>
        </p:spPr>
        <p:txBody>
          <a:bodyPr wrap="square" rtlCol="0">
            <a:spAutoFit/>
          </a:bodyPr>
          <a:lstStyle/>
          <a:p>
            <a:r>
              <a:rPr lang="en-US" sz="1400" b="1" dirty="0">
                <a:solidFill>
                  <a:srgbClr val="941100"/>
                </a:solidFill>
              </a:rPr>
              <a:t>Conclusions and Social Justice Discussion</a:t>
            </a:r>
          </a:p>
          <a:p>
            <a:pPr marL="171450" indent="-171450">
              <a:buFont typeface="Arial" panose="020B0604020202020204" pitchFamily="34" charset="0"/>
              <a:buChar char="•"/>
            </a:pPr>
            <a:r>
              <a:rPr lang="en-US" sz="1100" dirty="0"/>
              <a:t>The Cherry Street Cemetery illustrates a larger issue that archaeologist and minority groups have long been facing when protecting burial sites in a world that repeatedly desecrates burial grounds and other sacred places in favor of expansion. </a:t>
            </a:r>
          </a:p>
          <a:p>
            <a:r>
              <a:rPr lang="en-US" sz="1050" dirty="0"/>
              <a:t>    </a:t>
            </a:r>
          </a:p>
        </p:txBody>
      </p:sp>
      <p:sp>
        <p:nvSpPr>
          <p:cNvPr id="19" name="TextBox 18">
            <a:extLst>
              <a:ext uri="{FF2B5EF4-FFF2-40B4-BE49-F238E27FC236}">
                <a16:creationId xmlns:a16="http://schemas.microsoft.com/office/drawing/2014/main" id="{99D17361-D27B-FF49-A7DC-3A40B76C4CCA}"/>
              </a:ext>
            </a:extLst>
          </p:cNvPr>
          <p:cNvSpPr txBox="1"/>
          <p:nvPr/>
        </p:nvSpPr>
        <p:spPr>
          <a:xfrm>
            <a:off x="3993475" y="4819784"/>
            <a:ext cx="4183857" cy="1492716"/>
          </a:xfrm>
          <a:prstGeom prst="rect">
            <a:avLst/>
          </a:prstGeom>
          <a:noFill/>
        </p:spPr>
        <p:txBody>
          <a:bodyPr wrap="square" rtlCol="0">
            <a:spAutoFit/>
          </a:bodyPr>
          <a:lstStyle/>
          <a:p>
            <a:r>
              <a:rPr lang="en-US" sz="1400" b="1" dirty="0">
                <a:solidFill>
                  <a:srgbClr val="941100"/>
                </a:solidFill>
              </a:rPr>
              <a:t>Research II : Forgotten Children</a:t>
            </a:r>
          </a:p>
          <a:p>
            <a:r>
              <a:rPr lang="en-US" sz="1100" dirty="0"/>
              <a:t>Existing evidence suggests children were among those buried at the CSC. This has carried into local lore. The archaeology of children is a small, but growing area of research. Learning what I have to date has inspired me to keep researching what is available on the lives of Chinese children in Missoula. The CSC was certainly connected with the Chinese community downtown Missoula and ongoing research will contribute to this relatively invisible group from the region’s past.</a:t>
            </a:r>
          </a:p>
        </p:txBody>
      </p:sp>
      <p:sp>
        <p:nvSpPr>
          <p:cNvPr id="24" name="TextBox 23">
            <a:extLst>
              <a:ext uri="{FF2B5EF4-FFF2-40B4-BE49-F238E27FC236}">
                <a16:creationId xmlns:a16="http://schemas.microsoft.com/office/drawing/2014/main" id="{E5295F02-B75E-474B-98C1-33B384BF1DFE}"/>
              </a:ext>
            </a:extLst>
          </p:cNvPr>
          <p:cNvSpPr txBox="1"/>
          <p:nvPr/>
        </p:nvSpPr>
        <p:spPr>
          <a:xfrm>
            <a:off x="8143602" y="3905630"/>
            <a:ext cx="3624131" cy="954107"/>
          </a:xfrm>
          <a:prstGeom prst="rect">
            <a:avLst/>
          </a:prstGeom>
          <a:noFill/>
        </p:spPr>
        <p:txBody>
          <a:bodyPr wrap="square" rtlCol="0">
            <a:spAutoFit/>
          </a:bodyPr>
          <a:lstStyle/>
          <a:p>
            <a:r>
              <a:rPr lang="en-US" sz="1400" b="1" dirty="0">
                <a:solidFill>
                  <a:srgbClr val="941100"/>
                </a:solidFill>
              </a:rPr>
              <a:t>Possible Solutions</a:t>
            </a:r>
          </a:p>
          <a:p>
            <a:pPr marL="171450" indent="-171450">
              <a:buFont typeface="Arial" panose="020B0604020202020204" pitchFamily="34" charset="0"/>
              <a:buChar char="•"/>
            </a:pPr>
            <a:r>
              <a:rPr lang="en-US" sz="1050" dirty="0"/>
              <a:t>Research how other archaeologist and descendent communities handle this issue</a:t>
            </a:r>
          </a:p>
          <a:p>
            <a:pPr marL="171450" indent="-171450">
              <a:buFont typeface="Arial" panose="020B0604020202020204" pitchFamily="34" charset="0"/>
              <a:buChar char="•"/>
            </a:pPr>
            <a:r>
              <a:rPr lang="en-US" sz="1050" dirty="0"/>
              <a:t>Post memorials/signage (e.g., figure below)</a:t>
            </a:r>
          </a:p>
          <a:p>
            <a:pPr marL="171450" indent="-171450">
              <a:buFont typeface="Arial" panose="020B0604020202020204" pitchFamily="34" charset="0"/>
              <a:buChar char="•"/>
            </a:pPr>
            <a:r>
              <a:rPr lang="en-US" sz="1050" dirty="0"/>
              <a:t>Educate community members via various public programs</a:t>
            </a:r>
          </a:p>
        </p:txBody>
      </p:sp>
      <p:pic>
        <p:nvPicPr>
          <p:cNvPr id="2054" name="Picture 6" descr="Center for Environmental Health Sciences, University of Montana - ITHS  Resource Directory">
            <a:extLst>
              <a:ext uri="{FF2B5EF4-FFF2-40B4-BE49-F238E27FC236}">
                <a16:creationId xmlns:a16="http://schemas.microsoft.com/office/drawing/2014/main" id="{F37D8259-431E-B344-AB56-7AD0C4CD54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988" y="-195372"/>
            <a:ext cx="1272005" cy="127200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program logo">
            <a:extLst>
              <a:ext uri="{FF2B5EF4-FFF2-40B4-BE49-F238E27FC236}">
                <a16:creationId xmlns:a16="http://schemas.microsoft.com/office/drawing/2014/main" id="{0D18E698-1E30-774B-8321-413C1605CA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1299" y="181591"/>
            <a:ext cx="1486136" cy="69053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9CEA109-3FE7-3142-B2DC-4AB5765364C0}"/>
              </a:ext>
            </a:extLst>
          </p:cNvPr>
          <p:cNvSpPr txBox="1"/>
          <p:nvPr/>
        </p:nvSpPr>
        <p:spPr>
          <a:xfrm>
            <a:off x="387491" y="3719546"/>
            <a:ext cx="3595350" cy="954107"/>
          </a:xfrm>
          <a:prstGeom prst="rect">
            <a:avLst/>
          </a:prstGeom>
          <a:noFill/>
        </p:spPr>
        <p:txBody>
          <a:bodyPr wrap="square" rtlCol="0">
            <a:spAutoFit/>
          </a:bodyPr>
          <a:lstStyle/>
          <a:p>
            <a:r>
              <a:rPr lang="en-US" sz="1400" b="1" dirty="0">
                <a:solidFill>
                  <a:srgbClr val="941100"/>
                </a:solidFill>
              </a:rPr>
              <a:t>Hypotheses</a:t>
            </a:r>
          </a:p>
          <a:p>
            <a:r>
              <a:rPr lang="en-US" sz="1050" dirty="0"/>
              <a:t>There are currently two hypotheses about the burials at CSC:</a:t>
            </a:r>
          </a:p>
          <a:p>
            <a:r>
              <a:rPr lang="en-US" sz="1050" dirty="0"/>
              <a:t>1. The Chinese population buried their families in the main cemetery with the rest of the population and continued to do so after the main Cemetery was relocated.</a:t>
            </a:r>
          </a:p>
        </p:txBody>
      </p:sp>
      <p:sp>
        <p:nvSpPr>
          <p:cNvPr id="3" name="TextBox 2">
            <a:extLst>
              <a:ext uri="{FF2B5EF4-FFF2-40B4-BE49-F238E27FC236}">
                <a16:creationId xmlns:a16="http://schemas.microsoft.com/office/drawing/2014/main" id="{0C714B63-14B6-6245-97AB-8868A78088F5}"/>
              </a:ext>
            </a:extLst>
          </p:cNvPr>
          <p:cNvSpPr txBox="1"/>
          <p:nvPr/>
        </p:nvSpPr>
        <p:spPr>
          <a:xfrm>
            <a:off x="377018" y="2436338"/>
            <a:ext cx="3691309" cy="1446550"/>
          </a:xfrm>
          <a:prstGeom prst="rect">
            <a:avLst/>
          </a:prstGeom>
          <a:noFill/>
        </p:spPr>
        <p:txBody>
          <a:bodyPr wrap="square" rtlCol="0">
            <a:spAutoFit/>
          </a:bodyPr>
          <a:lstStyle/>
          <a:p>
            <a:r>
              <a:rPr lang="en-US" sz="1100" dirty="0"/>
              <a:t>Known for their engineering feats associated with the transcontinental railroads, Chinese laborers were critical players in railroad/extractive industries and urbanization throughout the West. Recent research and local lore about the CSC have drawn attention to this nearly forgotten place. Today a quiet neighborhood sits atop the burial ground. Several non-invasive methods are being explored to preserve the memory and general location(s) of this souls.</a:t>
            </a:r>
          </a:p>
        </p:txBody>
      </p:sp>
      <p:sp>
        <p:nvSpPr>
          <p:cNvPr id="20" name="TextBox 19">
            <a:extLst>
              <a:ext uri="{FF2B5EF4-FFF2-40B4-BE49-F238E27FC236}">
                <a16:creationId xmlns:a16="http://schemas.microsoft.com/office/drawing/2014/main" id="{28A8A9A1-046C-634B-A5E7-405D033DE040}"/>
              </a:ext>
            </a:extLst>
          </p:cNvPr>
          <p:cNvSpPr txBox="1"/>
          <p:nvPr/>
        </p:nvSpPr>
        <p:spPr>
          <a:xfrm>
            <a:off x="372258" y="4496619"/>
            <a:ext cx="1972502" cy="900246"/>
          </a:xfrm>
          <a:prstGeom prst="rect">
            <a:avLst/>
          </a:prstGeom>
          <a:noFill/>
        </p:spPr>
        <p:txBody>
          <a:bodyPr wrap="square" rtlCol="0">
            <a:spAutoFit/>
          </a:bodyPr>
          <a:lstStyle/>
          <a:p>
            <a:endParaRPr lang="en-US" sz="1050" dirty="0"/>
          </a:p>
          <a:p>
            <a:r>
              <a:rPr lang="en-US" sz="1050" dirty="0"/>
              <a:t>2. The Chinese buried their dead near the location of the main cemetery in a separate area that they used until the early 1900s.</a:t>
            </a:r>
          </a:p>
        </p:txBody>
      </p:sp>
      <p:sp>
        <p:nvSpPr>
          <p:cNvPr id="14" name="TextBox 13">
            <a:extLst>
              <a:ext uri="{FF2B5EF4-FFF2-40B4-BE49-F238E27FC236}">
                <a16:creationId xmlns:a16="http://schemas.microsoft.com/office/drawing/2014/main" id="{17FA4FCD-C6C4-7545-B542-74C703258A14}"/>
              </a:ext>
            </a:extLst>
          </p:cNvPr>
          <p:cNvSpPr txBox="1"/>
          <p:nvPr/>
        </p:nvSpPr>
        <p:spPr>
          <a:xfrm>
            <a:off x="8143602" y="2858914"/>
            <a:ext cx="3690517" cy="1107996"/>
          </a:xfrm>
          <a:prstGeom prst="rect">
            <a:avLst/>
          </a:prstGeom>
          <a:noFill/>
          <a:ln>
            <a:solidFill>
              <a:schemeClr val="tx1"/>
            </a:solidFill>
          </a:ln>
        </p:spPr>
        <p:txBody>
          <a:bodyPr wrap="square" rtlCol="0">
            <a:spAutoFit/>
          </a:bodyPr>
          <a:lstStyle/>
          <a:p>
            <a:pPr marL="171450" indent="-171450">
              <a:buFont typeface="Arial" panose="020B0604020202020204" pitchFamily="34" charset="0"/>
              <a:buChar char="•"/>
            </a:pPr>
            <a:r>
              <a:rPr lang="en-US" sz="1100" dirty="0"/>
              <a:t>How to avoid historical amnesia? </a:t>
            </a:r>
          </a:p>
          <a:p>
            <a:pPr marL="171450" indent="-171450">
              <a:buFont typeface="Arial" panose="020B0604020202020204" pitchFamily="34" charset="0"/>
              <a:buChar char="•"/>
            </a:pPr>
            <a:r>
              <a:rPr lang="en-US" sz="1100" dirty="0"/>
              <a:t>What is archaeology’s role? </a:t>
            </a:r>
          </a:p>
          <a:p>
            <a:pPr marL="171450" indent="-171450">
              <a:buFont typeface="Arial" panose="020B0604020202020204" pitchFamily="34" charset="0"/>
              <a:buChar char="•"/>
            </a:pPr>
            <a:r>
              <a:rPr lang="en-US" sz="1100" dirty="0"/>
              <a:t>Should archaeologists be working harder at community-oriented and social justice-aware projects that advocate for appropriate, non-invasive identification and protection of minority burials?</a:t>
            </a:r>
          </a:p>
        </p:txBody>
      </p:sp>
      <p:pic>
        <p:nvPicPr>
          <p:cNvPr id="1028" name="Picture 4">
            <a:extLst>
              <a:ext uri="{FF2B5EF4-FFF2-40B4-BE49-F238E27FC236}">
                <a16:creationId xmlns:a16="http://schemas.microsoft.com/office/drawing/2014/main" id="{4234FD55-9FB8-CF4D-9E3A-89473743F9BC}"/>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2427" b="94498" l="21000" r="88000">
                        <a14:foregroundMark x1="26000" y1="56958" x2="28500" y2="55340"/>
                        <a14:foregroundMark x1="21000" y1="53722" x2="21000" y2="53722"/>
                        <a14:foregroundMark x1="22500" y1="52427" x2="22500" y2="52427"/>
                      </a14:backgroundRemoval>
                    </a14:imgEffect>
                  </a14:imgLayer>
                </a14:imgProps>
              </a:ext>
              <a:ext uri="{28A0092B-C50C-407E-A947-70E740481C1C}">
                <a14:useLocalDpi xmlns:a14="http://schemas.microsoft.com/office/drawing/2010/main" val="0"/>
              </a:ext>
            </a:extLst>
          </a:blip>
          <a:srcRect l="13628" t="50000" r="3497"/>
          <a:stretch/>
        </p:blipFill>
        <p:spPr bwMode="auto">
          <a:xfrm>
            <a:off x="10617705" y="1332749"/>
            <a:ext cx="1004252" cy="93608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08C5643-E28B-4546-9D25-743A397523F4}"/>
              </a:ext>
            </a:extLst>
          </p:cNvPr>
          <p:cNvSpPr txBox="1"/>
          <p:nvPr/>
        </p:nvSpPr>
        <p:spPr>
          <a:xfrm>
            <a:off x="8278775" y="5983937"/>
            <a:ext cx="1416782" cy="338554"/>
          </a:xfrm>
          <a:prstGeom prst="rect">
            <a:avLst/>
          </a:prstGeom>
          <a:noFill/>
        </p:spPr>
        <p:txBody>
          <a:bodyPr wrap="square" rtlCol="0">
            <a:spAutoFit/>
          </a:bodyPr>
          <a:lstStyle/>
          <a:p>
            <a:r>
              <a:rPr lang="en-US" sz="800" dirty="0"/>
              <a:t>Historical Cemetery Sign in Staten Island, NY</a:t>
            </a:r>
          </a:p>
        </p:txBody>
      </p:sp>
      <p:pic>
        <p:nvPicPr>
          <p:cNvPr id="1034" name="Picture 10" descr="MarkerQuest: Moravian Cemetary, Bethlehem - Historic Bethlehem Museums &amp;  Sites">
            <a:extLst>
              <a:ext uri="{FF2B5EF4-FFF2-40B4-BE49-F238E27FC236}">
                <a16:creationId xmlns:a16="http://schemas.microsoft.com/office/drawing/2014/main" id="{A1ACFE85-1CDD-E049-AC14-3BF89E390F7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82683" y="4875461"/>
            <a:ext cx="1260922" cy="111232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M E M O R A N D U M">
            <a:extLst>
              <a:ext uri="{FF2B5EF4-FFF2-40B4-BE49-F238E27FC236}">
                <a16:creationId xmlns:a16="http://schemas.microsoft.com/office/drawing/2014/main" id="{A738245D-C2D7-1B4A-BDFC-6B5C2C44F78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438" t="8739"/>
          <a:stretch/>
        </p:blipFill>
        <p:spPr bwMode="auto">
          <a:xfrm>
            <a:off x="927099" y="1715396"/>
            <a:ext cx="944137" cy="72126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A picture containing diagram&#10;&#10;Description automatically generated">
            <a:extLst>
              <a:ext uri="{FF2B5EF4-FFF2-40B4-BE49-F238E27FC236}">
                <a16:creationId xmlns:a16="http://schemas.microsoft.com/office/drawing/2014/main" id="{FA86FD3F-A4BA-8149-B037-F33B180F7ACF}"/>
              </a:ext>
            </a:extLst>
          </p:cNvPr>
          <p:cNvPicPr>
            <a:picLocks noChangeAspect="1"/>
          </p:cNvPicPr>
          <p:nvPr/>
        </p:nvPicPr>
        <p:blipFill rotWithShape="1">
          <a:blip r:embed="rId9"/>
          <a:srcRect l="47950" t="51835" r="26979" b="9982"/>
          <a:stretch/>
        </p:blipFill>
        <p:spPr>
          <a:xfrm>
            <a:off x="410951" y="1299552"/>
            <a:ext cx="955014" cy="727185"/>
          </a:xfrm>
          <a:prstGeom prst="rect">
            <a:avLst/>
          </a:prstGeom>
        </p:spPr>
      </p:pic>
      <p:sp>
        <p:nvSpPr>
          <p:cNvPr id="29" name="TextBox 28">
            <a:extLst>
              <a:ext uri="{FF2B5EF4-FFF2-40B4-BE49-F238E27FC236}">
                <a16:creationId xmlns:a16="http://schemas.microsoft.com/office/drawing/2014/main" id="{3658DD08-E50A-9B4B-AD49-D292D2F5A449}"/>
              </a:ext>
            </a:extLst>
          </p:cNvPr>
          <p:cNvSpPr txBox="1"/>
          <p:nvPr/>
        </p:nvSpPr>
        <p:spPr>
          <a:xfrm>
            <a:off x="1289099" y="1284116"/>
            <a:ext cx="637205" cy="461665"/>
          </a:xfrm>
          <a:prstGeom prst="rect">
            <a:avLst/>
          </a:prstGeom>
          <a:noFill/>
        </p:spPr>
        <p:txBody>
          <a:bodyPr wrap="square" rtlCol="0">
            <a:spAutoFit/>
          </a:bodyPr>
          <a:lstStyle/>
          <a:p>
            <a:r>
              <a:rPr lang="en-US" sz="800" dirty="0"/>
              <a:t>Presumed location of </a:t>
            </a:r>
            <a:r>
              <a:rPr lang="en-US" sz="800" i="1" dirty="0"/>
              <a:t>C.S.C</a:t>
            </a:r>
          </a:p>
        </p:txBody>
      </p:sp>
      <p:sp>
        <p:nvSpPr>
          <p:cNvPr id="30" name="TextBox 29">
            <a:extLst>
              <a:ext uri="{FF2B5EF4-FFF2-40B4-BE49-F238E27FC236}">
                <a16:creationId xmlns:a16="http://schemas.microsoft.com/office/drawing/2014/main" id="{41779144-2DC0-8C44-A048-DD761CD3FE01}"/>
              </a:ext>
            </a:extLst>
          </p:cNvPr>
          <p:cNvSpPr txBox="1"/>
          <p:nvPr/>
        </p:nvSpPr>
        <p:spPr>
          <a:xfrm>
            <a:off x="387828" y="1990525"/>
            <a:ext cx="669477" cy="461665"/>
          </a:xfrm>
          <a:prstGeom prst="rect">
            <a:avLst/>
          </a:prstGeom>
          <a:noFill/>
        </p:spPr>
        <p:txBody>
          <a:bodyPr wrap="square" rtlCol="0">
            <a:spAutoFit/>
          </a:bodyPr>
          <a:lstStyle/>
          <a:p>
            <a:r>
              <a:rPr lang="en-US" sz="800" dirty="0"/>
              <a:t>Current Missoula Cemetery</a:t>
            </a:r>
          </a:p>
        </p:txBody>
      </p:sp>
      <p:sp>
        <p:nvSpPr>
          <p:cNvPr id="32" name="TextBox 31">
            <a:extLst>
              <a:ext uri="{FF2B5EF4-FFF2-40B4-BE49-F238E27FC236}">
                <a16:creationId xmlns:a16="http://schemas.microsoft.com/office/drawing/2014/main" id="{1D3339D2-7A7D-B54A-B9C6-996E35D71C5B}"/>
              </a:ext>
            </a:extLst>
          </p:cNvPr>
          <p:cNvSpPr txBox="1"/>
          <p:nvPr/>
        </p:nvSpPr>
        <p:spPr>
          <a:xfrm>
            <a:off x="0" y="6617620"/>
            <a:ext cx="12192000" cy="261610"/>
          </a:xfrm>
          <a:prstGeom prst="rect">
            <a:avLst/>
          </a:prstGeom>
          <a:solidFill>
            <a:schemeClr val="bg1">
              <a:lumMod val="50000"/>
            </a:schemeClr>
          </a:solidFill>
        </p:spPr>
        <p:txBody>
          <a:bodyPr wrap="square" rtlCol="0">
            <a:spAutoFit/>
          </a:bodyPr>
          <a:lstStyle/>
          <a:p>
            <a:r>
              <a:rPr lang="en-US" sz="1100" dirty="0">
                <a:solidFill>
                  <a:schemeClr val="bg1"/>
                </a:solidFill>
              </a:rPr>
              <a:t>Special thanks to Professor Kelly J. Dixon, PhD. &amp; Nikki M. Manning, UMT PhD. Candidate for keeping me on track and making sure I preserved the memory of this cemetery in the appropriate way.</a:t>
            </a:r>
          </a:p>
        </p:txBody>
      </p:sp>
      <p:sp>
        <p:nvSpPr>
          <p:cNvPr id="33" name="TextBox 32">
            <a:extLst>
              <a:ext uri="{FF2B5EF4-FFF2-40B4-BE49-F238E27FC236}">
                <a16:creationId xmlns:a16="http://schemas.microsoft.com/office/drawing/2014/main" id="{65B62394-F1E7-3544-ABE2-B8BB16CFF893}"/>
              </a:ext>
            </a:extLst>
          </p:cNvPr>
          <p:cNvSpPr txBox="1"/>
          <p:nvPr/>
        </p:nvSpPr>
        <p:spPr>
          <a:xfrm>
            <a:off x="10617705" y="2373030"/>
            <a:ext cx="1109102" cy="415498"/>
          </a:xfrm>
          <a:prstGeom prst="rect">
            <a:avLst/>
          </a:prstGeom>
          <a:noFill/>
        </p:spPr>
        <p:txBody>
          <a:bodyPr wrap="square" rtlCol="0">
            <a:spAutoFit/>
          </a:bodyPr>
          <a:lstStyle/>
          <a:p>
            <a:r>
              <a:rPr lang="en-US" sz="700" dirty="0"/>
              <a:t>Archaeology and Social Justice logo from a 2018 Brown University poster</a:t>
            </a:r>
          </a:p>
        </p:txBody>
      </p:sp>
      <p:pic>
        <p:nvPicPr>
          <p:cNvPr id="10" name="Picture 9" descr="Text, letter&#10;&#10;Description automatically generated">
            <a:extLst>
              <a:ext uri="{FF2B5EF4-FFF2-40B4-BE49-F238E27FC236}">
                <a16:creationId xmlns:a16="http://schemas.microsoft.com/office/drawing/2014/main" id="{84AFB808-D238-9448-94A5-9FCE6D1BAA7C}"/>
              </a:ext>
            </a:extLst>
          </p:cNvPr>
          <p:cNvPicPr>
            <a:picLocks noChangeAspect="1"/>
          </p:cNvPicPr>
          <p:nvPr/>
        </p:nvPicPr>
        <p:blipFill>
          <a:blip r:embed="rId10"/>
          <a:stretch>
            <a:fillRect/>
          </a:stretch>
        </p:blipFill>
        <p:spPr>
          <a:xfrm>
            <a:off x="2383088" y="4696985"/>
            <a:ext cx="1561425" cy="1505157"/>
          </a:xfrm>
          <a:prstGeom prst="rect">
            <a:avLst/>
          </a:prstGeom>
        </p:spPr>
      </p:pic>
      <p:sp>
        <p:nvSpPr>
          <p:cNvPr id="11" name="TextBox 10">
            <a:extLst>
              <a:ext uri="{FF2B5EF4-FFF2-40B4-BE49-F238E27FC236}">
                <a16:creationId xmlns:a16="http://schemas.microsoft.com/office/drawing/2014/main" id="{23D15AF0-DD8D-3047-AA18-F2317C734B7A}"/>
              </a:ext>
            </a:extLst>
          </p:cNvPr>
          <p:cNvSpPr txBox="1"/>
          <p:nvPr/>
        </p:nvSpPr>
        <p:spPr>
          <a:xfrm>
            <a:off x="2225521" y="6197512"/>
            <a:ext cx="1907895" cy="215444"/>
          </a:xfrm>
          <a:prstGeom prst="rect">
            <a:avLst/>
          </a:prstGeom>
          <a:noFill/>
        </p:spPr>
        <p:txBody>
          <a:bodyPr wrap="none" rtlCol="0">
            <a:spAutoFit/>
          </a:bodyPr>
          <a:lstStyle/>
          <a:p>
            <a:r>
              <a:rPr lang="en-US" sz="800" dirty="0"/>
              <a:t>Article from Missoulian, Fri. Oct. 28, 1910</a:t>
            </a:r>
          </a:p>
        </p:txBody>
      </p:sp>
      <p:pic>
        <p:nvPicPr>
          <p:cNvPr id="9" name="Picture 8" descr="Timeline&#10;&#10;Description automatically generated">
            <a:extLst>
              <a:ext uri="{FF2B5EF4-FFF2-40B4-BE49-F238E27FC236}">
                <a16:creationId xmlns:a16="http://schemas.microsoft.com/office/drawing/2014/main" id="{6435D435-DD11-7848-A47E-D249E35E3054}"/>
              </a:ext>
            </a:extLst>
          </p:cNvPr>
          <p:cNvPicPr>
            <a:picLocks noChangeAspect="1"/>
          </p:cNvPicPr>
          <p:nvPr/>
        </p:nvPicPr>
        <p:blipFill>
          <a:blip r:embed="rId11"/>
          <a:stretch>
            <a:fillRect/>
          </a:stretch>
        </p:blipFill>
        <p:spPr>
          <a:xfrm>
            <a:off x="4052860" y="2831082"/>
            <a:ext cx="4024356" cy="1988702"/>
          </a:xfrm>
          <a:prstGeom prst="rect">
            <a:avLst/>
          </a:prstGeom>
        </p:spPr>
      </p:pic>
    </p:spTree>
    <p:extLst>
      <p:ext uri="{BB962C8B-B14F-4D97-AF65-F5344CB8AC3E}">
        <p14:creationId xmlns:p14="http://schemas.microsoft.com/office/powerpoint/2010/main" val="19874981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2808</TotalTime>
  <Words>611</Words>
  <Application>Microsoft Macintosh PowerPoint</Application>
  <PresentationFormat>Widescreen</PresentationFormat>
  <Paragraphs>92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Owens</dc:creator>
  <cp:lastModifiedBy>Emily Owens</cp:lastModifiedBy>
  <cp:revision>83</cp:revision>
  <dcterms:created xsi:type="dcterms:W3CDTF">2021-04-05T21:06:44Z</dcterms:created>
  <dcterms:modified xsi:type="dcterms:W3CDTF">2021-04-11T22:25:56Z</dcterms:modified>
</cp:coreProperties>
</file>