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61" r:id="rId5"/>
    <p:sldId id="259" r:id="rId6"/>
    <p:sldId id="260" r:id="rId7"/>
    <p:sldId id="267" r:id="rId8"/>
    <p:sldId id="268" r:id="rId9"/>
    <p:sldId id="264" r:id="rId10"/>
    <p:sldId id="269" r:id="rId11"/>
    <p:sldId id="265" r:id="rId12"/>
    <p:sldId id="266"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4590"/>
  </p:normalViewPr>
  <p:slideViewPr>
    <p:cSldViewPr snapToGrid="0" snapToObjects="1">
      <p:cViewPr>
        <p:scale>
          <a:sx n="97" d="100"/>
          <a:sy n="97" d="100"/>
        </p:scale>
        <p:origin x="1160" y="52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https://netorgft818703-my.sharepoint.com/personal/larissa_walker_dermaxon_com/Documents/LWalker%20Dermaxon%20Flashdrie/AKR1B10%20Enzyme%20Assay/AKR1B10%20Enzyme%20Kinetics.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https://netorgft818703-my.sharepoint.com/personal/larissa_walker_dermaxon_com/Documents/LWalker%20Dermaxon%20Flashdrie/AKR1B10%20Enzyme%20Assay/Copy%20of%202019_09_12%20AKR1B10%20Plate1-1.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Epalrestat</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7"/>
          <c:order val="0"/>
          <c:tx>
            <c:strRef>
              <c:f>Epal!$H$2</c:f>
              <c:strCache>
                <c:ptCount val="1"/>
                <c:pt idx="0">
                  <c:v>control</c:v>
                </c:pt>
              </c:strCache>
            </c:strRef>
          </c:tx>
          <c:spPr>
            <a:ln w="19050" cap="rnd">
              <a:solidFill>
                <a:schemeClr val="accent2">
                  <a:lumMod val="60000"/>
                </a:schemeClr>
              </a:solidFill>
              <a:round/>
            </a:ln>
            <a:effectLst/>
          </c:spPr>
          <c:marker>
            <c:symbol val="none"/>
          </c:marker>
          <c:xVal>
            <c:numRef>
              <c:f>Epal!$A$4:$A$43</c:f>
              <c:numCache>
                <c:formatCode>h:mm:ss</c:formatCode>
                <c:ptCount val="40"/>
                <c:pt idx="0">
                  <c:v>3.4722222222222224E-4</c:v>
                </c:pt>
                <c:pt idx="1">
                  <c:v>6.9444444444444447E-4</c:v>
                </c:pt>
                <c:pt idx="2">
                  <c:v>1.0416666666666667E-3</c:v>
                </c:pt>
                <c:pt idx="3">
                  <c:v>1.3888888888888889E-3</c:v>
                </c:pt>
                <c:pt idx="4">
                  <c:v>1.736111111111111E-3</c:v>
                </c:pt>
                <c:pt idx="5">
                  <c:v>2.0833333333333333E-3</c:v>
                </c:pt>
                <c:pt idx="6">
                  <c:v>2.4305555555555556E-3</c:v>
                </c:pt>
                <c:pt idx="7">
                  <c:v>2.7777777777777779E-3</c:v>
                </c:pt>
                <c:pt idx="8">
                  <c:v>3.1249999999999997E-3</c:v>
                </c:pt>
                <c:pt idx="9">
                  <c:v>3.472222222222222E-3</c:v>
                </c:pt>
                <c:pt idx="10">
                  <c:v>3.8194444444444443E-3</c:v>
                </c:pt>
                <c:pt idx="11">
                  <c:v>4.1666666666666666E-3</c:v>
                </c:pt>
                <c:pt idx="12">
                  <c:v>4.5138888888888893E-3</c:v>
                </c:pt>
                <c:pt idx="13">
                  <c:v>4.8611111111111112E-3</c:v>
                </c:pt>
                <c:pt idx="14">
                  <c:v>5.208333333333333E-3</c:v>
                </c:pt>
                <c:pt idx="15">
                  <c:v>5.5555555555555558E-3</c:v>
                </c:pt>
                <c:pt idx="16">
                  <c:v>5.9027777777777776E-3</c:v>
                </c:pt>
                <c:pt idx="17">
                  <c:v>6.2499999999999995E-3</c:v>
                </c:pt>
                <c:pt idx="18">
                  <c:v>6.5972222222222222E-3</c:v>
                </c:pt>
                <c:pt idx="19">
                  <c:v>6.9444444444444441E-3</c:v>
                </c:pt>
                <c:pt idx="20">
                  <c:v>7.2916666666666659E-3</c:v>
                </c:pt>
                <c:pt idx="21">
                  <c:v>7.6388888888888886E-3</c:v>
                </c:pt>
                <c:pt idx="22">
                  <c:v>7.9861111111111122E-3</c:v>
                </c:pt>
                <c:pt idx="23">
                  <c:v>8.3333333333333332E-3</c:v>
                </c:pt>
                <c:pt idx="24">
                  <c:v>8.6805555555555559E-3</c:v>
                </c:pt>
                <c:pt idx="25">
                  <c:v>9.0277777777777787E-3</c:v>
                </c:pt>
                <c:pt idx="26">
                  <c:v>9.3749999999999997E-3</c:v>
                </c:pt>
                <c:pt idx="27">
                  <c:v>9.7222222222222224E-3</c:v>
                </c:pt>
                <c:pt idx="28">
                  <c:v>1.0069444444444445E-2</c:v>
                </c:pt>
                <c:pt idx="29">
                  <c:v>1.0416666666666666E-2</c:v>
                </c:pt>
                <c:pt idx="30">
                  <c:v>1.0763888888888891E-2</c:v>
                </c:pt>
                <c:pt idx="31">
                  <c:v>1.1111111111111112E-2</c:v>
                </c:pt>
                <c:pt idx="32">
                  <c:v>1.1458333333333334E-2</c:v>
                </c:pt>
                <c:pt idx="33">
                  <c:v>1.1805555555555555E-2</c:v>
                </c:pt>
                <c:pt idx="34">
                  <c:v>1.2152777777777778E-2</c:v>
                </c:pt>
                <c:pt idx="35">
                  <c:v>1.2499999999999999E-2</c:v>
                </c:pt>
                <c:pt idx="36">
                  <c:v>1.2847222222222223E-2</c:v>
                </c:pt>
                <c:pt idx="37">
                  <c:v>1.3194444444444444E-2</c:v>
                </c:pt>
                <c:pt idx="38">
                  <c:v>1.3541666666666667E-2</c:v>
                </c:pt>
                <c:pt idx="39">
                  <c:v>1.3888888888888888E-2</c:v>
                </c:pt>
              </c:numCache>
            </c:numRef>
          </c:xVal>
          <c:yVal>
            <c:numRef>
              <c:f>Epal!$H$4:$H$43</c:f>
              <c:numCache>
                <c:formatCode>General</c:formatCode>
                <c:ptCount val="40"/>
                <c:pt idx="0">
                  <c:v>4.3634999999999344</c:v>
                </c:pt>
                <c:pt idx="1">
                  <c:v>4.3449999999999118</c:v>
                </c:pt>
                <c:pt idx="2">
                  <c:v>0.28549999999995601</c:v>
                </c:pt>
                <c:pt idx="3">
                  <c:v>-1.22100000000012</c:v>
                </c:pt>
                <c:pt idx="4">
                  <c:v>-3.6770000000000227</c:v>
                </c:pt>
                <c:pt idx="5">
                  <c:v>-11.665000000000049</c:v>
                </c:pt>
                <c:pt idx="6">
                  <c:v>-13.326499999999999</c:v>
                </c:pt>
                <c:pt idx="7">
                  <c:v>-13.9060000000001</c:v>
                </c:pt>
                <c:pt idx="8">
                  <c:v>-14.96400000000005</c:v>
                </c:pt>
                <c:pt idx="9">
                  <c:v>-10.124000000000144</c:v>
                </c:pt>
                <c:pt idx="10">
                  <c:v>-24.35050000000005</c:v>
                </c:pt>
                <c:pt idx="11">
                  <c:v>-21.258000000000049</c:v>
                </c:pt>
                <c:pt idx="12">
                  <c:v>-30.916500000000148</c:v>
                </c:pt>
                <c:pt idx="13">
                  <c:v>-29.542000000000051</c:v>
                </c:pt>
                <c:pt idx="14">
                  <c:v>-28.489000000000047</c:v>
                </c:pt>
                <c:pt idx="15">
                  <c:v>-27.964500000000051</c:v>
                </c:pt>
                <c:pt idx="16">
                  <c:v>-40.550500000000056</c:v>
                </c:pt>
                <c:pt idx="17">
                  <c:v>-39.324000000000098</c:v>
                </c:pt>
                <c:pt idx="18">
                  <c:v>-43.843500000000049</c:v>
                </c:pt>
                <c:pt idx="19">
                  <c:v>-42.710999999999999</c:v>
                </c:pt>
                <c:pt idx="20">
                  <c:v>-48.7025000000001</c:v>
                </c:pt>
                <c:pt idx="21">
                  <c:v>-47.578000000000102</c:v>
                </c:pt>
                <c:pt idx="22">
                  <c:v>-48.734500000000054</c:v>
                </c:pt>
                <c:pt idx="23">
                  <c:v>-54.63250000000005</c:v>
                </c:pt>
                <c:pt idx="24">
                  <c:v>-52.623000000000005</c:v>
                </c:pt>
                <c:pt idx="25">
                  <c:v>-56.009500000000003</c:v>
                </c:pt>
                <c:pt idx="26">
                  <c:v>-58.923000000000101</c:v>
                </c:pt>
                <c:pt idx="27">
                  <c:v>-62.150000000000105</c:v>
                </c:pt>
                <c:pt idx="28">
                  <c:v>-66.099000000000046</c:v>
                </c:pt>
                <c:pt idx="29">
                  <c:v>-66.764499999999998</c:v>
                </c:pt>
                <c:pt idx="30">
                  <c:v>-67.498000000000047</c:v>
                </c:pt>
                <c:pt idx="31">
                  <c:v>-70.800000000000054</c:v>
                </c:pt>
                <c:pt idx="32">
                  <c:v>-66.473000000000056</c:v>
                </c:pt>
                <c:pt idx="33">
                  <c:v>-74.371499999999955</c:v>
                </c:pt>
                <c:pt idx="34">
                  <c:v>-74.027500000000046</c:v>
                </c:pt>
                <c:pt idx="35">
                  <c:v>-73.578499999999991</c:v>
                </c:pt>
                <c:pt idx="36">
                  <c:v>-80.519000000000105</c:v>
                </c:pt>
                <c:pt idx="37">
                  <c:v>-81.379000000000005</c:v>
                </c:pt>
                <c:pt idx="38">
                  <c:v>-82.604500000000058</c:v>
                </c:pt>
                <c:pt idx="39">
                  <c:v>-89.162500000000151</c:v>
                </c:pt>
              </c:numCache>
            </c:numRef>
          </c:yVal>
          <c:smooth val="0"/>
          <c:extLst>
            <c:ext xmlns:c16="http://schemas.microsoft.com/office/drawing/2014/chart" uri="{C3380CC4-5D6E-409C-BE32-E72D297353CC}">
              <c16:uniqueId val="{00000000-07D5-4762-A768-F9AE83974EBA}"/>
            </c:ext>
          </c:extLst>
        </c:ser>
        <c:ser>
          <c:idx val="6"/>
          <c:order val="1"/>
          <c:tx>
            <c:strRef>
              <c:f>Epal!$K$2</c:f>
              <c:strCache>
                <c:ptCount val="1"/>
                <c:pt idx="0">
                  <c:v>Enz</c:v>
                </c:pt>
              </c:strCache>
            </c:strRef>
          </c:tx>
          <c:spPr>
            <a:ln w="19050" cap="rnd">
              <a:solidFill>
                <a:schemeClr val="accent1">
                  <a:lumMod val="60000"/>
                </a:schemeClr>
              </a:solidFill>
              <a:round/>
            </a:ln>
            <a:effectLst/>
          </c:spPr>
          <c:marker>
            <c:symbol val="none"/>
          </c:marker>
          <c:xVal>
            <c:numRef>
              <c:f>Epal!$A$4:$A$43</c:f>
              <c:numCache>
                <c:formatCode>h:mm:ss</c:formatCode>
                <c:ptCount val="40"/>
                <c:pt idx="0">
                  <c:v>3.4722222222222224E-4</c:v>
                </c:pt>
                <c:pt idx="1">
                  <c:v>6.9444444444444447E-4</c:v>
                </c:pt>
                <c:pt idx="2">
                  <c:v>1.0416666666666667E-3</c:v>
                </c:pt>
                <c:pt idx="3">
                  <c:v>1.3888888888888889E-3</c:v>
                </c:pt>
                <c:pt idx="4">
                  <c:v>1.736111111111111E-3</c:v>
                </c:pt>
                <c:pt idx="5">
                  <c:v>2.0833333333333333E-3</c:v>
                </c:pt>
                <c:pt idx="6">
                  <c:v>2.4305555555555556E-3</c:v>
                </c:pt>
                <c:pt idx="7">
                  <c:v>2.7777777777777779E-3</c:v>
                </c:pt>
                <c:pt idx="8">
                  <c:v>3.1249999999999997E-3</c:v>
                </c:pt>
                <c:pt idx="9">
                  <c:v>3.472222222222222E-3</c:v>
                </c:pt>
                <c:pt idx="10">
                  <c:v>3.8194444444444443E-3</c:v>
                </c:pt>
                <c:pt idx="11">
                  <c:v>4.1666666666666666E-3</c:v>
                </c:pt>
                <c:pt idx="12">
                  <c:v>4.5138888888888893E-3</c:v>
                </c:pt>
                <c:pt idx="13">
                  <c:v>4.8611111111111112E-3</c:v>
                </c:pt>
                <c:pt idx="14">
                  <c:v>5.208333333333333E-3</c:v>
                </c:pt>
                <c:pt idx="15">
                  <c:v>5.5555555555555558E-3</c:v>
                </c:pt>
                <c:pt idx="16">
                  <c:v>5.9027777777777776E-3</c:v>
                </c:pt>
                <c:pt idx="17">
                  <c:v>6.2499999999999995E-3</c:v>
                </c:pt>
                <c:pt idx="18">
                  <c:v>6.5972222222222222E-3</c:v>
                </c:pt>
                <c:pt idx="19">
                  <c:v>6.9444444444444441E-3</c:v>
                </c:pt>
                <c:pt idx="20">
                  <c:v>7.2916666666666659E-3</c:v>
                </c:pt>
                <c:pt idx="21">
                  <c:v>7.6388888888888886E-3</c:v>
                </c:pt>
                <c:pt idx="22">
                  <c:v>7.9861111111111122E-3</c:v>
                </c:pt>
                <c:pt idx="23">
                  <c:v>8.3333333333333332E-3</c:v>
                </c:pt>
                <c:pt idx="24">
                  <c:v>8.6805555555555559E-3</c:v>
                </c:pt>
                <c:pt idx="25">
                  <c:v>9.0277777777777787E-3</c:v>
                </c:pt>
                <c:pt idx="26">
                  <c:v>9.3749999999999997E-3</c:v>
                </c:pt>
                <c:pt idx="27">
                  <c:v>9.7222222222222224E-3</c:v>
                </c:pt>
                <c:pt idx="28">
                  <c:v>1.0069444444444445E-2</c:v>
                </c:pt>
                <c:pt idx="29">
                  <c:v>1.0416666666666666E-2</c:v>
                </c:pt>
                <c:pt idx="30">
                  <c:v>1.0763888888888891E-2</c:v>
                </c:pt>
                <c:pt idx="31">
                  <c:v>1.1111111111111112E-2</c:v>
                </c:pt>
                <c:pt idx="32">
                  <c:v>1.1458333333333334E-2</c:v>
                </c:pt>
                <c:pt idx="33">
                  <c:v>1.1805555555555555E-2</c:v>
                </c:pt>
                <c:pt idx="34">
                  <c:v>1.2152777777777778E-2</c:v>
                </c:pt>
                <c:pt idx="35">
                  <c:v>1.2499999999999999E-2</c:v>
                </c:pt>
                <c:pt idx="36">
                  <c:v>1.2847222222222223E-2</c:v>
                </c:pt>
                <c:pt idx="37">
                  <c:v>1.3194444444444444E-2</c:v>
                </c:pt>
                <c:pt idx="38">
                  <c:v>1.3541666666666667E-2</c:v>
                </c:pt>
                <c:pt idx="39">
                  <c:v>1.3888888888888888E-2</c:v>
                </c:pt>
              </c:numCache>
            </c:numRef>
          </c:xVal>
          <c:yVal>
            <c:numRef>
              <c:f>Epal!$K$3:$K$43</c:f>
              <c:numCache>
                <c:formatCode>General</c:formatCode>
                <c:ptCount val="41"/>
                <c:pt idx="0">
                  <c:v>0</c:v>
                </c:pt>
                <c:pt idx="1">
                  <c:v>-7.43599999999992</c:v>
                </c:pt>
                <c:pt idx="2">
                  <c:v>-29.765999999999799</c:v>
                </c:pt>
                <c:pt idx="3">
                  <c:v>-38.582999999999899</c:v>
                </c:pt>
                <c:pt idx="4">
                  <c:v>-53.5949999999998</c:v>
                </c:pt>
                <c:pt idx="5">
                  <c:v>-75.698999999999799</c:v>
                </c:pt>
                <c:pt idx="6">
                  <c:v>-84.938999999999893</c:v>
                </c:pt>
                <c:pt idx="7">
                  <c:v>-106.571</c:v>
                </c:pt>
                <c:pt idx="8">
                  <c:v>-126.931</c:v>
                </c:pt>
                <c:pt idx="9">
                  <c:v>-131.97900000000001</c:v>
                </c:pt>
                <c:pt idx="10">
                  <c:v>-154.923</c:v>
                </c:pt>
                <c:pt idx="11">
                  <c:v>-164.149</c:v>
                </c:pt>
                <c:pt idx="12">
                  <c:v>-178.16200000000001</c:v>
                </c:pt>
                <c:pt idx="13">
                  <c:v>-192.102</c:v>
                </c:pt>
                <c:pt idx="14">
                  <c:v>-204.125</c:v>
                </c:pt>
                <c:pt idx="15">
                  <c:v>-218.185</c:v>
                </c:pt>
                <c:pt idx="16">
                  <c:v>-224.506</c:v>
                </c:pt>
                <c:pt idx="17">
                  <c:v>-236.97900000000001</c:v>
                </c:pt>
                <c:pt idx="18">
                  <c:v>-254.32400000000001</c:v>
                </c:pt>
                <c:pt idx="19">
                  <c:v>-267.75700000000001</c:v>
                </c:pt>
                <c:pt idx="20">
                  <c:v>-278.86500000000001</c:v>
                </c:pt>
                <c:pt idx="21">
                  <c:v>-289.01</c:v>
                </c:pt>
                <c:pt idx="22">
                  <c:v>-295.40699999999998</c:v>
                </c:pt>
                <c:pt idx="23">
                  <c:v>-310.85000000000002</c:v>
                </c:pt>
                <c:pt idx="24">
                  <c:v>-320.19600000000003</c:v>
                </c:pt>
                <c:pt idx="25">
                  <c:v>-336.31</c:v>
                </c:pt>
                <c:pt idx="26">
                  <c:v>-348.803</c:v>
                </c:pt>
                <c:pt idx="27">
                  <c:v>-352.28500000000003</c:v>
                </c:pt>
                <c:pt idx="28">
                  <c:v>-363.8</c:v>
                </c:pt>
                <c:pt idx="29">
                  <c:v>-374.84</c:v>
                </c:pt>
                <c:pt idx="30">
                  <c:v>-384.93599999999998</c:v>
                </c:pt>
                <c:pt idx="31">
                  <c:v>-394.21800000000002</c:v>
                </c:pt>
                <c:pt idx="32">
                  <c:v>-406.88200000000001</c:v>
                </c:pt>
                <c:pt idx="33">
                  <c:v>-414.78800000000001</c:v>
                </c:pt>
                <c:pt idx="34">
                  <c:v>-421.13799999999998</c:v>
                </c:pt>
                <c:pt idx="35">
                  <c:v>-430.58199999999999</c:v>
                </c:pt>
                <c:pt idx="36">
                  <c:v>-439.72399999999999</c:v>
                </c:pt>
                <c:pt idx="37">
                  <c:v>-453.13400000000001</c:v>
                </c:pt>
                <c:pt idx="38">
                  <c:v>-458.19900000000001</c:v>
                </c:pt>
                <c:pt idx="39">
                  <c:v>-466.91</c:v>
                </c:pt>
                <c:pt idx="40">
                  <c:v>-468.72399999999999</c:v>
                </c:pt>
              </c:numCache>
            </c:numRef>
          </c:yVal>
          <c:smooth val="0"/>
          <c:extLst>
            <c:ext xmlns:c16="http://schemas.microsoft.com/office/drawing/2014/chart" uri="{C3380CC4-5D6E-409C-BE32-E72D297353CC}">
              <c16:uniqueId val="{00000001-07D5-4762-A768-F9AE83974EBA}"/>
            </c:ext>
          </c:extLst>
        </c:ser>
        <c:ser>
          <c:idx val="0"/>
          <c:order val="2"/>
          <c:tx>
            <c:strRef>
              <c:f>Epal!$B$2</c:f>
              <c:strCache>
                <c:ptCount val="1"/>
                <c:pt idx="0">
                  <c:v>5uM Epal</c:v>
                </c:pt>
              </c:strCache>
            </c:strRef>
          </c:tx>
          <c:spPr>
            <a:ln w="19050" cap="rnd">
              <a:solidFill>
                <a:schemeClr val="accent1"/>
              </a:solidFill>
              <a:round/>
            </a:ln>
            <a:effectLst/>
          </c:spPr>
          <c:marker>
            <c:symbol val="none"/>
          </c:marker>
          <c:xVal>
            <c:numRef>
              <c:f>Epal!$A$4:$A$43</c:f>
              <c:numCache>
                <c:formatCode>h:mm:ss</c:formatCode>
                <c:ptCount val="40"/>
                <c:pt idx="0">
                  <c:v>3.4722222222222224E-4</c:v>
                </c:pt>
                <c:pt idx="1">
                  <c:v>6.9444444444444447E-4</c:v>
                </c:pt>
                <c:pt idx="2">
                  <c:v>1.0416666666666667E-3</c:v>
                </c:pt>
                <c:pt idx="3">
                  <c:v>1.3888888888888889E-3</c:v>
                </c:pt>
                <c:pt idx="4">
                  <c:v>1.736111111111111E-3</c:v>
                </c:pt>
                <c:pt idx="5">
                  <c:v>2.0833333333333333E-3</c:v>
                </c:pt>
                <c:pt idx="6">
                  <c:v>2.4305555555555556E-3</c:v>
                </c:pt>
                <c:pt idx="7">
                  <c:v>2.7777777777777779E-3</c:v>
                </c:pt>
                <c:pt idx="8">
                  <c:v>3.1249999999999997E-3</c:v>
                </c:pt>
                <c:pt idx="9">
                  <c:v>3.472222222222222E-3</c:v>
                </c:pt>
                <c:pt idx="10">
                  <c:v>3.8194444444444443E-3</c:v>
                </c:pt>
                <c:pt idx="11">
                  <c:v>4.1666666666666666E-3</c:v>
                </c:pt>
                <c:pt idx="12">
                  <c:v>4.5138888888888893E-3</c:v>
                </c:pt>
                <c:pt idx="13">
                  <c:v>4.8611111111111112E-3</c:v>
                </c:pt>
                <c:pt idx="14">
                  <c:v>5.208333333333333E-3</c:v>
                </c:pt>
                <c:pt idx="15">
                  <c:v>5.5555555555555558E-3</c:v>
                </c:pt>
                <c:pt idx="16">
                  <c:v>5.9027777777777776E-3</c:v>
                </c:pt>
                <c:pt idx="17">
                  <c:v>6.2499999999999995E-3</c:v>
                </c:pt>
                <c:pt idx="18">
                  <c:v>6.5972222222222222E-3</c:v>
                </c:pt>
                <c:pt idx="19">
                  <c:v>6.9444444444444441E-3</c:v>
                </c:pt>
                <c:pt idx="20">
                  <c:v>7.2916666666666659E-3</c:v>
                </c:pt>
                <c:pt idx="21">
                  <c:v>7.6388888888888886E-3</c:v>
                </c:pt>
                <c:pt idx="22">
                  <c:v>7.9861111111111122E-3</c:v>
                </c:pt>
                <c:pt idx="23">
                  <c:v>8.3333333333333332E-3</c:v>
                </c:pt>
                <c:pt idx="24">
                  <c:v>8.6805555555555559E-3</c:v>
                </c:pt>
                <c:pt idx="25">
                  <c:v>9.0277777777777787E-3</c:v>
                </c:pt>
                <c:pt idx="26">
                  <c:v>9.3749999999999997E-3</c:v>
                </c:pt>
                <c:pt idx="27">
                  <c:v>9.7222222222222224E-3</c:v>
                </c:pt>
                <c:pt idx="28">
                  <c:v>1.0069444444444445E-2</c:v>
                </c:pt>
                <c:pt idx="29">
                  <c:v>1.0416666666666666E-2</c:v>
                </c:pt>
                <c:pt idx="30">
                  <c:v>1.0763888888888891E-2</c:v>
                </c:pt>
                <c:pt idx="31">
                  <c:v>1.1111111111111112E-2</c:v>
                </c:pt>
                <c:pt idx="32">
                  <c:v>1.1458333333333334E-2</c:v>
                </c:pt>
                <c:pt idx="33">
                  <c:v>1.1805555555555555E-2</c:v>
                </c:pt>
                <c:pt idx="34">
                  <c:v>1.2152777777777778E-2</c:v>
                </c:pt>
                <c:pt idx="35">
                  <c:v>1.2499999999999999E-2</c:v>
                </c:pt>
                <c:pt idx="36">
                  <c:v>1.2847222222222223E-2</c:v>
                </c:pt>
                <c:pt idx="37">
                  <c:v>1.3194444444444444E-2</c:v>
                </c:pt>
                <c:pt idx="38">
                  <c:v>1.3541666666666667E-2</c:v>
                </c:pt>
                <c:pt idx="39">
                  <c:v>1.3888888888888888E-2</c:v>
                </c:pt>
              </c:numCache>
            </c:numRef>
          </c:xVal>
          <c:yVal>
            <c:numRef>
              <c:f>Epal!$B$4:$B$43</c:f>
              <c:numCache>
                <c:formatCode>General</c:formatCode>
                <c:ptCount val="40"/>
                <c:pt idx="0">
                  <c:v>-6.20550000000003</c:v>
                </c:pt>
                <c:pt idx="1">
                  <c:v>-12.809499999999936</c:v>
                </c:pt>
                <c:pt idx="2">
                  <c:v>-26.905000000000001</c:v>
                </c:pt>
                <c:pt idx="3">
                  <c:v>-37.067</c:v>
                </c:pt>
                <c:pt idx="4">
                  <c:v>-50.796000000000049</c:v>
                </c:pt>
                <c:pt idx="5">
                  <c:v>-51.546999999999997</c:v>
                </c:pt>
                <c:pt idx="6">
                  <c:v>-73.069000000000045</c:v>
                </c:pt>
                <c:pt idx="7">
                  <c:v>-84.717500000000101</c:v>
                </c:pt>
                <c:pt idx="8">
                  <c:v>-99.104500000000002</c:v>
                </c:pt>
                <c:pt idx="9">
                  <c:v>-106.08199999999999</c:v>
                </c:pt>
                <c:pt idx="10">
                  <c:v>-122.402</c:v>
                </c:pt>
                <c:pt idx="11">
                  <c:v>-132.08449999999999</c:v>
                </c:pt>
                <c:pt idx="12">
                  <c:v>-143.822</c:v>
                </c:pt>
                <c:pt idx="13">
                  <c:v>-148.68099999999998</c:v>
                </c:pt>
                <c:pt idx="14">
                  <c:v>-159.66749999999999</c:v>
                </c:pt>
                <c:pt idx="15">
                  <c:v>-170.3535</c:v>
                </c:pt>
                <c:pt idx="16">
                  <c:v>-183.31700000000001</c:v>
                </c:pt>
                <c:pt idx="17">
                  <c:v>-191.40699999999998</c:v>
                </c:pt>
                <c:pt idx="18">
                  <c:v>-206.29500000000002</c:v>
                </c:pt>
                <c:pt idx="19">
                  <c:v>-212.23849999999999</c:v>
                </c:pt>
                <c:pt idx="20">
                  <c:v>-226.58600000000001</c:v>
                </c:pt>
                <c:pt idx="21">
                  <c:v>-227.76150000000001</c:v>
                </c:pt>
                <c:pt idx="22">
                  <c:v>-247.62950000000001</c:v>
                </c:pt>
                <c:pt idx="23">
                  <c:v>-247.95749999999998</c:v>
                </c:pt>
                <c:pt idx="24">
                  <c:v>-258.459</c:v>
                </c:pt>
                <c:pt idx="25">
                  <c:v>-269.46850000000001</c:v>
                </c:pt>
                <c:pt idx="26">
                  <c:v>-279.68450000000001</c:v>
                </c:pt>
                <c:pt idx="27">
                  <c:v>-282.346</c:v>
                </c:pt>
                <c:pt idx="28">
                  <c:v>-293.15800000000002</c:v>
                </c:pt>
                <c:pt idx="29">
                  <c:v>-304.26800000000003</c:v>
                </c:pt>
                <c:pt idx="30">
                  <c:v>-309.39</c:v>
                </c:pt>
                <c:pt idx="31">
                  <c:v>-320.096</c:v>
                </c:pt>
                <c:pt idx="32">
                  <c:v>-330.90650000000005</c:v>
                </c:pt>
                <c:pt idx="33">
                  <c:v>-333.529</c:v>
                </c:pt>
                <c:pt idx="34">
                  <c:v>-344.2595</c:v>
                </c:pt>
                <c:pt idx="35">
                  <c:v>-348.93200000000002</c:v>
                </c:pt>
                <c:pt idx="36">
                  <c:v>-358.85699999999997</c:v>
                </c:pt>
                <c:pt idx="37">
                  <c:v>-362.23400000000004</c:v>
                </c:pt>
                <c:pt idx="38">
                  <c:v>-374.41899999999998</c:v>
                </c:pt>
                <c:pt idx="39">
                  <c:v>-381.93299999999999</c:v>
                </c:pt>
              </c:numCache>
            </c:numRef>
          </c:yVal>
          <c:smooth val="0"/>
          <c:extLst>
            <c:ext xmlns:c16="http://schemas.microsoft.com/office/drawing/2014/chart" uri="{C3380CC4-5D6E-409C-BE32-E72D297353CC}">
              <c16:uniqueId val="{00000002-07D5-4762-A768-F9AE83974EBA}"/>
            </c:ext>
          </c:extLst>
        </c:ser>
        <c:ser>
          <c:idx val="1"/>
          <c:order val="3"/>
          <c:tx>
            <c:strRef>
              <c:f>Epal!$C$2</c:f>
              <c:strCache>
                <c:ptCount val="1"/>
                <c:pt idx="0">
                  <c:v>2uM Epal</c:v>
                </c:pt>
              </c:strCache>
            </c:strRef>
          </c:tx>
          <c:spPr>
            <a:ln w="19050" cap="rnd">
              <a:solidFill>
                <a:schemeClr val="accent2"/>
              </a:solidFill>
              <a:round/>
            </a:ln>
            <a:effectLst/>
          </c:spPr>
          <c:marker>
            <c:symbol val="none"/>
          </c:marker>
          <c:xVal>
            <c:numRef>
              <c:f>Epal!$A$4:$A$43</c:f>
              <c:numCache>
                <c:formatCode>h:mm:ss</c:formatCode>
                <c:ptCount val="40"/>
                <c:pt idx="0">
                  <c:v>3.4722222222222224E-4</c:v>
                </c:pt>
                <c:pt idx="1">
                  <c:v>6.9444444444444447E-4</c:v>
                </c:pt>
                <c:pt idx="2">
                  <c:v>1.0416666666666667E-3</c:v>
                </c:pt>
                <c:pt idx="3">
                  <c:v>1.3888888888888889E-3</c:v>
                </c:pt>
                <c:pt idx="4">
                  <c:v>1.736111111111111E-3</c:v>
                </c:pt>
                <c:pt idx="5">
                  <c:v>2.0833333333333333E-3</c:v>
                </c:pt>
                <c:pt idx="6">
                  <c:v>2.4305555555555556E-3</c:v>
                </c:pt>
                <c:pt idx="7">
                  <c:v>2.7777777777777779E-3</c:v>
                </c:pt>
                <c:pt idx="8">
                  <c:v>3.1249999999999997E-3</c:v>
                </c:pt>
                <c:pt idx="9">
                  <c:v>3.472222222222222E-3</c:v>
                </c:pt>
                <c:pt idx="10">
                  <c:v>3.8194444444444443E-3</c:v>
                </c:pt>
                <c:pt idx="11">
                  <c:v>4.1666666666666666E-3</c:v>
                </c:pt>
                <c:pt idx="12">
                  <c:v>4.5138888888888893E-3</c:v>
                </c:pt>
                <c:pt idx="13">
                  <c:v>4.8611111111111112E-3</c:v>
                </c:pt>
                <c:pt idx="14">
                  <c:v>5.208333333333333E-3</c:v>
                </c:pt>
                <c:pt idx="15">
                  <c:v>5.5555555555555558E-3</c:v>
                </c:pt>
                <c:pt idx="16">
                  <c:v>5.9027777777777776E-3</c:v>
                </c:pt>
                <c:pt idx="17">
                  <c:v>6.2499999999999995E-3</c:v>
                </c:pt>
                <c:pt idx="18">
                  <c:v>6.5972222222222222E-3</c:v>
                </c:pt>
                <c:pt idx="19">
                  <c:v>6.9444444444444441E-3</c:v>
                </c:pt>
                <c:pt idx="20">
                  <c:v>7.2916666666666659E-3</c:v>
                </c:pt>
                <c:pt idx="21">
                  <c:v>7.6388888888888886E-3</c:v>
                </c:pt>
                <c:pt idx="22">
                  <c:v>7.9861111111111122E-3</c:v>
                </c:pt>
                <c:pt idx="23">
                  <c:v>8.3333333333333332E-3</c:v>
                </c:pt>
                <c:pt idx="24">
                  <c:v>8.6805555555555559E-3</c:v>
                </c:pt>
                <c:pt idx="25">
                  <c:v>9.0277777777777787E-3</c:v>
                </c:pt>
                <c:pt idx="26">
                  <c:v>9.3749999999999997E-3</c:v>
                </c:pt>
                <c:pt idx="27">
                  <c:v>9.7222222222222224E-3</c:v>
                </c:pt>
                <c:pt idx="28">
                  <c:v>1.0069444444444445E-2</c:v>
                </c:pt>
                <c:pt idx="29">
                  <c:v>1.0416666666666666E-2</c:v>
                </c:pt>
                <c:pt idx="30">
                  <c:v>1.0763888888888891E-2</c:v>
                </c:pt>
                <c:pt idx="31">
                  <c:v>1.1111111111111112E-2</c:v>
                </c:pt>
                <c:pt idx="32">
                  <c:v>1.1458333333333334E-2</c:v>
                </c:pt>
                <c:pt idx="33">
                  <c:v>1.1805555555555555E-2</c:v>
                </c:pt>
                <c:pt idx="34">
                  <c:v>1.2152777777777778E-2</c:v>
                </c:pt>
                <c:pt idx="35">
                  <c:v>1.2499999999999999E-2</c:v>
                </c:pt>
                <c:pt idx="36">
                  <c:v>1.2847222222222223E-2</c:v>
                </c:pt>
                <c:pt idx="37">
                  <c:v>1.3194444444444444E-2</c:v>
                </c:pt>
                <c:pt idx="38">
                  <c:v>1.3541666666666667E-2</c:v>
                </c:pt>
                <c:pt idx="39">
                  <c:v>1.3888888888888888E-2</c:v>
                </c:pt>
              </c:numCache>
            </c:numRef>
          </c:xVal>
          <c:yVal>
            <c:numRef>
              <c:f>Epal!$C$4:$C$43</c:f>
              <c:numCache>
                <c:formatCode>General</c:formatCode>
                <c:ptCount val="40"/>
                <c:pt idx="0">
                  <c:v>-10.59100000000003</c:v>
                </c:pt>
                <c:pt idx="1">
                  <c:v>-32.18150000000005</c:v>
                </c:pt>
                <c:pt idx="2">
                  <c:v>-32.715999999999902</c:v>
                </c:pt>
                <c:pt idx="3">
                  <c:v>-50.19650000000005</c:v>
                </c:pt>
                <c:pt idx="4">
                  <c:v>-54.4744999999999</c:v>
                </c:pt>
                <c:pt idx="5">
                  <c:v>-73.166999999999945</c:v>
                </c:pt>
                <c:pt idx="6">
                  <c:v>-79.689999999999898</c:v>
                </c:pt>
                <c:pt idx="7">
                  <c:v>-95.222999999999956</c:v>
                </c:pt>
                <c:pt idx="8">
                  <c:v>-99.282499999999956</c:v>
                </c:pt>
                <c:pt idx="9">
                  <c:v>-115.43350000000001</c:v>
                </c:pt>
                <c:pt idx="10">
                  <c:v>-120.3035</c:v>
                </c:pt>
                <c:pt idx="11">
                  <c:v>-136.78299999999999</c:v>
                </c:pt>
                <c:pt idx="12">
                  <c:v>-139.851</c:v>
                </c:pt>
                <c:pt idx="13">
                  <c:v>-154.828</c:v>
                </c:pt>
                <c:pt idx="14">
                  <c:v>-157.06700000000001</c:v>
                </c:pt>
                <c:pt idx="15">
                  <c:v>-175.21800000000002</c:v>
                </c:pt>
                <c:pt idx="16">
                  <c:v>-179.09449999999998</c:v>
                </c:pt>
                <c:pt idx="17">
                  <c:v>-192.21949999999998</c:v>
                </c:pt>
                <c:pt idx="18">
                  <c:v>-198.08600000000001</c:v>
                </c:pt>
                <c:pt idx="19">
                  <c:v>-208.56950000000001</c:v>
                </c:pt>
                <c:pt idx="20">
                  <c:v>-212.39449999999999</c:v>
                </c:pt>
                <c:pt idx="21">
                  <c:v>-226.70350000000002</c:v>
                </c:pt>
                <c:pt idx="22">
                  <c:v>-226.08500000000001</c:v>
                </c:pt>
                <c:pt idx="23">
                  <c:v>-245.14249999999998</c:v>
                </c:pt>
                <c:pt idx="24">
                  <c:v>-251.011</c:v>
                </c:pt>
                <c:pt idx="25">
                  <c:v>-262.28649999999999</c:v>
                </c:pt>
                <c:pt idx="26">
                  <c:v>-264.786</c:v>
                </c:pt>
                <c:pt idx="27">
                  <c:v>-274.209</c:v>
                </c:pt>
                <c:pt idx="28">
                  <c:v>-281.38300000000004</c:v>
                </c:pt>
                <c:pt idx="29">
                  <c:v>-292.94150000000002</c:v>
                </c:pt>
                <c:pt idx="30">
                  <c:v>-299.59800000000001</c:v>
                </c:pt>
                <c:pt idx="31">
                  <c:v>-304.238</c:v>
                </c:pt>
                <c:pt idx="32">
                  <c:v>-314.541</c:v>
                </c:pt>
                <c:pt idx="33">
                  <c:v>-316.16899999999998</c:v>
                </c:pt>
                <c:pt idx="34">
                  <c:v>-328.04250000000002</c:v>
                </c:pt>
                <c:pt idx="35">
                  <c:v>-334.45249999999999</c:v>
                </c:pt>
                <c:pt idx="36">
                  <c:v>-338.68049999999999</c:v>
                </c:pt>
                <c:pt idx="37">
                  <c:v>-353.8295</c:v>
                </c:pt>
                <c:pt idx="38">
                  <c:v>-354.69449999999995</c:v>
                </c:pt>
                <c:pt idx="39">
                  <c:v>-365.79899999999998</c:v>
                </c:pt>
              </c:numCache>
            </c:numRef>
          </c:yVal>
          <c:smooth val="0"/>
          <c:extLst>
            <c:ext xmlns:c16="http://schemas.microsoft.com/office/drawing/2014/chart" uri="{C3380CC4-5D6E-409C-BE32-E72D297353CC}">
              <c16:uniqueId val="{00000003-07D5-4762-A768-F9AE83974EBA}"/>
            </c:ext>
          </c:extLst>
        </c:ser>
        <c:ser>
          <c:idx val="2"/>
          <c:order val="4"/>
          <c:tx>
            <c:strRef>
              <c:f>Epal!$D$2</c:f>
              <c:strCache>
                <c:ptCount val="1"/>
                <c:pt idx="0">
                  <c:v>1uM Epal</c:v>
                </c:pt>
              </c:strCache>
            </c:strRef>
          </c:tx>
          <c:spPr>
            <a:ln w="19050" cap="rnd">
              <a:solidFill>
                <a:schemeClr val="accent3"/>
              </a:solidFill>
              <a:round/>
            </a:ln>
            <a:effectLst/>
          </c:spPr>
          <c:marker>
            <c:symbol val="none"/>
          </c:marker>
          <c:xVal>
            <c:numRef>
              <c:f>Epal!$A$4:$A$43</c:f>
              <c:numCache>
                <c:formatCode>h:mm:ss</c:formatCode>
                <c:ptCount val="40"/>
                <c:pt idx="0">
                  <c:v>3.4722222222222224E-4</c:v>
                </c:pt>
                <c:pt idx="1">
                  <c:v>6.9444444444444447E-4</c:v>
                </c:pt>
                <c:pt idx="2">
                  <c:v>1.0416666666666667E-3</c:v>
                </c:pt>
                <c:pt idx="3">
                  <c:v>1.3888888888888889E-3</c:v>
                </c:pt>
                <c:pt idx="4">
                  <c:v>1.736111111111111E-3</c:v>
                </c:pt>
                <c:pt idx="5">
                  <c:v>2.0833333333333333E-3</c:v>
                </c:pt>
                <c:pt idx="6">
                  <c:v>2.4305555555555556E-3</c:v>
                </c:pt>
                <c:pt idx="7">
                  <c:v>2.7777777777777779E-3</c:v>
                </c:pt>
                <c:pt idx="8">
                  <c:v>3.1249999999999997E-3</c:v>
                </c:pt>
                <c:pt idx="9">
                  <c:v>3.472222222222222E-3</c:v>
                </c:pt>
                <c:pt idx="10">
                  <c:v>3.8194444444444443E-3</c:v>
                </c:pt>
                <c:pt idx="11">
                  <c:v>4.1666666666666666E-3</c:v>
                </c:pt>
                <c:pt idx="12">
                  <c:v>4.5138888888888893E-3</c:v>
                </c:pt>
                <c:pt idx="13">
                  <c:v>4.8611111111111112E-3</c:v>
                </c:pt>
                <c:pt idx="14">
                  <c:v>5.208333333333333E-3</c:v>
                </c:pt>
                <c:pt idx="15">
                  <c:v>5.5555555555555558E-3</c:v>
                </c:pt>
                <c:pt idx="16">
                  <c:v>5.9027777777777776E-3</c:v>
                </c:pt>
                <c:pt idx="17">
                  <c:v>6.2499999999999995E-3</c:v>
                </c:pt>
                <c:pt idx="18">
                  <c:v>6.5972222222222222E-3</c:v>
                </c:pt>
                <c:pt idx="19">
                  <c:v>6.9444444444444441E-3</c:v>
                </c:pt>
                <c:pt idx="20">
                  <c:v>7.2916666666666659E-3</c:v>
                </c:pt>
                <c:pt idx="21">
                  <c:v>7.6388888888888886E-3</c:v>
                </c:pt>
                <c:pt idx="22">
                  <c:v>7.9861111111111122E-3</c:v>
                </c:pt>
                <c:pt idx="23">
                  <c:v>8.3333333333333332E-3</c:v>
                </c:pt>
                <c:pt idx="24">
                  <c:v>8.6805555555555559E-3</c:v>
                </c:pt>
                <c:pt idx="25">
                  <c:v>9.0277777777777787E-3</c:v>
                </c:pt>
                <c:pt idx="26">
                  <c:v>9.3749999999999997E-3</c:v>
                </c:pt>
                <c:pt idx="27">
                  <c:v>9.7222222222222224E-3</c:v>
                </c:pt>
                <c:pt idx="28">
                  <c:v>1.0069444444444445E-2</c:v>
                </c:pt>
                <c:pt idx="29">
                  <c:v>1.0416666666666666E-2</c:v>
                </c:pt>
                <c:pt idx="30">
                  <c:v>1.0763888888888891E-2</c:v>
                </c:pt>
                <c:pt idx="31">
                  <c:v>1.1111111111111112E-2</c:v>
                </c:pt>
                <c:pt idx="32">
                  <c:v>1.1458333333333334E-2</c:v>
                </c:pt>
                <c:pt idx="33">
                  <c:v>1.1805555555555555E-2</c:v>
                </c:pt>
                <c:pt idx="34">
                  <c:v>1.2152777777777778E-2</c:v>
                </c:pt>
                <c:pt idx="35">
                  <c:v>1.2499999999999999E-2</c:v>
                </c:pt>
                <c:pt idx="36">
                  <c:v>1.2847222222222223E-2</c:v>
                </c:pt>
                <c:pt idx="37">
                  <c:v>1.3194444444444444E-2</c:v>
                </c:pt>
                <c:pt idx="38">
                  <c:v>1.3541666666666667E-2</c:v>
                </c:pt>
                <c:pt idx="39">
                  <c:v>1.3888888888888888E-2</c:v>
                </c:pt>
              </c:numCache>
            </c:numRef>
          </c:xVal>
          <c:yVal>
            <c:numRef>
              <c:f>Epal!$D$4:$D$43</c:f>
              <c:numCache>
                <c:formatCode>General</c:formatCode>
                <c:ptCount val="40"/>
                <c:pt idx="0">
                  <c:v>-7.8804999999999996</c:v>
                </c:pt>
                <c:pt idx="1">
                  <c:v>-18.48000000000004</c:v>
                </c:pt>
                <c:pt idx="2">
                  <c:v>-29.119499999999999</c:v>
                </c:pt>
                <c:pt idx="3">
                  <c:v>-38.539000000000001</c:v>
                </c:pt>
                <c:pt idx="4">
                  <c:v>-46.952000000000098</c:v>
                </c:pt>
                <c:pt idx="5">
                  <c:v>-59.712000000000003</c:v>
                </c:pt>
                <c:pt idx="6">
                  <c:v>-70.525499999999994</c:v>
                </c:pt>
                <c:pt idx="7">
                  <c:v>-77.661500000000004</c:v>
                </c:pt>
                <c:pt idx="8">
                  <c:v>-95</c:v>
                </c:pt>
                <c:pt idx="9">
                  <c:v>-104.37350000000001</c:v>
                </c:pt>
                <c:pt idx="10">
                  <c:v>-113.102</c:v>
                </c:pt>
                <c:pt idx="11">
                  <c:v>-117.259</c:v>
                </c:pt>
                <c:pt idx="12">
                  <c:v>-130.44650000000001</c:v>
                </c:pt>
                <c:pt idx="13">
                  <c:v>-137.6525</c:v>
                </c:pt>
                <c:pt idx="14">
                  <c:v>-153.28750000000002</c:v>
                </c:pt>
                <c:pt idx="15">
                  <c:v>-155.416</c:v>
                </c:pt>
                <c:pt idx="16">
                  <c:v>-170.39049999999997</c:v>
                </c:pt>
                <c:pt idx="17">
                  <c:v>-177.721</c:v>
                </c:pt>
                <c:pt idx="18">
                  <c:v>-182.27699999999999</c:v>
                </c:pt>
                <c:pt idx="19">
                  <c:v>-193.46549999999999</c:v>
                </c:pt>
                <c:pt idx="20">
                  <c:v>-198.60849999999999</c:v>
                </c:pt>
                <c:pt idx="21">
                  <c:v>-213.23849999999999</c:v>
                </c:pt>
                <c:pt idx="22">
                  <c:v>-219.21949999999998</c:v>
                </c:pt>
                <c:pt idx="23">
                  <c:v>-229.94299999999998</c:v>
                </c:pt>
                <c:pt idx="24">
                  <c:v>-233.36849999999998</c:v>
                </c:pt>
                <c:pt idx="25">
                  <c:v>-242.41050000000001</c:v>
                </c:pt>
                <c:pt idx="26">
                  <c:v>-252.08949999999999</c:v>
                </c:pt>
                <c:pt idx="27">
                  <c:v>-258.75700000000001</c:v>
                </c:pt>
                <c:pt idx="28">
                  <c:v>-266.66500000000002</c:v>
                </c:pt>
                <c:pt idx="29">
                  <c:v>-279.04449999999997</c:v>
                </c:pt>
                <c:pt idx="30">
                  <c:v>-283.18349999999998</c:v>
                </c:pt>
                <c:pt idx="31">
                  <c:v>-294.82650000000001</c:v>
                </c:pt>
                <c:pt idx="32">
                  <c:v>-298.99400000000003</c:v>
                </c:pt>
                <c:pt idx="33">
                  <c:v>-307.07150000000001</c:v>
                </c:pt>
                <c:pt idx="34">
                  <c:v>-312.58249999999998</c:v>
                </c:pt>
                <c:pt idx="35">
                  <c:v>-315.74400000000003</c:v>
                </c:pt>
                <c:pt idx="36">
                  <c:v>-328.97800000000001</c:v>
                </c:pt>
                <c:pt idx="37">
                  <c:v>-331.32</c:v>
                </c:pt>
                <c:pt idx="38">
                  <c:v>-337.29150000000004</c:v>
                </c:pt>
                <c:pt idx="39">
                  <c:v>-348.916</c:v>
                </c:pt>
              </c:numCache>
            </c:numRef>
          </c:yVal>
          <c:smooth val="0"/>
          <c:extLst>
            <c:ext xmlns:c16="http://schemas.microsoft.com/office/drawing/2014/chart" uri="{C3380CC4-5D6E-409C-BE32-E72D297353CC}">
              <c16:uniqueId val="{00000004-07D5-4762-A768-F9AE83974EBA}"/>
            </c:ext>
          </c:extLst>
        </c:ser>
        <c:ser>
          <c:idx val="5"/>
          <c:order val="5"/>
          <c:tx>
            <c:strRef>
              <c:f>Epal!$G$2</c:f>
              <c:strCache>
                <c:ptCount val="1"/>
                <c:pt idx="0">
                  <c:v>1uM Epal</c:v>
                </c:pt>
              </c:strCache>
            </c:strRef>
          </c:tx>
          <c:spPr>
            <a:ln w="19050" cap="rnd">
              <a:solidFill>
                <a:schemeClr val="accent6"/>
              </a:solidFill>
              <a:round/>
            </a:ln>
            <a:effectLst/>
          </c:spPr>
          <c:marker>
            <c:symbol val="none"/>
          </c:marker>
          <c:xVal>
            <c:numRef>
              <c:f>Epal!$A$4:$A$43</c:f>
              <c:numCache>
                <c:formatCode>h:mm:ss</c:formatCode>
                <c:ptCount val="40"/>
                <c:pt idx="0">
                  <c:v>3.4722222222222224E-4</c:v>
                </c:pt>
                <c:pt idx="1">
                  <c:v>6.9444444444444447E-4</c:v>
                </c:pt>
                <c:pt idx="2">
                  <c:v>1.0416666666666667E-3</c:v>
                </c:pt>
                <c:pt idx="3">
                  <c:v>1.3888888888888889E-3</c:v>
                </c:pt>
                <c:pt idx="4">
                  <c:v>1.736111111111111E-3</c:v>
                </c:pt>
                <c:pt idx="5">
                  <c:v>2.0833333333333333E-3</c:v>
                </c:pt>
                <c:pt idx="6">
                  <c:v>2.4305555555555556E-3</c:v>
                </c:pt>
                <c:pt idx="7">
                  <c:v>2.7777777777777779E-3</c:v>
                </c:pt>
                <c:pt idx="8">
                  <c:v>3.1249999999999997E-3</c:v>
                </c:pt>
                <c:pt idx="9">
                  <c:v>3.472222222222222E-3</c:v>
                </c:pt>
                <c:pt idx="10">
                  <c:v>3.8194444444444443E-3</c:v>
                </c:pt>
                <c:pt idx="11">
                  <c:v>4.1666666666666666E-3</c:v>
                </c:pt>
                <c:pt idx="12">
                  <c:v>4.5138888888888893E-3</c:v>
                </c:pt>
                <c:pt idx="13">
                  <c:v>4.8611111111111112E-3</c:v>
                </c:pt>
                <c:pt idx="14">
                  <c:v>5.208333333333333E-3</c:v>
                </c:pt>
                <c:pt idx="15">
                  <c:v>5.5555555555555558E-3</c:v>
                </c:pt>
                <c:pt idx="16">
                  <c:v>5.9027777777777776E-3</c:v>
                </c:pt>
                <c:pt idx="17">
                  <c:v>6.2499999999999995E-3</c:v>
                </c:pt>
                <c:pt idx="18">
                  <c:v>6.5972222222222222E-3</c:v>
                </c:pt>
                <c:pt idx="19">
                  <c:v>6.9444444444444441E-3</c:v>
                </c:pt>
                <c:pt idx="20">
                  <c:v>7.2916666666666659E-3</c:v>
                </c:pt>
                <c:pt idx="21">
                  <c:v>7.6388888888888886E-3</c:v>
                </c:pt>
                <c:pt idx="22">
                  <c:v>7.9861111111111122E-3</c:v>
                </c:pt>
                <c:pt idx="23">
                  <c:v>8.3333333333333332E-3</c:v>
                </c:pt>
                <c:pt idx="24">
                  <c:v>8.6805555555555559E-3</c:v>
                </c:pt>
                <c:pt idx="25">
                  <c:v>9.0277777777777787E-3</c:v>
                </c:pt>
                <c:pt idx="26">
                  <c:v>9.3749999999999997E-3</c:v>
                </c:pt>
                <c:pt idx="27">
                  <c:v>9.7222222222222224E-3</c:v>
                </c:pt>
                <c:pt idx="28">
                  <c:v>1.0069444444444445E-2</c:v>
                </c:pt>
                <c:pt idx="29">
                  <c:v>1.0416666666666666E-2</c:v>
                </c:pt>
                <c:pt idx="30">
                  <c:v>1.0763888888888891E-2</c:v>
                </c:pt>
                <c:pt idx="31">
                  <c:v>1.1111111111111112E-2</c:v>
                </c:pt>
                <c:pt idx="32">
                  <c:v>1.1458333333333334E-2</c:v>
                </c:pt>
                <c:pt idx="33">
                  <c:v>1.1805555555555555E-2</c:v>
                </c:pt>
                <c:pt idx="34">
                  <c:v>1.2152777777777778E-2</c:v>
                </c:pt>
                <c:pt idx="35">
                  <c:v>1.2499999999999999E-2</c:v>
                </c:pt>
                <c:pt idx="36">
                  <c:v>1.2847222222222223E-2</c:v>
                </c:pt>
                <c:pt idx="37">
                  <c:v>1.3194444444444444E-2</c:v>
                </c:pt>
                <c:pt idx="38">
                  <c:v>1.3541666666666667E-2</c:v>
                </c:pt>
                <c:pt idx="39">
                  <c:v>1.3888888888888888E-2</c:v>
                </c:pt>
              </c:numCache>
            </c:numRef>
          </c:xVal>
          <c:yVal>
            <c:numRef>
              <c:f>Epal!$G$4:$G$43</c:f>
              <c:numCache>
                <c:formatCode>General</c:formatCode>
                <c:ptCount val="40"/>
                <c:pt idx="0">
                  <c:v>-14.633000000000049</c:v>
                </c:pt>
                <c:pt idx="1">
                  <c:v>-22.152000000000051</c:v>
                </c:pt>
                <c:pt idx="2">
                  <c:v>-35.371500000000097</c:v>
                </c:pt>
                <c:pt idx="3">
                  <c:v>-48.709500000000048</c:v>
                </c:pt>
                <c:pt idx="4">
                  <c:v>-54.067499999999995</c:v>
                </c:pt>
                <c:pt idx="5">
                  <c:v>-68.771499999999946</c:v>
                </c:pt>
                <c:pt idx="6">
                  <c:v>-75.814500000000052</c:v>
                </c:pt>
                <c:pt idx="7">
                  <c:v>-86.974000000000046</c:v>
                </c:pt>
                <c:pt idx="8">
                  <c:v>-96.420000000000101</c:v>
                </c:pt>
                <c:pt idx="9">
                  <c:v>-101.1515</c:v>
                </c:pt>
                <c:pt idx="10">
                  <c:v>-116.917</c:v>
                </c:pt>
                <c:pt idx="11">
                  <c:v>-133.36349999999999</c:v>
                </c:pt>
                <c:pt idx="12">
                  <c:v>-142.01600000000002</c:v>
                </c:pt>
                <c:pt idx="13">
                  <c:v>-150.44799999999998</c:v>
                </c:pt>
                <c:pt idx="14">
                  <c:v>-160.881</c:v>
                </c:pt>
                <c:pt idx="15">
                  <c:v>-169.00649999999999</c:v>
                </c:pt>
                <c:pt idx="16">
                  <c:v>-178.27500000000001</c:v>
                </c:pt>
                <c:pt idx="17">
                  <c:v>-189.26600000000002</c:v>
                </c:pt>
                <c:pt idx="18">
                  <c:v>-199.309</c:v>
                </c:pt>
                <c:pt idx="19">
                  <c:v>-205.71699999999998</c:v>
                </c:pt>
                <c:pt idx="20">
                  <c:v>-215.53100000000001</c:v>
                </c:pt>
                <c:pt idx="21">
                  <c:v>-226.03300000000002</c:v>
                </c:pt>
                <c:pt idx="22">
                  <c:v>-230.8</c:v>
                </c:pt>
                <c:pt idx="23">
                  <c:v>-238.26849999999999</c:v>
                </c:pt>
                <c:pt idx="24">
                  <c:v>-250.78749999999999</c:v>
                </c:pt>
                <c:pt idx="25">
                  <c:v>-259.73050000000001</c:v>
                </c:pt>
                <c:pt idx="26">
                  <c:v>-263.90999999999997</c:v>
                </c:pt>
                <c:pt idx="27">
                  <c:v>-274.20150000000001</c:v>
                </c:pt>
                <c:pt idx="28">
                  <c:v>-281.50150000000002</c:v>
                </c:pt>
                <c:pt idx="29">
                  <c:v>-287.59500000000003</c:v>
                </c:pt>
                <c:pt idx="30">
                  <c:v>-296.84449999999998</c:v>
                </c:pt>
                <c:pt idx="31">
                  <c:v>-304.40600000000001</c:v>
                </c:pt>
                <c:pt idx="32">
                  <c:v>-314.6515</c:v>
                </c:pt>
                <c:pt idx="33">
                  <c:v>-321.27999999999997</c:v>
                </c:pt>
                <c:pt idx="34">
                  <c:v>-333.29349999999999</c:v>
                </c:pt>
                <c:pt idx="35">
                  <c:v>-339.202</c:v>
                </c:pt>
                <c:pt idx="36">
                  <c:v>-343.42899999999997</c:v>
                </c:pt>
                <c:pt idx="37">
                  <c:v>-352.11349999999999</c:v>
                </c:pt>
                <c:pt idx="38">
                  <c:v>-361.99549999999999</c:v>
                </c:pt>
                <c:pt idx="39">
                  <c:v>-366.88400000000001</c:v>
                </c:pt>
              </c:numCache>
            </c:numRef>
          </c:yVal>
          <c:smooth val="0"/>
          <c:extLst>
            <c:ext xmlns:c16="http://schemas.microsoft.com/office/drawing/2014/chart" uri="{C3380CC4-5D6E-409C-BE32-E72D297353CC}">
              <c16:uniqueId val="{00000005-07D5-4762-A768-F9AE83974EBA}"/>
            </c:ext>
          </c:extLst>
        </c:ser>
        <c:ser>
          <c:idx val="4"/>
          <c:order val="6"/>
          <c:tx>
            <c:strRef>
              <c:f>Epal!$F$2</c:f>
              <c:strCache>
                <c:ptCount val="1"/>
                <c:pt idx="0">
                  <c:v>0.5uM Epal</c:v>
                </c:pt>
              </c:strCache>
            </c:strRef>
          </c:tx>
          <c:spPr>
            <a:ln w="19050" cap="rnd">
              <a:solidFill>
                <a:schemeClr val="accent5"/>
              </a:solidFill>
              <a:round/>
            </a:ln>
            <a:effectLst/>
          </c:spPr>
          <c:marker>
            <c:symbol val="none"/>
          </c:marker>
          <c:xVal>
            <c:numRef>
              <c:f>Epal!$A$4:$A$43</c:f>
              <c:numCache>
                <c:formatCode>h:mm:ss</c:formatCode>
                <c:ptCount val="40"/>
                <c:pt idx="0">
                  <c:v>3.4722222222222224E-4</c:v>
                </c:pt>
                <c:pt idx="1">
                  <c:v>6.9444444444444447E-4</c:v>
                </c:pt>
                <c:pt idx="2">
                  <c:v>1.0416666666666667E-3</c:v>
                </c:pt>
                <c:pt idx="3">
                  <c:v>1.3888888888888889E-3</c:v>
                </c:pt>
                <c:pt idx="4">
                  <c:v>1.736111111111111E-3</c:v>
                </c:pt>
                <c:pt idx="5">
                  <c:v>2.0833333333333333E-3</c:v>
                </c:pt>
                <c:pt idx="6">
                  <c:v>2.4305555555555556E-3</c:v>
                </c:pt>
                <c:pt idx="7">
                  <c:v>2.7777777777777779E-3</c:v>
                </c:pt>
                <c:pt idx="8">
                  <c:v>3.1249999999999997E-3</c:v>
                </c:pt>
                <c:pt idx="9">
                  <c:v>3.472222222222222E-3</c:v>
                </c:pt>
                <c:pt idx="10">
                  <c:v>3.8194444444444443E-3</c:v>
                </c:pt>
                <c:pt idx="11">
                  <c:v>4.1666666666666666E-3</c:v>
                </c:pt>
                <c:pt idx="12">
                  <c:v>4.5138888888888893E-3</c:v>
                </c:pt>
                <c:pt idx="13">
                  <c:v>4.8611111111111112E-3</c:v>
                </c:pt>
                <c:pt idx="14">
                  <c:v>5.208333333333333E-3</c:v>
                </c:pt>
                <c:pt idx="15">
                  <c:v>5.5555555555555558E-3</c:v>
                </c:pt>
                <c:pt idx="16">
                  <c:v>5.9027777777777776E-3</c:v>
                </c:pt>
                <c:pt idx="17">
                  <c:v>6.2499999999999995E-3</c:v>
                </c:pt>
                <c:pt idx="18">
                  <c:v>6.5972222222222222E-3</c:v>
                </c:pt>
                <c:pt idx="19">
                  <c:v>6.9444444444444441E-3</c:v>
                </c:pt>
                <c:pt idx="20">
                  <c:v>7.2916666666666659E-3</c:v>
                </c:pt>
                <c:pt idx="21">
                  <c:v>7.6388888888888886E-3</c:v>
                </c:pt>
                <c:pt idx="22">
                  <c:v>7.9861111111111122E-3</c:v>
                </c:pt>
                <c:pt idx="23">
                  <c:v>8.3333333333333332E-3</c:v>
                </c:pt>
                <c:pt idx="24">
                  <c:v>8.6805555555555559E-3</c:v>
                </c:pt>
                <c:pt idx="25">
                  <c:v>9.0277777777777787E-3</c:v>
                </c:pt>
                <c:pt idx="26">
                  <c:v>9.3749999999999997E-3</c:v>
                </c:pt>
                <c:pt idx="27">
                  <c:v>9.7222222222222224E-3</c:v>
                </c:pt>
                <c:pt idx="28">
                  <c:v>1.0069444444444445E-2</c:v>
                </c:pt>
                <c:pt idx="29">
                  <c:v>1.0416666666666666E-2</c:v>
                </c:pt>
                <c:pt idx="30">
                  <c:v>1.0763888888888891E-2</c:v>
                </c:pt>
                <c:pt idx="31">
                  <c:v>1.1111111111111112E-2</c:v>
                </c:pt>
                <c:pt idx="32">
                  <c:v>1.1458333333333334E-2</c:v>
                </c:pt>
                <c:pt idx="33">
                  <c:v>1.1805555555555555E-2</c:v>
                </c:pt>
                <c:pt idx="34">
                  <c:v>1.2152777777777778E-2</c:v>
                </c:pt>
                <c:pt idx="35">
                  <c:v>1.2499999999999999E-2</c:v>
                </c:pt>
                <c:pt idx="36">
                  <c:v>1.2847222222222223E-2</c:v>
                </c:pt>
                <c:pt idx="37">
                  <c:v>1.3194444444444444E-2</c:v>
                </c:pt>
                <c:pt idx="38">
                  <c:v>1.3541666666666667E-2</c:v>
                </c:pt>
                <c:pt idx="39">
                  <c:v>1.3888888888888888E-2</c:v>
                </c:pt>
              </c:numCache>
            </c:numRef>
          </c:xVal>
          <c:yVal>
            <c:numRef>
              <c:f>Epal!$F$4:$F$43</c:f>
              <c:numCache>
                <c:formatCode>General</c:formatCode>
                <c:ptCount val="40"/>
                <c:pt idx="0">
                  <c:v>-6.96300000000008</c:v>
                </c:pt>
                <c:pt idx="1">
                  <c:v>-23.638999999999999</c:v>
                </c:pt>
                <c:pt idx="2">
                  <c:v>-22.917000000000151</c:v>
                </c:pt>
                <c:pt idx="3">
                  <c:v>-44.735000000000156</c:v>
                </c:pt>
                <c:pt idx="4">
                  <c:v>-47.298500000000104</c:v>
                </c:pt>
                <c:pt idx="5">
                  <c:v>-61.591000000000001</c:v>
                </c:pt>
                <c:pt idx="6">
                  <c:v>-76.248000000000147</c:v>
                </c:pt>
                <c:pt idx="7">
                  <c:v>-79.3335000000001</c:v>
                </c:pt>
                <c:pt idx="8">
                  <c:v>-98.679000000000045</c:v>
                </c:pt>
                <c:pt idx="9">
                  <c:v>-103.47000000000006</c:v>
                </c:pt>
                <c:pt idx="10">
                  <c:v>-123.8955</c:v>
                </c:pt>
                <c:pt idx="11">
                  <c:v>-126.907</c:v>
                </c:pt>
                <c:pt idx="12">
                  <c:v>-143.83449999999999</c:v>
                </c:pt>
                <c:pt idx="13">
                  <c:v>-139.72450000000001</c:v>
                </c:pt>
                <c:pt idx="14">
                  <c:v>-158.66149999999999</c:v>
                </c:pt>
                <c:pt idx="15">
                  <c:v>-171.71199999999999</c:v>
                </c:pt>
                <c:pt idx="16">
                  <c:v>-173.5445</c:v>
                </c:pt>
                <c:pt idx="17">
                  <c:v>-191.86849999999998</c:v>
                </c:pt>
                <c:pt idx="18">
                  <c:v>-193.12450000000001</c:v>
                </c:pt>
                <c:pt idx="19">
                  <c:v>-205.43200000000002</c:v>
                </c:pt>
                <c:pt idx="20">
                  <c:v>-212.46699999999998</c:v>
                </c:pt>
                <c:pt idx="21">
                  <c:v>-222.3725</c:v>
                </c:pt>
                <c:pt idx="22">
                  <c:v>-231.1275</c:v>
                </c:pt>
                <c:pt idx="23">
                  <c:v>-233.84</c:v>
                </c:pt>
                <c:pt idx="24">
                  <c:v>-251.86150000000001</c:v>
                </c:pt>
                <c:pt idx="25">
                  <c:v>-257.1035</c:v>
                </c:pt>
                <c:pt idx="26">
                  <c:v>-270.16399999999999</c:v>
                </c:pt>
                <c:pt idx="27">
                  <c:v>-274.98950000000002</c:v>
                </c:pt>
                <c:pt idx="28">
                  <c:v>-277.56100000000004</c:v>
                </c:pt>
                <c:pt idx="29">
                  <c:v>-292.80099999999999</c:v>
                </c:pt>
                <c:pt idx="30">
                  <c:v>-289.41449999999998</c:v>
                </c:pt>
                <c:pt idx="31">
                  <c:v>-306.77999999999997</c:v>
                </c:pt>
                <c:pt idx="32">
                  <c:v>-309.911</c:v>
                </c:pt>
                <c:pt idx="33">
                  <c:v>-317.22699999999998</c:v>
                </c:pt>
                <c:pt idx="34">
                  <c:v>-328.86900000000003</c:v>
                </c:pt>
                <c:pt idx="35">
                  <c:v>-337.84399999999999</c:v>
                </c:pt>
                <c:pt idx="36">
                  <c:v>-341.22299999999996</c:v>
                </c:pt>
                <c:pt idx="37">
                  <c:v>-349.798</c:v>
                </c:pt>
                <c:pt idx="38">
                  <c:v>-362.0745</c:v>
                </c:pt>
                <c:pt idx="39">
                  <c:v>-366.83000000000004</c:v>
                </c:pt>
              </c:numCache>
            </c:numRef>
          </c:yVal>
          <c:smooth val="0"/>
          <c:extLst>
            <c:ext xmlns:c16="http://schemas.microsoft.com/office/drawing/2014/chart" uri="{C3380CC4-5D6E-409C-BE32-E72D297353CC}">
              <c16:uniqueId val="{00000006-07D5-4762-A768-F9AE83974EBA}"/>
            </c:ext>
          </c:extLst>
        </c:ser>
        <c:ser>
          <c:idx val="3"/>
          <c:order val="7"/>
          <c:tx>
            <c:strRef>
              <c:f>Epal!$E$2</c:f>
              <c:strCache>
                <c:ptCount val="1"/>
                <c:pt idx="0">
                  <c:v>0.1uM Epal</c:v>
                </c:pt>
              </c:strCache>
            </c:strRef>
          </c:tx>
          <c:spPr>
            <a:ln w="19050" cap="rnd">
              <a:solidFill>
                <a:schemeClr val="accent4"/>
              </a:solidFill>
              <a:round/>
            </a:ln>
            <a:effectLst/>
          </c:spPr>
          <c:marker>
            <c:symbol val="none"/>
          </c:marker>
          <c:xVal>
            <c:numRef>
              <c:f>Epal!$A$4:$A$43</c:f>
              <c:numCache>
                <c:formatCode>h:mm:ss</c:formatCode>
                <c:ptCount val="40"/>
                <c:pt idx="0">
                  <c:v>3.4722222222222224E-4</c:v>
                </c:pt>
                <c:pt idx="1">
                  <c:v>6.9444444444444447E-4</c:v>
                </c:pt>
                <c:pt idx="2">
                  <c:v>1.0416666666666667E-3</c:v>
                </c:pt>
                <c:pt idx="3">
                  <c:v>1.3888888888888889E-3</c:v>
                </c:pt>
                <c:pt idx="4">
                  <c:v>1.736111111111111E-3</c:v>
                </c:pt>
                <c:pt idx="5">
                  <c:v>2.0833333333333333E-3</c:v>
                </c:pt>
                <c:pt idx="6">
                  <c:v>2.4305555555555556E-3</c:v>
                </c:pt>
                <c:pt idx="7">
                  <c:v>2.7777777777777779E-3</c:v>
                </c:pt>
                <c:pt idx="8">
                  <c:v>3.1249999999999997E-3</c:v>
                </c:pt>
                <c:pt idx="9">
                  <c:v>3.472222222222222E-3</c:v>
                </c:pt>
                <c:pt idx="10">
                  <c:v>3.8194444444444443E-3</c:v>
                </c:pt>
                <c:pt idx="11">
                  <c:v>4.1666666666666666E-3</c:v>
                </c:pt>
                <c:pt idx="12">
                  <c:v>4.5138888888888893E-3</c:v>
                </c:pt>
                <c:pt idx="13">
                  <c:v>4.8611111111111112E-3</c:v>
                </c:pt>
                <c:pt idx="14">
                  <c:v>5.208333333333333E-3</c:v>
                </c:pt>
                <c:pt idx="15">
                  <c:v>5.5555555555555558E-3</c:v>
                </c:pt>
                <c:pt idx="16">
                  <c:v>5.9027777777777776E-3</c:v>
                </c:pt>
                <c:pt idx="17">
                  <c:v>6.2499999999999995E-3</c:v>
                </c:pt>
                <c:pt idx="18">
                  <c:v>6.5972222222222222E-3</c:v>
                </c:pt>
                <c:pt idx="19">
                  <c:v>6.9444444444444441E-3</c:v>
                </c:pt>
                <c:pt idx="20">
                  <c:v>7.2916666666666659E-3</c:v>
                </c:pt>
                <c:pt idx="21">
                  <c:v>7.6388888888888886E-3</c:v>
                </c:pt>
                <c:pt idx="22">
                  <c:v>7.9861111111111122E-3</c:v>
                </c:pt>
                <c:pt idx="23">
                  <c:v>8.3333333333333332E-3</c:v>
                </c:pt>
                <c:pt idx="24">
                  <c:v>8.6805555555555559E-3</c:v>
                </c:pt>
                <c:pt idx="25">
                  <c:v>9.0277777777777787E-3</c:v>
                </c:pt>
                <c:pt idx="26">
                  <c:v>9.3749999999999997E-3</c:v>
                </c:pt>
                <c:pt idx="27">
                  <c:v>9.7222222222222224E-3</c:v>
                </c:pt>
                <c:pt idx="28">
                  <c:v>1.0069444444444445E-2</c:v>
                </c:pt>
                <c:pt idx="29">
                  <c:v>1.0416666666666666E-2</c:v>
                </c:pt>
                <c:pt idx="30">
                  <c:v>1.0763888888888891E-2</c:v>
                </c:pt>
                <c:pt idx="31">
                  <c:v>1.1111111111111112E-2</c:v>
                </c:pt>
                <c:pt idx="32">
                  <c:v>1.1458333333333334E-2</c:v>
                </c:pt>
                <c:pt idx="33">
                  <c:v>1.1805555555555555E-2</c:v>
                </c:pt>
                <c:pt idx="34">
                  <c:v>1.2152777777777778E-2</c:v>
                </c:pt>
                <c:pt idx="35">
                  <c:v>1.2499999999999999E-2</c:v>
                </c:pt>
                <c:pt idx="36">
                  <c:v>1.2847222222222223E-2</c:v>
                </c:pt>
                <c:pt idx="37">
                  <c:v>1.3194444444444444E-2</c:v>
                </c:pt>
                <c:pt idx="38">
                  <c:v>1.3541666666666667E-2</c:v>
                </c:pt>
                <c:pt idx="39">
                  <c:v>1.3888888888888888E-2</c:v>
                </c:pt>
              </c:numCache>
            </c:numRef>
          </c:xVal>
          <c:yVal>
            <c:numRef>
              <c:f>Epal!$E$4:$E$43</c:f>
              <c:numCache>
                <c:formatCode>General</c:formatCode>
                <c:ptCount val="40"/>
                <c:pt idx="0">
                  <c:v>-5.1355000000000901</c:v>
                </c:pt>
                <c:pt idx="1">
                  <c:v>-15.523</c:v>
                </c:pt>
                <c:pt idx="2">
                  <c:v>-22.5835000000001</c:v>
                </c:pt>
                <c:pt idx="3">
                  <c:v>-35.957000000000001</c:v>
                </c:pt>
                <c:pt idx="4">
                  <c:v>-48.073</c:v>
                </c:pt>
                <c:pt idx="5">
                  <c:v>-59.987000000000094</c:v>
                </c:pt>
                <c:pt idx="6">
                  <c:v>-74.105500000000006</c:v>
                </c:pt>
                <c:pt idx="7">
                  <c:v>-88.825500000000005</c:v>
                </c:pt>
                <c:pt idx="8">
                  <c:v>-95.052000000000049</c:v>
                </c:pt>
                <c:pt idx="9">
                  <c:v>-104.964</c:v>
                </c:pt>
                <c:pt idx="10">
                  <c:v>-120.21549999999999</c:v>
                </c:pt>
                <c:pt idx="11">
                  <c:v>-131.584</c:v>
                </c:pt>
                <c:pt idx="12">
                  <c:v>-137.27100000000002</c:v>
                </c:pt>
                <c:pt idx="13">
                  <c:v>-147.92649999999998</c:v>
                </c:pt>
                <c:pt idx="14">
                  <c:v>-160.37599999999998</c:v>
                </c:pt>
                <c:pt idx="15">
                  <c:v>-172.38650000000001</c:v>
                </c:pt>
                <c:pt idx="16">
                  <c:v>-185.572</c:v>
                </c:pt>
                <c:pt idx="17">
                  <c:v>-188.60599999999999</c:v>
                </c:pt>
                <c:pt idx="18">
                  <c:v>-204.42400000000001</c:v>
                </c:pt>
                <c:pt idx="19">
                  <c:v>-212.71699999999998</c:v>
                </c:pt>
                <c:pt idx="20">
                  <c:v>-219.04849999999999</c:v>
                </c:pt>
                <c:pt idx="21">
                  <c:v>-231.45249999999999</c:v>
                </c:pt>
                <c:pt idx="22">
                  <c:v>-237.76850000000002</c:v>
                </c:pt>
                <c:pt idx="23">
                  <c:v>-248.92599999999999</c:v>
                </c:pt>
                <c:pt idx="24">
                  <c:v>-254.50450000000001</c:v>
                </c:pt>
                <c:pt idx="25">
                  <c:v>-264.2285</c:v>
                </c:pt>
                <c:pt idx="26">
                  <c:v>-276.87099999999998</c:v>
                </c:pt>
                <c:pt idx="27">
                  <c:v>-279.88200000000001</c:v>
                </c:pt>
                <c:pt idx="28">
                  <c:v>-290.79349999999999</c:v>
                </c:pt>
                <c:pt idx="29">
                  <c:v>-296.71100000000001</c:v>
                </c:pt>
                <c:pt idx="30">
                  <c:v>-306.55949999999996</c:v>
                </c:pt>
                <c:pt idx="31">
                  <c:v>-316.89400000000001</c:v>
                </c:pt>
                <c:pt idx="32">
                  <c:v>-320.80549999999999</c:v>
                </c:pt>
                <c:pt idx="33">
                  <c:v>-335.03949999999998</c:v>
                </c:pt>
                <c:pt idx="34">
                  <c:v>-337.86199999999997</c:v>
                </c:pt>
                <c:pt idx="35">
                  <c:v>-352.89150000000001</c:v>
                </c:pt>
                <c:pt idx="36">
                  <c:v>-353.19049999999999</c:v>
                </c:pt>
                <c:pt idx="37">
                  <c:v>-365.29449999999997</c:v>
                </c:pt>
                <c:pt idx="38">
                  <c:v>-372.61500000000001</c:v>
                </c:pt>
                <c:pt idx="39">
                  <c:v>-382.40700000000004</c:v>
                </c:pt>
              </c:numCache>
            </c:numRef>
          </c:yVal>
          <c:smooth val="0"/>
          <c:extLst>
            <c:ext xmlns:c16="http://schemas.microsoft.com/office/drawing/2014/chart" uri="{C3380CC4-5D6E-409C-BE32-E72D297353CC}">
              <c16:uniqueId val="{00000007-07D5-4762-A768-F9AE83974EBA}"/>
            </c:ext>
          </c:extLst>
        </c:ser>
        <c:dLbls>
          <c:showLegendKey val="0"/>
          <c:showVal val="0"/>
          <c:showCatName val="0"/>
          <c:showSerName val="0"/>
          <c:showPercent val="0"/>
          <c:showBubbleSize val="0"/>
        </c:dLbls>
        <c:axId val="98307599"/>
        <c:axId val="363519583"/>
      </c:scatterChart>
      <c:valAx>
        <c:axId val="98307599"/>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Time</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h:mm:ss" sourceLinked="1"/>
        <c:majorTickMark val="out"/>
        <c:minorTickMark val="out"/>
        <c:tickLblPos val="high"/>
        <c:spPr>
          <a:noFill/>
          <a:ln w="9525" cap="flat" cmpd="sng" algn="ctr">
            <a:solidFill>
              <a:schemeClr val="tx1"/>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63519583"/>
        <c:crosses val="autoZero"/>
        <c:crossBetween val="midCat"/>
      </c:valAx>
      <c:valAx>
        <c:axId val="363519583"/>
        <c:scaling>
          <c:orientation val="minMax"/>
          <c:max val="50"/>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RFU</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in"/>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8307599"/>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Tolrestat</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smoothMarker"/>
        <c:varyColors val="0"/>
        <c:ser>
          <c:idx val="0"/>
          <c:order val="0"/>
          <c:tx>
            <c:v>Enz Control</c:v>
          </c:tx>
          <c:spPr>
            <a:ln w="19050" cap="rnd">
              <a:solidFill>
                <a:schemeClr val="accent1"/>
              </a:solidFill>
              <a:round/>
            </a:ln>
            <a:effectLst/>
          </c:spPr>
          <c:marker>
            <c:symbol val="none"/>
          </c:marker>
          <c:xVal>
            <c:numRef>
              <c:f>'plate1-10'!$A$3:$A$19</c:f>
              <c:numCache>
                <c:formatCode>h:mm:ss</c:formatCode>
                <c:ptCount val="17"/>
                <c:pt idx="0">
                  <c:v>0</c:v>
                </c:pt>
                <c:pt idx="1">
                  <c:v>3.4722222222222224E-4</c:v>
                </c:pt>
                <c:pt idx="2">
                  <c:v>6.9444444444444447E-4</c:v>
                </c:pt>
                <c:pt idx="3">
                  <c:v>1.0416666666666667E-3</c:v>
                </c:pt>
                <c:pt idx="4">
                  <c:v>1.3888888888888889E-3</c:v>
                </c:pt>
                <c:pt idx="5">
                  <c:v>1.736111111111111E-3</c:v>
                </c:pt>
                <c:pt idx="6">
                  <c:v>2.0833333333333333E-3</c:v>
                </c:pt>
                <c:pt idx="7">
                  <c:v>2.4305555555555556E-3</c:v>
                </c:pt>
                <c:pt idx="8">
                  <c:v>2.7777777777777779E-3</c:v>
                </c:pt>
                <c:pt idx="9">
                  <c:v>3.1249999999999997E-3</c:v>
                </c:pt>
                <c:pt idx="10">
                  <c:v>3.472222222222222E-3</c:v>
                </c:pt>
                <c:pt idx="11">
                  <c:v>3.8194444444444443E-3</c:v>
                </c:pt>
                <c:pt idx="12">
                  <c:v>4.1666666666666666E-3</c:v>
                </c:pt>
                <c:pt idx="13">
                  <c:v>4.5138888888888893E-3</c:v>
                </c:pt>
                <c:pt idx="14">
                  <c:v>4.8611111111111112E-3</c:v>
                </c:pt>
                <c:pt idx="15">
                  <c:v>5.208333333333333E-3</c:v>
                </c:pt>
                <c:pt idx="16">
                  <c:v>5.5555555555555558E-3</c:v>
                </c:pt>
              </c:numCache>
            </c:numRef>
          </c:xVal>
          <c:yVal>
            <c:numRef>
              <c:f>'plate1-10'!$K$3:$K$19</c:f>
              <c:numCache>
                <c:formatCode>General</c:formatCode>
                <c:ptCount val="17"/>
                <c:pt idx="0">
                  <c:v>0</c:v>
                </c:pt>
                <c:pt idx="1">
                  <c:v>-27.269124999999974</c:v>
                </c:pt>
                <c:pt idx="2">
                  <c:v>-49.192749999999961</c:v>
                </c:pt>
                <c:pt idx="3">
                  <c:v>-73.461499999999958</c:v>
                </c:pt>
                <c:pt idx="4">
                  <c:v>-95.473749999999953</c:v>
                </c:pt>
                <c:pt idx="5">
                  <c:v>-117.46599999999999</c:v>
                </c:pt>
                <c:pt idx="6">
                  <c:v>-138.723625</c:v>
                </c:pt>
                <c:pt idx="7">
                  <c:v>-160.65525</c:v>
                </c:pt>
                <c:pt idx="8">
                  <c:v>-181.20424999999997</c:v>
                </c:pt>
                <c:pt idx="9">
                  <c:v>-201.46950000000001</c:v>
                </c:pt>
                <c:pt idx="10">
                  <c:v>-221.33575000000002</c:v>
                </c:pt>
                <c:pt idx="11">
                  <c:v>-239.26949999999997</c:v>
                </c:pt>
                <c:pt idx="12">
                  <c:v>-255.39287499999995</c:v>
                </c:pt>
                <c:pt idx="13">
                  <c:v>-272.17137500000001</c:v>
                </c:pt>
                <c:pt idx="14">
                  <c:v>-288.28662500000002</c:v>
                </c:pt>
                <c:pt idx="15">
                  <c:v>-306.41987499999999</c:v>
                </c:pt>
                <c:pt idx="16">
                  <c:v>-322.83837499999998</c:v>
                </c:pt>
              </c:numCache>
            </c:numRef>
          </c:yVal>
          <c:smooth val="1"/>
          <c:extLst>
            <c:ext xmlns:c16="http://schemas.microsoft.com/office/drawing/2014/chart" uri="{C3380CC4-5D6E-409C-BE32-E72D297353CC}">
              <c16:uniqueId val="{00000000-A9DA-4757-9CA2-F9752B791E13}"/>
            </c:ext>
          </c:extLst>
        </c:ser>
        <c:ser>
          <c:idx val="4"/>
          <c:order val="1"/>
          <c:tx>
            <c:strRef>
              <c:f>'plate1-10'!$N$2</c:f>
              <c:strCache>
                <c:ptCount val="1"/>
                <c:pt idx="0">
                  <c:v>1uM</c:v>
                </c:pt>
              </c:strCache>
            </c:strRef>
          </c:tx>
          <c:spPr>
            <a:ln w="19050" cap="rnd">
              <a:solidFill>
                <a:schemeClr val="accent5"/>
              </a:solidFill>
              <a:round/>
            </a:ln>
            <a:effectLst/>
          </c:spPr>
          <c:marker>
            <c:symbol val="none"/>
          </c:marker>
          <c:xVal>
            <c:numRef>
              <c:f>'plate1-10'!$A$3:$A$19</c:f>
              <c:numCache>
                <c:formatCode>h:mm:ss</c:formatCode>
                <c:ptCount val="17"/>
                <c:pt idx="0">
                  <c:v>0</c:v>
                </c:pt>
                <c:pt idx="1">
                  <c:v>3.4722222222222224E-4</c:v>
                </c:pt>
                <c:pt idx="2">
                  <c:v>6.9444444444444447E-4</c:v>
                </c:pt>
                <c:pt idx="3">
                  <c:v>1.0416666666666667E-3</c:v>
                </c:pt>
                <c:pt idx="4">
                  <c:v>1.3888888888888889E-3</c:v>
                </c:pt>
                <c:pt idx="5">
                  <c:v>1.736111111111111E-3</c:v>
                </c:pt>
                <c:pt idx="6">
                  <c:v>2.0833333333333333E-3</c:v>
                </c:pt>
                <c:pt idx="7">
                  <c:v>2.4305555555555556E-3</c:v>
                </c:pt>
                <c:pt idx="8">
                  <c:v>2.7777777777777779E-3</c:v>
                </c:pt>
                <c:pt idx="9">
                  <c:v>3.1249999999999997E-3</c:v>
                </c:pt>
                <c:pt idx="10">
                  <c:v>3.472222222222222E-3</c:v>
                </c:pt>
                <c:pt idx="11">
                  <c:v>3.8194444444444443E-3</c:v>
                </c:pt>
                <c:pt idx="12">
                  <c:v>4.1666666666666666E-3</c:v>
                </c:pt>
                <c:pt idx="13">
                  <c:v>4.5138888888888893E-3</c:v>
                </c:pt>
                <c:pt idx="14">
                  <c:v>4.8611111111111112E-3</c:v>
                </c:pt>
                <c:pt idx="15">
                  <c:v>5.208333333333333E-3</c:v>
                </c:pt>
                <c:pt idx="16">
                  <c:v>5.5555555555555558E-3</c:v>
                </c:pt>
              </c:numCache>
            </c:numRef>
          </c:xVal>
          <c:yVal>
            <c:numRef>
              <c:f>'plate1-10'!$N$3:$N$19</c:f>
              <c:numCache>
                <c:formatCode>General</c:formatCode>
                <c:ptCount val="17"/>
                <c:pt idx="0">
                  <c:v>0</c:v>
                </c:pt>
                <c:pt idx="1">
                  <c:v>-23.316000000000049</c:v>
                </c:pt>
                <c:pt idx="2">
                  <c:v>-49.819000000000045</c:v>
                </c:pt>
                <c:pt idx="3">
                  <c:v>-66.436000000000149</c:v>
                </c:pt>
                <c:pt idx="4">
                  <c:v>-94.047000000000153</c:v>
                </c:pt>
                <c:pt idx="5">
                  <c:v>-117.81399999999999</c:v>
                </c:pt>
                <c:pt idx="6">
                  <c:v>-134.05549999999999</c:v>
                </c:pt>
                <c:pt idx="7">
                  <c:v>-153.10550000000001</c:v>
                </c:pt>
                <c:pt idx="8">
                  <c:v>-178.81</c:v>
                </c:pt>
                <c:pt idx="9">
                  <c:v>-200.16149999999999</c:v>
                </c:pt>
                <c:pt idx="10">
                  <c:v>-218.458</c:v>
                </c:pt>
                <c:pt idx="11">
                  <c:v>-234.839</c:v>
                </c:pt>
                <c:pt idx="12">
                  <c:v>-253.70650000000001</c:v>
                </c:pt>
                <c:pt idx="13">
                  <c:v>-272.10450000000003</c:v>
                </c:pt>
                <c:pt idx="14">
                  <c:v>-286.67849999999999</c:v>
                </c:pt>
                <c:pt idx="15">
                  <c:v>-300.79849999999999</c:v>
                </c:pt>
                <c:pt idx="16">
                  <c:v>-321.91449999999998</c:v>
                </c:pt>
              </c:numCache>
            </c:numRef>
          </c:yVal>
          <c:smooth val="1"/>
          <c:extLst>
            <c:ext xmlns:c16="http://schemas.microsoft.com/office/drawing/2014/chart" uri="{C3380CC4-5D6E-409C-BE32-E72D297353CC}">
              <c16:uniqueId val="{00000004-A9DA-4757-9CA2-F9752B791E13}"/>
            </c:ext>
          </c:extLst>
        </c:ser>
        <c:ser>
          <c:idx val="2"/>
          <c:order val="2"/>
          <c:tx>
            <c:strRef>
              <c:f>'plate1-10'!$G$2</c:f>
              <c:strCache>
                <c:ptCount val="1"/>
                <c:pt idx="0">
                  <c:v>5uM Tol</c:v>
                </c:pt>
              </c:strCache>
            </c:strRef>
          </c:tx>
          <c:spPr>
            <a:ln w="19050" cap="rnd">
              <a:solidFill>
                <a:schemeClr val="accent3"/>
              </a:solidFill>
              <a:round/>
            </a:ln>
            <a:effectLst/>
          </c:spPr>
          <c:marker>
            <c:symbol val="none"/>
          </c:marker>
          <c:xVal>
            <c:numRef>
              <c:f>'plate1-10'!$A$3:$A$19</c:f>
              <c:numCache>
                <c:formatCode>h:mm:ss</c:formatCode>
                <c:ptCount val="17"/>
                <c:pt idx="0">
                  <c:v>0</c:v>
                </c:pt>
                <c:pt idx="1">
                  <c:v>3.4722222222222224E-4</c:v>
                </c:pt>
                <c:pt idx="2">
                  <c:v>6.9444444444444447E-4</c:v>
                </c:pt>
                <c:pt idx="3">
                  <c:v>1.0416666666666667E-3</c:v>
                </c:pt>
                <c:pt idx="4">
                  <c:v>1.3888888888888889E-3</c:v>
                </c:pt>
                <c:pt idx="5">
                  <c:v>1.736111111111111E-3</c:v>
                </c:pt>
                <c:pt idx="6">
                  <c:v>2.0833333333333333E-3</c:v>
                </c:pt>
                <c:pt idx="7">
                  <c:v>2.4305555555555556E-3</c:v>
                </c:pt>
                <c:pt idx="8">
                  <c:v>2.7777777777777779E-3</c:v>
                </c:pt>
                <c:pt idx="9">
                  <c:v>3.1249999999999997E-3</c:v>
                </c:pt>
                <c:pt idx="10">
                  <c:v>3.472222222222222E-3</c:v>
                </c:pt>
                <c:pt idx="11">
                  <c:v>3.8194444444444443E-3</c:v>
                </c:pt>
                <c:pt idx="12">
                  <c:v>4.1666666666666666E-3</c:v>
                </c:pt>
                <c:pt idx="13">
                  <c:v>4.5138888888888893E-3</c:v>
                </c:pt>
                <c:pt idx="14">
                  <c:v>4.8611111111111112E-3</c:v>
                </c:pt>
                <c:pt idx="15">
                  <c:v>5.208333333333333E-3</c:v>
                </c:pt>
                <c:pt idx="16">
                  <c:v>5.5555555555555558E-3</c:v>
                </c:pt>
              </c:numCache>
            </c:numRef>
          </c:xVal>
          <c:yVal>
            <c:numRef>
              <c:f>'plate1-10'!$G$3:$G$19</c:f>
              <c:numCache>
                <c:formatCode>General</c:formatCode>
                <c:ptCount val="17"/>
                <c:pt idx="0">
                  <c:v>0</c:v>
                </c:pt>
                <c:pt idx="1">
                  <c:v>-26.5</c:v>
                </c:pt>
                <c:pt idx="2">
                  <c:v>-33.308</c:v>
                </c:pt>
                <c:pt idx="3">
                  <c:v>-41.546999999999997</c:v>
                </c:pt>
                <c:pt idx="4">
                  <c:v>-51.112000000000101</c:v>
                </c:pt>
                <c:pt idx="5">
                  <c:v>-67.007000000000104</c:v>
                </c:pt>
                <c:pt idx="6">
                  <c:v>-77.628000000000199</c:v>
                </c:pt>
                <c:pt idx="7">
                  <c:v>-84.915000000000006</c:v>
                </c:pt>
                <c:pt idx="8">
                  <c:v>-107.31699999999999</c:v>
                </c:pt>
                <c:pt idx="9">
                  <c:v>-114.42100000000001</c:v>
                </c:pt>
                <c:pt idx="10">
                  <c:v>-125.267</c:v>
                </c:pt>
                <c:pt idx="11">
                  <c:v>-134.125</c:v>
                </c:pt>
                <c:pt idx="12">
                  <c:v>-142.43899999999999</c:v>
                </c:pt>
                <c:pt idx="13">
                  <c:v>-163.459</c:v>
                </c:pt>
                <c:pt idx="14">
                  <c:v>-166.53200000000001</c:v>
                </c:pt>
                <c:pt idx="15">
                  <c:v>-171.14099999999999</c:v>
                </c:pt>
                <c:pt idx="16">
                  <c:v>-185.304</c:v>
                </c:pt>
              </c:numCache>
            </c:numRef>
          </c:yVal>
          <c:smooth val="1"/>
          <c:extLst>
            <c:ext xmlns:c16="http://schemas.microsoft.com/office/drawing/2014/chart" uri="{C3380CC4-5D6E-409C-BE32-E72D297353CC}">
              <c16:uniqueId val="{00000002-A9DA-4757-9CA2-F9752B791E13}"/>
            </c:ext>
          </c:extLst>
        </c:ser>
        <c:ser>
          <c:idx val="3"/>
          <c:order val="3"/>
          <c:tx>
            <c:strRef>
              <c:f>'plate1-10'!$M$2</c:f>
              <c:strCache>
                <c:ptCount val="1"/>
                <c:pt idx="0">
                  <c:v>100uM</c:v>
                </c:pt>
              </c:strCache>
            </c:strRef>
          </c:tx>
          <c:spPr>
            <a:ln w="19050" cap="rnd">
              <a:solidFill>
                <a:schemeClr val="accent4"/>
              </a:solidFill>
              <a:round/>
            </a:ln>
            <a:effectLst/>
          </c:spPr>
          <c:marker>
            <c:symbol val="none"/>
          </c:marker>
          <c:xVal>
            <c:numRef>
              <c:f>'plate1-10'!$A$3:$A$19</c:f>
              <c:numCache>
                <c:formatCode>h:mm:ss</c:formatCode>
                <c:ptCount val="17"/>
                <c:pt idx="0">
                  <c:v>0</c:v>
                </c:pt>
                <c:pt idx="1">
                  <c:v>3.4722222222222224E-4</c:v>
                </c:pt>
                <c:pt idx="2">
                  <c:v>6.9444444444444447E-4</c:v>
                </c:pt>
                <c:pt idx="3">
                  <c:v>1.0416666666666667E-3</c:v>
                </c:pt>
                <c:pt idx="4">
                  <c:v>1.3888888888888889E-3</c:v>
                </c:pt>
                <c:pt idx="5">
                  <c:v>1.736111111111111E-3</c:v>
                </c:pt>
                <c:pt idx="6">
                  <c:v>2.0833333333333333E-3</c:v>
                </c:pt>
                <c:pt idx="7">
                  <c:v>2.4305555555555556E-3</c:v>
                </c:pt>
                <c:pt idx="8">
                  <c:v>2.7777777777777779E-3</c:v>
                </c:pt>
                <c:pt idx="9">
                  <c:v>3.1249999999999997E-3</c:v>
                </c:pt>
                <c:pt idx="10">
                  <c:v>3.472222222222222E-3</c:v>
                </c:pt>
                <c:pt idx="11">
                  <c:v>3.8194444444444443E-3</c:v>
                </c:pt>
                <c:pt idx="12">
                  <c:v>4.1666666666666666E-3</c:v>
                </c:pt>
                <c:pt idx="13">
                  <c:v>4.5138888888888893E-3</c:v>
                </c:pt>
                <c:pt idx="14">
                  <c:v>4.8611111111111112E-3</c:v>
                </c:pt>
                <c:pt idx="15">
                  <c:v>5.208333333333333E-3</c:v>
                </c:pt>
                <c:pt idx="16">
                  <c:v>5.5555555555555558E-3</c:v>
                </c:pt>
              </c:numCache>
            </c:numRef>
          </c:xVal>
          <c:yVal>
            <c:numRef>
              <c:f>'plate1-10'!$M$3:$M$19</c:f>
              <c:numCache>
                <c:formatCode>General</c:formatCode>
                <c:ptCount val="17"/>
                <c:pt idx="0">
                  <c:v>0</c:v>
                </c:pt>
                <c:pt idx="1">
                  <c:v>-11.44400000000002</c:v>
                </c:pt>
                <c:pt idx="2">
                  <c:v>-13.804500000000026</c:v>
                </c:pt>
                <c:pt idx="3">
                  <c:v>-24.779</c:v>
                </c:pt>
                <c:pt idx="4">
                  <c:v>-27.606000000000002</c:v>
                </c:pt>
                <c:pt idx="5">
                  <c:v>-34.334500000000048</c:v>
                </c:pt>
                <c:pt idx="6">
                  <c:v>-43.333500000000001</c:v>
                </c:pt>
                <c:pt idx="7">
                  <c:v>-51.043000000000049</c:v>
                </c:pt>
                <c:pt idx="8">
                  <c:v>-58.777000000000001</c:v>
                </c:pt>
                <c:pt idx="9">
                  <c:v>-59.185499999999948</c:v>
                </c:pt>
                <c:pt idx="10">
                  <c:v>-69.806999999999988</c:v>
                </c:pt>
                <c:pt idx="11">
                  <c:v>-79.739000000000004</c:v>
                </c:pt>
                <c:pt idx="12">
                  <c:v>-85.024000000000058</c:v>
                </c:pt>
                <c:pt idx="13">
                  <c:v>-92.158000000000001</c:v>
                </c:pt>
                <c:pt idx="14">
                  <c:v>-94.782000000000053</c:v>
                </c:pt>
                <c:pt idx="15">
                  <c:v>-100.77750000000005</c:v>
                </c:pt>
                <c:pt idx="16">
                  <c:v>-105.79500000000004</c:v>
                </c:pt>
              </c:numCache>
            </c:numRef>
          </c:yVal>
          <c:smooth val="1"/>
          <c:extLst>
            <c:ext xmlns:c16="http://schemas.microsoft.com/office/drawing/2014/chart" uri="{C3380CC4-5D6E-409C-BE32-E72D297353CC}">
              <c16:uniqueId val="{00000003-A9DA-4757-9CA2-F9752B791E13}"/>
            </c:ext>
          </c:extLst>
        </c:ser>
        <c:dLbls>
          <c:showLegendKey val="0"/>
          <c:showVal val="0"/>
          <c:showCatName val="0"/>
          <c:showSerName val="0"/>
          <c:showPercent val="0"/>
          <c:showBubbleSize val="0"/>
        </c:dLbls>
        <c:axId val="361729584"/>
        <c:axId val="357336848"/>
      </c:scatterChart>
      <c:valAx>
        <c:axId val="361729584"/>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Time</a:t>
                </a:r>
                <a:r>
                  <a:rPr lang="en-US" baseline="0"/>
                  <a:t> (min)</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h:mm:ss" sourceLinked="1"/>
        <c:majorTickMark val="none"/>
        <c:minorTickMark val="none"/>
        <c:tickLblPos val="high"/>
        <c:spPr>
          <a:noFill/>
          <a:ln w="9525" cap="flat" cmpd="sng" algn="ctr">
            <a:solidFill>
              <a:schemeClr val="tx1">
                <a:lumMod val="25000"/>
                <a:lumOff val="75000"/>
              </a:schemeClr>
            </a:solidFill>
            <a:round/>
          </a:ln>
          <a:effectLst/>
        </c:spPr>
        <c:txPr>
          <a:bodyPr rot="-60000000" spcFirstLastPara="1" vertOverflow="ellipsis" vert="horz" wrap="square" anchor="t" anchorCtr="0"/>
          <a:lstStyle/>
          <a:p>
            <a:pPr>
              <a:defRPr sz="900" b="0" i="0" u="none" strike="noStrike" kern="1200" baseline="0">
                <a:solidFill>
                  <a:schemeClr val="tx1">
                    <a:lumMod val="65000"/>
                    <a:lumOff val="35000"/>
                  </a:schemeClr>
                </a:solidFill>
                <a:latin typeface="+mn-lt"/>
                <a:ea typeface="+mn-ea"/>
                <a:cs typeface="+mn-cs"/>
              </a:defRPr>
            </a:pPr>
            <a:endParaRPr lang="en-US"/>
          </a:p>
        </c:txPr>
        <c:crossAx val="357336848"/>
        <c:crosses val="autoZero"/>
        <c:crossBetween val="midCat"/>
      </c:valAx>
      <c:valAx>
        <c:axId val="357336848"/>
        <c:scaling>
          <c:orientation val="minMax"/>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RFU</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61729584"/>
        <c:crosses val="autoZero"/>
        <c:crossBetween val="midCat"/>
      </c:valAx>
      <c:spPr>
        <a:noFill/>
        <a:ln w="25400">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n-US"/>
              <a:t>Click to edit Master title style</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48A87A34-81AB-432B-8DAE-1953F412C126}" type="datetimeFigureOut">
              <a:rPr lang="en-US"/>
              <a:t>4/22/20</a:t>
            </a:fld>
            <a:endParaRPr lang="en-US" dirty="0"/>
          </a:p>
        </p:txBody>
      </p:sp>
      <p:sp>
        <p:nvSpPr>
          <p:cNvPr id="5" name="Footer Placeholder 4"/>
          <p:cNvSpPr>
            <a:spLocks noGrp="1"/>
          </p:cNvSpPr>
          <p:nvPr>
            <p:ph type="ftr" sz="quarter" idx="11"/>
          </p:nvPr>
        </p:nvSpPr>
        <p:spPr>
          <a:xfrm>
            <a:off x="1876424" y="5410201"/>
            <a:ext cx="5124886" cy="365125"/>
          </a:xfrm>
        </p:spPr>
        <p:txBody>
          <a:bodyPr/>
          <a:lstStyle/>
          <a:p>
            <a:endParaRPr lang="en-US" dirty="0"/>
          </a:p>
        </p:txBody>
      </p:sp>
      <p:sp>
        <p:nvSpPr>
          <p:cNvPr id="6" name="Slide Number Placeholder 5"/>
          <p:cNvSpPr>
            <a:spLocks noGrp="1"/>
          </p:cNvSpPr>
          <p:nvPr>
            <p:ph type="sldNum" sz="quarter" idx="12"/>
          </p:nvPr>
        </p:nvSpPr>
        <p:spPr>
          <a:xfrm>
            <a:off x="9896911" y="5410199"/>
            <a:ext cx="771089" cy="365125"/>
          </a:xfrm>
        </p:spPr>
        <p:txBody>
          <a:bodyPr/>
          <a:lstStyle/>
          <a:p>
            <a:fld id="{6D22F896-40B5-4ADD-8801-0D06FADFA095}" type="slidenum">
              <a:rPr lang="en-US"/>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dirty="0"/>
              <a:t>Click icon to add picture</a:t>
            </a:r>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a:t>4/22/20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n-US"/>
              <a:t>Click to edit Master title style</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a:t>4/22/20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a:t>4/22/20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a:t>‹#›</a:t>
            </a:fld>
            <a:endParaRPr lang="en-US" dirty="0"/>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n-US"/>
              <a:t>Click to edit Master title style</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a:t>4/22/20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n-US"/>
              <a:t>Click to edit Master title style</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a:t>4/22/20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dirty="0"/>
              <a:t>Click icon to add picture</a:t>
            </a:r>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dirty="0"/>
              <a:t>Click icon to add picture</a:t>
            </a:r>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dirty="0"/>
              <a:t>Click icon to add picture</a:t>
            </a:r>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a:t>4/22/20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a:t>4/22/20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a:t>4/22/20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a:t>4/22/20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a:t>4/22/20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a:t>4/22/20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n-US"/>
              <a:t>Click to edit Master title style</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41410" y="3073397"/>
            <a:ext cx="4878391" cy="27178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3073397"/>
            <a:ext cx="4875210" cy="27178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a:t>4/22/20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a:t>4/22/20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a:t>4/22/20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a:t>4/22/20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a:t>4/22/20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a:pPr/>
              <a:t>4/22/20</a:t>
            </a:fld>
            <a:endParaRPr lang="en-US" dirty="0"/>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g"/><Relationship Id="rId7" Type="http://schemas.openxmlformats.org/officeDocument/2006/relationships/image" Target="../media/image14.jpg"/><Relationship Id="rId2" Type="http://schemas.openxmlformats.org/officeDocument/2006/relationships/image" Target="../media/image9.jpg"/><Relationship Id="rId1" Type="http://schemas.openxmlformats.org/officeDocument/2006/relationships/slideLayout" Target="../slideLayouts/slideLayout7.xml"/><Relationship Id="rId6" Type="http://schemas.openxmlformats.org/officeDocument/2006/relationships/image" Target="../media/image13.jpg"/><Relationship Id="rId5" Type="http://schemas.openxmlformats.org/officeDocument/2006/relationships/image" Target="../media/image12.jpg"/><Relationship Id="rId4" Type="http://schemas.openxmlformats.org/officeDocument/2006/relationships/image" Target="../media/image11.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FED346-D02F-6C4D-A7B6-69E5293FB5CC}"/>
              </a:ext>
            </a:extLst>
          </p:cNvPr>
          <p:cNvSpPr>
            <a:spLocks noGrp="1"/>
          </p:cNvSpPr>
          <p:nvPr>
            <p:ph type="ctrTitle"/>
          </p:nvPr>
        </p:nvSpPr>
        <p:spPr>
          <a:xfrm>
            <a:off x="1876424" y="868362"/>
            <a:ext cx="8791575" cy="2387600"/>
          </a:xfrm>
        </p:spPr>
        <p:txBody>
          <a:bodyPr>
            <a:normAutofit/>
          </a:bodyPr>
          <a:lstStyle/>
          <a:p>
            <a:pPr algn="ctr"/>
            <a:r>
              <a:rPr lang="en-US" sz="4000" b="1" dirty="0"/>
              <a:t>The Study of AKR1B10 Enzymatic Activity and Expression for Increasing Endogenous all trans-Retinoic Acid in the Skin</a:t>
            </a:r>
            <a:endParaRPr lang="en-US" dirty="0"/>
          </a:p>
        </p:txBody>
      </p:sp>
      <p:sp>
        <p:nvSpPr>
          <p:cNvPr id="3" name="Subtitle 2">
            <a:extLst>
              <a:ext uri="{FF2B5EF4-FFF2-40B4-BE49-F238E27FC236}">
                <a16:creationId xmlns:a16="http://schemas.microsoft.com/office/drawing/2014/main" id="{85868E0C-2D9E-A54E-B5B4-E1E400A849B7}"/>
              </a:ext>
            </a:extLst>
          </p:cNvPr>
          <p:cNvSpPr>
            <a:spLocks noGrp="1"/>
          </p:cNvSpPr>
          <p:nvPr>
            <p:ph type="subTitle" idx="1"/>
          </p:nvPr>
        </p:nvSpPr>
        <p:spPr>
          <a:xfrm>
            <a:off x="3472813" y="3453449"/>
            <a:ext cx="5598796" cy="467042"/>
          </a:xfrm>
        </p:spPr>
        <p:txBody>
          <a:bodyPr>
            <a:normAutofit/>
          </a:bodyPr>
          <a:lstStyle/>
          <a:p>
            <a:pPr algn="ctr"/>
            <a:r>
              <a:rPr lang="en-US" sz="1800" dirty="0"/>
              <a:t>Kassandra Boshae</a:t>
            </a:r>
          </a:p>
        </p:txBody>
      </p:sp>
    </p:spTree>
    <p:extLst>
      <p:ext uri="{BB962C8B-B14F-4D97-AF65-F5344CB8AC3E}">
        <p14:creationId xmlns:p14="http://schemas.microsoft.com/office/powerpoint/2010/main" val="38300730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23C2F78-2ADB-45F2-9AC1-1251189CD3D5}"/>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534459" y="1352551"/>
            <a:ext cx="3169708" cy="2181225"/>
          </a:xfrm>
          <a:prstGeom prst="rect">
            <a:avLst/>
          </a:prstGeom>
        </p:spPr>
      </p:pic>
      <p:pic>
        <p:nvPicPr>
          <p:cNvPr id="3" name="Picture 2" descr="A screenshot of a cell phone&#10;&#10;Description automatically generated">
            <a:extLst>
              <a:ext uri="{FF2B5EF4-FFF2-40B4-BE49-F238E27FC236}">
                <a16:creationId xmlns:a16="http://schemas.microsoft.com/office/drawing/2014/main" id="{DE78CB87-08B7-437D-B151-C188DF933C7F}"/>
              </a:ext>
            </a:extLst>
          </p:cNvPr>
          <p:cNvPicPr/>
          <p:nvPr/>
        </p:nvPicPr>
        <p:blipFill>
          <a:blip r:embed="rId3">
            <a:extLst>
              <a:ext uri="{28A0092B-C50C-407E-A947-70E740481C1C}">
                <a14:useLocalDpi xmlns:a14="http://schemas.microsoft.com/office/drawing/2010/main" val="0"/>
              </a:ext>
            </a:extLst>
          </a:blip>
          <a:stretch>
            <a:fillRect/>
          </a:stretch>
        </p:blipFill>
        <p:spPr>
          <a:xfrm>
            <a:off x="4143203" y="1328094"/>
            <a:ext cx="3767535" cy="2168005"/>
          </a:xfrm>
          <a:prstGeom prst="rect">
            <a:avLst/>
          </a:prstGeom>
        </p:spPr>
      </p:pic>
      <p:sp>
        <p:nvSpPr>
          <p:cNvPr id="4" name="Title 3">
            <a:extLst>
              <a:ext uri="{FF2B5EF4-FFF2-40B4-BE49-F238E27FC236}">
                <a16:creationId xmlns:a16="http://schemas.microsoft.com/office/drawing/2014/main" id="{79F59855-AD00-4D42-81DF-C2BE01F1B8D4}"/>
              </a:ext>
            </a:extLst>
          </p:cNvPr>
          <p:cNvSpPr txBox="1">
            <a:spLocks/>
          </p:cNvSpPr>
          <p:nvPr/>
        </p:nvSpPr>
        <p:spPr>
          <a:xfrm>
            <a:off x="2241896" y="0"/>
            <a:ext cx="7359122" cy="1478570"/>
          </a:xfrm>
          <a:prstGeom prst="rect">
            <a:avLst/>
          </a:prstGeom>
        </p:spPr>
        <p:txBody>
          <a:bodyPr>
            <a:normAutofit/>
          </a:bodyPr>
          <a:lst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a:lstStyle>
          <a:p>
            <a:pPr indent="457200">
              <a:lnSpc>
                <a:spcPct val="107000"/>
              </a:lnSpc>
              <a:spcAft>
                <a:spcPts val="800"/>
              </a:spcAft>
            </a:pPr>
            <a:r>
              <a:rPr lang="en-US" sz="3200" dirty="0">
                <a:latin typeface="Times New Roman" panose="02020603050405020304" pitchFamily="18" charset="0"/>
                <a:ea typeface="Calibri" panose="020F0502020204030204" pitchFamily="34" charset="0"/>
                <a:cs typeface="Times New Roman" panose="02020603050405020304" pitchFamily="18" charset="0"/>
              </a:rPr>
              <a:t>AKR1B10 inhibitors modulate keratinocyte gene expression</a:t>
            </a:r>
          </a:p>
        </p:txBody>
      </p:sp>
      <p:sp>
        <p:nvSpPr>
          <p:cNvPr id="5" name="Rectangle 4">
            <a:extLst>
              <a:ext uri="{FF2B5EF4-FFF2-40B4-BE49-F238E27FC236}">
                <a16:creationId xmlns:a16="http://schemas.microsoft.com/office/drawing/2014/main" id="{5CAA8090-E3ED-4F05-B048-52C048E2775C}"/>
              </a:ext>
            </a:extLst>
          </p:cNvPr>
          <p:cNvSpPr/>
          <p:nvPr/>
        </p:nvSpPr>
        <p:spPr>
          <a:xfrm>
            <a:off x="1990725" y="5615506"/>
            <a:ext cx="9515474" cy="1200329"/>
          </a:xfrm>
          <a:prstGeom prst="rect">
            <a:avLst/>
          </a:prstGeom>
        </p:spPr>
        <p:txBody>
          <a:bodyPr wrap="square">
            <a:spAutoFit/>
          </a:bodyPr>
          <a:lstStyle/>
          <a:p>
            <a:r>
              <a:rPr lang="en-US" dirty="0">
                <a:latin typeface="Times New Roman" panose="02020603050405020304" pitchFamily="18" charset="0"/>
                <a:cs typeface="Times New Roman" panose="02020603050405020304" pitchFamily="18" charset="0"/>
              </a:rPr>
              <a:t>Healthy adult keratinocyte mRNA expression of AKR1B10, retinoic acid responsive element-containing genes (KLK13, STRA6, NRIP1), proliferation markers (Ki67 and </a:t>
            </a:r>
            <a:r>
              <a:rPr lang="en-US" dirty="0" err="1">
                <a:latin typeface="Times New Roman" panose="02020603050405020304" pitchFamily="18" charset="0"/>
                <a:cs typeface="Times New Roman" panose="02020603050405020304" pitchFamily="18" charset="0"/>
              </a:rPr>
              <a:t>Involucrin</a:t>
            </a:r>
            <a:r>
              <a:rPr lang="en-US" dirty="0">
                <a:latin typeface="Times New Roman" panose="02020603050405020304" pitchFamily="18" charset="0"/>
                <a:cs typeface="Times New Roman" panose="02020603050405020304" pitchFamily="18" charset="0"/>
              </a:rPr>
              <a:t>), and differentiation marker (Keratin 10), were analyzed by RT-qPCR following 24-hour treatment with AKR1B10 inhibitors and 250nM RAL. * p&lt;0.05</a:t>
            </a:r>
            <a:endParaRPr lang="en-US" dirty="0"/>
          </a:p>
        </p:txBody>
      </p:sp>
      <p:pic>
        <p:nvPicPr>
          <p:cNvPr id="6" name="Picture 5">
            <a:extLst>
              <a:ext uri="{FF2B5EF4-FFF2-40B4-BE49-F238E27FC236}">
                <a16:creationId xmlns:a16="http://schemas.microsoft.com/office/drawing/2014/main" id="{11E5BD49-D879-41AB-AA7F-737CCEB5F27E}"/>
              </a:ext>
            </a:extLst>
          </p:cNvPr>
          <p:cNvPicPr/>
          <p:nvPr/>
        </p:nvPicPr>
        <p:blipFill>
          <a:blip r:embed="rId4">
            <a:extLst>
              <a:ext uri="{28A0092B-C50C-407E-A947-70E740481C1C}">
                <a14:useLocalDpi xmlns:a14="http://schemas.microsoft.com/office/drawing/2010/main" val="0"/>
              </a:ext>
            </a:extLst>
          </a:blip>
          <a:stretch>
            <a:fillRect/>
          </a:stretch>
        </p:blipFill>
        <p:spPr>
          <a:xfrm>
            <a:off x="8270630" y="1320439"/>
            <a:ext cx="3603911" cy="2167912"/>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95A10A9F-9064-4602-9D95-FCF8FD50E9B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9312" y="3642285"/>
            <a:ext cx="3820001" cy="1950257"/>
          </a:xfrm>
          <a:prstGeom prst="rect">
            <a:avLst/>
          </a:prstGeom>
        </p:spPr>
      </p:pic>
      <p:pic>
        <p:nvPicPr>
          <p:cNvPr id="8" name="Picture 7" descr="A picture containing screenshot&#10;&#10;Description automatically generated">
            <a:extLst>
              <a:ext uri="{FF2B5EF4-FFF2-40B4-BE49-F238E27FC236}">
                <a16:creationId xmlns:a16="http://schemas.microsoft.com/office/drawing/2014/main" id="{B5C9414A-64B4-43D2-B547-5BAE108C400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200763" y="3642284"/>
            <a:ext cx="3820001" cy="1950257"/>
          </a:xfrm>
          <a:prstGeom prst="rect">
            <a:avLst/>
          </a:prstGeom>
        </p:spPr>
      </p:pic>
      <p:pic>
        <p:nvPicPr>
          <p:cNvPr id="9" name="Picture 8" descr="A screenshot of a cell phone&#10;&#10;Description automatically generated">
            <a:extLst>
              <a:ext uri="{FF2B5EF4-FFF2-40B4-BE49-F238E27FC236}">
                <a16:creationId xmlns:a16="http://schemas.microsoft.com/office/drawing/2014/main" id="{BD6FE2A6-6F6D-4866-8C64-7F86DAC60AD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162689" y="3642283"/>
            <a:ext cx="3820001" cy="1950257"/>
          </a:xfrm>
          <a:prstGeom prst="rect">
            <a:avLst/>
          </a:prstGeom>
        </p:spPr>
      </p:pic>
    </p:spTree>
    <p:extLst>
      <p:ext uri="{BB962C8B-B14F-4D97-AF65-F5344CB8AC3E}">
        <p14:creationId xmlns:p14="http://schemas.microsoft.com/office/powerpoint/2010/main" val="7986384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F28B33-2E76-3244-AB75-DED1786E4174}"/>
              </a:ext>
            </a:extLst>
          </p:cNvPr>
          <p:cNvSpPr>
            <a:spLocks noGrp="1"/>
          </p:cNvSpPr>
          <p:nvPr>
            <p:ph type="title"/>
          </p:nvPr>
        </p:nvSpPr>
        <p:spPr>
          <a:xfrm>
            <a:off x="1141413" y="618518"/>
            <a:ext cx="9905998" cy="714982"/>
          </a:xfrm>
        </p:spPr>
        <p:txBody>
          <a:bodyPr/>
          <a:lstStyle/>
          <a:p>
            <a:pPr algn="ctr"/>
            <a:r>
              <a:rPr lang="en-US" dirty="0"/>
              <a:t>Discussion</a:t>
            </a:r>
          </a:p>
        </p:txBody>
      </p:sp>
      <p:sp>
        <p:nvSpPr>
          <p:cNvPr id="3" name="Content Placeholder 2">
            <a:extLst>
              <a:ext uri="{FF2B5EF4-FFF2-40B4-BE49-F238E27FC236}">
                <a16:creationId xmlns:a16="http://schemas.microsoft.com/office/drawing/2014/main" id="{D3330A8A-A546-0745-A31F-D3E2A75E723F}"/>
              </a:ext>
            </a:extLst>
          </p:cNvPr>
          <p:cNvSpPr>
            <a:spLocks noGrp="1"/>
          </p:cNvSpPr>
          <p:nvPr>
            <p:ph idx="1"/>
          </p:nvPr>
        </p:nvSpPr>
        <p:spPr>
          <a:xfrm>
            <a:off x="1141412" y="1333500"/>
            <a:ext cx="9905999" cy="4787900"/>
          </a:xfrm>
        </p:spPr>
        <p:txBody>
          <a:bodyPr>
            <a:normAutofit lnSpcReduction="10000"/>
          </a:bodyPr>
          <a:lstStyle/>
          <a:p>
            <a:r>
              <a:rPr lang="en-US" dirty="0"/>
              <a:t>Low vs. high calcium cultures suggest differentiation-state dependent effects of AKR1B10 </a:t>
            </a:r>
          </a:p>
          <a:p>
            <a:r>
              <a:rPr lang="en-US" dirty="0"/>
              <a:t>We noted increased expression in </a:t>
            </a:r>
            <a:r>
              <a:rPr lang="en-US" dirty="0">
                <a:latin typeface="Times New Roman" panose="02020603050405020304" pitchFamily="18" charset="0"/>
                <a:cs typeface="Times New Roman" panose="02020603050405020304" pitchFamily="18" charset="0"/>
              </a:rPr>
              <a:t>retinoic acid responsive element-containing genes (KLK13, STRA6, NRIP1) </a:t>
            </a:r>
            <a:r>
              <a:rPr lang="en-US" dirty="0" err="1"/>
              <a:t>epalrestat</a:t>
            </a:r>
            <a:r>
              <a:rPr lang="en-US" dirty="0"/>
              <a:t> + RAL which is significantly lower than the myristic acid + RAL and linoleic acid + RAL</a:t>
            </a:r>
          </a:p>
          <a:p>
            <a:r>
              <a:rPr lang="en-US" dirty="0">
                <a:latin typeface="Times New Roman" panose="02020603050405020304" pitchFamily="18" charset="0"/>
                <a:cs typeface="Times New Roman" panose="02020603050405020304" pitchFamily="18" charset="0"/>
              </a:rPr>
              <a:t>Expression of the proliferation marker Ki67 was significant with linoleic acid in comparison to </a:t>
            </a:r>
            <a:r>
              <a:rPr lang="en-US" dirty="0" err="1">
                <a:latin typeface="Times New Roman" panose="02020603050405020304" pitchFamily="18" charset="0"/>
                <a:cs typeface="Times New Roman" panose="02020603050405020304" pitchFamily="18" charset="0"/>
              </a:rPr>
              <a:t>epalrestat</a:t>
            </a:r>
            <a:r>
              <a:rPr lang="en-US" dirty="0">
                <a:latin typeface="Times New Roman" panose="02020603050405020304" pitchFamily="18" charset="0"/>
                <a:cs typeface="Times New Roman" panose="02020603050405020304" pitchFamily="18" charset="0"/>
              </a:rPr>
              <a:t> (a known aldo-keto reductase inhibitor)</a:t>
            </a:r>
          </a:p>
          <a:p>
            <a:r>
              <a:rPr lang="en-US" dirty="0">
                <a:latin typeface="Times New Roman" panose="02020603050405020304" pitchFamily="18" charset="0"/>
                <a:cs typeface="Times New Roman" panose="02020603050405020304" pitchFamily="18" charset="0"/>
              </a:rPr>
              <a:t>Involucrin expression was increased with myristic acid as well as </a:t>
            </a:r>
            <a:r>
              <a:rPr lang="en-US" dirty="0" err="1">
                <a:latin typeface="Times New Roman" panose="02020603050405020304" pitchFamily="18" charset="0"/>
                <a:cs typeface="Times New Roman" panose="02020603050405020304" pitchFamily="18" charset="0"/>
              </a:rPr>
              <a:t>tolrestat</a:t>
            </a:r>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Expression of the differentiation marker (Keratin 10) was similar for each compound tested – supporting the differentiation-state dependence hypothesis </a:t>
            </a:r>
            <a:endParaRPr lang="en-US" dirty="0"/>
          </a:p>
        </p:txBody>
      </p:sp>
    </p:spTree>
    <p:extLst>
      <p:ext uri="{BB962C8B-B14F-4D97-AF65-F5344CB8AC3E}">
        <p14:creationId xmlns:p14="http://schemas.microsoft.com/office/powerpoint/2010/main" val="9078932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A6C8B2-AECB-0547-B1B9-381A7AF55202}"/>
              </a:ext>
            </a:extLst>
          </p:cNvPr>
          <p:cNvSpPr>
            <a:spLocks noGrp="1"/>
          </p:cNvSpPr>
          <p:nvPr>
            <p:ph type="title"/>
          </p:nvPr>
        </p:nvSpPr>
        <p:spPr>
          <a:xfrm>
            <a:off x="1141413" y="618518"/>
            <a:ext cx="9905998" cy="1095982"/>
          </a:xfrm>
        </p:spPr>
        <p:txBody>
          <a:bodyPr/>
          <a:lstStyle/>
          <a:p>
            <a:pPr algn="ctr"/>
            <a:r>
              <a:rPr lang="en-US" dirty="0"/>
              <a:t>Disclosures</a:t>
            </a:r>
          </a:p>
        </p:txBody>
      </p:sp>
      <p:sp>
        <p:nvSpPr>
          <p:cNvPr id="3" name="Content Placeholder 2">
            <a:extLst>
              <a:ext uri="{FF2B5EF4-FFF2-40B4-BE49-F238E27FC236}">
                <a16:creationId xmlns:a16="http://schemas.microsoft.com/office/drawing/2014/main" id="{D4977F1D-2BD7-F046-82EC-F2F1A1A9944E}"/>
              </a:ext>
            </a:extLst>
          </p:cNvPr>
          <p:cNvSpPr>
            <a:spLocks noGrp="1"/>
          </p:cNvSpPr>
          <p:nvPr>
            <p:ph idx="1"/>
          </p:nvPr>
        </p:nvSpPr>
        <p:spPr>
          <a:xfrm>
            <a:off x="1141412" y="2057400"/>
            <a:ext cx="9905999" cy="3733801"/>
          </a:xfrm>
        </p:spPr>
        <p:txBody>
          <a:bodyPr/>
          <a:lstStyle/>
          <a:p>
            <a:pPr marL="0" indent="0">
              <a:buNone/>
            </a:pPr>
            <a:r>
              <a:rPr lang="en-US" b="1" dirty="0">
                <a:latin typeface="Times New Roman" panose="02020603050405020304" pitchFamily="18" charset="0"/>
                <a:cs typeface="Times New Roman" panose="02020603050405020304" pitchFamily="18" charset="0"/>
              </a:rPr>
              <a:t>DISCLOSURES AND FUNDING</a:t>
            </a:r>
            <a:r>
              <a:rPr lang="en-US" dirty="0">
                <a:latin typeface="Times New Roman" panose="02020603050405020304" pitchFamily="18" charset="0"/>
                <a:cs typeface="Times New Roman" panose="02020603050405020304" pitchFamily="18" charset="0"/>
              </a:rPr>
              <a:t>: This research was conducted and supported by </a:t>
            </a:r>
            <a:r>
              <a:rPr lang="en-US" dirty="0" err="1">
                <a:latin typeface="Times New Roman" panose="02020603050405020304" pitchFamily="18" charset="0"/>
                <a:cs typeface="Times New Roman" panose="02020603050405020304" pitchFamily="18" charset="0"/>
              </a:rPr>
              <a:t>Rodan</a:t>
            </a:r>
            <a:r>
              <a:rPr lang="en-US" dirty="0">
                <a:latin typeface="Times New Roman" panose="02020603050405020304" pitchFamily="18" charset="0"/>
                <a:cs typeface="Times New Roman" panose="02020603050405020304" pitchFamily="18" charset="0"/>
              </a:rPr>
              <a:t> &amp; Fields LLC (San Francisco, USA) and DermaXon LLC (Missoula, MT).</a:t>
            </a:r>
          </a:p>
          <a:p>
            <a:pPr marL="0" indent="0">
              <a:buNone/>
            </a:pPr>
            <a:endParaRPr lang="en-US" dirty="0"/>
          </a:p>
        </p:txBody>
      </p:sp>
      <p:pic>
        <p:nvPicPr>
          <p:cNvPr id="4" name="Picture 3" descr="A picture containing drawing&#10;&#10;Description automatically generated">
            <a:extLst>
              <a:ext uri="{FF2B5EF4-FFF2-40B4-BE49-F238E27FC236}">
                <a16:creationId xmlns:a16="http://schemas.microsoft.com/office/drawing/2014/main" id="{7E2B8FF6-A512-472E-99B4-316DB1B395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99897" y="4273964"/>
            <a:ext cx="3526674" cy="1000143"/>
          </a:xfrm>
          <a:prstGeom prst="rect">
            <a:avLst/>
          </a:prstGeom>
        </p:spPr>
      </p:pic>
      <p:pic>
        <p:nvPicPr>
          <p:cNvPr id="1026" name="Picture 2" descr="ITHS Resource Directory | Center for Environmental Health Sciences ...">
            <a:extLst>
              <a:ext uri="{FF2B5EF4-FFF2-40B4-BE49-F238E27FC236}">
                <a16:creationId xmlns:a16="http://schemas.microsoft.com/office/drawing/2014/main" id="{FFEEDD04-E174-4B17-95C6-F3C2B86FADB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53780" y="2905732"/>
            <a:ext cx="3333750" cy="3333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52752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E0103C-E0BC-534B-B79B-E7166C12CBAE}"/>
              </a:ext>
            </a:extLst>
          </p:cNvPr>
          <p:cNvSpPr>
            <a:spLocks noGrp="1"/>
          </p:cNvSpPr>
          <p:nvPr>
            <p:ph type="title"/>
          </p:nvPr>
        </p:nvSpPr>
        <p:spPr>
          <a:xfrm>
            <a:off x="1141413" y="618518"/>
            <a:ext cx="9905998" cy="970252"/>
          </a:xfrm>
        </p:spPr>
        <p:txBody>
          <a:bodyPr/>
          <a:lstStyle/>
          <a:p>
            <a:pPr algn="ctr"/>
            <a:r>
              <a:rPr lang="en-US" dirty="0"/>
              <a:t>Outline</a:t>
            </a:r>
          </a:p>
        </p:txBody>
      </p:sp>
      <p:sp>
        <p:nvSpPr>
          <p:cNvPr id="3" name="Content Placeholder 2">
            <a:extLst>
              <a:ext uri="{FF2B5EF4-FFF2-40B4-BE49-F238E27FC236}">
                <a16:creationId xmlns:a16="http://schemas.microsoft.com/office/drawing/2014/main" id="{3D63D153-C1FD-D84E-B9E2-27885D5F339F}"/>
              </a:ext>
            </a:extLst>
          </p:cNvPr>
          <p:cNvSpPr>
            <a:spLocks noGrp="1"/>
          </p:cNvSpPr>
          <p:nvPr>
            <p:ph idx="1"/>
          </p:nvPr>
        </p:nvSpPr>
        <p:spPr>
          <a:xfrm>
            <a:off x="1141412" y="1588770"/>
            <a:ext cx="9905999" cy="4202431"/>
          </a:xfrm>
        </p:spPr>
        <p:txBody>
          <a:bodyPr/>
          <a:lstStyle/>
          <a:p>
            <a:r>
              <a:rPr lang="en-US" dirty="0"/>
              <a:t>Abstract</a:t>
            </a:r>
          </a:p>
          <a:p>
            <a:r>
              <a:rPr lang="en-US" dirty="0"/>
              <a:t>Methods</a:t>
            </a:r>
          </a:p>
          <a:p>
            <a:r>
              <a:rPr lang="en-US" dirty="0"/>
              <a:t>Results</a:t>
            </a:r>
          </a:p>
          <a:p>
            <a:r>
              <a:rPr lang="en-US" dirty="0"/>
              <a:t>Discussion</a:t>
            </a:r>
          </a:p>
          <a:p>
            <a:r>
              <a:rPr lang="en-US" dirty="0"/>
              <a:t>Disclosures</a:t>
            </a:r>
          </a:p>
        </p:txBody>
      </p:sp>
    </p:spTree>
    <p:extLst>
      <p:ext uri="{BB962C8B-B14F-4D97-AF65-F5344CB8AC3E}">
        <p14:creationId xmlns:p14="http://schemas.microsoft.com/office/powerpoint/2010/main" val="2694676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221D21F-C44A-5844-AC9C-DE1755C71435}"/>
              </a:ext>
            </a:extLst>
          </p:cNvPr>
          <p:cNvSpPr>
            <a:spLocks noGrp="1"/>
          </p:cNvSpPr>
          <p:nvPr>
            <p:ph idx="1"/>
          </p:nvPr>
        </p:nvSpPr>
        <p:spPr>
          <a:xfrm>
            <a:off x="1143000" y="857250"/>
            <a:ext cx="9905999" cy="4206240"/>
          </a:xfrm>
        </p:spPr>
        <p:txBody>
          <a:bodyPr>
            <a:normAutofit fontScale="62500" lnSpcReduction="20000"/>
          </a:bodyPr>
          <a:lstStyle/>
          <a:p>
            <a:pPr marL="0" indent="0">
              <a:buNone/>
            </a:pPr>
            <a:r>
              <a:rPr lang="en-US" dirty="0"/>
              <a:t>	Retinoic acid (atRA) is used throughout the body as a signaling molecule, and is important in cellular differentiation for many different cell types. atRA is a product of the retinol metabolism pathway. atRA is generally produced within cells by conversion of Retinol (ROL) into Retinaldehyde (RAL). RAL is then either irreversibly converted to atRA or is converted back to ROL via aldo-keto-reductase 1B10 (AKR1B10), thereby lowering the concentration of atRA. This makes AKR1B10 an interesting target for therapies and treatments for many different diseases and conditions. We hypothesized that natural and synthetic compounds would inhibit AKR1B10 activity and increase concentrations of endogenous atRA. To test this, we performed enzyme kinetic assays and RT-qPCR. Specifically, E. coli  were transformed with an AKR1B10 plasmid, ABM-pPB-N-His, under kanamycin selection. To induce AKR1B10 expression, cultures were then treated with 100uM IPTG and FPLC was used to purify AKR1B10 protein. Gel electrophoresis confirmed the purified protein was ~37 kDa. We then evaluated our panel of natural and synthetic compounds for inhibition of AKR1B10 in kinetic studies measuring the conversion of NADPH to NADP+.  Additionally, healthy adult keratinocyte monolayers were cultured with our panel of AKR1B10 inhibitors for RT-qPCR analysis of differentiation and proliferation markers including KRT10, Involucrin, Ki67, AKR1B10 and atRA responsive genes including KLK13, STRA6, and NRIP1. Interestingly, AKR1B10 expression was modulated by culture calcium concentration and retinoids, suggesting differentiation-state dependent effects. Together, we have found a small number of compounds that show some promising AKR1B10 inhibition, which would increase endogenous atRA concentrations. Further study is warranted to better understand AKR1B10 expression in the skin and to determine overall efficacy. </a:t>
            </a:r>
          </a:p>
          <a:p>
            <a:endParaRPr lang="en-US" dirty="0"/>
          </a:p>
        </p:txBody>
      </p:sp>
    </p:spTree>
    <p:extLst>
      <p:ext uri="{BB962C8B-B14F-4D97-AF65-F5344CB8AC3E}">
        <p14:creationId xmlns:p14="http://schemas.microsoft.com/office/powerpoint/2010/main" val="8069403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C49B1EA-1B78-6944-ADBA-AAC05791E17E}"/>
              </a:ext>
            </a:extLst>
          </p:cNvPr>
          <p:cNvPicPr>
            <a:picLocks noChangeAspect="1"/>
          </p:cNvPicPr>
          <p:nvPr/>
        </p:nvPicPr>
        <p:blipFill>
          <a:blip r:embed="rId2"/>
          <a:stretch>
            <a:fillRect/>
          </a:stretch>
        </p:blipFill>
        <p:spPr>
          <a:xfrm>
            <a:off x="1828800" y="847127"/>
            <a:ext cx="5008562" cy="5163746"/>
          </a:xfrm>
          <a:prstGeom prst="rect">
            <a:avLst/>
          </a:prstGeom>
        </p:spPr>
      </p:pic>
      <p:sp>
        <p:nvSpPr>
          <p:cNvPr id="4" name="TextBox 3">
            <a:extLst>
              <a:ext uri="{FF2B5EF4-FFF2-40B4-BE49-F238E27FC236}">
                <a16:creationId xmlns:a16="http://schemas.microsoft.com/office/drawing/2014/main" id="{7516FC76-4087-4046-BEED-F18589CEADE3}"/>
              </a:ext>
            </a:extLst>
          </p:cNvPr>
          <p:cNvSpPr txBox="1"/>
          <p:nvPr/>
        </p:nvSpPr>
        <p:spPr>
          <a:xfrm>
            <a:off x="7406640" y="1954530"/>
            <a:ext cx="3154680" cy="2308324"/>
          </a:xfrm>
          <a:prstGeom prst="rect">
            <a:avLst/>
          </a:prstGeom>
          <a:noFill/>
        </p:spPr>
        <p:txBody>
          <a:bodyPr wrap="square" rtlCol="0">
            <a:spAutoFit/>
          </a:bodyPr>
          <a:lstStyle/>
          <a:p>
            <a:r>
              <a:rPr lang="en-US" u="sng" dirty="0"/>
              <a:t>Figure </a:t>
            </a:r>
            <a:r>
              <a:rPr lang="en-US" dirty="0"/>
              <a:t>1- A loose representation of the Retinol metabolic pathway. The step we seek to inhibit is conversion of retinal back to retinol. This inhibition pushes the reaction forward from retinal to retinoic acid (LeChatelier’s Principle).</a:t>
            </a:r>
          </a:p>
        </p:txBody>
      </p:sp>
    </p:spTree>
    <p:extLst>
      <p:ext uri="{BB962C8B-B14F-4D97-AF65-F5344CB8AC3E}">
        <p14:creationId xmlns:p14="http://schemas.microsoft.com/office/powerpoint/2010/main" val="10136256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6527EFC-5611-E444-A869-1D7015C85BE5}"/>
              </a:ext>
            </a:extLst>
          </p:cNvPr>
          <p:cNvSpPr>
            <a:spLocks noGrp="1"/>
          </p:cNvSpPr>
          <p:nvPr>
            <p:ph idx="1"/>
          </p:nvPr>
        </p:nvSpPr>
        <p:spPr>
          <a:xfrm>
            <a:off x="1141412" y="1400712"/>
            <a:ext cx="9905999" cy="4702908"/>
          </a:xfrm>
        </p:spPr>
        <p:txBody>
          <a:bodyPr>
            <a:normAutofit fontScale="85000" lnSpcReduction="20000"/>
          </a:bodyPr>
          <a:lstStyle/>
          <a:p>
            <a:r>
              <a:rPr lang="en-US" dirty="0"/>
              <a:t>BL21 E. Coli were transformed with </a:t>
            </a:r>
            <a:r>
              <a:rPr lang="en-US" dirty="0" err="1"/>
              <a:t>pPB</a:t>
            </a:r>
            <a:r>
              <a:rPr lang="en-US" dirty="0"/>
              <a:t>-N-His plasmid (ABM) under 100ug/ml kanamycin selection</a:t>
            </a:r>
          </a:p>
          <a:p>
            <a:pPr lvl="1"/>
            <a:r>
              <a:rPr lang="en-US" dirty="0"/>
              <a:t>4L 2xYT media</a:t>
            </a:r>
          </a:p>
          <a:p>
            <a:r>
              <a:rPr lang="en-US" dirty="0"/>
              <a:t>Protein induction was initiated with 100uM IPTG (Isopropyl </a:t>
            </a:r>
            <a:r>
              <a:rPr lang="el-GR" dirty="0"/>
              <a:t>β- </a:t>
            </a:r>
            <a:r>
              <a:rPr lang="en-US" dirty="0"/>
              <a:t>d-1-thiogalactopyranoside) at an OD600 of ~1.0</a:t>
            </a:r>
          </a:p>
          <a:p>
            <a:r>
              <a:rPr lang="en-US" dirty="0"/>
              <a:t>Protein was then purified using a Hi-trap His Column (GE) on an FPLC using an Imidazole Gradient (100mM-50mM)</a:t>
            </a:r>
          </a:p>
          <a:p>
            <a:r>
              <a:rPr lang="en-US" dirty="0"/>
              <a:t>SDS-PAGE Gel Electrophoresis was performed to confirm the purity of the 37 kDa AKR1B10 protein</a:t>
            </a:r>
          </a:p>
          <a:p>
            <a:r>
              <a:rPr lang="en-US" dirty="0"/>
              <a:t>The activity of AKR1B10 was determined at 25˚C by measuring the rate of change in the NADPH absorbance at 340 nm in reaction mixtures (total volume 0.1 mL) containing 0.1 M potassium phosphate buffer, pH 7.4, 0.2 mM coenzyme, 60 mM glyceraldehyde substrate and enzyme on a SpectraMax4</a:t>
            </a:r>
          </a:p>
          <a:p>
            <a:endParaRPr lang="en-US" dirty="0"/>
          </a:p>
        </p:txBody>
      </p:sp>
      <p:sp>
        <p:nvSpPr>
          <p:cNvPr id="4" name="TextBox 3">
            <a:extLst>
              <a:ext uri="{FF2B5EF4-FFF2-40B4-BE49-F238E27FC236}">
                <a16:creationId xmlns:a16="http://schemas.microsoft.com/office/drawing/2014/main" id="{0E43E3D2-D76B-CC4E-8ABF-8013A86919F9}"/>
              </a:ext>
            </a:extLst>
          </p:cNvPr>
          <p:cNvSpPr txBox="1"/>
          <p:nvPr/>
        </p:nvSpPr>
        <p:spPr>
          <a:xfrm>
            <a:off x="1120140" y="754380"/>
            <a:ext cx="9909810" cy="646331"/>
          </a:xfrm>
          <a:prstGeom prst="rect">
            <a:avLst/>
          </a:prstGeom>
          <a:noFill/>
        </p:spPr>
        <p:txBody>
          <a:bodyPr wrap="square" rtlCol="0">
            <a:spAutoFit/>
          </a:bodyPr>
          <a:lstStyle/>
          <a:p>
            <a:pPr algn="ctr"/>
            <a:r>
              <a:rPr lang="en-US" sz="3600" dirty="0"/>
              <a:t>Methods</a:t>
            </a:r>
          </a:p>
        </p:txBody>
      </p:sp>
    </p:spTree>
    <p:extLst>
      <p:ext uri="{BB962C8B-B14F-4D97-AF65-F5344CB8AC3E}">
        <p14:creationId xmlns:p14="http://schemas.microsoft.com/office/powerpoint/2010/main" val="19128732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DE4732-FC00-7F4E-866F-8BC3354720D3}"/>
              </a:ext>
            </a:extLst>
          </p:cNvPr>
          <p:cNvSpPr>
            <a:spLocks noGrp="1"/>
          </p:cNvSpPr>
          <p:nvPr>
            <p:ph type="title"/>
          </p:nvPr>
        </p:nvSpPr>
        <p:spPr>
          <a:xfrm>
            <a:off x="1141413" y="618518"/>
            <a:ext cx="9905998" cy="673072"/>
          </a:xfrm>
        </p:spPr>
        <p:txBody>
          <a:bodyPr/>
          <a:lstStyle/>
          <a:p>
            <a:pPr algn="ctr"/>
            <a:r>
              <a:rPr lang="en-US" dirty="0"/>
              <a:t>Methods - Continued</a:t>
            </a:r>
          </a:p>
        </p:txBody>
      </p:sp>
      <p:sp>
        <p:nvSpPr>
          <p:cNvPr id="3" name="Content Placeholder 2">
            <a:extLst>
              <a:ext uri="{FF2B5EF4-FFF2-40B4-BE49-F238E27FC236}">
                <a16:creationId xmlns:a16="http://schemas.microsoft.com/office/drawing/2014/main" id="{DFDF550B-EDBA-6B48-AA1D-B806F05B86DA}"/>
              </a:ext>
            </a:extLst>
          </p:cNvPr>
          <p:cNvSpPr>
            <a:spLocks noGrp="1"/>
          </p:cNvSpPr>
          <p:nvPr>
            <p:ph idx="1"/>
          </p:nvPr>
        </p:nvSpPr>
        <p:spPr>
          <a:xfrm>
            <a:off x="1141412" y="1291590"/>
            <a:ext cx="9905999" cy="4804410"/>
          </a:xfrm>
        </p:spPr>
        <p:txBody>
          <a:bodyPr>
            <a:normAutofit/>
          </a:bodyPr>
          <a:lstStyle/>
          <a:p>
            <a:r>
              <a:rPr lang="en-US" dirty="0"/>
              <a:t>Healthy adult keratinocytes (NAK214) were cultured in monolayers to 70% confluence </a:t>
            </a:r>
            <a:r>
              <a:rPr lang="en-US" dirty="0">
                <a:latin typeface="Times New Roman" panose="02020603050405020304" pitchFamily="18" charset="0"/>
                <a:cs typeface="Times New Roman" panose="02020603050405020304" pitchFamily="18" charset="0"/>
              </a:rPr>
              <a:t>and differentiated with 1.0mM CaCl</a:t>
            </a:r>
            <a:r>
              <a:rPr lang="en-US" baseline="-25000" dirty="0">
                <a:latin typeface="Times New Roman" panose="02020603050405020304" pitchFamily="18" charset="0"/>
                <a:cs typeface="Times New Roman" panose="02020603050405020304" pitchFamily="18" charset="0"/>
              </a:rPr>
              <a:t>2</a:t>
            </a:r>
            <a:r>
              <a:rPr lang="en-US" dirty="0">
                <a:latin typeface="Times New Roman" panose="02020603050405020304" pitchFamily="18" charset="0"/>
                <a:cs typeface="Times New Roman" panose="02020603050405020304" pitchFamily="18" charset="0"/>
              </a:rPr>
              <a:t> for 48 hours</a:t>
            </a:r>
            <a:endParaRPr lang="en-US" dirty="0"/>
          </a:p>
          <a:p>
            <a:r>
              <a:rPr lang="en-US" dirty="0"/>
              <a:t>Cells were then treated with natural and synthetic compounds for 24 hours</a:t>
            </a:r>
          </a:p>
          <a:p>
            <a:r>
              <a:rPr lang="en-US" dirty="0">
                <a:latin typeface="Tw Cen MT" panose="020B0602020104020603" pitchFamily="34" charset="0"/>
                <a:cs typeface="Times New Roman" panose="02020603050405020304" pitchFamily="18" charset="0"/>
              </a:rPr>
              <a:t>RNA isolation was performed using Qiagen RNeasy. RNA was normalized to 200ng in 20uL reverse transcription reactions using </a:t>
            </a:r>
            <a:r>
              <a:rPr lang="en-US" dirty="0" err="1">
                <a:latin typeface="Tw Cen MT" panose="020B0602020104020603" pitchFamily="34" charset="0"/>
                <a:cs typeface="Times New Roman" panose="02020603050405020304" pitchFamily="18" charset="0"/>
              </a:rPr>
              <a:t>QScript</a:t>
            </a:r>
            <a:r>
              <a:rPr lang="en-US" dirty="0">
                <a:latin typeface="Tw Cen MT" panose="020B0602020104020603" pitchFamily="34" charset="0"/>
                <a:cs typeface="Times New Roman" panose="02020603050405020304" pitchFamily="18" charset="0"/>
              </a:rPr>
              <a:t>. qPCR was performed in 10uL reactions with technical replicates using SYBR green. Expression was normalized to 36B4 reference gene and run on </a:t>
            </a:r>
            <a:r>
              <a:rPr lang="en-US" dirty="0" err="1">
                <a:latin typeface="Tw Cen MT" panose="020B0602020104020603" pitchFamily="34" charset="0"/>
                <a:cs typeface="Times New Roman" panose="02020603050405020304" pitchFamily="18" charset="0"/>
              </a:rPr>
              <a:t>BioRad</a:t>
            </a:r>
            <a:r>
              <a:rPr lang="en-US" dirty="0">
                <a:latin typeface="Tw Cen MT" panose="020B0602020104020603" pitchFamily="34" charset="0"/>
                <a:cs typeface="Times New Roman" panose="02020603050405020304" pitchFamily="18" charset="0"/>
              </a:rPr>
              <a:t> CFX384 with CFX Maestro software. </a:t>
            </a:r>
          </a:p>
          <a:p>
            <a:pPr marL="0" indent="0">
              <a:buNone/>
            </a:pPr>
            <a:endParaRPr lang="en-US" dirty="0"/>
          </a:p>
        </p:txBody>
      </p:sp>
    </p:spTree>
    <p:extLst>
      <p:ext uri="{BB962C8B-B14F-4D97-AF65-F5344CB8AC3E}">
        <p14:creationId xmlns:p14="http://schemas.microsoft.com/office/powerpoint/2010/main" val="5057687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EF46B9-9294-4B9E-8D75-7029B5B86F88}"/>
              </a:ext>
            </a:extLst>
          </p:cNvPr>
          <p:cNvSpPr>
            <a:spLocks noGrp="1"/>
          </p:cNvSpPr>
          <p:nvPr>
            <p:ph type="title"/>
          </p:nvPr>
        </p:nvSpPr>
        <p:spPr>
          <a:xfrm>
            <a:off x="1141413" y="8918"/>
            <a:ext cx="9905998" cy="1478570"/>
          </a:xfrm>
        </p:spPr>
        <p:txBody>
          <a:bodyPr/>
          <a:lstStyle/>
          <a:p>
            <a:r>
              <a:rPr lang="en-US" dirty="0"/>
              <a:t>Protein Purification</a:t>
            </a:r>
          </a:p>
        </p:txBody>
      </p:sp>
      <p:pic>
        <p:nvPicPr>
          <p:cNvPr id="4" name="Picture 3">
            <a:extLst>
              <a:ext uri="{FF2B5EF4-FFF2-40B4-BE49-F238E27FC236}">
                <a16:creationId xmlns:a16="http://schemas.microsoft.com/office/drawing/2014/main" id="{11B53A90-34BD-49DB-A4FB-39E17A4F97C9}"/>
              </a:ext>
            </a:extLst>
          </p:cNvPr>
          <p:cNvPicPr>
            <a:picLocks noChangeAspect="1"/>
          </p:cNvPicPr>
          <p:nvPr/>
        </p:nvPicPr>
        <p:blipFill rotWithShape="1">
          <a:blip r:embed="rId2"/>
          <a:srcRect l="9352" t="15145" r="11327" b="9019"/>
          <a:stretch/>
        </p:blipFill>
        <p:spPr>
          <a:xfrm>
            <a:off x="923278" y="1775534"/>
            <a:ext cx="4900695" cy="3514038"/>
          </a:xfrm>
          <a:prstGeom prst="rect">
            <a:avLst/>
          </a:prstGeom>
        </p:spPr>
      </p:pic>
      <p:sp>
        <p:nvSpPr>
          <p:cNvPr id="5" name="TextBox 4">
            <a:extLst>
              <a:ext uri="{FF2B5EF4-FFF2-40B4-BE49-F238E27FC236}">
                <a16:creationId xmlns:a16="http://schemas.microsoft.com/office/drawing/2014/main" id="{E6542807-EAC9-4468-AD3C-4143B07E6429}"/>
              </a:ext>
            </a:extLst>
          </p:cNvPr>
          <p:cNvSpPr txBox="1"/>
          <p:nvPr/>
        </p:nvSpPr>
        <p:spPr>
          <a:xfrm>
            <a:off x="2234857" y="3832413"/>
            <a:ext cx="1172116" cy="369332"/>
          </a:xfrm>
          <a:prstGeom prst="rect">
            <a:avLst/>
          </a:prstGeom>
          <a:noFill/>
        </p:spPr>
        <p:txBody>
          <a:bodyPr wrap="none" rtlCol="0">
            <a:spAutoFit/>
          </a:bodyPr>
          <a:lstStyle/>
          <a:p>
            <a:r>
              <a:rPr lang="en-US" dirty="0">
                <a:solidFill>
                  <a:schemeClr val="bg1"/>
                </a:solidFill>
                <a:latin typeface="Times New Roman" panose="02020603050405020304" pitchFamily="18" charset="0"/>
                <a:cs typeface="Times New Roman" panose="02020603050405020304" pitchFamily="18" charset="0"/>
              </a:rPr>
              <a:t>AKR1B10</a:t>
            </a:r>
          </a:p>
        </p:txBody>
      </p:sp>
      <p:cxnSp>
        <p:nvCxnSpPr>
          <p:cNvPr id="7" name="Straight Arrow Connector 6">
            <a:extLst>
              <a:ext uri="{FF2B5EF4-FFF2-40B4-BE49-F238E27FC236}">
                <a16:creationId xmlns:a16="http://schemas.microsoft.com/office/drawing/2014/main" id="{1BE26B26-12FF-4CDE-AF11-5F8F897CD59D}"/>
              </a:ext>
            </a:extLst>
          </p:cNvPr>
          <p:cNvCxnSpPr>
            <a:cxnSpLocks/>
          </p:cNvCxnSpPr>
          <p:nvPr/>
        </p:nvCxnSpPr>
        <p:spPr>
          <a:xfrm>
            <a:off x="2765612" y="4150659"/>
            <a:ext cx="0" cy="25997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2" name="Straight Connector 11">
            <a:extLst>
              <a:ext uri="{FF2B5EF4-FFF2-40B4-BE49-F238E27FC236}">
                <a16:creationId xmlns:a16="http://schemas.microsoft.com/office/drawing/2014/main" id="{684431D4-FEC4-4B9A-B19B-823E260BDBE1}"/>
              </a:ext>
            </a:extLst>
          </p:cNvPr>
          <p:cNvCxnSpPr/>
          <p:nvPr/>
        </p:nvCxnSpPr>
        <p:spPr>
          <a:xfrm flipV="1">
            <a:off x="1062318" y="2097088"/>
            <a:ext cx="2469776" cy="3075547"/>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CB11BBF4-E439-43F8-9E1B-8BDBC76904AC}"/>
              </a:ext>
            </a:extLst>
          </p:cNvPr>
          <p:cNvCxnSpPr>
            <a:cxnSpLocks/>
          </p:cNvCxnSpPr>
          <p:nvPr/>
        </p:nvCxnSpPr>
        <p:spPr>
          <a:xfrm>
            <a:off x="3532094" y="2097088"/>
            <a:ext cx="1385047" cy="0"/>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F3BBE89-9585-427D-911C-2225FB1D53AF}"/>
              </a:ext>
            </a:extLst>
          </p:cNvPr>
          <p:cNvSpPr txBox="1"/>
          <p:nvPr/>
        </p:nvSpPr>
        <p:spPr>
          <a:xfrm>
            <a:off x="3548437" y="2106054"/>
            <a:ext cx="1883849" cy="369332"/>
          </a:xfrm>
          <a:prstGeom prst="rect">
            <a:avLst/>
          </a:prstGeom>
          <a:noFill/>
        </p:spPr>
        <p:txBody>
          <a:bodyPr wrap="none" rtlCol="0">
            <a:spAutoFit/>
          </a:bodyPr>
          <a:lstStyle/>
          <a:p>
            <a:r>
              <a:rPr lang="en-US" dirty="0" err="1">
                <a:solidFill>
                  <a:schemeClr val="accent6">
                    <a:lumMod val="75000"/>
                  </a:schemeClr>
                </a:solidFill>
                <a:latin typeface="Times New Roman" panose="02020603050405020304" pitchFamily="18" charset="0"/>
                <a:cs typeface="Times New Roman" panose="02020603050405020304" pitchFamily="18" charset="0"/>
              </a:rPr>
              <a:t>Imidizole</a:t>
            </a:r>
            <a:r>
              <a:rPr lang="en-US" dirty="0">
                <a:solidFill>
                  <a:schemeClr val="accent6">
                    <a:lumMod val="75000"/>
                  </a:schemeClr>
                </a:solidFill>
                <a:latin typeface="Times New Roman" panose="02020603050405020304" pitchFamily="18" charset="0"/>
                <a:cs typeface="Times New Roman" panose="02020603050405020304" pitchFamily="18" charset="0"/>
              </a:rPr>
              <a:t> gradient</a:t>
            </a:r>
          </a:p>
        </p:txBody>
      </p:sp>
      <p:pic>
        <p:nvPicPr>
          <p:cNvPr id="18" name="Picture 17">
            <a:extLst>
              <a:ext uri="{FF2B5EF4-FFF2-40B4-BE49-F238E27FC236}">
                <a16:creationId xmlns:a16="http://schemas.microsoft.com/office/drawing/2014/main" id="{91F8C801-0A39-4EDB-8E47-3DF6787EE41C}"/>
              </a:ext>
            </a:extLst>
          </p:cNvPr>
          <p:cNvPicPr>
            <a:picLocks noChangeAspect="1"/>
          </p:cNvPicPr>
          <p:nvPr/>
        </p:nvPicPr>
        <p:blipFill rotWithShape="1">
          <a:blip r:embed="rId3"/>
          <a:srcRect l="12813" t="28472" r="29219" b="9018"/>
          <a:stretch/>
        </p:blipFill>
        <p:spPr>
          <a:xfrm>
            <a:off x="6672829" y="1052676"/>
            <a:ext cx="3443750" cy="2088824"/>
          </a:xfrm>
          <a:prstGeom prst="rect">
            <a:avLst/>
          </a:prstGeom>
        </p:spPr>
      </p:pic>
      <p:pic>
        <p:nvPicPr>
          <p:cNvPr id="23" name="Picture 22">
            <a:extLst>
              <a:ext uri="{FF2B5EF4-FFF2-40B4-BE49-F238E27FC236}">
                <a16:creationId xmlns:a16="http://schemas.microsoft.com/office/drawing/2014/main" id="{54EEAA2F-C65D-4FA9-ABCE-A5721FAB8269}"/>
              </a:ext>
            </a:extLst>
          </p:cNvPr>
          <p:cNvPicPr>
            <a:picLocks noChangeAspect="1"/>
          </p:cNvPicPr>
          <p:nvPr/>
        </p:nvPicPr>
        <p:blipFill rotWithShape="1">
          <a:blip r:embed="rId4"/>
          <a:srcRect t="9686"/>
          <a:stretch/>
        </p:blipFill>
        <p:spPr>
          <a:xfrm>
            <a:off x="6672829" y="4017079"/>
            <a:ext cx="2158171" cy="2136340"/>
          </a:xfrm>
          <a:prstGeom prst="rect">
            <a:avLst/>
          </a:prstGeom>
        </p:spPr>
      </p:pic>
      <p:sp>
        <p:nvSpPr>
          <p:cNvPr id="24" name="TextBox 23">
            <a:extLst>
              <a:ext uri="{FF2B5EF4-FFF2-40B4-BE49-F238E27FC236}">
                <a16:creationId xmlns:a16="http://schemas.microsoft.com/office/drawing/2014/main" id="{A088F990-231C-403F-8406-9F8D765794E4}"/>
              </a:ext>
            </a:extLst>
          </p:cNvPr>
          <p:cNvSpPr txBox="1"/>
          <p:nvPr/>
        </p:nvSpPr>
        <p:spPr>
          <a:xfrm>
            <a:off x="923278" y="5230089"/>
            <a:ext cx="4682560" cy="369332"/>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FPLC purification of AKR1B10</a:t>
            </a:r>
            <a:endParaRPr lang="en-US" dirty="0"/>
          </a:p>
        </p:txBody>
      </p:sp>
      <p:sp>
        <p:nvSpPr>
          <p:cNvPr id="25" name="TextBox 24">
            <a:extLst>
              <a:ext uri="{FF2B5EF4-FFF2-40B4-BE49-F238E27FC236}">
                <a16:creationId xmlns:a16="http://schemas.microsoft.com/office/drawing/2014/main" id="{FC9C41DE-2AFC-4CA2-A11D-651B3CAE15D5}"/>
              </a:ext>
            </a:extLst>
          </p:cNvPr>
          <p:cNvSpPr txBox="1"/>
          <p:nvPr/>
        </p:nvSpPr>
        <p:spPr>
          <a:xfrm>
            <a:off x="6586162" y="3096489"/>
            <a:ext cx="4682560" cy="646331"/>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Plasmid map for AKR1B10 with N-terminal His Tag and Thrombin cleavage site.</a:t>
            </a:r>
            <a:endParaRPr lang="en-US" dirty="0"/>
          </a:p>
        </p:txBody>
      </p:sp>
      <p:sp>
        <p:nvSpPr>
          <p:cNvPr id="26" name="TextBox 25">
            <a:extLst>
              <a:ext uri="{FF2B5EF4-FFF2-40B4-BE49-F238E27FC236}">
                <a16:creationId xmlns:a16="http://schemas.microsoft.com/office/drawing/2014/main" id="{6139D4DC-C06A-45E7-9B7D-0D2548C0B50A}"/>
              </a:ext>
            </a:extLst>
          </p:cNvPr>
          <p:cNvSpPr txBox="1"/>
          <p:nvPr/>
        </p:nvSpPr>
        <p:spPr>
          <a:xfrm>
            <a:off x="6586162" y="6135842"/>
            <a:ext cx="4682560" cy="369332"/>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Purified AKR1B10 shown at 37kD. </a:t>
            </a:r>
            <a:endParaRPr lang="en-US" dirty="0"/>
          </a:p>
        </p:txBody>
      </p:sp>
    </p:spTree>
    <p:extLst>
      <p:ext uri="{BB962C8B-B14F-4D97-AF65-F5344CB8AC3E}">
        <p14:creationId xmlns:p14="http://schemas.microsoft.com/office/powerpoint/2010/main" val="66239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47D256-60E6-44D5-B6F7-8B41D43BF96E}"/>
              </a:ext>
            </a:extLst>
          </p:cNvPr>
          <p:cNvSpPr>
            <a:spLocks noGrp="1"/>
          </p:cNvSpPr>
          <p:nvPr>
            <p:ph type="title"/>
          </p:nvPr>
        </p:nvSpPr>
        <p:spPr>
          <a:xfrm>
            <a:off x="1141413" y="0"/>
            <a:ext cx="9905998" cy="1478570"/>
          </a:xfrm>
        </p:spPr>
        <p:txBody>
          <a:bodyPr/>
          <a:lstStyle/>
          <a:p>
            <a:r>
              <a:rPr lang="en-US" dirty="0"/>
              <a:t>Enzyme Activity is reduced with synthetic inhibitors</a:t>
            </a:r>
          </a:p>
        </p:txBody>
      </p:sp>
      <p:graphicFrame>
        <p:nvGraphicFramePr>
          <p:cNvPr id="3" name="Chart 2">
            <a:extLst>
              <a:ext uri="{FF2B5EF4-FFF2-40B4-BE49-F238E27FC236}">
                <a16:creationId xmlns:a16="http://schemas.microsoft.com/office/drawing/2014/main" id="{214D79D9-CC07-4248-8662-C229F69D691C}"/>
              </a:ext>
            </a:extLst>
          </p:cNvPr>
          <p:cNvGraphicFramePr>
            <a:graphicFrameLocks/>
          </p:cNvGraphicFramePr>
          <p:nvPr>
            <p:extLst>
              <p:ext uri="{D42A27DB-BD31-4B8C-83A1-F6EECF244321}">
                <p14:modId xmlns:p14="http://schemas.microsoft.com/office/powerpoint/2010/main" val="815247802"/>
              </p:ext>
            </p:extLst>
          </p:nvPr>
        </p:nvGraphicFramePr>
        <p:xfrm>
          <a:off x="1141413" y="1562100"/>
          <a:ext cx="4572000" cy="2743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 name="Chart 3">
            <a:extLst>
              <a:ext uri="{FF2B5EF4-FFF2-40B4-BE49-F238E27FC236}">
                <a16:creationId xmlns:a16="http://schemas.microsoft.com/office/drawing/2014/main" id="{CBE031EA-FC80-4AA7-9DF0-1E73BC664017}"/>
              </a:ext>
            </a:extLst>
          </p:cNvPr>
          <p:cNvGraphicFramePr>
            <a:graphicFrameLocks/>
          </p:cNvGraphicFramePr>
          <p:nvPr>
            <p:extLst>
              <p:ext uri="{D42A27DB-BD31-4B8C-83A1-F6EECF244321}">
                <p14:modId xmlns:p14="http://schemas.microsoft.com/office/powerpoint/2010/main" val="4182215848"/>
              </p:ext>
            </p:extLst>
          </p:nvPr>
        </p:nvGraphicFramePr>
        <p:xfrm>
          <a:off x="6249989" y="1562100"/>
          <a:ext cx="4572000"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a:extLst>
              <a:ext uri="{FF2B5EF4-FFF2-40B4-BE49-F238E27FC236}">
                <a16:creationId xmlns:a16="http://schemas.microsoft.com/office/drawing/2014/main" id="{494BDE42-95A8-4934-B02F-666F27F0EA4E}"/>
              </a:ext>
            </a:extLst>
          </p:cNvPr>
          <p:cNvSpPr txBox="1"/>
          <p:nvPr/>
        </p:nvSpPr>
        <p:spPr>
          <a:xfrm>
            <a:off x="1141413" y="4388830"/>
            <a:ext cx="10890250" cy="369332"/>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Reduction of NADPH by AKR1B10 in the presence of synthetic inhibitors </a:t>
            </a:r>
            <a:r>
              <a:rPr lang="en-US" dirty="0" err="1">
                <a:latin typeface="Times New Roman" panose="02020603050405020304" pitchFamily="18" charset="0"/>
                <a:cs typeface="Times New Roman" panose="02020603050405020304" pitchFamily="18" charset="0"/>
              </a:rPr>
              <a:t>Epalrestat</a:t>
            </a:r>
            <a:r>
              <a:rPr lang="en-US" dirty="0">
                <a:latin typeface="Times New Roman" panose="02020603050405020304" pitchFamily="18" charset="0"/>
                <a:cs typeface="Times New Roman" panose="02020603050405020304" pitchFamily="18" charset="0"/>
              </a:rPr>
              <a:t> (A) and </a:t>
            </a:r>
            <a:r>
              <a:rPr lang="en-US" dirty="0" err="1">
                <a:latin typeface="Times New Roman" panose="02020603050405020304" pitchFamily="18" charset="0"/>
                <a:cs typeface="Times New Roman" panose="02020603050405020304" pitchFamily="18" charset="0"/>
              </a:rPr>
              <a:t>Tolrestat</a:t>
            </a:r>
            <a:r>
              <a:rPr lang="en-US" dirty="0">
                <a:latin typeface="Times New Roman" panose="02020603050405020304" pitchFamily="18" charset="0"/>
                <a:cs typeface="Times New Roman" panose="02020603050405020304" pitchFamily="18" charset="0"/>
              </a:rPr>
              <a:t> (B). </a:t>
            </a:r>
            <a:endParaRPr lang="en-US" dirty="0"/>
          </a:p>
        </p:txBody>
      </p:sp>
      <p:sp>
        <p:nvSpPr>
          <p:cNvPr id="7" name="TextBox 6">
            <a:extLst>
              <a:ext uri="{FF2B5EF4-FFF2-40B4-BE49-F238E27FC236}">
                <a16:creationId xmlns:a16="http://schemas.microsoft.com/office/drawing/2014/main" id="{91CA4DB6-8040-4570-96D5-0C75F175C054}"/>
              </a:ext>
            </a:extLst>
          </p:cNvPr>
          <p:cNvSpPr txBox="1"/>
          <p:nvPr/>
        </p:nvSpPr>
        <p:spPr>
          <a:xfrm>
            <a:off x="1122540" y="1478570"/>
            <a:ext cx="449162" cy="553998"/>
          </a:xfrm>
          <a:prstGeom prst="rect">
            <a:avLst/>
          </a:prstGeom>
          <a:noFill/>
        </p:spPr>
        <p:txBody>
          <a:bodyPr wrap="none" rtlCol="0">
            <a:spAutoFit/>
          </a:bodyPr>
          <a:lstStyle/>
          <a:p>
            <a:r>
              <a:rPr lang="en-US" sz="3000" b="1" dirty="0"/>
              <a:t>A</a:t>
            </a:r>
          </a:p>
        </p:txBody>
      </p:sp>
      <p:sp>
        <p:nvSpPr>
          <p:cNvPr id="8" name="TextBox 7">
            <a:extLst>
              <a:ext uri="{FF2B5EF4-FFF2-40B4-BE49-F238E27FC236}">
                <a16:creationId xmlns:a16="http://schemas.microsoft.com/office/drawing/2014/main" id="{FD19BEF9-6A30-4E7E-87FE-F5592E975E41}"/>
              </a:ext>
            </a:extLst>
          </p:cNvPr>
          <p:cNvSpPr txBox="1"/>
          <p:nvPr/>
        </p:nvSpPr>
        <p:spPr>
          <a:xfrm>
            <a:off x="6254008" y="1478570"/>
            <a:ext cx="388248" cy="553998"/>
          </a:xfrm>
          <a:prstGeom prst="rect">
            <a:avLst/>
          </a:prstGeom>
          <a:noFill/>
        </p:spPr>
        <p:txBody>
          <a:bodyPr wrap="none" rtlCol="0">
            <a:spAutoFit/>
          </a:bodyPr>
          <a:lstStyle/>
          <a:p>
            <a:r>
              <a:rPr lang="en-US" sz="3000" b="1" dirty="0"/>
              <a:t>B</a:t>
            </a:r>
          </a:p>
        </p:txBody>
      </p:sp>
    </p:spTree>
    <p:extLst>
      <p:ext uri="{BB962C8B-B14F-4D97-AF65-F5344CB8AC3E}">
        <p14:creationId xmlns:p14="http://schemas.microsoft.com/office/powerpoint/2010/main" val="20069773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D98C74-ECB7-494A-B1DE-8AF4590846B8}"/>
              </a:ext>
            </a:extLst>
          </p:cNvPr>
          <p:cNvSpPr>
            <a:spLocks noGrp="1"/>
          </p:cNvSpPr>
          <p:nvPr>
            <p:ph type="title"/>
          </p:nvPr>
        </p:nvSpPr>
        <p:spPr>
          <a:xfrm>
            <a:off x="1259681" y="0"/>
            <a:ext cx="7545387" cy="968982"/>
          </a:xfrm>
        </p:spPr>
        <p:txBody>
          <a:bodyPr>
            <a:noAutofit/>
          </a:bodyPr>
          <a:lstStyle/>
          <a:p>
            <a:r>
              <a:rPr lang="en-US" dirty="0"/>
              <a:t>AKR1b10 expression is Differentiation state dependent</a:t>
            </a:r>
          </a:p>
        </p:txBody>
      </p:sp>
      <p:pic>
        <p:nvPicPr>
          <p:cNvPr id="41" name="Picture 40">
            <a:extLst>
              <a:ext uri="{FF2B5EF4-FFF2-40B4-BE49-F238E27FC236}">
                <a16:creationId xmlns:a16="http://schemas.microsoft.com/office/drawing/2014/main" id="{E53A6537-3A23-3042-93E3-45647F83CE39}"/>
              </a:ext>
            </a:extLst>
          </p:cNvPr>
          <p:cNvPicPr>
            <a:picLocks noChangeAspect="1"/>
          </p:cNvPicPr>
          <p:nvPr/>
        </p:nvPicPr>
        <p:blipFill>
          <a:blip r:embed="rId2"/>
          <a:stretch>
            <a:fillRect/>
          </a:stretch>
        </p:blipFill>
        <p:spPr>
          <a:xfrm>
            <a:off x="673100" y="1587500"/>
            <a:ext cx="5524500" cy="3556000"/>
          </a:xfrm>
          <a:prstGeom prst="rect">
            <a:avLst/>
          </a:prstGeom>
        </p:spPr>
      </p:pic>
      <p:pic>
        <p:nvPicPr>
          <p:cNvPr id="42" name="Picture 41">
            <a:extLst>
              <a:ext uri="{FF2B5EF4-FFF2-40B4-BE49-F238E27FC236}">
                <a16:creationId xmlns:a16="http://schemas.microsoft.com/office/drawing/2014/main" id="{347DDD3C-23F4-E34B-83EF-D3C8257BBD41}"/>
              </a:ext>
            </a:extLst>
          </p:cNvPr>
          <p:cNvPicPr>
            <a:picLocks noChangeAspect="1"/>
          </p:cNvPicPr>
          <p:nvPr/>
        </p:nvPicPr>
        <p:blipFill>
          <a:blip r:embed="rId3"/>
          <a:stretch>
            <a:fillRect/>
          </a:stretch>
        </p:blipFill>
        <p:spPr>
          <a:xfrm>
            <a:off x="6350000" y="1587500"/>
            <a:ext cx="5080000" cy="3556000"/>
          </a:xfrm>
          <a:prstGeom prst="rect">
            <a:avLst/>
          </a:prstGeom>
        </p:spPr>
      </p:pic>
      <p:sp>
        <p:nvSpPr>
          <p:cNvPr id="43" name="TextBox 42">
            <a:extLst>
              <a:ext uri="{FF2B5EF4-FFF2-40B4-BE49-F238E27FC236}">
                <a16:creationId xmlns:a16="http://schemas.microsoft.com/office/drawing/2014/main" id="{52CF5B12-6595-664E-BBD8-9585BFFD95D3}"/>
              </a:ext>
            </a:extLst>
          </p:cNvPr>
          <p:cNvSpPr txBox="1"/>
          <p:nvPr/>
        </p:nvSpPr>
        <p:spPr>
          <a:xfrm>
            <a:off x="673100" y="5283200"/>
            <a:ext cx="10890250" cy="646331"/>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 RT-qPCR of AKR1B10 expression in low-calcium treated keratinocyte monolayers (A) and high-calcium treated monolayers (B). n=3 in technical duplicate * p&lt;0.05</a:t>
            </a:r>
            <a:endParaRPr lang="en-US" dirty="0"/>
          </a:p>
        </p:txBody>
      </p:sp>
      <p:sp>
        <p:nvSpPr>
          <p:cNvPr id="4" name="TextBox 3">
            <a:extLst>
              <a:ext uri="{FF2B5EF4-FFF2-40B4-BE49-F238E27FC236}">
                <a16:creationId xmlns:a16="http://schemas.microsoft.com/office/drawing/2014/main" id="{2A145002-C2CA-4CDF-BAB8-A9735D1FCE92}"/>
              </a:ext>
            </a:extLst>
          </p:cNvPr>
          <p:cNvSpPr txBox="1"/>
          <p:nvPr/>
        </p:nvSpPr>
        <p:spPr>
          <a:xfrm>
            <a:off x="673378" y="1587500"/>
            <a:ext cx="449162" cy="553998"/>
          </a:xfrm>
          <a:prstGeom prst="rect">
            <a:avLst/>
          </a:prstGeom>
          <a:noFill/>
        </p:spPr>
        <p:txBody>
          <a:bodyPr wrap="none" rtlCol="0">
            <a:spAutoFit/>
          </a:bodyPr>
          <a:lstStyle/>
          <a:p>
            <a:r>
              <a:rPr lang="en-US" sz="3000" b="1" dirty="0">
                <a:solidFill>
                  <a:schemeClr val="bg1"/>
                </a:solidFill>
              </a:rPr>
              <a:t>A</a:t>
            </a:r>
          </a:p>
        </p:txBody>
      </p:sp>
      <p:sp>
        <p:nvSpPr>
          <p:cNvPr id="9" name="TextBox 8">
            <a:extLst>
              <a:ext uri="{FF2B5EF4-FFF2-40B4-BE49-F238E27FC236}">
                <a16:creationId xmlns:a16="http://schemas.microsoft.com/office/drawing/2014/main" id="{4041A6DF-15C0-4773-8D12-E8B555FFFE87}"/>
              </a:ext>
            </a:extLst>
          </p:cNvPr>
          <p:cNvSpPr txBox="1"/>
          <p:nvPr/>
        </p:nvSpPr>
        <p:spPr>
          <a:xfrm>
            <a:off x="6350000" y="1587500"/>
            <a:ext cx="388248" cy="553998"/>
          </a:xfrm>
          <a:prstGeom prst="rect">
            <a:avLst/>
          </a:prstGeom>
          <a:noFill/>
        </p:spPr>
        <p:txBody>
          <a:bodyPr wrap="none" rtlCol="0">
            <a:spAutoFit/>
          </a:bodyPr>
          <a:lstStyle/>
          <a:p>
            <a:r>
              <a:rPr lang="en-US" sz="3000" b="1" dirty="0">
                <a:solidFill>
                  <a:schemeClr val="bg1"/>
                </a:solidFill>
              </a:rPr>
              <a:t>B</a:t>
            </a:r>
          </a:p>
        </p:txBody>
      </p:sp>
    </p:spTree>
    <p:extLst>
      <p:ext uri="{BB962C8B-B14F-4D97-AF65-F5344CB8AC3E}">
        <p14:creationId xmlns:p14="http://schemas.microsoft.com/office/powerpoint/2010/main" val="328230974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0911B802-464C-4241-8DD9-B60FF88E379F}"/>
    </a:ext>
  </a:extLst>
</a:theme>
</file>

<file path=docProps/app.xml><?xml version="1.0" encoding="utf-8"?>
<Properties xmlns="http://schemas.openxmlformats.org/officeDocument/2006/extended-properties" xmlns:vt="http://schemas.openxmlformats.org/officeDocument/2006/docPropsVTypes">
  <TotalTime>458</TotalTime>
  <Words>886</Words>
  <Application>Microsoft Macintosh PowerPoint</Application>
  <PresentationFormat>Widescreen</PresentationFormat>
  <Paragraphs>51</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Times New Roman</vt:lpstr>
      <vt:lpstr>Tw Cen MT</vt:lpstr>
      <vt:lpstr>Circuit</vt:lpstr>
      <vt:lpstr>The Study of AKR1B10 Enzymatic Activity and Expression for Increasing Endogenous all trans-Retinoic Acid in the Skin</vt:lpstr>
      <vt:lpstr>Outline</vt:lpstr>
      <vt:lpstr>PowerPoint Presentation</vt:lpstr>
      <vt:lpstr>PowerPoint Presentation</vt:lpstr>
      <vt:lpstr>PowerPoint Presentation</vt:lpstr>
      <vt:lpstr>Methods - Continued</vt:lpstr>
      <vt:lpstr>Protein Purification</vt:lpstr>
      <vt:lpstr>Enzyme Activity is reduced with synthetic inhibitors</vt:lpstr>
      <vt:lpstr>AKR1b10 expression is Differentiation state dependent</vt:lpstr>
      <vt:lpstr>PowerPoint Presentation</vt:lpstr>
      <vt:lpstr>Discussion</vt:lpstr>
      <vt:lpstr>Disclosures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Study of AKR1B10 Enzymatic Activity and Expression for Increasing Endogenous all trans-Retinoic Acid in the Skin</dc:title>
  <dc:creator>Microsoft Office User</dc:creator>
  <cp:lastModifiedBy>Microsoft Office User</cp:lastModifiedBy>
  <cp:revision>31</cp:revision>
  <dcterms:created xsi:type="dcterms:W3CDTF">2020-04-21T16:58:18Z</dcterms:created>
  <dcterms:modified xsi:type="dcterms:W3CDTF">2020-04-23T03:02:25Z</dcterms:modified>
</cp:coreProperties>
</file>