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4"/>
  </p:sldMasterIdLst>
  <p:notesMasterIdLst>
    <p:notesMasterId r:id="rId24"/>
  </p:notesMasterIdLst>
  <p:handoutMasterIdLst>
    <p:handoutMasterId r:id="rId25"/>
  </p:handoutMasterIdLst>
  <p:sldIdLst>
    <p:sldId id="256" r:id="rId5"/>
    <p:sldId id="258" r:id="rId6"/>
    <p:sldId id="265" r:id="rId7"/>
    <p:sldId id="260" r:id="rId8"/>
    <p:sldId id="261" r:id="rId9"/>
    <p:sldId id="268" r:id="rId10"/>
    <p:sldId id="262" r:id="rId11"/>
    <p:sldId id="263" r:id="rId12"/>
    <p:sldId id="266" r:id="rId13"/>
    <p:sldId id="272" r:id="rId14"/>
    <p:sldId id="267" r:id="rId15"/>
    <p:sldId id="269" r:id="rId16"/>
    <p:sldId id="270" r:id="rId17"/>
    <p:sldId id="271" r:id="rId18"/>
    <p:sldId id="275" r:id="rId19"/>
    <p:sldId id="273" r:id="rId20"/>
    <p:sldId id="276" r:id="rId21"/>
    <p:sldId id="277" r:id="rId22"/>
    <p:sldId id="274"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64273" autoAdjust="0"/>
  </p:normalViewPr>
  <p:slideViewPr>
    <p:cSldViewPr snapToGrid="0">
      <p:cViewPr varScale="1">
        <p:scale>
          <a:sx n="46" d="100"/>
          <a:sy n="46" d="100"/>
        </p:scale>
        <p:origin x="1614" y="60"/>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89EA1E-21DC-4317-A7E7-5ACB91363ED2}"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67CE8501-9D06-4EBD-8A72-9424DFDCB19B}">
      <dgm:prSet phldrT="[Text]"/>
      <dgm:spPr/>
      <dgm:t>
        <a:bodyPr/>
        <a:lstStyle/>
        <a:p>
          <a:pPr>
            <a:buNone/>
          </a:pPr>
          <a:r>
            <a:rPr lang="en-US" dirty="0">
              <a:latin typeface="Calisto MT" panose="02040603050505030304" pitchFamily="18" charset="0"/>
            </a:rPr>
            <a:t>Standard Lecture Format </a:t>
          </a:r>
        </a:p>
      </dgm:t>
    </dgm:pt>
    <dgm:pt modelId="{E9FFFB1A-CDF1-4D5B-A189-7AE82C918E75}" type="parTrans" cxnId="{6EBCA5E6-1037-40E6-A7B8-FD19A397115B}">
      <dgm:prSet/>
      <dgm:spPr/>
      <dgm:t>
        <a:bodyPr/>
        <a:lstStyle/>
        <a:p>
          <a:endParaRPr lang="en-US"/>
        </a:p>
      </dgm:t>
    </dgm:pt>
    <dgm:pt modelId="{558B6CE1-9068-40CD-BB4E-BF538E447E78}" type="sibTrans" cxnId="{6EBCA5E6-1037-40E6-A7B8-FD19A397115B}">
      <dgm:prSet/>
      <dgm:spPr/>
      <dgm:t>
        <a:bodyPr/>
        <a:lstStyle/>
        <a:p>
          <a:endParaRPr lang="en-US"/>
        </a:p>
      </dgm:t>
    </dgm:pt>
    <dgm:pt modelId="{69E8EF20-6936-4FB5-9F83-2D4B5AD175FE}">
      <dgm:prSet phldrT="[Text]"/>
      <dgm:spPr/>
      <dgm:t>
        <a:bodyPr/>
        <a:lstStyle/>
        <a:p>
          <a:pPr>
            <a:buNone/>
          </a:pPr>
          <a:r>
            <a:rPr lang="en-US" dirty="0">
              <a:latin typeface="Calisto MT" panose="02040603050505030304" pitchFamily="18" charset="0"/>
            </a:rPr>
            <a:t>Students consistently self-report more learning when they experience a fluent lecture versus a poorly executed lecture</a:t>
          </a:r>
        </a:p>
      </dgm:t>
    </dgm:pt>
    <dgm:pt modelId="{324FC04C-A341-4618-8B34-61C51C4B7120}" type="parTrans" cxnId="{844529AB-D65A-4DC6-B200-3CB91FBFEABE}">
      <dgm:prSet/>
      <dgm:spPr/>
      <dgm:t>
        <a:bodyPr/>
        <a:lstStyle/>
        <a:p>
          <a:endParaRPr lang="en-US"/>
        </a:p>
      </dgm:t>
    </dgm:pt>
    <dgm:pt modelId="{5C0B4CF9-975A-4320-B81D-F1E96B640592}" type="sibTrans" cxnId="{844529AB-D65A-4DC6-B200-3CB91FBFEABE}">
      <dgm:prSet/>
      <dgm:spPr/>
      <dgm:t>
        <a:bodyPr/>
        <a:lstStyle/>
        <a:p>
          <a:endParaRPr lang="en-US"/>
        </a:p>
      </dgm:t>
    </dgm:pt>
    <dgm:pt modelId="{31AAABAB-5C1F-4FF0-B4AB-6B26F78C562C}">
      <dgm:prSet phldrT="[Text]"/>
      <dgm:spPr/>
      <dgm:t>
        <a:bodyPr/>
        <a:lstStyle/>
        <a:p>
          <a:pPr>
            <a:buNone/>
          </a:pPr>
          <a:r>
            <a:rPr lang="en-US" dirty="0">
              <a:latin typeface="Calisto MT" panose="02040603050505030304" pitchFamily="18" charset="0"/>
            </a:rPr>
            <a:t>yet when comparing test scores between the two groups, there is no difference in performance and thus no greater learning in one group versus the other (Carpenter et al. 2019).</a:t>
          </a:r>
        </a:p>
      </dgm:t>
    </dgm:pt>
    <dgm:pt modelId="{64320F28-0F8E-4228-A4AE-B203617A8A7E}" type="parTrans" cxnId="{DDEFF76B-5F01-44A8-B2C2-10605B5C217D}">
      <dgm:prSet/>
      <dgm:spPr/>
      <dgm:t>
        <a:bodyPr/>
        <a:lstStyle/>
        <a:p>
          <a:endParaRPr lang="en-US"/>
        </a:p>
      </dgm:t>
    </dgm:pt>
    <dgm:pt modelId="{11B44CAA-E767-4347-8442-78FCA15DE500}" type="sibTrans" cxnId="{DDEFF76B-5F01-44A8-B2C2-10605B5C217D}">
      <dgm:prSet/>
      <dgm:spPr/>
      <dgm:t>
        <a:bodyPr/>
        <a:lstStyle/>
        <a:p>
          <a:endParaRPr lang="en-US"/>
        </a:p>
      </dgm:t>
    </dgm:pt>
    <dgm:pt modelId="{AD5166F3-D068-498A-9582-E36750B930D8}">
      <dgm:prSet phldrT="[Text]"/>
      <dgm:spPr/>
      <dgm:t>
        <a:bodyPr/>
        <a:lstStyle/>
        <a:p>
          <a:pPr>
            <a:buNone/>
          </a:pPr>
          <a:r>
            <a:rPr lang="en-US" dirty="0">
              <a:latin typeface="Calisto MT" panose="02040603050505030304" pitchFamily="18" charset="0"/>
            </a:rPr>
            <a:t>Team Based Learning </a:t>
          </a:r>
        </a:p>
      </dgm:t>
    </dgm:pt>
    <dgm:pt modelId="{6A417E74-112B-47E7-AD13-92FF22050251}" type="parTrans" cxnId="{554ACDDC-9F2F-4356-8149-EC129267D54E}">
      <dgm:prSet/>
      <dgm:spPr/>
      <dgm:t>
        <a:bodyPr/>
        <a:lstStyle/>
        <a:p>
          <a:endParaRPr lang="en-US"/>
        </a:p>
      </dgm:t>
    </dgm:pt>
    <dgm:pt modelId="{35DB3D95-BB4F-450B-BDD4-5E0CEED652E8}" type="sibTrans" cxnId="{554ACDDC-9F2F-4356-8149-EC129267D54E}">
      <dgm:prSet/>
      <dgm:spPr/>
      <dgm:t>
        <a:bodyPr/>
        <a:lstStyle/>
        <a:p>
          <a:endParaRPr lang="en-US"/>
        </a:p>
      </dgm:t>
    </dgm:pt>
    <dgm:pt modelId="{2DC39963-C1C5-4146-A542-618832CF62D6}">
      <dgm:prSet phldrT="[Text]"/>
      <dgm:spPr/>
      <dgm:t>
        <a:bodyPr/>
        <a:lstStyle/>
        <a:p>
          <a:pPr>
            <a:buNone/>
          </a:pPr>
          <a:r>
            <a:rPr lang="en-US" dirty="0">
              <a:latin typeface="Calisto MT" panose="02040603050505030304" pitchFamily="18" charset="0"/>
            </a:rPr>
            <a:t>TBL has a direct effect on student learning and examination scores (Freeman et al. 2014)</a:t>
          </a:r>
        </a:p>
      </dgm:t>
    </dgm:pt>
    <dgm:pt modelId="{2306ACC4-E791-499C-8986-D6526B0AC52F}" type="parTrans" cxnId="{2ADEDA9F-54A7-427B-B1D7-476A046CC0CF}">
      <dgm:prSet/>
      <dgm:spPr/>
      <dgm:t>
        <a:bodyPr/>
        <a:lstStyle/>
        <a:p>
          <a:endParaRPr lang="en-US"/>
        </a:p>
      </dgm:t>
    </dgm:pt>
    <dgm:pt modelId="{B2C042DF-C9A4-4674-84DD-FB696016699C}" type="sibTrans" cxnId="{2ADEDA9F-54A7-427B-B1D7-476A046CC0CF}">
      <dgm:prSet/>
      <dgm:spPr/>
      <dgm:t>
        <a:bodyPr/>
        <a:lstStyle/>
        <a:p>
          <a:endParaRPr lang="en-US"/>
        </a:p>
      </dgm:t>
    </dgm:pt>
    <dgm:pt modelId="{85891DB2-95E1-4817-9B14-E2DC5DC7C1FD}">
      <dgm:prSet phldrT="[Text]"/>
      <dgm:spPr/>
      <dgm:t>
        <a:bodyPr/>
        <a:lstStyle/>
        <a:p>
          <a:pPr>
            <a:buNone/>
          </a:pPr>
          <a:r>
            <a:rPr lang="en-US" dirty="0">
              <a:latin typeface="Calisto MT" panose="02040603050505030304" pitchFamily="18" charset="0"/>
            </a:rPr>
            <a:t>Studies found that TBL exercises lead to an average increase in exam scores of 6% and 0.3 point increase in the final grade. Would translate to a B rising to a B+ (Freeman et al. 2014).</a:t>
          </a:r>
          <a:endParaRPr lang="en-US" dirty="0"/>
        </a:p>
      </dgm:t>
    </dgm:pt>
    <dgm:pt modelId="{B5325720-16DE-4C1D-B7A0-FC0A3B3FE8F7}" type="parTrans" cxnId="{2257D0EE-39B5-45FE-9EC9-E777A9AA57E9}">
      <dgm:prSet/>
      <dgm:spPr/>
      <dgm:t>
        <a:bodyPr/>
        <a:lstStyle/>
        <a:p>
          <a:endParaRPr lang="en-US"/>
        </a:p>
      </dgm:t>
    </dgm:pt>
    <dgm:pt modelId="{A26FA7D3-2EEB-46E4-BDA6-71F72E606DDA}" type="sibTrans" cxnId="{2257D0EE-39B5-45FE-9EC9-E777A9AA57E9}">
      <dgm:prSet/>
      <dgm:spPr/>
      <dgm:t>
        <a:bodyPr/>
        <a:lstStyle/>
        <a:p>
          <a:endParaRPr lang="en-US"/>
        </a:p>
      </dgm:t>
    </dgm:pt>
    <dgm:pt modelId="{6B05ED42-2EEA-4407-A836-75D046EFA93D}" type="pres">
      <dgm:prSet presAssocID="{F589EA1E-21DC-4317-A7E7-5ACB91363ED2}" presName="theList" presStyleCnt="0">
        <dgm:presLayoutVars>
          <dgm:dir/>
          <dgm:animLvl val="lvl"/>
          <dgm:resizeHandles val="exact"/>
        </dgm:presLayoutVars>
      </dgm:prSet>
      <dgm:spPr/>
    </dgm:pt>
    <dgm:pt modelId="{88944C3B-4A44-4614-8F5D-F7A33E132C2D}" type="pres">
      <dgm:prSet presAssocID="{67CE8501-9D06-4EBD-8A72-9424DFDCB19B}" presName="compNode" presStyleCnt="0"/>
      <dgm:spPr/>
    </dgm:pt>
    <dgm:pt modelId="{ECE8D85D-8C0E-41B6-94F2-DA485BD5D974}" type="pres">
      <dgm:prSet presAssocID="{67CE8501-9D06-4EBD-8A72-9424DFDCB19B}" presName="aNode" presStyleLbl="bgShp" presStyleIdx="0" presStyleCnt="2"/>
      <dgm:spPr/>
    </dgm:pt>
    <dgm:pt modelId="{4B945C2E-4191-4E1F-AFE5-D4D23D43BB9A}" type="pres">
      <dgm:prSet presAssocID="{67CE8501-9D06-4EBD-8A72-9424DFDCB19B}" presName="textNode" presStyleLbl="bgShp" presStyleIdx="0" presStyleCnt="2"/>
      <dgm:spPr/>
    </dgm:pt>
    <dgm:pt modelId="{FEBE1ECC-E291-4538-B57C-902D31A0498E}" type="pres">
      <dgm:prSet presAssocID="{67CE8501-9D06-4EBD-8A72-9424DFDCB19B}" presName="compChildNode" presStyleCnt="0"/>
      <dgm:spPr/>
    </dgm:pt>
    <dgm:pt modelId="{AB416D5A-F9A2-4BFC-A0BC-6125FFD5F15B}" type="pres">
      <dgm:prSet presAssocID="{67CE8501-9D06-4EBD-8A72-9424DFDCB19B}" presName="theInnerList" presStyleCnt="0"/>
      <dgm:spPr/>
    </dgm:pt>
    <dgm:pt modelId="{65A0A388-C300-498B-AF45-5DE752A81541}" type="pres">
      <dgm:prSet presAssocID="{69E8EF20-6936-4FB5-9F83-2D4B5AD175FE}" presName="childNode" presStyleLbl="node1" presStyleIdx="0" presStyleCnt="4">
        <dgm:presLayoutVars>
          <dgm:bulletEnabled val="1"/>
        </dgm:presLayoutVars>
      </dgm:prSet>
      <dgm:spPr/>
    </dgm:pt>
    <dgm:pt modelId="{33C5EFC5-DB44-4DAD-8B9B-2510BB0E882D}" type="pres">
      <dgm:prSet presAssocID="{69E8EF20-6936-4FB5-9F83-2D4B5AD175FE}" presName="aSpace2" presStyleCnt="0"/>
      <dgm:spPr/>
    </dgm:pt>
    <dgm:pt modelId="{BBEDEDA4-77E1-4809-A55A-4A785CFFB3DE}" type="pres">
      <dgm:prSet presAssocID="{31AAABAB-5C1F-4FF0-B4AB-6B26F78C562C}" presName="childNode" presStyleLbl="node1" presStyleIdx="1" presStyleCnt="4">
        <dgm:presLayoutVars>
          <dgm:bulletEnabled val="1"/>
        </dgm:presLayoutVars>
      </dgm:prSet>
      <dgm:spPr/>
    </dgm:pt>
    <dgm:pt modelId="{0A31F50C-58FC-48BB-910B-156DDCC173D4}" type="pres">
      <dgm:prSet presAssocID="{67CE8501-9D06-4EBD-8A72-9424DFDCB19B}" presName="aSpace" presStyleCnt="0"/>
      <dgm:spPr/>
    </dgm:pt>
    <dgm:pt modelId="{A7C01D18-D2E8-4566-964E-A9DCF518A763}" type="pres">
      <dgm:prSet presAssocID="{AD5166F3-D068-498A-9582-E36750B930D8}" presName="compNode" presStyleCnt="0"/>
      <dgm:spPr/>
    </dgm:pt>
    <dgm:pt modelId="{4208F25F-CF5C-420A-B749-99BD912953B1}" type="pres">
      <dgm:prSet presAssocID="{AD5166F3-D068-498A-9582-E36750B930D8}" presName="aNode" presStyleLbl="bgShp" presStyleIdx="1" presStyleCnt="2"/>
      <dgm:spPr/>
    </dgm:pt>
    <dgm:pt modelId="{CDF471AB-DFD7-4BF7-8D56-73EC937B5370}" type="pres">
      <dgm:prSet presAssocID="{AD5166F3-D068-498A-9582-E36750B930D8}" presName="textNode" presStyleLbl="bgShp" presStyleIdx="1" presStyleCnt="2"/>
      <dgm:spPr/>
    </dgm:pt>
    <dgm:pt modelId="{413B3817-C13E-4AB6-ACF5-32B09AE4247B}" type="pres">
      <dgm:prSet presAssocID="{AD5166F3-D068-498A-9582-E36750B930D8}" presName="compChildNode" presStyleCnt="0"/>
      <dgm:spPr/>
    </dgm:pt>
    <dgm:pt modelId="{1AF2CF28-0AE0-47D5-B6CC-B0AEB4BCC12D}" type="pres">
      <dgm:prSet presAssocID="{AD5166F3-D068-498A-9582-E36750B930D8}" presName="theInnerList" presStyleCnt="0"/>
      <dgm:spPr/>
    </dgm:pt>
    <dgm:pt modelId="{A16B3EA7-CF22-4840-B14A-C9F1FEA6C960}" type="pres">
      <dgm:prSet presAssocID="{2DC39963-C1C5-4146-A542-618832CF62D6}" presName="childNode" presStyleLbl="node1" presStyleIdx="2" presStyleCnt="4" custLinFactNeighborX="-569" custLinFactNeighborY="-35082">
        <dgm:presLayoutVars>
          <dgm:bulletEnabled val="1"/>
        </dgm:presLayoutVars>
      </dgm:prSet>
      <dgm:spPr/>
    </dgm:pt>
    <dgm:pt modelId="{4EACBFB7-3F48-4551-950A-8B336B135545}" type="pres">
      <dgm:prSet presAssocID="{2DC39963-C1C5-4146-A542-618832CF62D6}" presName="aSpace2" presStyleCnt="0"/>
      <dgm:spPr/>
    </dgm:pt>
    <dgm:pt modelId="{91832F5F-D932-4D42-A5FA-7D5FE0F61808}" type="pres">
      <dgm:prSet presAssocID="{85891DB2-95E1-4817-9B14-E2DC5DC7C1FD}" presName="childNode" presStyleLbl="node1" presStyleIdx="3" presStyleCnt="4">
        <dgm:presLayoutVars>
          <dgm:bulletEnabled val="1"/>
        </dgm:presLayoutVars>
      </dgm:prSet>
      <dgm:spPr/>
    </dgm:pt>
  </dgm:ptLst>
  <dgm:cxnLst>
    <dgm:cxn modelId="{252FB002-A692-455C-9214-70275ADDCB1E}" type="presOf" srcId="{69E8EF20-6936-4FB5-9F83-2D4B5AD175FE}" destId="{65A0A388-C300-498B-AF45-5DE752A81541}" srcOrd="0" destOrd="0" presId="urn:microsoft.com/office/officeart/2005/8/layout/lProcess2"/>
    <dgm:cxn modelId="{94AFD219-21B8-4190-BB9F-80CFFCB264E4}" type="presOf" srcId="{85891DB2-95E1-4817-9B14-E2DC5DC7C1FD}" destId="{91832F5F-D932-4D42-A5FA-7D5FE0F61808}" srcOrd="0" destOrd="0" presId="urn:microsoft.com/office/officeart/2005/8/layout/lProcess2"/>
    <dgm:cxn modelId="{4CE8E727-A1B4-44B7-B27D-60EB176D7E75}" type="presOf" srcId="{AD5166F3-D068-498A-9582-E36750B930D8}" destId="{4208F25F-CF5C-420A-B749-99BD912953B1}" srcOrd="0" destOrd="0" presId="urn:microsoft.com/office/officeart/2005/8/layout/lProcess2"/>
    <dgm:cxn modelId="{BBE5913A-C57F-4FBC-8E09-E559BBAEB857}" type="presOf" srcId="{F589EA1E-21DC-4317-A7E7-5ACB91363ED2}" destId="{6B05ED42-2EEA-4407-A836-75D046EFA93D}" srcOrd="0" destOrd="0" presId="urn:microsoft.com/office/officeart/2005/8/layout/lProcess2"/>
    <dgm:cxn modelId="{DDEFF76B-5F01-44A8-B2C2-10605B5C217D}" srcId="{67CE8501-9D06-4EBD-8A72-9424DFDCB19B}" destId="{31AAABAB-5C1F-4FF0-B4AB-6B26F78C562C}" srcOrd="1" destOrd="0" parTransId="{64320F28-0F8E-4228-A4AE-B203617A8A7E}" sibTransId="{11B44CAA-E767-4347-8442-78FCA15DE500}"/>
    <dgm:cxn modelId="{EE5F0158-580C-45EF-8640-DD6365EC07BF}" type="presOf" srcId="{67CE8501-9D06-4EBD-8A72-9424DFDCB19B}" destId="{ECE8D85D-8C0E-41B6-94F2-DA485BD5D974}" srcOrd="0" destOrd="0" presId="urn:microsoft.com/office/officeart/2005/8/layout/lProcess2"/>
    <dgm:cxn modelId="{78B71591-D34A-4273-B59E-80ED678C260A}" type="presOf" srcId="{67CE8501-9D06-4EBD-8A72-9424DFDCB19B}" destId="{4B945C2E-4191-4E1F-AFE5-D4D23D43BB9A}" srcOrd="1" destOrd="0" presId="urn:microsoft.com/office/officeart/2005/8/layout/lProcess2"/>
    <dgm:cxn modelId="{DDECF39D-7017-451C-9D80-803BBE711D14}" type="presOf" srcId="{31AAABAB-5C1F-4FF0-B4AB-6B26F78C562C}" destId="{BBEDEDA4-77E1-4809-A55A-4A785CFFB3DE}" srcOrd="0" destOrd="0" presId="urn:microsoft.com/office/officeart/2005/8/layout/lProcess2"/>
    <dgm:cxn modelId="{2ADEDA9F-54A7-427B-B1D7-476A046CC0CF}" srcId="{AD5166F3-D068-498A-9582-E36750B930D8}" destId="{2DC39963-C1C5-4146-A542-618832CF62D6}" srcOrd="0" destOrd="0" parTransId="{2306ACC4-E791-499C-8986-D6526B0AC52F}" sibTransId="{B2C042DF-C9A4-4674-84DD-FB696016699C}"/>
    <dgm:cxn modelId="{844529AB-D65A-4DC6-B200-3CB91FBFEABE}" srcId="{67CE8501-9D06-4EBD-8A72-9424DFDCB19B}" destId="{69E8EF20-6936-4FB5-9F83-2D4B5AD175FE}" srcOrd="0" destOrd="0" parTransId="{324FC04C-A341-4618-8B34-61C51C4B7120}" sibTransId="{5C0B4CF9-975A-4320-B81D-F1E96B640592}"/>
    <dgm:cxn modelId="{5F5BB5B4-D48F-4FF7-B81F-F0CAE249C8B6}" type="presOf" srcId="{AD5166F3-D068-498A-9582-E36750B930D8}" destId="{CDF471AB-DFD7-4BF7-8D56-73EC937B5370}" srcOrd="1" destOrd="0" presId="urn:microsoft.com/office/officeart/2005/8/layout/lProcess2"/>
    <dgm:cxn modelId="{554ACDDC-9F2F-4356-8149-EC129267D54E}" srcId="{F589EA1E-21DC-4317-A7E7-5ACB91363ED2}" destId="{AD5166F3-D068-498A-9582-E36750B930D8}" srcOrd="1" destOrd="0" parTransId="{6A417E74-112B-47E7-AD13-92FF22050251}" sibTransId="{35DB3D95-BB4F-450B-BDD4-5E0CEED652E8}"/>
    <dgm:cxn modelId="{6EBCA5E6-1037-40E6-A7B8-FD19A397115B}" srcId="{F589EA1E-21DC-4317-A7E7-5ACB91363ED2}" destId="{67CE8501-9D06-4EBD-8A72-9424DFDCB19B}" srcOrd="0" destOrd="0" parTransId="{E9FFFB1A-CDF1-4D5B-A189-7AE82C918E75}" sibTransId="{558B6CE1-9068-40CD-BB4E-BF538E447E78}"/>
    <dgm:cxn modelId="{2257D0EE-39B5-45FE-9EC9-E777A9AA57E9}" srcId="{AD5166F3-D068-498A-9582-E36750B930D8}" destId="{85891DB2-95E1-4817-9B14-E2DC5DC7C1FD}" srcOrd="1" destOrd="0" parTransId="{B5325720-16DE-4C1D-B7A0-FC0A3B3FE8F7}" sibTransId="{A26FA7D3-2EEB-46E4-BDA6-71F72E606DDA}"/>
    <dgm:cxn modelId="{BC1985F1-F5C5-40AC-973B-F0B3A97BA557}" type="presOf" srcId="{2DC39963-C1C5-4146-A542-618832CF62D6}" destId="{A16B3EA7-CF22-4840-B14A-C9F1FEA6C960}" srcOrd="0" destOrd="0" presId="urn:microsoft.com/office/officeart/2005/8/layout/lProcess2"/>
    <dgm:cxn modelId="{C46ED566-8555-4E1B-9C96-AD26B62E6E1C}" type="presParOf" srcId="{6B05ED42-2EEA-4407-A836-75D046EFA93D}" destId="{88944C3B-4A44-4614-8F5D-F7A33E132C2D}" srcOrd="0" destOrd="0" presId="urn:microsoft.com/office/officeart/2005/8/layout/lProcess2"/>
    <dgm:cxn modelId="{694BCBE7-C0ED-43E4-ACC9-D3CB534F4AEB}" type="presParOf" srcId="{88944C3B-4A44-4614-8F5D-F7A33E132C2D}" destId="{ECE8D85D-8C0E-41B6-94F2-DA485BD5D974}" srcOrd="0" destOrd="0" presId="urn:microsoft.com/office/officeart/2005/8/layout/lProcess2"/>
    <dgm:cxn modelId="{F077DAAA-EBF9-4A63-A275-1043E92483D3}" type="presParOf" srcId="{88944C3B-4A44-4614-8F5D-F7A33E132C2D}" destId="{4B945C2E-4191-4E1F-AFE5-D4D23D43BB9A}" srcOrd="1" destOrd="0" presId="urn:microsoft.com/office/officeart/2005/8/layout/lProcess2"/>
    <dgm:cxn modelId="{EB17CE3B-E026-45D5-9F8D-32A08A95C135}" type="presParOf" srcId="{88944C3B-4A44-4614-8F5D-F7A33E132C2D}" destId="{FEBE1ECC-E291-4538-B57C-902D31A0498E}" srcOrd="2" destOrd="0" presId="urn:microsoft.com/office/officeart/2005/8/layout/lProcess2"/>
    <dgm:cxn modelId="{2DD903C2-192C-4DDA-AB35-D6FE1E86ED70}" type="presParOf" srcId="{FEBE1ECC-E291-4538-B57C-902D31A0498E}" destId="{AB416D5A-F9A2-4BFC-A0BC-6125FFD5F15B}" srcOrd="0" destOrd="0" presId="urn:microsoft.com/office/officeart/2005/8/layout/lProcess2"/>
    <dgm:cxn modelId="{3921D54E-5BE5-43FE-9C2D-4360E36AADFB}" type="presParOf" srcId="{AB416D5A-F9A2-4BFC-A0BC-6125FFD5F15B}" destId="{65A0A388-C300-498B-AF45-5DE752A81541}" srcOrd="0" destOrd="0" presId="urn:microsoft.com/office/officeart/2005/8/layout/lProcess2"/>
    <dgm:cxn modelId="{DCDC7677-0AE4-4EDF-883C-DDA162CCAD52}" type="presParOf" srcId="{AB416D5A-F9A2-4BFC-A0BC-6125FFD5F15B}" destId="{33C5EFC5-DB44-4DAD-8B9B-2510BB0E882D}" srcOrd="1" destOrd="0" presId="urn:microsoft.com/office/officeart/2005/8/layout/lProcess2"/>
    <dgm:cxn modelId="{2C8B886E-66C3-499E-A0D8-C13DBFCDA721}" type="presParOf" srcId="{AB416D5A-F9A2-4BFC-A0BC-6125FFD5F15B}" destId="{BBEDEDA4-77E1-4809-A55A-4A785CFFB3DE}" srcOrd="2" destOrd="0" presId="urn:microsoft.com/office/officeart/2005/8/layout/lProcess2"/>
    <dgm:cxn modelId="{FF842446-C3FF-421F-A0CF-7C157674CC02}" type="presParOf" srcId="{6B05ED42-2EEA-4407-A836-75D046EFA93D}" destId="{0A31F50C-58FC-48BB-910B-156DDCC173D4}" srcOrd="1" destOrd="0" presId="urn:microsoft.com/office/officeart/2005/8/layout/lProcess2"/>
    <dgm:cxn modelId="{51C00463-E35C-468C-9051-6F8B83A2D9F8}" type="presParOf" srcId="{6B05ED42-2EEA-4407-A836-75D046EFA93D}" destId="{A7C01D18-D2E8-4566-964E-A9DCF518A763}" srcOrd="2" destOrd="0" presId="urn:microsoft.com/office/officeart/2005/8/layout/lProcess2"/>
    <dgm:cxn modelId="{AE9FA869-6FDE-476B-9325-5B2E430F7DE6}" type="presParOf" srcId="{A7C01D18-D2E8-4566-964E-A9DCF518A763}" destId="{4208F25F-CF5C-420A-B749-99BD912953B1}" srcOrd="0" destOrd="0" presId="urn:microsoft.com/office/officeart/2005/8/layout/lProcess2"/>
    <dgm:cxn modelId="{D8560B30-95E6-4563-A9C4-5F1E573CCB75}" type="presParOf" srcId="{A7C01D18-D2E8-4566-964E-A9DCF518A763}" destId="{CDF471AB-DFD7-4BF7-8D56-73EC937B5370}" srcOrd="1" destOrd="0" presId="urn:microsoft.com/office/officeart/2005/8/layout/lProcess2"/>
    <dgm:cxn modelId="{7E92E0BD-4878-455C-A965-A7B9ABA498AB}" type="presParOf" srcId="{A7C01D18-D2E8-4566-964E-A9DCF518A763}" destId="{413B3817-C13E-4AB6-ACF5-32B09AE4247B}" srcOrd="2" destOrd="0" presId="urn:microsoft.com/office/officeart/2005/8/layout/lProcess2"/>
    <dgm:cxn modelId="{EDF35A56-0E09-42CE-A7D8-723605BB6CC5}" type="presParOf" srcId="{413B3817-C13E-4AB6-ACF5-32B09AE4247B}" destId="{1AF2CF28-0AE0-47D5-B6CC-B0AEB4BCC12D}" srcOrd="0" destOrd="0" presId="urn:microsoft.com/office/officeart/2005/8/layout/lProcess2"/>
    <dgm:cxn modelId="{FDA64017-F145-49B7-8CB8-A671BC10CF44}" type="presParOf" srcId="{1AF2CF28-0AE0-47D5-B6CC-B0AEB4BCC12D}" destId="{A16B3EA7-CF22-4840-B14A-C9F1FEA6C960}" srcOrd="0" destOrd="0" presId="urn:microsoft.com/office/officeart/2005/8/layout/lProcess2"/>
    <dgm:cxn modelId="{ACDB0FF7-43F7-4C29-812D-8EF12ABF642B}" type="presParOf" srcId="{1AF2CF28-0AE0-47D5-B6CC-B0AEB4BCC12D}" destId="{4EACBFB7-3F48-4551-950A-8B336B135545}" srcOrd="1" destOrd="0" presId="urn:microsoft.com/office/officeart/2005/8/layout/lProcess2"/>
    <dgm:cxn modelId="{B4BC8854-52DD-4C1C-89FE-C9856788BEB2}" type="presParOf" srcId="{1AF2CF28-0AE0-47D5-B6CC-B0AEB4BCC12D}" destId="{91832F5F-D932-4D42-A5FA-7D5FE0F61808}" srcOrd="2"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1727DC-442F-4E30-8C4C-682B5EE66614}" type="doc">
      <dgm:prSet loTypeId="urn:microsoft.com/office/officeart/2005/8/layout/venn3" loCatId="relationship" qsTypeId="urn:microsoft.com/office/officeart/2005/8/quickstyle/simple2" qsCatId="simple" csTypeId="urn:microsoft.com/office/officeart/2005/8/colors/accent1_2" csCatId="accent1" phldr="1"/>
      <dgm:spPr/>
      <dgm:t>
        <a:bodyPr/>
        <a:lstStyle/>
        <a:p>
          <a:endParaRPr lang="en-US"/>
        </a:p>
      </dgm:t>
    </dgm:pt>
    <dgm:pt modelId="{8486E0CB-EB82-49F0-9073-5774752D015F}">
      <dgm:prSet phldrT="[Text]"/>
      <dgm:spPr/>
      <dgm:t>
        <a:bodyPr/>
        <a:lstStyle/>
        <a:p>
          <a:r>
            <a:rPr lang="en-US" dirty="0"/>
            <a:t>Less stress</a:t>
          </a:r>
        </a:p>
      </dgm:t>
    </dgm:pt>
    <dgm:pt modelId="{55445257-9C68-40C7-9FA6-CB2A36EC813B}" type="parTrans" cxnId="{F7E649B3-D287-4C94-B262-AC8D04D632F6}">
      <dgm:prSet/>
      <dgm:spPr/>
      <dgm:t>
        <a:bodyPr/>
        <a:lstStyle/>
        <a:p>
          <a:endParaRPr lang="en-US"/>
        </a:p>
      </dgm:t>
    </dgm:pt>
    <dgm:pt modelId="{6C111AAC-BF66-4FDF-900D-CD201EE4B884}" type="sibTrans" cxnId="{F7E649B3-D287-4C94-B262-AC8D04D632F6}">
      <dgm:prSet/>
      <dgm:spPr/>
      <dgm:t>
        <a:bodyPr/>
        <a:lstStyle/>
        <a:p>
          <a:endParaRPr lang="en-US"/>
        </a:p>
      </dgm:t>
    </dgm:pt>
    <dgm:pt modelId="{0B8F3279-129C-4F1B-84ED-14B69C678C2E}">
      <dgm:prSet phldrT="[Text]"/>
      <dgm:spPr/>
      <dgm:t>
        <a:bodyPr/>
        <a:lstStyle/>
        <a:p>
          <a:r>
            <a:rPr lang="en-US" dirty="0"/>
            <a:t>Low stakes learning</a:t>
          </a:r>
        </a:p>
      </dgm:t>
    </dgm:pt>
    <dgm:pt modelId="{D9041850-7CC1-4DF8-A263-DBA2E46DFBAF}" type="parTrans" cxnId="{35F6D1D2-0294-410C-A076-46F1B395CBD0}">
      <dgm:prSet/>
      <dgm:spPr/>
      <dgm:t>
        <a:bodyPr/>
        <a:lstStyle/>
        <a:p>
          <a:endParaRPr lang="en-US"/>
        </a:p>
      </dgm:t>
    </dgm:pt>
    <dgm:pt modelId="{EF4189A8-D2A2-4B88-9C63-C0D733C4949B}" type="sibTrans" cxnId="{35F6D1D2-0294-410C-A076-46F1B395CBD0}">
      <dgm:prSet/>
      <dgm:spPr/>
      <dgm:t>
        <a:bodyPr/>
        <a:lstStyle/>
        <a:p>
          <a:endParaRPr lang="en-US"/>
        </a:p>
      </dgm:t>
    </dgm:pt>
    <dgm:pt modelId="{86007F39-0854-4925-B2B7-713435DE37A8}">
      <dgm:prSet phldrT="[Text]"/>
      <dgm:spPr/>
      <dgm:t>
        <a:bodyPr/>
        <a:lstStyle/>
        <a:p>
          <a:r>
            <a:rPr lang="en-US" dirty="0"/>
            <a:t>Sense of belonging</a:t>
          </a:r>
        </a:p>
      </dgm:t>
    </dgm:pt>
    <dgm:pt modelId="{3E2BB8A3-4BFC-41EA-B6C8-573C327101D6}" type="parTrans" cxnId="{50EBFD51-20CB-4278-B034-6387F9E36E8F}">
      <dgm:prSet/>
      <dgm:spPr/>
      <dgm:t>
        <a:bodyPr/>
        <a:lstStyle/>
        <a:p>
          <a:endParaRPr lang="en-US"/>
        </a:p>
      </dgm:t>
    </dgm:pt>
    <dgm:pt modelId="{66D2375A-A1D4-46E5-9573-8904BFC6ED8E}" type="sibTrans" cxnId="{50EBFD51-20CB-4278-B034-6387F9E36E8F}">
      <dgm:prSet/>
      <dgm:spPr/>
      <dgm:t>
        <a:bodyPr/>
        <a:lstStyle/>
        <a:p>
          <a:endParaRPr lang="en-US"/>
        </a:p>
      </dgm:t>
    </dgm:pt>
    <dgm:pt modelId="{6CB55C93-2CB9-42F8-BB09-6DBE868DC2A8}">
      <dgm:prSet phldrT="[Text]"/>
      <dgm:spPr/>
      <dgm:t>
        <a:bodyPr/>
        <a:lstStyle/>
        <a:p>
          <a:r>
            <a:rPr lang="en-US" dirty="0"/>
            <a:t>Accountability</a:t>
          </a:r>
        </a:p>
      </dgm:t>
    </dgm:pt>
    <dgm:pt modelId="{5C46866A-2F6F-4BDA-A471-B4ECE89B81EF}" type="parTrans" cxnId="{B88808EE-56E9-4646-BABD-7089FEF71E54}">
      <dgm:prSet/>
      <dgm:spPr/>
      <dgm:t>
        <a:bodyPr/>
        <a:lstStyle/>
        <a:p>
          <a:endParaRPr lang="en-US"/>
        </a:p>
      </dgm:t>
    </dgm:pt>
    <dgm:pt modelId="{285E6519-17F8-468F-9D1B-1AB85233FD81}" type="sibTrans" cxnId="{B88808EE-56E9-4646-BABD-7089FEF71E54}">
      <dgm:prSet/>
      <dgm:spPr/>
      <dgm:t>
        <a:bodyPr/>
        <a:lstStyle/>
        <a:p>
          <a:endParaRPr lang="en-US"/>
        </a:p>
      </dgm:t>
    </dgm:pt>
    <dgm:pt modelId="{C6F39B83-0E89-492A-9824-AC5A1511F3EF}" type="pres">
      <dgm:prSet presAssocID="{641727DC-442F-4E30-8C4C-682B5EE66614}" presName="Name0" presStyleCnt="0">
        <dgm:presLayoutVars>
          <dgm:dir/>
          <dgm:resizeHandles val="exact"/>
        </dgm:presLayoutVars>
      </dgm:prSet>
      <dgm:spPr/>
    </dgm:pt>
    <dgm:pt modelId="{05B561F8-BE56-46BF-951B-BF43CDB5BF19}" type="pres">
      <dgm:prSet presAssocID="{8486E0CB-EB82-49F0-9073-5774752D015F}" presName="Name5" presStyleLbl="vennNode1" presStyleIdx="0" presStyleCnt="4">
        <dgm:presLayoutVars>
          <dgm:bulletEnabled val="1"/>
        </dgm:presLayoutVars>
      </dgm:prSet>
      <dgm:spPr/>
    </dgm:pt>
    <dgm:pt modelId="{D3918534-9DE5-44A0-9A58-3322746FA4DD}" type="pres">
      <dgm:prSet presAssocID="{6C111AAC-BF66-4FDF-900D-CD201EE4B884}" presName="space" presStyleCnt="0"/>
      <dgm:spPr/>
    </dgm:pt>
    <dgm:pt modelId="{5023CD20-149C-49DA-9167-15DC85EC7B1C}" type="pres">
      <dgm:prSet presAssocID="{0B8F3279-129C-4F1B-84ED-14B69C678C2E}" presName="Name5" presStyleLbl="vennNode1" presStyleIdx="1" presStyleCnt="4">
        <dgm:presLayoutVars>
          <dgm:bulletEnabled val="1"/>
        </dgm:presLayoutVars>
      </dgm:prSet>
      <dgm:spPr/>
    </dgm:pt>
    <dgm:pt modelId="{4A96F687-007A-475F-AC14-37876C74113B}" type="pres">
      <dgm:prSet presAssocID="{EF4189A8-D2A2-4B88-9C63-C0D733C4949B}" presName="space" presStyleCnt="0"/>
      <dgm:spPr/>
    </dgm:pt>
    <dgm:pt modelId="{670883BD-E23E-4C98-8F9E-F090F38725C1}" type="pres">
      <dgm:prSet presAssocID="{86007F39-0854-4925-B2B7-713435DE37A8}" presName="Name5" presStyleLbl="vennNode1" presStyleIdx="2" presStyleCnt="4">
        <dgm:presLayoutVars>
          <dgm:bulletEnabled val="1"/>
        </dgm:presLayoutVars>
      </dgm:prSet>
      <dgm:spPr/>
    </dgm:pt>
    <dgm:pt modelId="{1D918E4A-C11A-42A7-BD17-30B189A452AF}" type="pres">
      <dgm:prSet presAssocID="{66D2375A-A1D4-46E5-9573-8904BFC6ED8E}" presName="space" presStyleCnt="0"/>
      <dgm:spPr/>
    </dgm:pt>
    <dgm:pt modelId="{3DC10F8C-F5DF-43D9-B1A4-66BBB501FBB0}" type="pres">
      <dgm:prSet presAssocID="{6CB55C93-2CB9-42F8-BB09-6DBE868DC2A8}" presName="Name5" presStyleLbl="vennNode1" presStyleIdx="3" presStyleCnt="4">
        <dgm:presLayoutVars>
          <dgm:bulletEnabled val="1"/>
        </dgm:presLayoutVars>
      </dgm:prSet>
      <dgm:spPr/>
    </dgm:pt>
  </dgm:ptLst>
  <dgm:cxnLst>
    <dgm:cxn modelId="{DB3DD005-B8A1-494B-89F0-2FF43708C278}" type="presOf" srcId="{0B8F3279-129C-4F1B-84ED-14B69C678C2E}" destId="{5023CD20-149C-49DA-9167-15DC85EC7B1C}" srcOrd="0" destOrd="0" presId="urn:microsoft.com/office/officeart/2005/8/layout/venn3"/>
    <dgm:cxn modelId="{94877633-398F-4310-9B22-E1BE8D85150A}" type="presOf" srcId="{641727DC-442F-4E30-8C4C-682B5EE66614}" destId="{C6F39B83-0E89-492A-9824-AC5A1511F3EF}" srcOrd="0" destOrd="0" presId="urn:microsoft.com/office/officeart/2005/8/layout/venn3"/>
    <dgm:cxn modelId="{50EBFD51-20CB-4278-B034-6387F9E36E8F}" srcId="{641727DC-442F-4E30-8C4C-682B5EE66614}" destId="{86007F39-0854-4925-B2B7-713435DE37A8}" srcOrd="2" destOrd="0" parTransId="{3E2BB8A3-4BFC-41EA-B6C8-573C327101D6}" sibTransId="{66D2375A-A1D4-46E5-9573-8904BFC6ED8E}"/>
    <dgm:cxn modelId="{17AB3B89-8EC1-4FE6-A1A8-8879AC7BDB82}" type="presOf" srcId="{6CB55C93-2CB9-42F8-BB09-6DBE868DC2A8}" destId="{3DC10F8C-F5DF-43D9-B1A4-66BBB501FBB0}" srcOrd="0" destOrd="0" presId="urn:microsoft.com/office/officeart/2005/8/layout/venn3"/>
    <dgm:cxn modelId="{87AFFEAD-19C4-4D89-B15F-50E9649831FA}" type="presOf" srcId="{86007F39-0854-4925-B2B7-713435DE37A8}" destId="{670883BD-E23E-4C98-8F9E-F090F38725C1}" srcOrd="0" destOrd="0" presId="urn:microsoft.com/office/officeart/2005/8/layout/venn3"/>
    <dgm:cxn modelId="{F7E649B3-D287-4C94-B262-AC8D04D632F6}" srcId="{641727DC-442F-4E30-8C4C-682B5EE66614}" destId="{8486E0CB-EB82-49F0-9073-5774752D015F}" srcOrd="0" destOrd="0" parTransId="{55445257-9C68-40C7-9FA6-CB2A36EC813B}" sibTransId="{6C111AAC-BF66-4FDF-900D-CD201EE4B884}"/>
    <dgm:cxn modelId="{E468FACE-D8BF-47B2-8A25-A4E1BD94BBB4}" type="presOf" srcId="{8486E0CB-EB82-49F0-9073-5774752D015F}" destId="{05B561F8-BE56-46BF-951B-BF43CDB5BF19}" srcOrd="0" destOrd="0" presId="urn:microsoft.com/office/officeart/2005/8/layout/venn3"/>
    <dgm:cxn modelId="{35F6D1D2-0294-410C-A076-46F1B395CBD0}" srcId="{641727DC-442F-4E30-8C4C-682B5EE66614}" destId="{0B8F3279-129C-4F1B-84ED-14B69C678C2E}" srcOrd="1" destOrd="0" parTransId="{D9041850-7CC1-4DF8-A263-DBA2E46DFBAF}" sibTransId="{EF4189A8-D2A2-4B88-9C63-C0D733C4949B}"/>
    <dgm:cxn modelId="{B88808EE-56E9-4646-BABD-7089FEF71E54}" srcId="{641727DC-442F-4E30-8C4C-682B5EE66614}" destId="{6CB55C93-2CB9-42F8-BB09-6DBE868DC2A8}" srcOrd="3" destOrd="0" parTransId="{5C46866A-2F6F-4BDA-A471-B4ECE89B81EF}" sibTransId="{285E6519-17F8-468F-9D1B-1AB85233FD81}"/>
    <dgm:cxn modelId="{EB886A2E-40C1-4848-BF52-83F4E7397365}" type="presParOf" srcId="{C6F39B83-0E89-492A-9824-AC5A1511F3EF}" destId="{05B561F8-BE56-46BF-951B-BF43CDB5BF19}" srcOrd="0" destOrd="0" presId="urn:microsoft.com/office/officeart/2005/8/layout/venn3"/>
    <dgm:cxn modelId="{43C35699-2430-47ED-A56A-101D89DFA154}" type="presParOf" srcId="{C6F39B83-0E89-492A-9824-AC5A1511F3EF}" destId="{D3918534-9DE5-44A0-9A58-3322746FA4DD}" srcOrd="1" destOrd="0" presId="urn:microsoft.com/office/officeart/2005/8/layout/venn3"/>
    <dgm:cxn modelId="{E068088A-D8B6-45D3-82A7-4623F0D79EAB}" type="presParOf" srcId="{C6F39B83-0E89-492A-9824-AC5A1511F3EF}" destId="{5023CD20-149C-49DA-9167-15DC85EC7B1C}" srcOrd="2" destOrd="0" presId="urn:microsoft.com/office/officeart/2005/8/layout/venn3"/>
    <dgm:cxn modelId="{33602EB2-5993-48CE-B48B-A03E7ACE9DB2}" type="presParOf" srcId="{C6F39B83-0E89-492A-9824-AC5A1511F3EF}" destId="{4A96F687-007A-475F-AC14-37876C74113B}" srcOrd="3" destOrd="0" presId="urn:microsoft.com/office/officeart/2005/8/layout/venn3"/>
    <dgm:cxn modelId="{B28310C3-9EA3-4455-9B81-9D544F3D89E7}" type="presParOf" srcId="{C6F39B83-0E89-492A-9824-AC5A1511F3EF}" destId="{670883BD-E23E-4C98-8F9E-F090F38725C1}" srcOrd="4" destOrd="0" presId="urn:microsoft.com/office/officeart/2005/8/layout/venn3"/>
    <dgm:cxn modelId="{2F80C658-9049-480E-96A9-CB7A011E68BF}" type="presParOf" srcId="{C6F39B83-0E89-492A-9824-AC5A1511F3EF}" destId="{1D918E4A-C11A-42A7-BD17-30B189A452AF}" srcOrd="5" destOrd="0" presId="urn:microsoft.com/office/officeart/2005/8/layout/venn3"/>
    <dgm:cxn modelId="{A46EE2E8-5013-4B26-89BD-9C36045E45BE}" type="presParOf" srcId="{C6F39B83-0E89-492A-9824-AC5A1511F3EF}" destId="{3DC10F8C-F5DF-43D9-B1A4-66BBB501FBB0}"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87F8DE-7B86-4FD4-BCB3-1819606B420D}" type="doc">
      <dgm:prSet loTypeId="urn:microsoft.com/office/officeart/2005/8/layout/lProcess2" loCatId="relationship" qsTypeId="urn:microsoft.com/office/officeart/2005/8/quickstyle/simple1" qsCatId="simple" csTypeId="urn:microsoft.com/office/officeart/2005/8/colors/accent1_2" csCatId="accent1" phldr="1"/>
      <dgm:spPr/>
      <dgm:t>
        <a:bodyPr/>
        <a:lstStyle/>
        <a:p>
          <a:endParaRPr lang="en-US"/>
        </a:p>
      </dgm:t>
    </dgm:pt>
    <dgm:pt modelId="{BFAB3833-6BE5-4ACB-B260-0411A819B783}">
      <dgm:prSet phldrT="[Text]"/>
      <dgm:spPr/>
      <dgm:t>
        <a:bodyPr/>
        <a:lstStyle/>
        <a:p>
          <a:r>
            <a:rPr lang="en-US" dirty="0">
              <a:latin typeface="Calisto MT" panose="02040603050505030304" pitchFamily="18" charset="0"/>
            </a:rPr>
            <a:t>High Self Confidence Key Words </a:t>
          </a:r>
        </a:p>
      </dgm:t>
    </dgm:pt>
    <dgm:pt modelId="{1D440A21-0A1B-45E6-AB8A-9A87361C18DF}" type="parTrans" cxnId="{F71E13DC-6A87-4C32-B244-C20550CDD18E}">
      <dgm:prSet/>
      <dgm:spPr/>
      <dgm:t>
        <a:bodyPr/>
        <a:lstStyle/>
        <a:p>
          <a:endParaRPr lang="en-US"/>
        </a:p>
      </dgm:t>
    </dgm:pt>
    <dgm:pt modelId="{BACB5856-A019-4322-A23E-D32182292562}" type="sibTrans" cxnId="{F71E13DC-6A87-4C32-B244-C20550CDD18E}">
      <dgm:prSet/>
      <dgm:spPr/>
      <dgm:t>
        <a:bodyPr/>
        <a:lstStyle/>
        <a:p>
          <a:endParaRPr lang="en-US"/>
        </a:p>
      </dgm:t>
    </dgm:pt>
    <dgm:pt modelId="{71BB3B73-AB0E-44C0-8D2B-DEE58173CAC7}">
      <dgm:prSet phldrT="[Text]"/>
      <dgm:spPr/>
      <dgm:t>
        <a:bodyPr/>
        <a:lstStyle/>
        <a:p>
          <a:r>
            <a:rPr lang="en-US" b="0" i="0" u="sng" dirty="0">
              <a:latin typeface="Calisto MT" panose="02040603050505030304" pitchFamily="18" charset="0"/>
            </a:rPr>
            <a:t>Pre-course survey: 21</a:t>
          </a:r>
        </a:p>
      </dgm:t>
    </dgm:pt>
    <dgm:pt modelId="{13E935D0-DF1B-498F-AA37-8BC5A38A17EF}" type="parTrans" cxnId="{87DFDA18-55B9-4063-898E-05139F5874C1}">
      <dgm:prSet/>
      <dgm:spPr/>
      <dgm:t>
        <a:bodyPr/>
        <a:lstStyle/>
        <a:p>
          <a:endParaRPr lang="en-US"/>
        </a:p>
      </dgm:t>
    </dgm:pt>
    <dgm:pt modelId="{46AF9FB3-BF2B-45C0-846E-82A014B602BE}" type="sibTrans" cxnId="{87DFDA18-55B9-4063-898E-05139F5874C1}">
      <dgm:prSet/>
      <dgm:spPr/>
      <dgm:t>
        <a:bodyPr/>
        <a:lstStyle/>
        <a:p>
          <a:endParaRPr lang="en-US"/>
        </a:p>
      </dgm:t>
    </dgm:pt>
    <dgm:pt modelId="{39B83D10-5CAF-459F-B9A8-6298BCC42A4B}">
      <dgm:prSet phldrT="[Text]"/>
      <dgm:spPr/>
      <dgm:t>
        <a:bodyPr/>
        <a:lstStyle/>
        <a:p>
          <a:r>
            <a:rPr lang="en-US" u="sng" dirty="0">
              <a:latin typeface="Calisto MT" panose="02040603050505030304" pitchFamily="18" charset="0"/>
            </a:rPr>
            <a:t>Post-course survey: 75 </a:t>
          </a:r>
        </a:p>
      </dgm:t>
    </dgm:pt>
    <dgm:pt modelId="{C8C52558-A92A-412F-A217-BD8AB1C43693}" type="parTrans" cxnId="{E4F1BC2B-F98F-42DB-BE31-C9305E6C276A}">
      <dgm:prSet/>
      <dgm:spPr/>
      <dgm:t>
        <a:bodyPr/>
        <a:lstStyle/>
        <a:p>
          <a:endParaRPr lang="en-US"/>
        </a:p>
      </dgm:t>
    </dgm:pt>
    <dgm:pt modelId="{F81395E8-BF47-4E16-ADCA-C1470F9D06C8}" type="sibTrans" cxnId="{E4F1BC2B-F98F-42DB-BE31-C9305E6C276A}">
      <dgm:prSet/>
      <dgm:spPr/>
      <dgm:t>
        <a:bodyPr/>
        <a:lstStyle/>
        <a:p>
          <a:endParaRPr lang="en-US"/>
        </a:p>
      </dgm:t>
    </dgm:pt>
    <dgm:pt modelId="{0ABFE95D-26B8-48B3-8F26-E95AB6C9F18A}">
      <dgm:prSet phldrT="[Text]"/>
      <dgm:spPr/>
      <dgm:t>
        <a:bodyPr/>
        <a:lstStyle/>
        <a:p>
          <a:r>
            <a:rPr lang="en-US" dirty="0">
              <a:latin typeface="Calisto MT" panose="02040603050505030304" pitchFamily="18" charset="0"/>
            </a:rPr>
            <a:t>Medium Self Confidence Key Words</a:t>
          </a:r>
        </a:p>
      </dgm:t>
    </dgm:pt>
    <dgm:pt modelId="{D1595DCC-4C96-4C4E-A098-096C118B8B12}" type="parTrans" cxnId="{7811FDBE-8FF5-47BF-A1B2-E6B100B4000F}">
      <dgm:prSet/>
      <dgm:spPr/>
      <dgm:t>
        <a:bodyPr/>
        <a:lstStyle/>
        <a:p>
          <a:endParaRPr lang="en-US"/>
        </a:p>
      </dgm:t>
    </dgm:pt>
    <dgm:pt modelId="{DFAD3FAC-0363-43D9-8D00-36430173473F}" type="sibTrans" cxnId="{7811FDBE-8FF5-47BF-A1B2-E6B100B4000F}">
      <dgm:prSet/>
      <dgm:spPr/>
      <dgm:t>
        <a:bodyPr/>
        <a:lstStyle/>
        <a:p>
          <a:endParaRPr lang="en-US"/>
        </a:p>
      </dgm:t>
    </dgm:pt>
    <dgm:pt modelId="{40C03A35-F522-43C6-8A33-42D55D4A2D14}">
      <dgm:prSet phldrT="[Text]"/>
      <dgm:spPr/>
      <dgm:t>
        <a:bodyPr/>
        <a:lstStyle/>
        <a:p>
          <a:r>
            <a:rPr lang="en-US" dirty="0">
              <a:latin typeface="Calisto MT" panose="02040603050505030304" pitchFamily="18" charset="0"/>
            </a:rPr>
            <a:t>Pre-Course survey: 3</a:t>
          </a:r>
        </a:p>
      </dgm:t>
    </dgm:pt>
    <dgm:pt modelId="{B31EB4AC-95F1-4964-89E5-DAC5D2725F99}" type="parTrans" cxnId="{5AC06549-A3CB-4D9F-B74F-688F462EFD02}">
      <dgm:prSet/>
      <dgm:spPr/>
      <dgm:t>
        <a:bodyPr/>
        <a:lstStyle/>
        <a:p>
          <a:endParaRPr lang="en-US"/>
        </a:p>
      </dgm:t>
    </dgm:pt>
    <dgm:pt modelId="{60F0F37D-B80C-47D2-ABAD-4F1FC046F8EE}" type="sibTrans" cxnId="{5AC06549-A3CB-4D9F-B74F-688F462EFD02}">
      <dgm:prSet/>
      <dgm:spPr/>
      <dgm:t>
        <a:bodyPr/>
        <a:lstStyle/>
        <a:p>
          <a:endParaRPr lang="en-US"/>
        </a:p>
      </dgm:t>
    </dgm:pt>
    <dgm:pt modelId="{FE06AD84-9467-47D9-9F5B-C17C597B4D85}">
      <dgm:prSet phldrT="[Text]"/>
      <dgm:spPr/>
      <dgm:t>
        <a:bodyPr/>
        <a:lstStyle/>
        <a:p>
          <a:r>
            <a:rPr lang="en-US" dirty="0">
              <a:latin typeface="Calisto MT" panose="02040603050505030304" pitchFamily="18" charset="0"/>
            </a:rPr>
            <a:t>Post-course Survey: 2</a:t>
          </a:r>
        </a:p>
      </dgm:t>
    </dgm:pt>
    <dgm:pt modelId="{670067E5-A7B8-4D08-A0A8-9BDACADB4079}" type="parTrans" cxnId="{1B3B9BF2-3428-4820-9649-3C3191BB7FE2}">
      <dgm:prSet/>
      <dgm:spPr/>
      <dgm:t>
        <a:bodyPr/>
        <a:lstStyle/>
        <a:p>
          <a:endParaRPr lang="en-US"/>
        </a:p>
      </dgm:t>
    </dgm:pt>
    <dgm:pt modelId="{7461BE41-1A5F-44BD-804D-7001173EA1D1}" type="sibTrans" cxnId="{1B3B9BF2-3428-4820-9649-3C3191BB7FE2}">
      <dgm:prSet/>
      <dgm:spPr/>
      <dgm:t>
        <a:bodyPr/>
        <a:lstStyle/>
        <a:p>
          <a:endParaRPr lang="en-US"/>
        </a:p>
      </dgm:t>
    </dgm:pt>
    <dgm:pt modelId="{60B2A3D4-CE64-408F-BA60-80717897DDDB}">
      <dgm:prSet phldrT="[Text]"/>
      <dgm:spPr/>
      <dgm:t>
        <a:bodyPr/>
        <a:lstStyle/>
        <a:p>
          <a:r>
            <a:rPr lang="en-US" dirty="0">
              <a:latin typeface="Calisto MT" panose="02040603050505030304" pitchFamily="18" charset="0"/>
            </a:rPr>
            <a:t>Low Self Confidence Key Words</a:t>
          </a:r>
        </a:p>
      </dgm:t>
    </dgm:pt>
    <dgm:pt modelId="{CA095701-145B-412E-BC93-51BF4FD69C4B}" type="parTrans" cxnId="{7C6FD5A4-EFB1-4A0A-BF7B-31F7054BD68D}">
      <dgm:prSet/>
      <dgm:spPr/>
      <dgm:t>
        <a:bodyPr/>
        <a:lstStyle/>
        <a:p>
          <a:endParaRPr lang="en-US"/>
        </a:p>
      </dgm:t>
    </dgm:pt>
    <dgm:pt modelId="{8C535D39-EC4A-4588-B51A-D6741A928D8A}" type="sibTrans" cxnId="{7C6FD5A4-EFB1-4A0A-BF7B-31F7054BD68D}">
      <dgm:prSet/>
      <dgm:spPr/>
      <dgm:t>
        <a:bodyPr/>
        <a:lstStyle/>
        <a:p>
          <a:endParaRPr lang="en-US"/>
        </a:p>
      </dgm:t>
    </dgm:pt>
    <dgm:pt modelId="{8B5B5EDA-4419-4212-8FF6-4D674B8FA8F2}">
      <dgm:prSet phldrT="[Text]"/>
      <dgm:spPr/>
      <dgm:t>
        <a:bodyPr/>
        <a:lstStyle/>
        <a:p>
          <a:r>
            <a:rPr lang="en-US" u="sng" dirty="0">
              <a:latin typeface="Calisto MT" panose="02040603050505030304" pitchFamily="18" charset="0"/>
            </a:rPr>
            <a:t>Pre-Course survey: 9</a:t>
          </a:r>
        </a:p>
      </dgm:t>
    </dgm:pt>
    <dgm:pt modelId="{01A59B78-88A7-409D-8190-53C8FDA5555F}" type="parTrans" cxnId="{24349221-D7AF-42EB-80BA-95C6F8D0A64D}">
      <dgm:prSet/>
      <dgm:spPr/>
      <dgm:t>
        <a:bodyPr/>
        <a:lstStyle/>
        <a:p>
          <a:endParaRPr lang="en-US"/>
        </a:p>
      </dgm:t>
    </dgm:pt>
    <dgm:pt modelId="{C35C9193-39E1-4640-B185-D6941702882B}" type="sibTrans" cxnId="{24349221-D7AF-42EB-80BA-95C6F8D0A64D}">
      <dgm:prSet/>
      <dgm:spPr/>
      <dgm:t>
        <a:bodyPr/>
        <a:lstStyle/>
        <a:p>
          <a:endParaRPr lang="en-US"/>
        </a:p>
      </dgm:t>
    </dgm:pt>
    <dgm:pt modelId="{ACC89514-7FD7-4B0D-8AD9-E50B72CC6DB6}">
      <dgm:prSet phldrT="[Text]"/>
      <dgm:spPr/>
      <dgm:t>
        <a:bodyPr/>
        <a:lstStyle/>
        <a:p>
          <a:r>
            <a:rPr lang="en-US" u="sng" dirty="0">
              <a:latin typeface="Calisto MT" panose="02040603050505030304" pitchFamily="18" charset="0"/>
            </a:rPr>
            <a:t>Post-course Survey: 1</a:t>
          </a:r>
        </a:p>
      </dgm:t>
    </dgm:pt>
    <dgm:pt modelId="{20862F66-4235-4EA1-B82A-1817D02F6A00}" type="parTrans" cxnId="{047B886B-0110-488B-98E2-5EC3712976BD}">
      <dgm:prSet/>
      <dgm:spPr/>
      <dgm:t>
        <a:bodyPr/>
        <a:lstStyle/>
        <a:p>
          <a:endParaRPr lang="en-US"/>
        </a:p>
      </dgm:t>
    </dgm:pt>
    <dgm:pt modelId="{EBF7B503-F62A-4F60-937E-D8CC5B8E37D2}" type="sibTrans" cxnId="{047B886B-0110-488B-98E2-5EC3712976BD}">
      <dgm:prSet/>
      <dgm:spPr/>
      <dgm:t>
        <a:bodyPr/>
        <a:lstStyle/>
        <a:p>
          <a:endParaRPr lang="en-US"/>
        </a:p>
      </dgm:t>
    </dgm:pt>
    <dgm:pt modelId="{49AA2214-F85C-4C43-809E-2ACEF1C2EAD3}" type="pres">
      <dgm:prSet presAssocID="{3287F8DE-7B86-4FD4-BCB3-1819606B420D}" presName="theList" presStyleCnt="0">
        <dgm:presLayoutVars>
          <dgm:dir/>
          <dgm:animLvl val="lvl"/>
          <dgm:resizeHandles val="exact"/>
        </dgm:presLayoutVars>
      </dgm:prSet>
      <dgm:spPr/>
    </dgm:pt>
    <dgm:pt modelId="{0D8C0913-8A64-4938-85E8-BE5D9FF6D380}" type="pres">
      <dgm:prSet presAssocID="{BFAB3833-6BE5-4ACB-B260-0411A819B783}" presName="compNode" presStyleCnt="0"/>
      <dgm:spPr/>
    </dgm:pt>
    <dgm:pt modelId="{D6DB4312-8F93-4636-ADA2-2AEDB7478508}" type="pres">
      <dgm:prSet presAssocID="{BFAB3833-6BE5-4ACB-B260-0411A819B783}" presName="aNode" presStyleLbl="bgShp" presStyleIdx="0" presStyleCnt="3"/>
      <dgm:spPr/>
    </dgm:pt>
    <dgm:pt modelId="{6EA7970E-0B1B-495B-86AC-EAD3344F6FFA}" type="pres">
      <dgm:prSet presAssocID="{BFAB3833-6BE5-4ACB-B260-0411A819B783}" presName="textNode" presStyleLbl="bgShp" presStyleIdx="0" presStyleCnt="3"/>
      <dgm:spPr/>
    </dgm:pt>
    <dgm:pt modelId="{7FDB8E08-3AF1-4B17-9734-4EE24C1E8564}" type="pres">
      <dgm:prSet presAssocID="{BFAB3833-6BE5-4ACB-B260-0411A819B783}" presName="compChildNode" presStyleCnt="0"/>
      <dgm:spPr/>
    </dgm:pt>
    <dgm:pt modelId="{D11E87D8-C1B6-4C64-B132-4C952818EDAC}" type="pres">
      <dgm:prSet presAssocID="{BFAB3833-6BE5-4ACB-B260-0411A819B783}" presName="theInnerList" presStyleCnt="0"/>
      <dgm:spPr/>
    </dgm:pt>
    <dgm:pt modelId="{C84C84C1-2391-4D9B-A6B2-F1233603FDDD}" type="pres">
      <dgm:prSet presAssocID="{71BB3B73-AB0E-44C0-8D2B-DEE58173CAC7}" presName="childNode" presStyleLbl="node1" presStyleIdx="0" presStyleCnt="6">
        <dgm:presLayoutVars>
          <dgm:bulletEnabled val="1"/>
        </dgm:presLayoutVars>
      </dgm:prSet>
      <dgm:spPr/>
    </dgm:pt>
    <dgm:pt modelId="{842854C4-2FB6-4432-932F-B21F65D76576}" type="pres">
      <dgm:prSet presAssocID="{71BB3B73-AB0E-44C0-8D2B-DEE58173CAC7}" presName="aSpace2" presStyleCnt="0"/>
      <dgm:spPr/>
    </dgm:pt>
    <dgm:pt modelId="{45165AEA-3C47-4424-A1F5-641C381FB562}" type="pres">
      <dgm:prSet presAssocID="{39B83D10-5CAF-459F-B9A8-6298BCC42A4B}" presName="childNode" presStyleLbl="node1" presStyleIdx="1" presStyleCnt="6">
        <dgm:presLayoutVars>
          <dgm:bulletEnabled val="1"/>
        </dgm:presLayoutVars>
      </dgm:prSet>
      <dgm:spPr/>
    </dgm:pt>
    <dgm:pt modelId="{CFA15F6E-5871-4ECB-980C-91AF5BC4C972}" type="pres">
      <dgm:prSet presAssocID="{BFAB3833-6BE5-4ACB-B260-0411A819B783}" presName="aSpace" presStyleCnt="0"/>
      <dgm:spPr/>
    </dgm:pt>
    <dgm:pt modelId="{969C4BEE-1270-4BCA-BC9C-0B8099AB2E61}" type="pres">
      <dgm:prSet presAssocID="{0ABFE95D-26B8-48B3-8F26-E95AB6C9F18A}" presName="compNode" presStyleCnt="0"/>
      <dgm:spPr/>
    </dgm:pt>
    <dgm:pt modelId="{C403F968-D0A2-48EE-A2DD-635737E6E785}" type="pres">
      <dgm:prSet presAssocID="{0ABFE95D-26B8-48B3-8F26-E95AB6C9F18A}" presName="aNode" presStyleLbl="bgShp" presStyleIdx="1" presStyleCnt="3"/>
      <dgm:spPr/>
    </dgm:pt>
    <dgm:pt modelId="{CAFA1C0D-0F31-4952-B11D-4F9EEFC5C5F1}" type="pres">
      <dgm:prSet presAssocID="{0ABFE95D-26B8-48B3-8F26-E95AB6C9F18A}" presName="textNode" presStyleLbl="bgShp" presStyleIdx="1" presStyleCnt="3"/>
      <dgm:spPr/>
    </dgm:pt>
    <dgm:pt modelId="{D891A9B5-9092-4C1E-880B-578AC125AFF3}" type="pres">
      <dgm:prSet presAssocID="{0ABFE95D-26B8-48B3-8F26-E95AB6C9F18A}" presName="compChildNode" presStyleCnt="0"/>
      <dgm:spPr/>
    </dgm:pt>
    <dgm:pt modelId="{D6FECB62-A7E5-420B-B73C-8C43BE3AA36F}" type="pres">
      <dgm:prSet presAssocID="{0ABFE95D-26B8-48B3-8F26-E95AB6C9F18A}" presName="theInnerList" presStyleCnt="0"/>
      <dgm:spPr/>
    </dgm:pt>
    <dgm:pt modelId="{AA419A68-4751-4F30-A00D-321099E39461}" type="pres">
      <dgm:prSet presAssocID="{40C03A35-F522-43C6-8A33-42D55D4A2D14}" presName="childNode" presStyleLbl="node1" presStyleIdx="2" presStyleCnt="6">
        <dgm:presLayoutVars>
          <dgm:bulletEnabled val="1"/>
        </dgm:presLayoutVars>
      </dgm:prSet>
      <dgm:spPr/>
    </dgm:pt>
    <dgm:pt modelId="{90F56CDB-7424-41D4-A1CC-22F8659DC3C2}" type="pres">
      <dgm:prSet presAssocID="{40C03A35-F522-43C6-8A33-42D55D4A2D14}" presName="aSpace2" presStyleCnt="0"/>
      <dgm:spPr/>
    </dgm:pt>
    <dgm:pt modelId="{77D70ACF-C71C-4CBA-9BC6-9028B80D8F0F}" type="pres">
      <dgm:prSet presAssocID="{FE06AD84-9467-47D9-9F5B-C17C597B4D85}" presName="childNode" presStyleLbl="node1" presStyleIdx="3" presStyleCnt="6">
        <dgm:presLayoutVars>
          <dgm:bulletEnabled val="1"/>
        </dgm:presLayoutVars>
      </dgm:prSet>
      <dgm:spPr/>
    </dgm:pt>
    <dgm:pt modelId="{909B2828-B047-4209-B6F4-799FD3DAE081}" type="pres">
      <dgm:prSet presAssocID="{0ABFE95D-26B8-48B3-8F26-E95AB6C9F18A}" presName="aSpace" presStyleCnt="0"/>
      <dgm:spPr/>
    </dgm:pt>
    <dgm:pt modelId="{D2A2AD38-CF02-45F6-A1A2-0FAE33848FFC}" type="pres">
      <dgm:prSet presAssocID="{60B2A3D4-CE64-408F-BA60-80717897DDDB}" presName="compNode" presStyleCnt="0"/>
      <dgm:spPr/>
    </dgm:pt>
    <dgm:pt modelId="{C7166480-3CFC-4160-8F52-2730C0EE179B}" type="pres">
      <dgm:prSet presAssocID="{60B2A3D4-CE64-408F-BA60-80717897DDDB}" presName="aNode" presStyleLbl="bgShp" presStyleIdx="2" presStyleCnt="3"/>
      <dgm:spPr/>
    </dgm:pt>
    <dgm:pt modelId="{AB8F8D11-1B98-4741-B42B-FFDF8F999DC4}" type="pres">
      <dgm:prSet presAssocID="{60B2A3D4-CE64-408F-BA60-80717897DDDB}" presName="textNode" presStyleLbl="bgShp" presStyleIdx="2" presStyleCnt="3"/>
      <dgm:spPr/>
    </dgm:pt>
    <dgm:pt modelId="{F30B9581-FEA7-4F4B-8C74-4E04BB5B53B2}" type="pres">
      <dgm:prSet presAssocID="{60B2A3D4-CE64-408F-BA60-80717897DDDB}" presName="compChildNode" presStyleCnt="0"/>
      <dgm:spPr/>
    </dgm:pt>
    <dgm:pt modelId="{BD0DDDD8-317C-4C21-9F66-EE1402349D52}" type="pres">
      <dgm:prSet presAssocID="{60B2A3D4-CE64-408F-BA60-80717897DDDB}" presName="theInnerList" presStyleCnt="0"/>
      <dgm:spPr/>
    </dgm:pt>
    <dgm:pt modelId="{86D324C1-FDE5-4743-80D5-65477C76443D}" type="pres">
      <dgm:prSet presAssocID="{8B5B5EDA-4419-4212-8FF6-4D674B8FA8F2}" presName="childNode" presStyleLbl="node1" presStyleIdx="4" presStyleCnt="6">
        <dgm:presLayoutVars>
          <dgm:bulletEnabled val="1"/>
        </dgm:presLayoutVars>
      </dgm:prSet>
      <dgm:spPr/>
    </dgm:pt>
    <dgm:pt modelId="{4BAF5D41-3655-4622-BA89-FAB02E3B35B6}" type="pres">
      <dgm:prSet presAssocID="{8B5B5EDA-4419-4212-8FF6-4D674B8FA8F2}" presName="aSpace2" presStyleCnt="0"/>
      <dgm:spPr/>
    </dgm:pt>
    <dgm:pt modelId="{248A797A-A88E-41C6-9EDE-7C6F4999B94C}" type="pres">
      <dgm:prSet presAssocID="{ACC89514-7FD7-4B0D-8AD9-E50B72CC6DB6}" presName="childNode" presStyleLbl="node1" presStyleIdx="5" presStyleCnt="6">
        <dgm:presLayoutVars>
          <dgm:bulletEnabled val="1"/>
        </dgm:presLayoutVars>
      </dgm:prSet>
      <dgm:spPr/>
    </dgm:pt>
  </dgm:ptLst>
  <dgm:cxnLst>
    <dgm:cxn modelId="{87DFDA18-55B9-4063-898E-05139F5874C1}" srcId="{BFAB3833-6BE5-4ACB-B260-0411A819B783}" destId="{71BB3B73-AB0E-44C0-8D2B-DEE58173CAC7}" srcOrd="0" destOrd="0" parTransId="{13E935D0-DF1B-498F-AA37-8BC5A38A17EF}" sibTransId="{46AF9FB3-BF2B-45C0-846E-82A014B602BE}"/>
    <dgm:cxn modelId="{24349221-D7AF-42EB-80BA-95C6F8D0A64D}" srcId="{60B2A3D4-CE64-408F-BA60-80717897DDDB}" destId="{8B5B5EDA-4419-4212-8FF6-4D674B8FA8F2}" srcOrd="0" destOrd="0" parTransId="{01A59B78-88A7-409D-8190-53C8FDA5555F}" sibTransId="{C35C9193-39E1-4640-B185-D6941702882B}"/>
    <dgm:cxn modelId="{E4F1BC2B-F98F-42DB-BE31-C9305E6C276A}" srcId="{BFAB3833-6BE5-4ACB-B260-0411A819B783}" destId="{39B83D10-5CAF-459F-B9A8-6298BCC42A4B}" srcOrd="1" destOrd="0" parTransId="{C8C52558-A92A-412F-A217-BD8AB1C43693}" sibTransId="{F81395E8-BF47-4E16-ADCA-C1470F9D06C8}"/>
    <dgm:cxn modelId="{8FDF302F-4E0F-427E-88D3-5C90A6A2762A}" type="presOf" srcId="{BFAB3833-6BE5-4ACB-B260-0411A819B783}" destId="{6EA7970E-0B1B-495B-86AC-EAD3344F6FFA}" srcOrd="1" destOrd="0" presId="urn:microsoft.com/office/officeart/2005/8/layout/lProcess2"/>
    <dgm:cxn modelId="{AD645561-F023-4CBA-BC6A-B23D7D840AB2}" type="presOf" srcId="{ACC89514-7FD7-4B0D-8AD9-E50B72CC6DB6}" destId="{248A797A-A88E-41C6-9EDE-7C6F4999B94C}" srcOrd="0" destOrd="0" presId="urn:microsoft.com/office/officeart/2005/8/layout/lProcess2"/>
    <dgm:cxn modelId="{0864D344-13F3-4804-B2EB-E46338FD9327}" type="presOf" srcId="{60B2A3D4-CE64-408F-BA60-80717897DDDB}" destId="{C7166480-3CFC-4160-8F52-2730C0EE179B}" srcOrd="0" destOrd="0" presId="urn:microsoft.com/office/officeart/2005/8/layout/lProcess2"/>
    <dgm:cxn modelId="{5AC06549-A3CB-4D9F-B74F-688F462EFD02}" srcId="{0ABFE95D-26B8-48B3-8F26-E95AB6C9F18A}" destId="{40C03A35-F522-43C6-8A33-42D55D4A2D14}" srcOrd="0" destOrd="0" parTransId="{B31EB4AC-95F1-4964-89E5-DAC5D2725F99}" sibTransId="{60F0F37D-B80C-47D2-ABAD-4F1FC046F8EE}"/>
    <dgm:cxn modelId="{87D3394B-4216-4D2F-B67B-C05B07006A15}" type="presOf" srcId="{0ABFE95D-26B8-48B3-8F26-E95AB6C9F18A}" destId="{C403F968-D0A2-48EE-A2DD-635737E6E785}" srcOrd="0" destOrd="0" presId="urn:microsoft.com/office/officeart/2005/8/layout/lProcess2"/>
    <dgm:cxn modelId="{047B886B-0110-488B-98E2-5EC3712976BD}" srcId="{60B2A3D4-CE64-408F-BA60-80717897DDDB}" destId="{ACC89514-7FD7-4B0D-8AD9-E50B72CC6DB6}" srcOrd="1" destOrd="0" parTransId="{20862F66-4235-4EA1-B82A-1817D02F6A00}" sibTransId="{EBF7B503-F62A-4F60-937E-D8CC5B8E37D2}"/>
    <dgm:cxn modelId="{9E663155-BF46-4D64-88F9-D2967EFC1BFE}" type="presOf" srcId="{60B2A3D4-CE64-408F-BA60-80717897DDDB}" destId="{AB8F8D11-1B98-4741-B42B-FFDF8F999DC4}" srcOrd="1" destOrd="0" presId="urn:microsoft.com/office/officeart/2005/8/layout/lProcess2"/>
    <dgm:cxn modelId="{A40C705A-856A-43B2-A39A-9C04F2440DA2}" type="presOf" srcId="{3287F8DE-7B86-4FD4-BCB3-1819606B420D}" destId="{49AA2214-F85C-4C43-809E-2ACEF1C2EAD3}" srcOrd="0" destOrd="0" presId="urn:microsoft.com/office/officeart/2005/8/layout/lProcess2"/>
    <dgm:cxn modelId="{1CA43384-91E0-49DB-892D-E5F260DD9DAE}" type="presOf" srcId="{39B83D10-5CAF-459F-B9A8-6298BCC42A4B}" destId="{45165AEA-3C47-4424-A1F5-641C381FB562}" srcOrd="0" destOrd="0" presId="urn:microsoft.com/office/officeart/2005/8/layout/lProcess2"/>
    <dgm:cxn modelId="{1034DB86-7430-4316-A444-16246FDE5492}" type="presOf" srcId="{0ABFE95D-26B8-48B3-8F26-E95AB6C9F18A}" destId="{CAFA1C0D-0F31-4952-B11D-4F9EEFC5C5F1}" srcOrd="1" destOrd="0" presId="urn:microsoft.com/office/officeart/2005/8/layout/lProcess2"/>
    <dgm:cxn modelId="{9688F88A-22B4-46F3-AB04-D5092F346AAE}" type="presOf" srcId="{FE06AD84-9467-47D9-9F5B-C17C597B4D85}" destId="{77D70ACF-C71C-4CBA-9BC6-9028B80D8F0F}" srcOrd="0" destOrd="0" presId="urn:microsoft.com/office/officeart/2005/8/layout/lProcess2"/>
    <dgm:cxn modelId="{7C6FD5A4-EFB1-4A0A-BF7B-31F7054BD68D}" srcId="{3287F8DE-7B86-4FD4-BCB3-1819606B420D}" destId="{60B2A3D4-CE64-408F-BA60-80717897DDDB}" srcOrd="2" destOrd="0" parTransId="{CA095701-145B-412E-BC93-51BF4FD69C4B}" sibTransId="{8C535D39-EC4A-4588-B51A-D6741A928D8A}"/>
    <dgm:cxn modelId="{273F60AC-6A2D-4B97-96D8-2EF36DC129F9}" type="presOf" srcId="{71BB3B73-AB0E-44C0-8D2B-DEE58173CAC7}" destId="{C84C84C1-2391-4D9B-A6B2-F1233603FDDD}" srcOrd="0" destOrd="0" presId="urn:microsoft.com/office/officeart/2005/8/layout/lProcess2"/>
    <dgm:cxn modelId="{D60FCFB0-8AEA-4CDA-93F9-9D47F311CDF0}" type="presOf" srcId="{BFAB3833-6BE5-4ACB-B260-0411A819B783}" destId="{D6DB4312-8F93-4636-ADA2-2AEDB7478508}" srcOrd="0" destOrd="0" presId="urn:microsoft.com/office/officeart/2005/8/layout/lProcess2"/>
    <dgm:cxn modelId="{F0AB2FB1-1AB5-476C-815A-D069F92BF840}" type="presOf" srcId="{8B5B5EDA-4419-4212-8FF6-4D674B8FA8F2}" destId="{86D324C1-FDE5-4743-80D5-65477C76443D}" srcOrd="0" destOrd="0" presId="urn:microsoft.com/office/officeart/2005/8/layout/lProcess2"/>
    <dgm:cxn modelId="{7811FDBE-8FF5-47BF-A1B2-E6B100B4000F}" srcId="{3287F8DE-7B86-4FD4-BCB3-1819606B420D}" destId="{0ABFE95D-26B8-48B3-8F26-E95AB6C9F18A}" srcOrd="1" destOrd="0" parTransId="{D1595DCC-4C96-4C4E-A098-096C118B8B12}" sibTransId="{DFAD3FAC-0363-43D9-8D00-36430173473F}"/>
    <dgm:cxn modelId="{F71E13DC-6A87-4C32-B244-C20550CDD18E}" srcId="{3287F8DE-7B86-4FD4-BCB3-1819606B420D}" destId="{BFAB3833-6BE5-4ACB-B260-0411A819B783}" srcOrd="0" destOrd="0" parTransId="{1D440A21-0A1B-45E6-AB8A-9A87361C18DF}" sibTransId="{BACB5856-A019-4322-A23E-D32182292562}"/>
    <dgm:cxn modelId="{1B3B9BF2-3428-4820-9649-3C3191BB7FE2}" srcId="{0ABFE95D-26B8-48B3-8F26-E95AB6C9F18A}" destId="{FE06AD84-9467-47D9-9F5B-C17C597B4D85}" srcOrd="1" destOrd="0" parTransId="{670067E5-A7B8-4D08-A0A8-9BDACADB4079}" sibTransId="{7461BE41-1A5F-44BD-804D-7001173EA1D1}"/>
    <dgm:cxn modelId="{7B600BFD-2635-41E1-BF84-0168B280F5DB}" type="presOf" srcId="{40C03A35-F522-43C6-8A33-42D55D4A2D14}" destId="{AA419A68-4751-4F30-A00D-321099E39461}" srcOrd="0" destOrd="0" presId="urn:microsoft.com/office/officeart/2005/8/layout/lProcess2"/>
    <dgm:cxn modelId="{C25CC189-533A-47D1-ABDA-D60AF7513940}" type="presParOf" srcId="{49AA2214-F85C-4C43-809E-2ACEF1C2EAD3}" destId="{0D8C0913-8A64-4938-85E8-BE5D9FF6D380}" srcOrd="0" destOrd="0" presId="urn:microsoft.com/office/officeart/2005/8/layout/lProcess2"/>
    <dgm:cxn modelId="{13B4F59E-35BF-48D1-A239-873BC6FCA6B4}" type="presParOf" srcId="{0D8C0913-8A64-4938-85E8-BE5D9FF6D380}" destId="{D6DB4312-8F93-4636-ADA2-2AEDB7478508}" srcOrd="0" destOrd="0" presId="urn:microsoft.com/office/officeart/2005/8/layout/lProcess2"/>
    <dgm:cxn modelId="{E28CAEB1-C60E-41F6-A9CF-360ECCD2377E}" type="presParOf" srcId="{0D8C0913-8A64-4938-85E8-BE5D9FF6D380}" destId="{6EA7970E-0B1B-495B-86AC-EAD3344F6FFA}" srcOrd="1" destOrd="0" presId="urn:microsoft.com/office/officeart/2005/8/layout/lProcess2"/>
    <dgm:cxn modelId="{4DA0D115-F623-4151-B530-AE7EA36C0B57}" type="presParOf" srcId="{0D8C0913-8A64-4938-85E8-BE5D9FF6D380}" destId="{7FDB8E08-3AF1-4B17-9734-4EE24C1E8564}" srcOrd="2" destOrd="0" presId="urn:microsoft.com/office/officeart/2005/8/layout/lProcess2"/>
    <dgm:cxn modelId="{DC0BAF57-2FEB-4DF5-ADC1-FC9A16217DE1}" type="presParOf" srcId="{7FDB8E08-3AF1-4B17-9734-4EE24C1E8564}" destId="{D11E87D8-C1B6-4C64-B132-4C952818EDAC}" srcOrd="0" destOrd="0" presId="urn:microsoft.com/office/officeart/2005/8/layout/lProcess2"/>
    <dgm:cxn modelId="{32751CF9-BA55-4170-9D40-446FA3879BB4}" type="presParOf" srcId="{D11E87D8-C1B6-4C64-B132-4C952818EDAC}" destId="{C84C84C1-2391-4D9B-A6B2-F1233603FDDD}" srcOrd="0" destOrd="0" presId="urn:microsoft.com/office/officeart/2005/8/layout/lProcess2"/>
    <dgm:cxn modelId="{9663BD6D-5831-4957-B140-8836FF020B28}" type="presParOf" srcId="{D11E87D8-C1B6-4C64-B132-4C952818EDAC}" destId="{842854C4-2FB6-4432-932F-B21F65D76576}" srcOrd="1" destOrd="0" presId="urn:microsoft.com/office/officeart/2005/8/layout/lProcess2"/>
    <dgm:cxn modelId="{BC26FAE5-0714-44F6-8B2F-1FF383F95F07}" type="presParOf" srcId="{D11E87D8-C1B6-4C64-B132-4C952818EDAC}" destId="{45165AEA-3C47-4424-A1F5-641C381FB562}" srcOrd="2" destOrd="0" presId="urn:microsoft.com/office/officeart/2005/8/layout/lProcess2"/>
    <dgm:cxn modelId="{0F01017D-4613-4F7B-90BB-6B101AFB9EF1}" type="presParOf" srcId="{49AA2214-F85C-4C43-809E-2ACEF1C2EAD3}" destId="{CFA15F6E-5871-4ECB-980C-91AF5BC4C972}" srcOrd="1" destOrd="0" presId="urn:microsoft.com/office/officeart/2005/8/layout/lProcess2"/>
    <dgm:cxn modelId="{E74712E1-0053-409F-A923-37F5B90E5475}" type="presParOf" srcId="{49AA2214-F85C-4C43-809E-2ACEF1C2EAD3}" destId="{969C4BEE-1270-4BCA-BC9C-0B8099AB2E61}" srcOrd="2" destOrd="0" presId="urn:microsoft.com/office/officeart/2005/8/layout/lProcess2"/>
    <dgm:cxn modelId="{55B04987-93E8-457E-80FE-244D143D8655}" type="presParOf" srcId="{969C4BEE-1270-4BCA-BC9C-0B8099AB2E61}" destId="{C403F968-D0A2-48EE-A2DD-635737E6E785}" srcOrd="0" destOrd="0" presId="urn:microsoft.com/office/officeart/2005/8/layout/lProcess2"/>
    <dgm:cxn modelId="{9CE3C9B0-E086-40CE-8F6D-0CED515E75DF}" type="presParOf" srcId="{969C4BEE-1270-4BCA-BC9C-0B8099AB2E61}" destId="{CAFA1C0D-0F31-4952-B11D-4F9EEFC5C5F1}" srcOrd="1" destOrd="0" presId="urn:microsoft.com/office/officeart/2005/8/layout/lProcess2"/>
    <dgm:cxn modelId="{C9A6C30D-CD8B-4361-B0BA-1BA977ABB432}" type="presParOf" srcId="{969C4BEE-1270-4BCA-BC9C-0B8099AB2E61}" destId="{D891A9B5-9092-4C1E-880B-578AC125AFF3}" srcOrd="2" destOrd="0" presId="urn:microsoft.com/office/officeart/2005/8/layout/lProcess2"/>
    <dgm:cxn modelId="{563896F5-A58D-44D9-A4ED-F9BD7059AFFC}" type="presParOf" srcId="{D891A9B5-9092-4C1E-880B-578AC125AFF3}" destId="{D6FECB62-A7E5-420B-B73C-8C43BE3AA36F}" srcOrd="0" destOrd="0" presId="urn:microsoft.com/office/officeart/2005/8/layout/lProcess2"/>
    <dgm:cxn modelId="{C06E68F5-C75C-43BB-9464-E0E485293167}" type="presParOf" srcId="{D6FECB62-A7E5-420B-B73C-8C43BE3AA36F}" destId="{AA419A68-4751-4F30-A00D-321099E39461}" srcOrd="0" destOrd="0" presId="urn:microsoft.com/office/officeart/2005/8/layout/lProcess2"/>
    <dgm:cxn modelId="{B6777F71-5859-4F33-9448-2CC00BFF5DC9}" type="presParOf" srcId="{D6FECB62-A7E5-420B-B73C-8C43BE3AA36F}" destId="{90F56CDB-7424-41D4-A1CC-22F8659DC3C2}" srcOrd="1" destOrd="0" presId="urn:microsoft.com/office/officeart/2005/8/layout/lProcess2"/>
    <dgm:cxn modelId="{136672C7-642B-4B9F-9C13-4B6DB902699F}" type="presParOf" srcId="{D6FECB62-A7E5-420B-B73C-8C43BE3AA36F}" destId="{77D70ACF-C71C-4CBA-9BC6-9028B80D8F0F}" srcOrd="2" destOrd="0" presId="urn:microsoft.com/office/officeart/2005/8/layout/lProcess2"/>
    <dgm:cxn modelId="{DFA13B19-EFB9-4A5F-AC29-4773B3516748}" type="presParOf" srcId="{49AA2214-F85C-4C43-809E-2ACEF1C2EAD3}" destId="{909B2828-B047-4209-B6F4-799FD3DAE081}" srcOrd="3" destOrd="0" presId="urn:microsoft.com/office/officeart/2005/8/layout/lProcess2"/>
    <dgm:cxn modelId="{2D28E0F2-7090-49BA-AC7F-13437CE22C7A}" type="presParOf" srcId="{49AA2214-F85C-4C43-809E-2ACEF1C2EAD3}" destId="{D2A2AD38-CF02-45F6-A1A2-0FAE33848FFC}" srcOrd="4" destOrd="0" presId="urn:microsoft.com/office/officeart/2005/8/layout/lProcess2"/>
    <dgm:cxn modelId="{24AD9C52-231B-4854-9AE8-04D697EE171E}" type="presParOf" srcId="{D2A2AD38-CF02-45F6-A1A2-0FAE33848FFC}" destId="{C7166480-3CFC-4160-8F52-2730C0EE179B}" srcOrd="0" destOrd="0" presId="urn:microsoft.com/office/officeart/2005/8/layout/lProcess2"/>
    <dgm:cxn modelId="{8EBF2947-2E47-4B32-AC9C-7E76D2A93182}" type="presParOf" srcId="{D2A2AD38-CF02-45F6-A1A2-0FAE33848FFC}" destId="{AB8F8D11-1B98-4741-B42B-FFDF8F999DC4}" srcOrd="1" destOrd="0" presId="urn:microsoft.com/office/officeart/2005/8/layout/lProcess2"/>
    <dgm:cxn modelId="{BC5CFC2F-C96C-4BCE-A2D9-40A4EF255996}" type="presParOf" srcId="{D2A2AD38-CF02-45F6-A1A2-0FAE33848FFC}" destId="{F30B9581-FEA7-4F4B-8C74-4E04BB5B53B2}" srcOrd="2" destOrd="0" presId="urn:microsoft.com/office/officeart/2005/8/layout/lProcess2"/>
    <dgm:cxn modelId="{B4D2009A-4BBD-45F5-A15F-57E8EF222914}" type="presParOf" srcId="{F30B9581-FEA7-4F4B-8C74-4E04BB5B53B2}" destId="{BD0DDDD8-317C-4C21-9F66-EE1402349D52}" srcOrd="0" destOrd="0" presId="urn:microsoft.com/office/officeart/2005/8/layout/lProcess2"/>
    <dgm:cxn modelId="{782110C0-26A9-4994-B35F-F0B3939452BC}" type="presParOf" srcId="{BD0DDDD8-317C-4C21-9F66-EE1402349D52}" destId="{86D324C1-FDE5-4743-80D5-65477C76443D}" srcOrd="0" destOrd="0" presId="urn:microsoft.com/office/officeart/2005/8/layout/lProcess2"/>
    <dgm:cxn modelId="{5677D280-BF5E-4B65-B37E-1B5E953B167A}" type="presParOf" srcId="{BD0DDDD8-317C-4C21-9F66-EE1402349D52}" destId="{4BAF5D41-3655-4622-BA89-FAB02E3B35B6}" srcOrd="1" destOrd="0" presId="urn:microsoft.com/office/officeart/2005/8/layout/lProcess2"/>
    <dgm:cxn modelId="{8A4455A5-9335-4C1F-9472-4CC4DFDE9822}" type="presParOf" srcId="{BD0DDDD8-317C-4C21-9F66-EE1402349D52}" destId="{248A797A-A88E-41C6-9EDE-7C6F4999B94C}" srcOrd="2"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076FC2C-E4CB-4CA4-80EF-C78F7D83B31D}"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en-US"/>
        </a:p>
      </dgm:t>
    </dgm:pt>
    <dgm:pt modelId="{54CF8C5F-BA45-49D6-B3B0-B5C9D76C926B}">
      <dgm:prSet phldrT="[Text]" custT="1"/>
      <dgm:spPr/>
      <dgm:t>
        <a:bodyPr/>
        <a:lstStyle/>
        <a:p>
          <a:r>
            <a:rPr lang="en-US" sz="2000" dirty="0">
              <a:latin typeface="Calisto MT" panose="02040603050505030304" pitchFamily="18" charset="0"/>
            </a:rPr>
            <a:t>“I really don't understand much about molecular genetics or SARS-COV-2 for that matter.”</a:t>
          </a:r>
        </a:p>
      </dgm:t>
    </dgm:pt>
    <dgm:pt modelId="{409E10E2-0B55-46C7-BC5F-71BBA853934E}" type="parTrans" cxnId="{9B37A5EE-365E-4719-9AA9-B9FB63A39E30}">
      <dgm:prSet/>
      <dgm:spPr/>
      <dgm:t>
        <a:bodyPr/>
        <a:lstStyle/>
        <a:p>
          <a:endParaRPr lang="en-US"/>
        </a:p>
      </dgm:t>
    </dgm:pt>
    <dgm:pt modelId="{D8CE9A57-684A-46B1-9F0C-5015BA4715A9}" type="sibTrans" cxnId="{9B37A5EE-365E-4719-9AA9-B9FB63A39E30}">
      <dgm:prSet/>
      <dgm:spPr/>
      <dgm:t>
        <a:bodyPr/>
        <a:lstStyle/>
        <a:p>
          <a:endParaRPr lang="en-US"/>
        </a:p>
      </dgm:t>
    </dgm:pt>
    <dgm:pt modelId="{7CD8BF70-3B5C-4E77-9CA1-F0A87904BDD1}">
      <dgm:prSet phldrT="[Text]" custT="1"/>
      <dgm:spPr/>
      <dgm:t>
        <a:bodyPr/>
        <a:lstStyle/>
        <a:p>
          <a:r>
            <a:rPr lang="en-US" sz="1800" dirty="0">
              <a:latin typeface="Calisto MT" panose="02040603050505030304" pitchFamily="18" charset="0"/>
            </a:rPr>
            <a:t>“I don't feel very confident in my knowledge of this topic. I will need a lot of repetition of the topics and ideas we will discuss to feel as though I have a good understanding of the material.”</a:t>
          </a:r>
        </a:p>
      </dgm:t>
    </dgm:pt>
    <dgm:pt modelId="{3ACF453A-7F97-4465-A953-40A98246B063}" type="parTrans" cxnId="{F5226A8A-009C-4592-9F70-3EED8CA8B0DC}">
      <dgm:prSet/>
      <dgm:spPr/>
      <dgm:t>
        <a:bodyPr/>
        <a:lstStyle/>
        <a:p>
          <a:endParaRPr lang="en-US"/>
        </a:p>
      </dgm:t>
    </dgm:pt>
    <dgm:pt modelId="{2DA0E666-20D3-4588-AEEB-93D80EA555F3}" type="sibTrans" cxnId="{F5226A8A-009C-4592-9F70-3EED8CA8B0DC}">
      <dgm:prSet/>
      <dgm:spPr/>
      <dgm:t>
        <a:bodyPr/>
        <a:lstStyle/>
        <a:p>
          <a:endParaRPr lang="en-US"/>
        </a:p>
      </dgm:t>
    </dgm:pt>
    <dgm:pt modelId="{F92E27AF-7274-46A0-93DE-866216C0416C}">
      <dgm:prSet phldrT="[Text]"/>
      <dgm:spPr/>
      <dgm:t>
        <a:bodyPr/>
        <a:lstStyle/>
        <a:p>
          <a:r>
            <a:rPr lang="en-US" dirty="0"/>
            <a:t>Post-Course Survey</a:t>
          </a:r>
        </a:p>
      </dgm:t>
    </dgm:pt>
    <dgm:pt modelId="{5EA6AA18-A87C-4CA2-9E07-07AD30FDC2BC}" type="parTrans" cxnId="{C56BB619-2BC7-4554-8CB6-074B03A6BC74}">
      <dgm:prSet/>
      <dgm:spPr/>
      <dgm:t>
        <a:bodyPr/>
        <a:lstStyle/>
        <a:p>
          <a:endParaRPr lang="en-US"/>
        </a:p>
      </dgm:t>
    </dgm:pt>
    <dgm:pt modelId="{51E44629-7736-42E6-842B-C282CBB7A741}" type="sibTrans" cxnId="{C56BB619-2BC7-4554-8CB6-074B03A6BC74}">
      <dgm:prSet/>
      <dgm:spPr/>
      <dgm:t>
        <a:bodyPr/>
        <a:lstStyle/>
        <a:p>
          <a:endParaRPr lang="en-US"/>
        </a:p>
      </dgm:t>
    </dgm:pt>
    <dgm:pt modelId="{E990F1AE-7E88-4772-8B07-4DA301D31313}">
      <dgm:prSet phldrT="[Text]" custT="1"/>
      <dgm:spPr/>
      <dgm:t>
        <a:bodyPr/>
        <a:lstStyle/>
        <a:p>
          <a:r>
            <a:rPr lang="en-US" sz="2000" dirty="0">
              <a:latin typeface="Calisto MT" panose="02040603050505030304" pitchFamily="18" charset="0"/>
            </a:rPr>
            <a:t>“My understanding of covid19 has skyrocketed since this class and learning more in depth details about how molecular genetics operate.”</a:t>
          </a:r>
        </a:p>
      </dgm:t>
    </dgm:pt>
    <dgm:pt modelId="{47D70DA8-4058-4801-9878-C94FCF002C8B}" type="parTrans" cxnId="{ADACFE80-AD43-430F-8081-7783F3DA8BB3}">
      <dgm:prSet/>
      <dgm:spPr/>
      <dgm:t>
        <a:bodyPr/>
        <a:lstStyle/>
        <a:p>
          <a:endParaRPr lang="en-US"/>
        </a:p>
      </dgm:t>
    </dgm:pt>
    <dgm:pt modelId="{01C1678D-C439-416A-BD87-DE76F7BF9FFF}" type="sibTrans" cxnId="{ADACFE80-AD43-430F-8081-7783F3DA8BB3}">
      <dgm:prSet/>
      <dgm:spPr/>
      <dgm:t>
        <a:bodyPr/>
        <a:lstStyle/>
        <a:p>
          <a:endParaRPr lang="en-US"/>
        </a:p>
      </dgm:t>
    </dgm:pt>
    <dgm:pt modelId="{CE72F919-83DD-42A6-8590-DD9914E4E6E9}">
      <dgm:prSet phldrT="[Text]" custT="1"/>
      <dgm:spPr/>
      <dgm:t>
        <a:bodyPr/>
        <a:lstStyle/>
        <a:p>
          <a:r>
            <a:rPr lang="en-US" sz="2000" dirty="0">
              <a:latin typeface="Calisto MT" panose="02040603050505030304" pitchFamily="18" charset="0"/>
            </a:rPr>
            <a:t>“It definitely encourages discussion between classmates and other friends who are interested in the topic. It has also given me what I need to know to identify false information.”</a:t>
          </a:r>
        </a:p>
      </dgm:t>
    </dgm:pt>
    <dgm:pt modelId="{AC144E55-61DB-4AEF-8C72-9EEC11E04BA0}" type="parTrans" cxnId="{9AD5B1AC-2220-44F9-92E9-96FD391ABD44}">
      <dgm:prSet/>
      <dgm:spPr/>
      <dgm:t>
        <a:bodyPr/>
        <a:lstStyle/>
        <a:p>
          <a:endParaRPr lang="en-US"/>
        </a:p>
      </dgm:t>
    </dgm:pt>
    <dgm:pt modelId="{2AE0A563-88DC-435B-A6F7-BF68C687ECDB}" type="sibTrans" cxnId="{9AD5B1AC-2220-44F9-92E9-96FD391ABD44}">
      <dgm:prSet/>
      <dgm:spPr/>
      <dgm:t>
        <a:bodyPr/>
        <a:lstStyle/>
        <a:p>
          <a:endParaRPr lang="en-US"/>
        </a:p>
      </dgm:t>
    </dgm:pt>
    <dgm:pt modelId="{28D29752-C7E8-465C-9509-76547756FE8A}">
      <dgm:prSet custT="1"/>
      <dgm:spPr/>
      <dgm:t>
        <a:bodyPr/>
        <a:lstStyle/>
        <a:p>
          <a:r>
            <a:rPr lang="en-US" sz="1800" dirty="0">
              <a:latin typeface="Calisto MT" panose="02040603050505030304" pitchFamily="18" charset="0"/>
            </a:rPr>
            <a:t>“At first, when we were learning about NCBI virus using the SARS-COV-2 sequence and different accession numbers, it was pretty confusing. Now, I understand how to find and isolate different host genome sequences using NCBI Virus.”</a:t>
          </a:r>
        </a:p>
      </dgm:t>
    </dgm:pt>
    <dgm:pt modelId="{026229C6-5509-4727-8DB2-3FB05484726A}" type="parTrans" cxnId="{88D1529D-D8F1-477A-A189-8ACAF6A9CB45}">
      <dgm:prSet/>
      <dgm:spPr/>
      <dgm:t>
        <a:bodyPr/>
        <a:lstStyle/>
        <a:p>
          <a:endParaRPr lang="en-US"/>
        </a:p>
      </dgm:t>
    </dgm:pt>
    <dgm:pt modelId="{98A5DAA4-68BB-4C08-B740-1A9DF978CF0E}" type="sibTrans" cxnId="{88D1529D-D8F1-477A-A189-8ACAF6A9CB45}">
      <dgm:prSet/>
      <dgm:spPr/>
      <dgm:t>
        <a:bodyPr/>
        <a:lstStyle/>
        <a:p>
          <a:endParaRPr lang="en-US"/>
        </a:p>
      </dgm:t>
    </dgm:pt>
    <dgm:pt modelId="{05710962-27D4-4346-8224-E69ED4343159}">
      <dgm:prSet custT="1"/>
      <dgm:spPr/>
      <dgm:t>
        <a:bodyPr/>
        <a:lstStyle/>
        <a:p>
          <a:r>
            <a:rPr lang="en-US" sz="1800" dirty="0">
              <a:latin typeface="Calisto MT" panose="02040603050505030304" pitchFamily="18" charset="0"/>
            </a:rPr>
            <a:t>“The idea of molecular genetics isn't easily understood by many people so this class will hopefully make it easier for myself to understand it and synthesize the information back to people without experience in this field.”</a:t>
          </a:r>
        </a:p>
      </dgm:t>
    </dgm:pt>
    <dgm:pt modelId="{7FD16D57-6644-4500-A72C-90DDB082506F}" type="parTrans" cxnId="{B374C0D6-D30F-477E-9BE2-F30191A02C6A}">
      <dgm:prSet/>
      <dgm:spPr/>
      <dgm:t>
        <a:bodyPr/>
        <a:lstStyle/>
        <a:p>
          <a:endParaRPr lang="en-US"/>
        </a:p>
      </dgm:t>
    </dgm:pt>
    <dgm:pt modelId="{6F4970C8-49CA-45DE-92B7-6FF38500DC81}" type="sibTrans" cxnId="{B374C0D6-D30F-477E-9BE2-F30191A02C6A}">
      <dgm:prSet/>
      <dgm:spPr/>
      <dgm:t>
        <a:bodyPr/>
        <a:lstStyle/>
        <a:p>
          <a:endParaRPr lang="en-US"/>
        </a:p>
      </dgm:t>
    </dgm:pt>
    <dgm:pt modelId="{55F35520-D471-4100-A5F9-970377DF7381}">
      <dgm:prSet phldrT="[Text]"/>
      <dgm:spPr>
        <a:noFill/>
        <a:ln>
          <a:noFill/>
        </a:ln>
      </dgm:spPr>
      <dgm:t>
        <a:bodyPr/>
        <a:lstStyle/>
        <a:p>
          <a:endParaRPr lang="en-US" dirty="0"/>
        </a:p>
      </dgm:t>
    </dgm:pt>
    <dgm:pt modelId="{C540C056-7214-4198-91A7-E6AE4394B9B6}" type="sibTrans" cxnId="{919CF992-D03B-4F34-9668-EBBB31EBC070}">
      <dgm:prSet/>
      <dgm:spPr/>
      <dgm:t>
        <a:bodyPr/>
        <a:lstStyle/>
        <a:p>
          <a:endParaRPr lang="en-US"/>
        </a:p>
      </dgm:t>
    </dgm:pt>
    <dgm:pt modelId="{5F1E00F1-BD33-41E0-BBC6-214C62807B28}" type="parTrans" cxnId="{919CF992-D03B-4F34-9668-EBBB31EBC070}">
      <dgm:prSet/>
      <dgm:spPr/>
      <dgm:t>
        <a:bodyPr/>
        <a:lstStyle/>
        <a:p>
          <a:endParaRPr lang="en-US"/>
        </a:p>
      </dgm:t>
    </dgm:pt>
    <dgm:pt modelId="{3CBA220E-760D-424B-8F3B-4D5FD3BB4128}" type="pres">
      <dgm:prSet presAssocID="{1076FC2C-E4CB-4CA4-80EF-C78F7D83B31D}" presName="list" presStyleCnt="0">
        <dgm:presLayoutVars>
          <dgm:dir/>
          <dgm:animLvl val="lvl"/>
        </dgm:presLayoutVars>
      </dgm:prSet>
      <dgm:spPr/>
    </dgm:pt>
    <dgm:pt modelId="{D9963A43-EF66-4EC0-9B0E-3E9B6616D72B}" type="pres">
      <dgm:prSet presAssocID="{55F35520-D471-4100-A5F9-970377DF7381}" presName="posSpace" presStyleCnt="0"/>
      <dgm:spPr/>
    </dgm:pt>
    <dgm:pt modelId="{81F9F904-5FD9-41BB-BAA2-0FC11481D511}" type="pres">
      <dgm:prSet presAssocID="{55F35520-D471-4100-A5F9-970377DF7381}" presName="vertFlow" presStyleCnt="0"/>
      <dgm:spPr/>
    </dgm:pt>
    <dgm:pt modelId="{92866A79-5E0C-4BDB-9B49-C7B1354EB228}" type="pres">
      <dgm:prSet presAssocID="{55F35520-D471-4100-A5F9-970377DF7381}" presName="topSpace" presStyleCnt="0"/>
      <dgm:spPr/>
    </dgm:pt>
    <dgm:pt modelId="{5F55A8B2-8156-47C0-8A9A-4E2D73DCE132}" type="pres">
      <dgm:prSet presAssocID="{55F35520-D471-4100-A5F9-970377DF7381}" presName="firstComp" presStyleCnt="0"/>
      <dgm:spPr/>
    </dgm:pt>
    <dgm:pt modelId="{488BE81D-84C7-4F4D-87E7-6F9826081201}" type="pres">
      <dgm:prSet presAssocID="{55F35520-D471-4100-A5F9-970377DF7381}" presName="firstChild" presStyleLbl="bgAccFollowNode1" presStyleIdx="0" presStyleCnt="6" custScaleX="150575" custScaleY="74724" custLinFactNeighborX="10271" custLinFactNeighborY="-3676"/>
      <dgm:spPr/>
    </dgm:pt>
    <dgm:pt modelId="{5D83F56B-44E5-4072-B69A-8E600908E382}" type="pres">
      <dgm:prSet presAssocID="{55F35520-D471-4100-A5F9-970377DF7381}" presName="firstChildTx" presStyleLbl="bgAccFollowNode1" presStyleIdx="0" presStyleCnt="6">
        <dgm:presLayoutVars>
          <dgm:bulletEnabled val="1"/>
        </dgm:presLayoutVars>
      </dgm:prSet>
      <dgm:spPr/>
    </dgm:pt>
    <dgm:pt modelId="{0AAC640A-E364-411C-A300-9F52820B9A79}" type="pres">
      <dgm:prSet presAssocID="{7CD8BF70-3B5C-4E77-9CA1-F0A87904BDD1}" presName="comp" presStyleCnt="0"/>
      <dgm:spPr/>
    </dgm:pt>
    <dgm:pt modelId="{DFAB5A76-34F5-457D-9BAE-E837BF05D428}" type="pres">
      <dgm:prSet presAssocID="{7CD8BF70-3B5C-4E77-9CA1-F0A87904BDD1}" presName="child" presStyleLbl="bgAccFollowNode1" presStyleIdx="1" presStyleCnt="6" custScaleX="150575" custLinFactNeighborX="10806" custLinFactNeighborY="6935"/>
      <dgm:spPr/>
    </dgm:pt>
    <dgm:pt modelId="{8FC8494D-DE8C-4D24-B80D-98B655392B1E}" type="pres">
      <dgm:prSet presAssocID="{7CD8BF70-3B5C-4E77-9CA1-F0A87904BDD1}" presName="childTx" presStyleLbl="bgAccFollowNode1" presStyleIdx="1" presStyleCnt="6">
        <dgm:presLayoutVars>
          <dgm:bulletEnabled val="1"/>
        </dgm:presLayoutVars>
      </dgm:prSet>
      <dgm:spPr/>
    </dgm:pt>
    <dgm:pt modelId="{6E1DF32A-9A2C-4AA9-A29C-3E7B46A61AC0}" type="pres">
      <dgm:prSet presAssocID="{05710962-27D4-4346-8224-E69ED4343159}" presName="comp" presStyleCnt="0"/>
      <dgm:spPr/>
    </dgm:pt>
    <dgm:pt modelId="{DEC4195C-944F-49D9-B468-B0CFBBB02CA2}" type="pres">
      <dgm:prSet presAssocID="{05710962-27D4-4346-8224-E69ED4343159}" presName="child" presStyleLbl="bgAccFollowNode1" presStyleIdx="2" presStyleCnt="6" custScaleX="150575" custScaleY="101960" custLinFactNeighborX="9833" custLinFactNeighborY="17874"/>
      <dgm:spPr/>
    </dgm:pt>
    <dgm:pt modelId="{5A6EB653-6547-499D-A2E2-47D49927F444}" type="pres">
      <dgm:prSet presAssocID="{05710962-27D4-4346-8224-E69ED4343159}" presName="childTx" presStyleLbl="bgAccFollowNode1" presStyleIdx="2" presStyleCnt="6">
        <dgm:presLayoutVars>
          <dgm:bulletEnabled val="1"/>
        </dgm:presLayoutVars>
      </dgm:prSet>
      <dgm:spPr/>
    </dgm:pt>
    <dgm:pt modelId="{35FBB847-00E8-4F12-8A39-D846827414A9}" type="pres">
      <dgm:prSet presAssocID="{55F35520-D471-4100-A5F9-970377DF7381}" presName="negSpace" presStyleCnt="0"/>
      <dgm:spPr/>
    </dgm:pt>
    <dgm:pt modelId="{2004B39F-B16C-44B0-9053-0842E42B0474}" type="pres">
      <dgm:prSet presAssocID="{55F35520-D471-4100-A5F9-970377DF7381}" presName="circle" presStyleLbl="node1" presStyleIdx="0" presStyleCnt="2" custLinFactX="100000" custLinFactNeighborX="185696" custLinFactNeighborY="47580"/>
      <dgm:spPr/>
    </dgm:pt>
    <dgm:pt modelId="{80EBA976-7044-418E-94AA-278B1F10491A}" type="pres">
      <dgm:prSet presAssocID="{C540C056-7214-4198-91A7-E6AE4394B9B6}" presName="transSpace" presStyleCnt="0"/>
      <dgm:spPr/>
    </dgm:pt>
    <dgm:pt modelId="{B98497A7-038C-4211-AF37-6B7500442AF9}" type="pres">
      <dgm:prSet presAssocID="{F92E27AF-7274-46A0-93DE-866216C0416C}" presName="posSpace" presStyleCnt="0"/>
      <dgm:spPr/>
    </dgm:pt>
    <dgm:pt modelId="{ACBC97FB-5AFC-4F0D-943A-7D6BB7310862}" type="pres">
      <dgm:prSet presAssocID="{F92E27AF-7274-46A0-93DE-866216C0416C}" presName="vertFlow" presStyleCnt="0"/>
      <dgm:spPr/>
    </dgm:pt>
    <dgm:pt modelId="{2AE8F3A9-22AA-43AB-80F5-ED5C1D12DE9C}" type="pres">
      <dgm:prSet presAssocID="{F92E27AF-7274-46A0-93DE-866216C0416C}" presName="topSpace" presStyleCnt="0"/>
      <dgm:spPr/>
    </dgm:pt>
    <dgm:pt modelId="{D375A339-8D20-480E-B5F4-D6E1802667F0}" type="pres">
      <dgm:prSet presAssocID="{F92E27AF-7274-46A0-93DE-866216C0416C}" presName="firstComp" presStyleCnt="0"/>
      <dgm:spPr/>
    </dgm:pt>
    <dgm:pt modelId="{1CD94B5B-C61B-43D5-A1F2-DB930502348E}" type="pres">
      <dgm:prSet presAssocID="{F92E27AF-7274-46A0-93DE-866216C0416C}" presName="firstChild" presStyleLbl="bgAccFollowNode1" presStyleIdx="3" presStyleCnt="6" custScaleX="160000" custLinFactNeighborX="-19086" custLinFactNeighborY="-10583"/>
      <dgm:spPr/>
    </dgm:pt>
    <dgm:pt modelId="{F8DAAC0F-267F-4E0D-BA71-4837153C713E}" type="pres">
      <dgm:prSet presAssocID="{F92E27AF-7274-46A0-93DE-866216C0416C}" presName="firstChildTx" presStyleLbl="bgAccFollowNode1" presStyleIdx="3" presStyleCnt="6">
        <dgm:presLayoutVars>
          <dgm:bulletEnabled val="1"/>
        </dgm:presLayoutVars>
      </dgm:prSet>
      <dgm:spPr/>
    </dgm:pt>
    <dgm:pt modelId="{CDD49C4A-841F-44AC-A45B-D4EC449DA19D}" type="pres">
      <dgm:prSet presAssocID="{28D29752-C7E8-465C-9509-76547756FE8A}" presName="comp" presStyleCnt="0"/>
      <dgm:spPr/>
    </dgm:pt>
    <dgm:pt modelId="{F91EC8E6-8BF4-41BA-9AFD-43D60D9F7CFA}" type="pres">
      <dgm:prSet presAssocID="{28D29752-C7E8-465C-9509-76547756FE8A}" presName="child" presStyleLbl="bgAccFollowNode1" presStyleIdx="4" presStyleCnt="6" custScaleX="160000" custScaleY="100599" custLinFactNeighborX="-19763" custLinFactNeighborY="1284"/>
      <dgm:spPr/>
    </dgm:pt>
    <dgm:pt modelId="{4BB7F8B9-BE3D-459C-BE4F-DC32AF64905B}" type="pres">
      <dgm:prSet presAssocID="{28D29752-C7E8-465C-9509-76547756FE8A}" presName="childTx" presStyleLbl="bgAccFollowNode1" presStyleIdx="4" presStyleCnt="6">
        <dgm:presLayoutVars>
          <dgm:bulletEnabled val="1"/>
        </dgm:presLayoutVars>
      </dgm:prSet>
      <dgm:spPr/>
    </dgm:pt>
    <dgm:pt modelId="{57035732-8C1A-4E7A-8358-BCC9AE5550F4}" type="pres">
      <dgm:prSet presAssocID="{CE72F919-83DD-42A6-8590-DD9914E4E6E9}" presName="comp" presStyleCnt="0"/>
      <dgm:spPr/>
    </dgm:pt>
    <dgm:pt modelId="{1B5F9240-1549-41B6-A1A5-278A5471CBAF}" type="pres">
      <dgm:prSet presAssocID="{CE72F919-83DD-42A6-8590-DD9914E4E6E9}" presName="child" presStyleLbl="bgAccFollowNode1" presStyleIdx="5" presStyleCnt="6" custScaleX="161140" custLinFactNeighborX="-21023" custLinFactNeighborY="11191"/>
      <dgm:spPr/>
    </dgm:pt>
    <dgm:pt modelId="{25A8549D-F78B-4324-B324-62D184D4C397}" type="pres">
      <dgm:prSet presAssocID="{CE72F919-83DD-42A6-8590-DD9914E4E6E9}" presName="childTx" presStyleLbl="bgAccFollowNode1" presStyleIdx="5" presStyleCnt="6">
        <dgm:presLayoutVars>
          <dgm:bulletEnabled val="1"/>
        </dgm:presLayoutVars>
      </dgm:prSet>
      <dgm:spPr/>
    </dgm:pt>
    <dgm:pt modelId="{65EA66E9-D54A-4B32-9D2E-B166141BE381}" type="pres">
      <dgm:prSet presAssocID="{F92E27AF-7274-46A0-93DE-866216C0416C}" presName="negSpace" presStyleCnt="0"/>
      <dgm:spPr/>
    </dgm:pt>
    <dgm:pt modelId="{DC979F0C-10D0-4F84-847E-1077E6FA492D}" type="pres">
      <dgm:prSet presAssocID="{F92E27AF-7274-46A0-93DE-866216C0416C}" presName="circle" presStyleLbl="node1" presStyleIdx="1" presStyleCnt="2" custLinFactX="-18284" custLinFactNeighborX="-100000" custLinFactNeighborY="22271"/>
      <dgm:spPr/>
    </dgm:pt>
  </dgm:ptLst>
  <dgm:cxnLst>
    <dgm:cxn modelId="{92A6A105-A619-4CA0-9489-D8C481120E43}" type="presOf" srcId="{05710962-27D4-4346-8224-E69ED4343159}" destId="{DEC4195C-944F-49D9-B468-B0CFBBB02CA2}" srcOrd="0" destOrd="0" presId="urn:microsoft.com/office/officeart/2005/8/layout/hList9"/>
    <dgm:cxn modelId="{3DD0BB0D-C184-486C-AE59-995B3A5E49AC}" type="presOf" srcId="{28D29752-C7E8-465C-9509-76547756FE8A}" destId="{4BB7F8B9-BE3D-459C-BE4F-DC32AF64905B}" srcOrd="1" destOrd="0" presId="urn:microsoft.com/office/officeart/2005/8/layout/hList9"/>
    <dgm:cxn modelId="{7CFA8C10-A0D6-4AE0-8A11-9427F142B2EC}" type="presOf" srcId="{05710962-27D4-4346-8224-E69ED4343159}" destId="{5A6EB653-6547-499D-A2E2-47D49927F444}" srcOrd="1" destOrd="0" presId="urn:microsoft.com/office/officeart/2005/8/layout/hList9"/>
    <dgm:cxn modelId="{C56BB619-2BC7-4554-8CB6-074B03A6BC74}" srcId="{1076FC2C-E4CB-4CA4-80EF-C78F7D83B31D}" destId="{F92E27AF-7274-46A0-93DE-866216C0416C}" srcOrd="1" destOrd="0" parTransId="{5EA6AA18-A87C-4CA2-9E07-07AD30FDC2BC}" sibTransId="{51E44629-7736-42E6-842B-C282CBB7A741}"/>
    <dgm:cxn modelId="{EC3E8A40-D014-403D-A4E3-4EB49DCE8959}" type="presOf" srcId="{28D29752-C7E8-465C-9509-76547756FE8A}" destId="{F91EC8E6-8BF4-41BA-9AFD-43D60D9F7CFA}" srcOrd="0" destOrd="0" presId="urn:microsoft.com/office/officeart/2005/8/layout/hList9"/>
    <dgm:cxn modelId="{11BFF347-A020-443D-A3E4-A86186D352AD}" type="presOf" srcId="{7CD8BF70-3B5C-4E77-9CA1-F0A87904BDD1}" destId="{8FC8494D-DE8C-4D24-B80D-98B655392B1E}" srcOrd="1" destOrd="0" presId="urn:microsoft.com/office/officeart/2005/8/layout/hList9"/>
    <dgm:cxn modelId="{1B55FD48-E113-4E20-9526-9F09E5B616F9}" type="presOf" srcId="{1076FC2C-E4CB-4CA4-80EF-C78F7D83B31D}" destId="{3CBA220E-760D-424B-8F3B-4D5FD3BB4128}" srcOrd="0" destOrd="0" presId="urn:microsoft.com/office/officeart/2005/8/layout/hList9"/>
    <dgm:cxn modelId="{27446950-D532-48B6-B2DF-55273726261C}" type="presOf" srcId="{54CF8C5F-BA45-49D6-B3B0-B5C9D76C926B}" destId="{488BE81D-84C7-4F4D-87E7-6F9826081201}" srcOrd="0" destOrd="0" presId="urn:microsoft.com/office/officeart/2005/8/layout/hList9"/>
    <dgm:cxn modelId="{CCB49D7B-2F22-4F73-A894-02623117AC9B}" type="presOf" srcId="{54CF8C5F-BA45-49D6-B3B0-B5C9D76C926B}" destId="{5D83F56B-44E5-4072-B69A-8E600908E382}" srcOrd="1" destOrd="0" presId="urn:microsoft.com/office/officeart/2005/8/layout/hList9"/>
    <dgm:cxn modelId="{ADC2527E-FE6D-4CCE-B3FA-B4D892FC2CFB}" type="presOf" srcId="{7CD8BF70-3B5C-4E77-9CA1-F0A87904BDD1}" destId="{DFAB5A76-34F5-457D-9BAE-E837BF05D428}" srcOrd="0" destOrd="0" presId="urn:microsoft.com/office/officeart/2005/8/layout/hList9"/>
    <dgm:cxn modelId="{ADACFE80-AD43-430F-8081-7783F3DA8BB3}" srcId="{F92E27AF-7274-46A0-93DE-866216C0416C}" destId="{E990F1AE-7E88-4772-8B07-4DA301D31313}" srcOrd="0" destOrd="0" parTransId="{47D70DA8-4058-4801-9878-C94FCF002C8B}" sibTransId="{01C1678D-C439-416A-BD87-DE76F7BF9FFF}"/>
    <dgm:cxn modelId="{F5226A8A-009C-4592-9F70-3EED8CA8B0DC}" srcId="{55F35520-D471-4100-A5F9-970377DF7381}" destId="{7CD8BF70-3B5C-4E77-9CA1-F0A87904BDD1}" srcOrd="1" destOrd="0" parTransId="{3ACF453A-7F97-4465-A953-40A98246B063}" sibTransId="{2DA0E666-20D3-4588-AEEB-93D80EA555F3}"/>
    <dgm:cxn modelId="{919CF992-D03B-4F34-9668-EBBB31EBC070}" srcId="{1076FC2C-E4CB-4CA4-80EF-C78F7D83B31D}" destId="{55F35520-D471-4100-A5F9-970377DF7381}" srcOrd="0" destOrd="0" parTransId="{5F1E00F1-BD33-41E0-BBC6-214C62807B28}" sibTransId="{C540C056-7214-4198-91A7-E6AE4394B9B6}"/>
    <dgm:cxn modelId="{88D1529D-D8F1-477A-A189-8ACAF6A9CB45}" srcId="{F92E27AF-7274-46A0-93DE-866216C0416C}" destId="{28D29752-C7E8-465C-9509-76547756FE8A}" srcOrd="1" destOrd="0" parTransId="{026229C6-5509-4727-8DB2-3FB05484726A}" sibTransId="{98A5DAA4-68BB-4C08-B740-1A9DF978CF0E}"/>
    <dgm:cxn modelId="{1AA7E59D-378C-49CD-A2DB-BF44F546E939}" type="presOf" srcId="{55F35520-D471-4100-A5F9-970377DF7381}" destId="{2004B39F-B16C-44B0-9053-0842E42B0474}" srcOrd="0" destOrd="0" presId="urn:microsoft.com/office/officeart/2005/8/layout/hList9"/>
    <dgm:cxn modelId="{47428BA9-7717-4FCC-BE8E-DA201F0039B2}" type="presOf" srcId="{F92E27AF-7274-46A0-93DE-866216C0416C}" destId="{DC979F0C-10D0-4F84-847E-1077E6FA492D}" srcOrd="0" destOrd="0" presId="urn:microsoft.com/office/officeart/2005/8/layout/hList9"/>
    <dgm:cxn modelId="{9AD5B1AC-2220-44F9-92E9-96FD391ABD44}" srcId="{F92E27AF-7274-46A0-93DE-866216C0416C}" destId="{CE72F919-83DD-42A6-8590-DD9914E4E6E9}" srcOrd="2" destOrd="0" parTransId="{AC144E55-61DB-4AEF-8C72-9EEC11E04BA0}" sibTransId="{2AE0A563-88DC-435B-A6F7-BF68C687ECDB}"/>
    <dgm:cxn modelId="{B374C0D6-D30F-477E-9BE2-F30191A02C6A}" srcId="{55F35520-D471-4100-A5F9-970377DF7381}" destId="{05710962-27D4-4346-8224-E69ED4343159}" srcOrd="2" destOrd="0" parTransId="{7FD16D57-6644-4500-A72C-90DDB082506F}" sibTransId="{6F4970C8-49CA-45DE-92B7-6FF38500DC81}"/>
    <dgm:cxn modelId="{D9847AD7-BBF5-4A99-83A3-A2EB30CE8B26}" type="presOf" srcId="{CE72F919-83DD-42A6-8590-DD9914E4E6E9}" destId="{1B5F9240-1549-41B6-A1A5-278A5471CBAF}" srcOrd="0" destOrd="0" presId="urn:microsoft.com/office/officeart/2005/8/layout/hList9"/>
    <dgm:cxn modelId="{B81DE6D7-8952-4385-872E-9854C537D882}" type="presOf" srcId="{CE72F919-83DD-42A6-8590-DD9914E4E6E9}" destId="{25A8549D-F78B-4324-B324-62D184D4C397}" srcOrd="1" destOrd="0" presId="urn:microsoft.com/office/officeart/2005/8/layout/hList9"/>
    <dgm:cxn modelId="{9B37A5EE-365E-4719-9AA9-B9FB63A39E30}" srcId="{55F35520-D471-4100-A5F9-970377DF7381}" destId="{54CF8C5F-BA45-49D6-B3B0-B5C9D76C926B}" srcOrd="0" destOrd="0" parTransId="{409E10E2-0B55-46C7-BC5F-71BBA853934E}" sibTransId="{D8CE9A57-684A-46B1-9F0C-5015BA4715A9}"/>
    <dgm:cxn modelId="{EB3840F0-5435-4211-96D4-C75E4386DF4E}" type="presOf" srcId="{E990F1AE-7E88-4772-8B07-4DA301D31313}" destId="{F8DAAC0F-267F-4E0D-BA71-4837153C713E}" srcOrd="1" destOrd="0" presId="urn:microsoft.com/office/officeart/2005/8/layout/hList9"/>
    <dgm:cxn modelId="{3901C6F7-15AF-436F-B1B5-C783D6AA956C}" type="presOf" srcId="{E990F1AE-7E88-4772-8B07-4DA301D31313}" destId="{1CD94B5B-C61B-43D5-A1F2-DB930502348E}" srcOrd="0" destOrd="0" presId="urn:microsoft.com/office/officeart/2005/8/layout/hList9"/>
    <dgm:cxn modelId="{69B36F48-5122-43E0-892B-628A3C04182E}" type="presParOf" srcId="{3CBA220E-760D-424B-8F3B-4D5FD3BB4128}" destId="{D9963A43-EF66-4EC0-9B0E-3E9B6616D72B}" srcOrd="0" destOrd="0" presId="urn:microsoft.com/office/officeart/2005/8/layout/hList9"/>
    <dgm:cxn modelId="{F7279075-7306-40E5-9BA9-115EAFA50689}" type="presParOf" srcId="{3CBA220E-760D-424B-8F3B-4D5FD3BB4128}" destId="{81F9F904-5FD9-41BB-BAA2-0FC11481D511}" srcOrd="1" destOrd="0" presId="urn:microsoft.com/office/officeart/2005/8/layout/hList9"/>
    <dgm:cxn modelId="{FFD9BC95-9A35-4793-95C6-A427008E24AC}" type="presParOf" srcId="{81F9F904-5FD9-41BB-BAA2-0FC11481D511}" destId="{92866A79-5E0C-4BDB-9B49-C7B1354EB228}" srcOrd="0" destOrd="0" presId="urn:microsoft.com/office/officeart/2005/8/layout/hList9"/>
    <dgm:cxn modelId="{A1109478-9E5D-4EEE-991E-2EDFAF1F8563}" type="presParOf" srcId="{81F9F904-5FD9-41BB-BAA2-0FC11481D511}" destId="{5F55A8B2-8156-47C0-8A9A-4E2D73DCE132}" srcOrd="1" destOrd="0" presId="urn:microsoft.com/office/officeart/2005/8/layout/hList9"/>
    <dgm:cxn modelId="{B9A9C728-39DD-4E18-844D-9206CD6F644D}" type="presParOf" srcId="{5F55A8B2-8156-47C0-8A9A-4E2D73DCE132}" destId="{488BE81D-84C7-4F4D-87E7-6F9826081201}" srcOrd="0" destOrd="0" presId="urn:microsoft.com/office/officeart/2005/8/layout/hList9"/>
    <dgm:cxn modelId="{08C16710-C95F-4DC0-B85D-390A25C06133}" type="presParOf" srcId="{5F55A8B2-8156-47C0-8A9A-4E2D73DCE132}" destId="{5D83F56B-44E5-4072-B69A-8E600908E382}" srcOrd="1" destOrd="0" presId="urn:microsoft.com/office/officeart/2005/8/layout/hList9"/>
    <dgm:cxn modelId="{DB8B26D2-A2F4-4030-A16D-DDDBEE284E54}" type="presParOf" srcId="{81F9F904-5FD9-41BB-BAA2-0FC11481D511}" destId="{0AAC640A-E364-411C-A300-9F52820B9A79}" srcOrd="2" destOrd="0" presId="urn:microsoft.com/office/officeart/2005/8/layout/hList9"/>
    <dgm:cxn modelId="{8CA363C1-34DD-42FC-9369-81FEC73B4F31}" type="presParOf" srcId="{0AAC640A-E364-411C-A300-9F52820B9A79}" destId="{DFAB5A76-34F5-457D-9BAE-E837BF05D428}" srcOrd="0" destOrd="0" presId="urn:microsoft.com/office/officeart/2005/8/layout/hList9"/>
    <dgm:cxn modelId="{880965D2-4F4C-47C1-BF27-DA125BA0FC89}" type="presParOf" srcId="{0AAC640A-E364-411C-A300-9F52820B9A79}" destId="{8FC8494D-DE8C-4D24-B80D-98B655392B1E}" srcOrd="1" destOrd="0" presId="urn:microsoft.com/office/officeart/2005/8/layout/hList9"/>
    <dgm:cxn modelId="{E24EC550-B8AB-4749-A8A6-74752503F012}" type="presParOf" srcId="{81F9F904-5FD9-41BB-BAA2-0FC11481D511}" destId="{6E1DF32A-9A2C-4AA9-A29C-3E7B46A61AC0}" srcOrd="3" destOrd="0" presId="urn:microsoft.com/office/officeart/2005/8/layout/hList9"/>
    <dgm:cxn modelId="{51123C0E-C1C6-4FC3-899A-CD6B01BE321D}" type="presParOf" srcId="{6E1DF32A-9A2C-4AA9-A29C-3E7B46A61AC0}" destId="{DEC4195C-944F-49D9-B468-B0CFBBB02CA2}" srcOrd="0" destOrd="0" presId="urn:microsoft.com/office/officeart/2005/8/layout/hList9"/>
    <dgm:cxn modelId="{7DB37E4E-C43C-4DBF-AA49-5FA12BBE9849}" type="presParOf" srcId="{6E1DF32A-9A2C-4AA9-A29C-3E7B46A61AC0}" destId="{5A6EB653-6547-499D-A2E2-47D49927F444}" srcOrd="1" destOrd="0" presId="urn:microsoft.com/office/officeart/2005/8/layout/hList9"/>
    <dgm:cxn modelId="{1933D9C8-04F4-48A7-9C09-EE47D792B42A}" type="presParOf" srcId="{3CBA220E-760D-424B-8F3B-4D5FD3BB4128}" destId="{35FBB847-00E8-4F12-8A39-D846827414A9}" srcOrd="2" destOrd="0" presId="urn:microsoft.com/office/officeart/2005/8/layout/hList9"/>
    <dgm:cxn modelId="{5A7CAFDE-CA4E-4CCF-AE6A-F9EBBF4CC29A}" type="presParOf" srcId="{3CBA220E-760D-424B-8F3B-4D5FD3BB4128}" destId="{2004B39F-B16C-44B0-9053-0842E42B0474}" srcOrd="3" destOrd="0" presId="urn:microsoft.com/office/officeart/2005/8/layout/hList9"/>
    <dgm:cxn modelId="{8F7C64C4-9ED4-4504-8AD3-A656AE34B907}" type="presParOf" srcId="{3CBA220E-760D-424B-8F3B-4D5FD3BB4128}" destId="{80EBA976-7044-418E-94AA-278B1F10491A}" srcOrd="4" destOrd="0" presId="urn:microsoft.com/office/officeart/2005/8/layout/hList9"/>
    <dgm:cxn modelId="{CED9639C-2A24-45FD-8BB8-AD0D2E91C2E6}" type="presParOf" srcId="{3CBA220E-760D-424B-8F3B-4D5FD3BB4128}" destId="{B98497A7-038C-4211-AF37-6B7500442AF9}" srcOrd="5" destOrd="0" presId="urn:microsoft.com/office/officeart/2005/8/layout/hList9"/>
    <dgm:cxn modelId="{7D13574F-795C-4867-937C-8818160952B0}" type="presParOf" srcId="{3CBA220E-760D-424B-8F3B-4D5FD3BB4128}" destId="{ACBC97FB-5AFC-4F0D-943A-7D6BB7310862}" srcOrd="6" destOrd="0" presId="urn:microsoft.com/office/officeart/2005/8/layout/hList9"/>
    <dgm:cxn modelId="{47FCB7FA-2CBB-4DAB-85FA-6588C3C699B0}" type="presParOf" srcId="{ACBC97FB-5AFC-4F0D-943A-7D6BB7310862}" destId="{2AE8F3A9-22AA-43AB-80F5-ED5C1D12DE9C}" srcOrd="0" destOrd="0" presId="urn:microsoft.com/office/officeart/2005/8/layout/hList9"/>
    <dgm:cxn modelId="{64CB3C41-BC34-4A8A-9BF2-FC0CEAFC8944}" type="presParOf" srcId="{ACBC97FB-5AFC-4F0D-943A-7D6BB7310862}" destId="{D375A339-8D20-480E-B5F4-D6E1802667F0}" srcOrd="1" destOrd="0" presId="urn:microsoft.com/office/officeart/2005/8/layout/hList9"/>
    <dgm:cxn modelId="{210501E2-E06A-433C-913C-CA0825C26FA0}" type="presParOf" srcId="{D375A339-8D20-480E-B5F4-D6E1802667F0}" destId="{1CD94B5B-C61B-43D5-A1F2-DB930502348E}" srcOrd="0" destOrd="0" presId="urn:microsoft.com/office/officeart/2005/8/layout/hList9"/>
    <dgm:cxn modelId="{6A86C9EA-6D3E-4DB7-8099-AEB35FDFAE08}" type="presParOf" srcId="{D375A339-8D20-480E-B5F4-D6E1802667F0}" destId="{F8DAAC0F-267F-4E0D-BA71-4837153C713E}" srcOrd="1" destOrd="0" presId="urn:microsoft.com/office/officeart/2005/8/layout/hList9"/>
    <dgm:cxn modelId="{A24E9E06-247A-460A-8F05-9754743F1637}" type="presParOf" srcId="{ACBC97FB-5AFC-4F0D-943A-7D6BB7310862}" destId="{CDD49C4A-841F-44AC-A45B-D4EC449DA19D}" srcOrd="2" destOrd="0" presId="urn:microsoft.com/office/officeart/2005/8/layout/hList9"/>
    <dgm:cxn modelId="{993258A4-D9FD-48D1-ADD9-28E8429414D2}" type="presParOf" srcId="{CDD49C4A-841F-44AC-A45B-D4EC449DA19D}" destId="{F91EC8E6-8BF4-41BA-9AFD-43D60D9F7CFA}" srcOrd="0" destOrd="0" presId="urn:microsoft.com/office/officeart/2005/8/layout/hList9"/>
    <dgm:cxn modelId="{3604E7B5-D589-4FD3-9B28-1A791A608571}" type="presParOf" srcId="{CDD49C4A-841F-44AC-A45B-D4EC449DA19D}" destId="{4BB7F8B9-BE3D-459C-BE4F-DC32AF64905B}" srcOrd="1" destOrd="0" presId="urn:microsoft.com/office/officeart/2005/8/layout/hList9"/>
    <dgm:cxn modelId="{8E57D170-84BA-4771-8643-3731138FEF88}" type="presParOf" srcId="{ACBC97FB-5AFC-4F0D-943A-7D6BB7310862}" destId="{57035732-8C1A-4E7A-8358-BCC9AE5550F4}" srcOrd="3" destOrd="0" presId="urn:microsoft.com/office/officeart/2005/8/layout/hList9"/>
    <dgm:cxn modelId="{3C0DD451-A521-463C-823D-C6DC6B0720FD}" type="presParOf" srcId="{57035732-8C1A-4E7A-8358-BCC9AE5550F4}" destId="{1B5F9240-1549-41B6-A1A5-278A5471CBAF}" srcOrd="0" destOrd="0" presId="urn:microsoft.com/office/officeart/2005/8/layout/hList9"/>
    <dgm:cxn modelId="{74350092-9314-4128-810C-24C757FEC68B}" type="presParOf" srcId="{57035732-8C1A-4E7A-8358-BCC9AE5550F4}" destId="{25A8549D-F78B-4324-B324-62D184D4C397}" srcOrd="1" destOrd="0" presId="urn:microsoft.com/office/officeart/2005/8/layout/hList9"/>
    <dgm:cxn modelId="{5FA985A8-AFCD-4A8D-81E7-07D7F6C31348}" type="presParOf" srcId="{3CBA220E-760D-424B-8F3B-4D5FD3BB4128}" destId="{65EA66E9-D54A-4B32-9D2E-B166141BE381}" srcOrd="7" destOrd="0" presId="urn:microsoft.com/office/officeart/2005/8/layout/hList9"/>
    <dgm:cxn modelId="{7D870271-5DE0-4E25-B45F-7B31981F8B8E}" type="presParOf" srcId="{3CBA220E-760D-424B-8F3B-4D5FD3BB4128}" destId="{DC979F0C-10D0-4F84-847E-1077E6FA492D}" srcOrd="8"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E8D85D-8C0E-41B6-94F2-DA485BD5D974}">
      <dsp:nvSpPr>
        <dsp:cNvPr id="0" name=""/>
        <dsp:cNvSpPr/>
      </dsp:nvSpPr>
      <dsp:spPr>
        <a:xfrm>
          <a:off x="4957" y="0"/>
          <a:ext cx="4769197" cy="543342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n-US" sz="4700" kern="1200" dirty="0">
              <a:latin typeface="Calisto MT" panose="02040603050505030304" pitchFamily="18" charset="0"/>
            </a:rPr>
            <a:t>Standard Lecture Format </a:t>
          </a:r>
        </a:p>
      </dsp:txBody>
      <dsp:txXfrm>
        <a:off x="4957" y="0"/>
        <a:ext cx="4769197" cy="1630027"/>
      </dsp:txXfrm>
    </dsp:sp>
    <dsp:sp modelId="{65A0A388-C300-498B-AF45-5DE752A81541}">
      <dsp:nvSpPr>
        <dsp:cNvPr id="0" name=""/>
        <dsp:cNvSpPr/>
      </dsp:nvSpPr>
      <dsp:spPr>
        <a:xfrm>
          <a:off x="481877" y="1631619"/>
          <a:ext cx="3815357" cy="163825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Calisto MT" panose="02040603050505030304" pitchFamily="18" charset="0"/>
            </a:rPr>
            <a:t>Students consistently self-report more learning when they experience a fluent lecture versus a poorly executed lecture</a:t>
          </a:r>
        </a:p>
      </dsp:txBody>
      <dsp:txXfrm>
        <a:off x="529860" y="1679602"/>
        <a:ext cx="3719391" cy="1542285"/>
      </dsp:txXfrm>
    </dsp:sp>
    <dsp:sp modelId="{BBEDEDA4-77E1-4809-A55A-4A785CFFB3DE}">
      <dsp:nvSpPr>
        <dsp:cNvPr id="0" name=""/>
        <dsp:cNvSpPr/>
      </dsp:nvSpPr>
      <dsp:spPr>
        <a:xfrm>
          <a:off x="481877" y="3521909"/>
          <a:ext cx="3815357" cy="163825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Calisto MT" panose="02040603050505030304" pitchFamily="18" charset="0"/>
            </a:rPr>
            <a:t>yet when comparing test scores between the two groups, there is no difference in performance and thus no greater learning in one group versus the other (Carpenter et al. 2019).</a:t>
          </a:r>
        </a:p>
      </dsp:txBody>
      <dsp:txXfrm>
        <a:off x="529860" y="3569892"/>
        <a:ext cx="3719391" cy="1542285"/>
      </dsp:txXfrm>
    </dsp:sp>
    <dsp:sp modelId="{4208F25F-CF5C-420A-B749-99BD912953B1}">
      <dsp:nvSpPr>
        <dsp:cNvPr id="0" name=""/>
        <dsp:cNvSpPr/>
      </dsp:nvSpPr>
      <dsp:spPr>
        <a:xfrm>
          <a:off x="5131844" y="0"/>
          <a:ext cx="4769197" cy="543342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9070" tIns="179070" rIns="179070" bIns="179070" numCol="1" spcCol="1270" anchor="ctr" anchorCtr="0">
          <a:noAutofit/>
        </a:bodyPr>
        <a:lstStyle/>
        <a:p>
          <a:pPr marL="0" lvl="0" indent="0" algn="ctr" defTabSz="2089150">
            <a:lnSpc>
              <a:spcPct val="90000"/>
            </a:lnSpc>
            <a:spcBef>
              <a:spcPct val="0"/>
            </a:spcBef>
            <a:spcAft>
              <a:spcPct val="35000"/>
            </a:spcAft>
            <a:buNone/>
          </a:pPr>
          <a:r>
            <a:rPr lang="en-US" sz="4700" kern="1200" dirty="0">
              <a:latin typeface="Calisto MT" panose="02040603050505030304" pitchFamily="18" charset="0"/>
            </a:rPr>
            <a:t>Team Based Learning </a:t>
          </a:r>
        </a:p>
      </dsp:txBody>
      <dsp:txXfrm>
        <a:off x="5131844" y="0"/>
        <a:ext cx="4769197" cy="1630027"/>
      </dsp:txXfrm>
    </dsp:sp>
    <dsp:sp modelId="{A16B3EA7-CF22-4840-B14A-C9F1FEA6C960}">
      <dsp:nvSpPr>
        <dsp:cNvPr id="0" name=""/>
        <dsp:cNvSpPr/>
      </dsp:nvSpPr>
      <dsp:spPr>
        <a:xfrm>
          <a:off x="5587055" y="1543198"/>
          <a:ext cx="3815357" cy="163825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Calisto MT" panose="02040603050505030304" pitchFamily="18" charset="0"/>
            </a:rPr>
            <a:t>TBL has a direct effect on student learning and examination scores (Freeman et al. 2014)</a:t>
          </a:r>
        </a:p>
      </dsp:txBody>
      <dsp:txXfrm>
        <a:off x="5635038" y="1591181"/>
        <a:ext cx="3719391" cy="1542285"/>
      </dsp:txXfrm>
    </dsp:sp>
    <dsp:sp modelId="{91832F5F-D932-4D42-A5FA-7D5FE0F61808}">
      <dsp:nvSpPr>
        <dsp:cNvPr id="0" name=""/>
        <dsp:cNvSpPr/>
      </dsp:nvSpPr>
      <dsp:spPr>
        <a:xfrm>
          <a:off x="5608764" y="3521909"/>
          <a:ext cx="3815357" cy="1638251"/>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Calisto MT" panose="02040603050505030304" pitchFamily="18" charset="0"/>
            </a:rPr>
            <a:t>Studies found that TBL exercises lead to an average increase in exam scores of 6% and 0.3 point increase in the final grade. Would translate to a B rising to a B+ (Freeman et al. 2014).</a:t>
          </a:r>
          <a:endParaRPr lang="en-US" sz="1800" kern="1200" dirty="0"/>
        </a:p>
      </dsp:txBody>
      <dsp:txXfrm>
        <a:off x="5656747" y="3569892"/>
        <a:ext cx="3719391" cy="15422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B561F8-BE56-46BF-951B-BF43CDB5BF19}">
      <dsp:nvSpPr>
        <dsp:cNvPr id="0" name=""/>
        <dsp:cNvSpPr/>
      </dsp:nvSpPr>
      <dsp:spPr>
        <a:xfrm>
          <a:off x="2751" y="1078207"/>
          <a:ext cx="2760550" cy="2760550"/>
        </a:xfrm>
        <a:prstGeom prst="ellipse">
          <a:avLst/>
        </a:prstGeom>
        <a:solidFill>
          <a:schemeClr val="accent1">
            <a:alpha val="50000"/>
            <a:hueOff val="0"/>
            <a:satOff val="0"/>
            <a:lumOff val="0"/>
            <a:alphaOff val="0"/>
          </a:schemeClr>
        </a:solidFill>
        <a:ln w="22225"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51922" tIns="29210" rIns="151922" bIns="29210" numCol="1" spcCol="1270" anchor="ctr" anchorCtr="0">
          <a:noAutofit/>
        </a:bodyPr>
        <a:lstStyle/>
        <a:p>
          <a:pPr marL="0" lvl="0" indent="0" algn="ctr" defTabSz="1022350">
            <a:lnSpc>
              <a:spcPct val="90000"/>
            </a:lnSpc>
            <a:spcBef>
              <a:spcPct val="0"/>
            </a:spcBef>
            <a:spcAft>
              <a:spcPct val="35000"/>
            </a:spcAft>
            <a:buNone/>
          </a:pPr>
          <a:r>
            <a:rPr lang="en-US" sz="2300" kern="1200" dirty="0"/>
            <a:t>Less stress</a:t>
          </a:r>
        </a:p>
      </dsp:txBody>
      <dsp:txXfrm>
        <a:off x="407024" y="1482480"/>
        <a:ext cx="1952004" cy="1952004"/>
      </dsp:txXfrm>
    </dsp:sp>
    <dsp:sp modelId="{5023CD20-149C-49DA-9167-15DC85EC7B1C}">
      <dsp:nvSpPr>
        <dsp:cNvPr id="0" name=""/>
        <dsp:cNvSpPr/>
      </dsp:nvSpPr>
      <dsp:spPr>
        <a:xfrm>
          <a:off x="2211191" y="1078207"/>
          <a:ext cx="2760550" cy="2760550"/>
        </a:xfrm>
        <a:prstGeom prst="ellipse">
          <a:avLst/>
        </a:prstGeom>
        <a:solidFill>
          <a:schemeClr val="accent1">
            <a:alpha val="50000"/>
            <a:hueOff val="0"/>
            <a:satOff val="0"/>
            <a:lumOff val="0"/>
            <a:alphaOff val="0"/>
          </a:schemeClr>
        </a:solidFill>
        <a:ln w="22225"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51922" tIns="29210" rIns="151922" bIns="29210" numCol="1" spcCol="1270" anchor="ctr" anchorCtr="0">
          <a:noAutofit/>
        </a:bodyPr>
        <a:lstStyle/>
        <a:p>
          <a:pPr marL="0" lvl="0" indent="0" algn="ctr" defTabSz="1022350">
            <a:lnSpc>
              <a:spcPct val="90000"/>
            </a:lnSpc>
            <a:spcBef>
              <a:spcPct val="0"/>
            </a:spcBef>
            <a:spcAft>
              <a:spcPct val="35000"/>
            </a:spcAft>
            <a:buNone/>
          </a:pPr>
          <a:r>
            <a:rPr lang="en-US" sz="2300" kern="1200" dirty="0"/>
            <a:t>Low stakes learning</a:t>
          </a:r>
        </a:p>
      </dsp:txBody>
      <dsp:txXfrm>
        <a:off x="2615464" y="1482480"/>
        <a:ext cx="1952004" cy="1952004"/>
      </dsp:txXfrm>
    </dsp:sp>
    <dsp:sp modelId="{670883BD-E23E-4C98-8F9E-F090F38725C1}">
      <dsp:nvSpPr>
        <dsp:cNvPr id="0" name=""/>
        <dsp:cNvSpPr/>
      </dsp:nvSpPr>
      <dsp:spPr>
        <a:xfrm>
          <a:off x="4419631" y="1078207"/>
          <a:ext cx="2760550" cy="2760550"/>
        </a:xfrm>
        <a:prstGeom prst="ellipse">
          <a:avLst/>
        </a:prstGeom>
        <a:solidFill>
          <a:schemeClr val="accent1">
            <a:alpha val="50000"/>
            <a:hueOff val="0"/>
            <a:satOff val="0"/>
            <a:lumOff val="0"/>
            <a:alphaOff val="0"/>
          </a:schemeClr>
        </a:solidFill>
        <a:ln w="22225"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51922" tIns="29210" rIns="151922" bIns="29210" numCol="1" spcCol="1270" anchor="ctr" anchorCtr="0">
          <a:noAutofit/>
        </a:bodyPr>
        <a:lstStyle/>
        <a:p>
          <a:pPr marL="0" lvl="0" indent="0" algn="ctr" defTabSz="1022350">
            <a:lnSpc>
              <a:spcPct val="90000"/>
            </a:lnSpc>
            <a:spcBef>
              <a:spcPct val="0"/>
            </a:spcBef>
            <a:spcAft>
              <a:spcPct val="35000"/>
            </a:spcAft>
            <a:buNone/>
          </a:pPr>
          <a:r>
            <a:rPr lang="en-US" sz="2300" kern="1200" dirty="0"/>
            <a:t>Sense of belonging</a:t>
          </a:r>
        </a:p>
      </dsp:txBody>
      <dsp:txXfrm>
        <a:off x="4823904" y="1482480"/>
        <a:ext cx="1952004" cy="1952004"/>
      </dsp:txXfrm>
    </dsp:sp>
    <dsp:sp modelId="{3DC10F8C-F5DF-43D9-B1A4-66BBB501FBB0}">
      <dsp:nvSpPr>
        <dsp:cNvPr id="0" name=""/>
        <dsp:cNvSpPr/>
      </dsp:nvSpPr>
      <dsp:spPr>
        <a:xfrm>
          <a:off x="6628071" y="1078207"/>
          <a:ext cx="2760550" cy="2760550"/>
        </a:xfrm>
        <a:prstGeom prst="ellipse">
          <a:avLst/>
        </a:prstGeom>
        <a:solidFill>
          <a:schemeClr val="accent1">
            <a:alpha val="50000"/>
            <a:hueOff val="0"/>
            <a:satOff val="0"/>
            <a:lumOff val="0"/>
            <a:alphaOff val="0"/>
          </a:schemeClr>
        </a:solidFill>
        <a:ln w="22225"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151922" tIns="29210" rIns="151922" bIns="29210" numCol="1" spcCol="1270" anchor="ctr" anchorCtr="0">
          <a:noAutofit/>
        </a:bodyPr>
        <a:lstStyle/>
        <a:p>
          <a:pPr marL="0" lvl="0" indent="0" algn="ctr" defTabSz="1022350">
            <a:lnSpc>
              <a:spcPct val="90000"/>
            </a:lnSpc>
            <a:spcBef>
              <a:spcPct val="0"/>
            </a:spcBef>
            <a:spcAft>
              <a:spcPct val="35000"/>
            </a:spcAft>
            <a:buNone/>
          </a:pPr>
          <a:r>
            <a:rPr lang="en-US" sz="2300" kern="1200" dirty="0"/>
            <a:t>Accountability</a:t>
          </a:r>
        </a:p>
      </dsp:txBody>
      <dsp:txXfrm>
        <a:off x="7032344" y="1482480"/>
        <a:ext cx="1952004" cy="19520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DB4312-8F93-4636-ADA2-2AEDB7478508}">
      <dsp:nvSpPr>
        <dsp:cNvPr id="0" name=""/>
        <dsp:cNvSpPr/>
      </dsp:nvSpPr>
      <dsp:spPr>
        <a:xfrm>
          <a:off x="746" y="0"/>
          <a:ext cx="1941775" cy="379775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sto MT" panose="02040603050505030304" pitchFamily="18" charset="0"/>
            </a:rPr>
            <a:t>High Self Confidence Key Words </a:t>
          </a:r>
        </a:p>
      </dsp:txBody>
      <dsp:txXfrm>
        <a:off x="746" y="0"/>
        <a:ext cx="1941775" cy="1139326"/>
      </dsp:txXfrm>
    </dsp:sp>
    <dsp:sp modelId="{C84C84C1-2391-4D9B-A6B2-F1233603FDDD}">
      <dsp:nvSpPr>
        <dsp:cNvPr id="0" name=""/>
        <dsp:cNvSpPr/>
      </dsp:nvSpPr>
      <dsp:spPr>
        <a:xfrm>
          <a:off x="194924" y="1140439"/>
          <a:ext cx="1553420" cy="114507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None/>
          </a:pPr>
          <a:r>
            <a:rPr lang="en-US" sz="2400" b="0" i="0" u="sng" kern="1200" dirty="0">
              <a:latin typeface="Calisto MT" panose="02040603050505030304" pitchFamily="18" charset="0"/>
            </a:rPr>
            <a:t>Pre-course survey: 21</a:t>
          </a:r>
        </a:p>
      </dsp:txBody>
      <dsp:txXfrm>
        <a:off x="228462" y="1173977"/>
        <a:ext cx="1486344" cy="1077999"/>
      </dsp:txXfrm>
    </dsp:sp>
    <dsp:sp modelId="{45165AEA-3C47-4424-A1F5-641C381FB562}">
      <dsp:nvSpPr>
        <dsp:cNvPr id="0" name=""/>
        <dsp:cNvSpPr/>
      </dsp:nvSpPr>
      <dsp:spPr>
        <a:xfrm>
          <a:off x="194924" y="2461679"/>
          <a:ext cx="1553420" cy="114507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None/>
          </a:pPr>
          <a:r>
            <a:rPr lang="en-US" sz="2400" u="sng" kern="1200" dirty="0">
              <a:latin typeface="Calisto MT" panose="02040603050505030304" pitchFamily="18" charset="0"/>
            </a:rPr>
            <a:t>Post-course survey: 75 </a:t>
          </a:r>
        </a:p>
      </dsp:txBody>
      <dsp:txXfrm>
        <a:off x="228462" y="2495217"/>
        <a:ext cx="1486344" cy="1077999"/>
      </dsp:txXfrm>
    </dsp:sp>
    <dsp:sp modelId="{C403F968-D0A2-48EE-A2DD-635737E6E785}">
      <dsp:nvSpPr>
        <dsp:cNvPr id="0" name=""/>
        <dsp:cNvSpPr/>
      </dsp:nvSpPr>
      <dsp:spPr>
        <a:xfrm>
          <a:off x="2088155" y="0"/>
          <a:ext cx="1941775" cy="379775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sto MT" panose="02040603050505030304" pitchFamily="18" charset="0"/>
            </a:rPr>
            <a:t>Medium Self Confidence Key Words</a:t>
          </a:r>
        </a:p>
      </dsp:txBody>
      <dsp:txXfrm>
        <a:off x="2088155" y="0"/>
        <a:ext cx="1941775" cy="1139326"/>
      </dsp:txXfrm>
    </dsp:sp>
    <dsp:sp modelId="{AA419A68-4751-4F30-A00D-321099E39461}">
      <dsp:nvSpPr>
        <dsp:cNvPr id="0" name=""/>
        <dsp:cNvSpPr/>
      </dsp:nvSpPr>
      <dsp:spPr>
        <a:xfrm>
          <a:off x="2282333" y="1140439"/>
          <a:ext cx="1553420" cy="114507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sto MT" panose="02040603050505030304" pitchFamily="18" charset="0"/>
            </a:rPr>
            <a:t>Pre-Course survey: 3</a:t>
          </a:r>
        </a:p>
      </dsp:txBody>
      <dsp:txXfrm>
        <a:off x="2315871" y="1173977"/>
        <a:ext cx="1486344" cy="1077999"/>
      </dsp:txXfrm>
    </dsp:sp>
    <dsp:sp modelId="{77D70ACF-C71C-4CBA-9BC6-9028B80D8F0F}">
      <dsp:nvSpPr>
        <dsp:cNvPr id="0" name=""/>
        <dsp:cNvSpPr/>
      </dsp:nvSpPr>
      <dsp:spPr>
        <a:xfrm>
          <a:off x="2282333" y="2461679"/>
          <a:ext cx="1553420" cy="114507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sto MT" panose="02040603050505030304" pitchFamily="18" charset="0"/>
            </a:rPr>
            <a:t>Post-course Survey: 2</a:t>
          </a:r>
        </a:p>
      </dsp:txBody>
      <dsp:txXfrm>
        <a:off x="2315871" y="2495217"/>
        <a:ext cx="1486344" cy="1077999"/>
      </dsp:txXfrm>
    </dsp:sp>
    <dsp:sp modelId="{C7166480-3CFC-4160-8F52-2730C0EE179B}">
      <dsp:nvSpPr>
        <dsp:cNvPr id="0" name=""/>
        <dsp:cNvSpPr/>
      </dsp:nvSpPr>
      <dsp:spPr>
        <a:xfrm>
          <a:off x="4175564" y="0"/>
          <a:ext cx="1941775" cy="379775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alisto MT" panose="02040603050505030304" pitchFamily="18" charset="0"/>
            </a:rPr>
            <a:t>Low Self Confidence Key Words</a:t>
          </a:r>
        </a:p>
      </dsp:txBody>
      <dsp:txXfrm>
        <a:off x="4175564" y="0"/>
        <a:ext cx="1941775" cy="1139326"/>
      </dsp:txXfrm>
    </dsp:sp>
    <dsp:sp modelId="{86D324C1-FDE5-4743-80D5-65477C76443D}">
      <dsp:nvSpPr>
        <dsp:cNvPr id="0" name=""/>
        <dsp:cNvSpPr/>
      </dsp:nvSpPr>
      <dsp:spPr>
        <a:xfrm>
          <a:off x="4369742" y="1140439"/>
          <a:ext cx="1553420" cy="114507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None/>
          </a:pPr>
          <a:r>
            <a:rPr lang="en-US" sz="2400" u="sng" kern="1200" dirty="0">
              <a:latin typeface="Calisto MT" panose="02040603050505030304" pitchFamily="18" charset="0"/>
            </a:rPr>
            <a:t>Pre-Course survey: 9</a:t>
          </a:r>
        </a:p>
      </dsp:txBody>
      <dsp:txXfrm>
        <a:off x="4403280" y="1173977"/>
        <a:ext cx="1486344" cy="1077999"/>
      </dsp:txXfrm>
    </dsp:sp>
    <dsp:sp modelId="{248A797A-A88E-41C6-9EDE-7C6F4999B94C}">
      <dsp:nvSpPr>
        <dsp:cNvPr id="0" name=""/>
        <dsp:cNvSpPr/>
      </dsp:nvSpPr>
      <dsp:spPr>
        <a:xfrm>
          <a:off x="4369742" y="2461679"/>
          <a:ext cx="1553420" cy="114507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marL="0" lvl="0" indent="0" algn="ctr" defTabSz="1066800">
            <a:lnSpc>
              <a:spcPct val="90000"/>
            </a:lnSpc>
            <a:spcBef>
              <a:spcPct val="0"/>
            </a:spcBef>
            <a:spcAft>
              <a:spcPct val="35000"/>
            </a:spcAft>
            <a:buNone/>
          </a:pPr>
          <a:r>
            <a:rPr lang="en-US" sz="2400" u="sng" kern="1200" dirty="0">
              <a:latin typeface="Calisto MT" panose="02040603050505030304" pitchFamily="18" charset="0"/>
            </a:rPr>
            <a:t>Post-course Survey: 1</a:t>
          </a:r>
        </a:p>
      </dsp:txBody>
      <dsp:txXfrm>
        <a:off x="4403280" y="2495217"/>
        <a:ext cx="1486344" cy="10779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8BE81D-84C7-4F4D-87E7-6F9826081201}">
      <dsp:nvSpPr>
        <dsp:cNvPr id="0" name=""/>
        <dsp:cNvSpPr/>
      </dsp:nvSpPr>
      <dsp:spPr>
        <a:xfrm>
          <a:off x="-412604" y="711851"/>
          <a:ext cx="5094715" cy="1119953"/>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Calisto MT" panose="02040603050505030304" pitchFamily="18" charset="0"/>
            </a:rPr>
            <a:t>“I really don't understand much about molecular genetics or SARS-COV-2 for that matter.”</a:t>
          </a:r>
        </a:p>
      </dsp:txBody>
      <dsp:txXfrm>
        <a:off x="402549" y="711851"/>
        <a:ext cx="4279561" cy="1119953"/>
      </dsp:txXfrm>
    </dsp:sp>
    <dsp:sp modelId="{DFAB5A76-34F5-457D-9BAE-E837BF05D428}">
      <dsp:nvSpPr>
        <dsp:cNvPr id="0" name=""/>
        <dsp:cNvSpPr/>
      </dsp:nvSpPr>
      <dsp:spPr>
        <a:xfrm>
          <a:off x="-394503" y="1990841"/>
          <a:ext cx="5094715" cy="1498787"/>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28016" rIns="128016" bIns="128016" numCol="1" spcCol="1270" anchor="ctr" anchorCtr="0">
          <a:noAutofit/>
        </a:bodyPr>
        <a:lstStyle/>
        <a:p>
          <a:pPr marL="0" lvl="0" indent="0" algn="l" defTabSz="800100">
            <a:lnSpc>
              <a:spcPct val="90000"/>
            </a:lnSpc>
            <a:spcBef>
              <a:spcPct val="0"/>
            </a:spcBef>
            <a:spcAft>
              <a:spcPct val="35000"/>
            </a:spcAft>
            <a:buNone/>
          </a:pPr>
          <a:r>
            <a:rPr lang="en-US" sz="1800" kern="1200" dirty="0">
              <a:latin typeface="Calisto MT" panose="02040603050505030304" pitchFamily="18" charset="0"/>
            </a:rPr>
            <a:t>“I don't feel very confident in my knowledge of this topic. I will need a lot of repetition of the topics and ideas we will discuss to feel as though I have a good understanding of the material.”</a:t>
          </a:r>
        </a:p>
      </dsp:txBody>
      <dsp:txXfrm>
        <a:off x="420651" y="1990841"/>
        <a:ext cx="4279561" cy="1498787"/>
      </dsp:txXfrm>
    </dsp:sp>
    <dsp:sp modelId="{DEC4195C-944F-49D9-B468-B0CFBBB02CA2}">
      <dsp:nvSpPr>
        <dsp:cNvPr id="0" name=""/>
        <dsp:cNvSpPr/>
      </dsp:nvSpPr>
      <dsp:spPr>
        <a:xfrm>
          <a:off x="-427424" y="3653581"/>
          <a:ext cx="5094715" cy="1528163"/>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28016" rIns="128016" bIns="128016" numCol="1" spcCol="1270" anchor="ctr" anchorCtr="0">
          <a:noAutofit/>
        </a:bodyPr>
        <a:lstStyle/>
        <a:p>
          <a:pPr marL="0" lvl="0" indent="0" algn="l" defTabSz="800100">
            <a:lnSpc>
              <a:spcPct val="90000"/>
            </a:lnSpc>
            <a:spcBef>
              <a:spcPct val="0"/>
            </a:spcBef>
            <a:spcAft>
              <a:spcPct val="35000"/>
            </a:spcAft>
            <a:buNone/>
          </a:pPr>
          <a:r>
            <a:rPr lang="en-US" sz="1800" kern="1200" dirty="0">
              <a:latin typeface="Calisto MT" panose="02040603050505030304" pitchFamily="18" charset="0"/>
            </a:rPr>
            <a:t>“The idea of molecular genetics isn't easily understood by many people so this class will hopefully make it easier for myself to understand it and synthesize the information back to people without experience in this field.”</a:t>
          </a:r>
        </a:p>
      </dsp:txBody>
      <dsp:txXfrm>
        <a:off x="387729" y="3653581"/>
        <a:ext cx="4279561" cy="1528163"/>
      </dsp:txXfrm>
    </dsp:sp>
    <dsp:sp modelId="{2004B39F-B16C-44B0-9053-0842E42B0474}">
      <dsp:nvSpPr>
        <dsp:cNvPr id="0" name=""/>
        <dsp:cNvSpPr/>
      </dsp:nvSpPr>
      <dsp:spPr>
        <a:xfrm>
          <a:off x="6559837" y="880497"/>
          <a:ext cx="1498038" cy="1498038"/>
        </a:xfrm>
        <a:prstGeom prst="ellipse">
          <a:avLst/>
        </a:prstGeom>
        <a:no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6779220" y="1099880"/>
        <a:ext cx="1059272" cy="1059272"/>
      </dsp:txXfrm>
    </dsp:sp>
    <dsp:sp modelId="{1CD94B5B-C61B-43D5-A1F2-DB930502348E}">
      <dsp:nvSpPr>
        <dsp:cNvPr id="0" name=""/>
        <dsp:cNvSpPr/>
      </dsp:nvSpPr>
      <dsp:spPr>
        <a:xfrm>
          <a:off x="5162181" y="608329"/>
          <a:ext cx="5793453" cy="1498787"/>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Calisto MT" panose="02040603050505030304" pitchFamily="18" charset="0"/>
            </a:rPr>
            <a:t>“My understanding of covid19 has skyrocketed since this class and learning more in depth details about how molecular genetics operate.”</a:t>
          </a:r>
        </a:p>
      </dsp:txBody>
      <dsp:txXfrm>
        <a:off x="6089134" y="608329"/>
        <a:ext cx="4866501" cy="1498787"/>
      </dsp:txXfrm>
    </dsp:sp>
    <dsp:sp modelId="{F91EC8E6-8BF4-41BA-9AFD-43D60D9F7CFA}">
      <dsp:nvSpPr>
        <dsp:cNvPr id="0" name=""/>
        <dsp:cNvSpPr/>
      </dsp:nvSpPr>
      <dsp:spPr>
        <a:xfrm>
          <a:off x="5137668" y="2284978"/>
          <a:ext cx="5793453" cy="1507765"/>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28016" rIns="128016" bIns="128016" numCol="1" spcCol="1270" anchor="ctr" anchorCtr="0">
          <a:noAutofit/>
        </a:bodyPr>
        <a:lstStyle/>
        <a:p>
          <a:pPr marL="0" lvl="0" indent="0" algn="l" defTabSz="800100">
            <a:lnSpc>
              <a:spcPct val="90000"/>
            </a:lnSpc>
            <a:spcBef>
              <a:spcPct val="0"/>
            </a:spcBef>
            <a:spcAft>
              <a:spcPct val="35000"/>
            </a:spcAft>
            <a:buNone/>
          </a:pPr>
          <a:r>
            <a:rPr lang="en-US" sz="1800" kern="1200" dirty="0">
              <a:latin typeface="Calisto MT" panose="02040603050505030304" pitchFamily="18" charset="0"/>
            </a:rPr>
            <a:t>“At first, when we were learning about NCBI virus using the SARS-COV-2 sequence and different accession numbers, it was pretty confusing. Now, I understand how to find and isolate different host genome sequences using NCBI Virus.”</a:t>
          </a:r>
        </a:p>
      </dsp:txBody>
      <dsp:txXfrm>
        <a:off x="6064620" y="2284978"/>
        <a:ext cx="4866501" cy="1507765"/>
      </dsp:txXfrm>
    </dsp:sp>
    <dsp:sp modelId="{1B5F9240-1549-41B6-A1A5-278A5471CBAF}">
      <dsp:nvSpPr>
        <dsp:cNvPr id="0" name=""/>
        <dsp:cNvSpPr/>
      </dsp:nvSpPr>
      <dsp:spPr>
        <a:xfrm>
          <a:off x="5071405" y="3941228"/>
          <a:ext cx="5834732" cy="1498787"/>
        </a:xfrm>
        <a:prstGeom prst="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Calisto MT" panose="02040603050505030304" pitchFamily="18" charset="0"/>
            </a:rPr>
            <a:t>“It definitely encourages discussion between classmates and other friends who are interested in the topic. It has also given me what I need to know to identify false information.”</a:t>
          </a:r>
        </a:p>
      </dsp:txBody>
      <dsp:txXfrm>
        <a:off x="6004962" y="3941228"/>
        <a:ext cx="4901175" cy="1498787"/>
      </dsp:txXfrm>
    </dsp:sp>
    <dsp:sp modelId="{DC979F0C-10D0-4F84-847E-1077E6FA492D}">
      <dsp:nvSpPr>
        <dsp:cNvPr id="0" name=""/>
        <dsp:cNvSpPr/>
      </dsp:nvSpPr>
      <dsp:spPr>
        <a:xfrm>
          <a:off x="4502483" y="501359"/>
          <a:ext cx="1498038" cy="1498038"/>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244600">
            <a:lnSpc>
              <a:spcPct val="90000"/>
            </a:lnSpc>
            <a:spcBef>
              <a:spcPct val="0"/>
            </a:spcBef>
            <a:spcAft>
              <a:spcPct val="35000"/>
            </a:spcAft>
            <a:buNone/>
          </a:pPr>
          <a:r>
            <a:rPr lang="en-US" sz="2800" kern="1200" dirty="0"/>
            <a:t>Post-Course Survey</a:t>
          </a:r>
        </a:p>
      </dsp:txBody>
      <dsp:txXfrm>
        <a:off x="4721866" y="720742"/>
        <a:ext cx="1059272" cy="1059272"/>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9B3372-74CF-4E21-A4D4-286B22AA5A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063762BE-D43C-49F5-99A5-BF49C695927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85766F-5EC0-4797-B4D1-777FCB005B11}" type="datetimeFigureOut">
              <a:rPr lang="en-US" smtClean="0"/>
              <a:t>4/11/2021</a:t>
            </a:fld>
            <a:endParaRPr lang="en-US" dirty="0"/>
          </a:p>
        </p:txBody>
      </p:sp>
      <p:sp>
        <p:nvSpPr>
          <p:cNvPr id="4" name="Footer Placeholder 3">
            <a:extLst>
              <a:ext uri="{FF2B5EF4-FFF2-40B4-BE49-F238E27FC236}">
                <a16:creationId xmlns:a16="http://schemas.microsoft.com/office/drawing/2014/main" id="{1989E452-9BCA-4AF5-9A9C-233BF410EA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6BF9F63-CE4F-44E2-A07D-7E654DE9F57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0AC76B-F5B1-4D6E-BACD-2A80744AC929}" type="slidenum">
              <a:rPr lang="en-US" smtClean="0"/>
              <a:t>‹#›</a:t>
            </a:fld>
            <a:endParaRPr lang="en-US" dirty="0"/>
          </a:p>
        </p:txBody>
      </p:sp>
    </p:spTree>
    <p:extLst>
      <p:ext uri="{BB962C8B-B14F-4D97-AF65-F5344CB8AC3E}">
        <p14:creationId xmlns:p14="http://schemas.microsoft.com/office/powerpoint/2010/main" val="32051452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B4B5EC-152C-4627-80C0-63B10D5574EF}" type="datetimeFigureOut">
              <a:rPr lang="en-US" smtClean="0"/>
              <a:t>4/11/2021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EEE60E-651F-40CC-AD73-C00F10CE42B6}" type="slidenum">
              <a:rPr lang="en-US" smtClean="0"/>
              <a:t>‹#›</a:t>
            </a:fld>
            <a:endParaRPr lang="en-US" dirty="0"/>
          </a:p>
        </p:txBody>
      </p:sp>
    </p:spTree>
    <p:extLst>
      <p:ext uri="{BB962C8B-B14F-4D97-AF65-F5344CB8AC3E}">
        <p14:creationId xmlns:p14="http://schemas.microsoft.com/office/powerpoint/2010/main" val="2025417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EEE60E-651F-40CC-AD73-C00F10CE42B6}" type="slidenum">
              <a:rPr lang="en-US" smtClean="0"/>
              <a:t>2</a:t>
            </a:fld>
            <a:endParaRPr lang="en-US" dirty="0"/>
          </a:p>
        </p:txBody>
      </p:sp>
    </p:spTree>
    <p:extLst>
      <p:ext uri="{BB962C8B-B14F-4D97-AF65-F5344CB8AC3E}">
        <p14:creationId xmlns:p14="http://schemas.microsoft.com/office/powerpoint/2010/main" val="3069923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analyze the quantitative data, I followed the chart from </a:t>
            </a:r>
            <a:r>
              <a:rPr lang="en-US" dirty="0" err="1"/>
              <a:t>Mayring</a:t>
            </a:r>
            <a:r>
              <a:rPr lang="en-US" dirty="0"/>
              <a:t>.</a:t>
            </a:r>
          </a:p>
          <a:p>
            <a:r>
              <a:rPr lang="en-US" dirty="0"/>
              <a:t> We began with our research question, moved into general categories, and then further refined those categories and the definitions to </a:t>
            </a:r>
            <a:r>
              <a:rPr lang="en-US" dirty="0" err="1"/>
              <a:t>bea</a:t>
            </a:r>
            <a:r>
              <a:rPr lang="en-US" dirty="0"/>
              <a:t> </a:t>
            </a:r>
            <a:r>
              <a:rPr lang="en-US" dirty="0" err="1"/>
              <a:t>ble</a:t>
            </a:r>
            <a:r>
              <a:rPr lang="en-US" dirty="0"/>
              <a:t> to sort key </a:t>
            </a:r>
            <a:r>
              <a:rPr lang="en-US" dirty="0" err="1"/>
              <a:t>workds</a:t>
            </a:r>
            <a:r>
              <a:rPr lang="en-US" dirty="0"/>
              <a:t> found in the survey responses. </a:t>
            </a:r>
          </a:p>
          <a:p>
            <a:r>
              <a:rPr lang="en-US" dirty="0"/>
              <a:t>I had 3 categories that I formed, high self confidence, medium self confidence, and low self confidence. </a:t>
            </a:r>
          </a:p>
          <a:p>
            <a:r>
              <a:rPr lang="en-US" dirty="0"/>
              <a:t>A quick glance at the frequencies of the key words between the pre and post survey shows that the pre course survey had 21 responses indicating high self confidence and 6 indicating low self confidence. </a:t>
            </a:r>
          </a:p>
          <a:p>
            <a:r>
              <a:rPr lang="en-US" dirty="0"/>
              <a:t>In contrast, the post course survey had 75 high self confidence key words and only 1 that indicated low self confidence. </a:t>
            </a:r>
          </a:p>
          <a:p>
            <a:endParaRPr lang="en-US" dirty="0"/>
          </a:p>
        </p:txBody>
      </p:sp>
      <p:sp>
        <p:nvSpPr>
          <p:cNvPr id="4" name="Slide Number Placeholder 3"/>
          <p:cNvSpPr>
            <a:spLocks noGrp="1"/>
          </p:cNvSpPr>
          <p:nvPr>
            <p:ph type="sldNum" sz="quarter" idx="5"/>
          </p:nvPr>
        </p:nvSpPr>
        <p:spPr/>
        <p:txBody>
          <a:bodyPr/>
          <a:lstStyle/>
          <a:p>
            <a:fld id="{41EEE60E-651F-40CC-AD73-C00F10CE42B6}" type="slidenum">
              <a:rPr lang="en-US" smtClean="0"/>
              <a:t>11</a:t>
            </a:fld>
            <a:endParaRPr lang="en-US" dirty="0"/>
          </a:p>
        </p:txBody>
      </p:sp>
    </p:spTree>
    <p:extLst>
      <p:ext uri="{BB962C8B-B14F-4D97-AF65-F5344CB8AC3E}">
        <p14:creationId xmlns:p14="http://schemas.microsoft.com/office/powerpoint/2010/main" val="2254574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look at the coding agenda for </a:t>
            </a:r>
            <a:r>
              <a:rPr lang="en-US" dirty="0" err="1"/>
              <a:t>th</a:t>
            </a:r>
            <a:r>
              <a:rPr lang="en-US" dirty="0"/>
              <a:t> </a:t>
            </a:r>
            <a:r>
              <a:rPr lang="en-US" dirty="0" err="1"/>
              <a:t>epre</a:t>
            </a:r>
            <a:r>
              <a:rPr lang="en-US" dirty="0"/>
              <a:t> course survey</a:t>
            </a:r>
          </a:p>
          <a:p>
            <a:r>
              <a:rPr lang="en-US" dirty="0"/>
              <a:t>High Self Confidence is defined as :……….</a:t>
            </a:r>
          </a:p>
          <a:p>
            <a:r>
              <a:rPr lang="en-US" dirty="0"/>
              <a:t>Middles self confidence is :…………</a:t>
            </a:r>
          </a:p>
          <a:p>
            <a:r>
              <a:rPr lang="en-US" dirty="0"/>
              <a:t>And low self confidence is defined as :…………….</a:t>
            </a:r>
          </a:p>
          <a:p>
            <a:r>
              <a:rPr lang="en-US" dirty="0"/>
              <a:t>Some key works from the high self confidence category include understand, important, excited, knowledge</a:t>
            </a:r>
          </a:p>
          <a:p>
            <a:r>
              <a:rPr lang="en-US" dirty="0"/>
              <a:t>And some key </a:t>
            </a:r>
            <a:r>
              <a:rPr lang="en-US" dirty="0" err="1"/>
              <a:t>workds</a:t>
            </a:r>
            <a:r>
              <a:rPr lang="en-US" dirty="0"/>
              <a:t> from the low self confidence category include: know nothing, do not know, not gained. </a:t>
            </a:r>
          </a:p>
        </p:txBody>
      </p:sp>
      <p:sp>
        <p:nvSpPr>
          <p:cNvPr id="4" name="Slide Number Placeholder 3"/>
          <p:cNvSpPr>
            <a:spLocks noGrp="1"/>
          </p:cNvSpPr>
          <p:nvPr>
            <p:ph type="sldNum" sz="quarter" idx="5"/>
          </p:nvPr>
        </p:nvSpPr>
        <p:spPr/>
        <p:txBody>
          <a:bodyPr/>
          <a:lstStyle/>
          <a:p>
            <a:fld id="{41EEE60E-651F-40CC-AD73-C00F10CE42B6}" type="slidenum">
              <a:rPr lang="en-US" smtClean="0"/>
              <a:t>12</a:t>
            </a:fld>
            <a:endParaRPr lang="en-US" dirty="0"/>
          </a:p>
        </p:txBody>
      </p:sp>
    </p:spTree>
    <p:extLst>
      <p:ext uri="{BB962C8B-B14F-4D97-AF65-F5344CB8AC3E}">
        <p14:creationId xmlns:p14="http://schemas.microsoft.com/office/powerpoint/2010/main" val="591719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looking at the post course survey,</a:t>
            </a:r>
          </a:p>
          <a:p>
            <a:r>
              <a:rPr lang="en-US" dirty="0"/>
              <a:t>You can immediately notice the </a:t>
            </a:r>
            <a:r>
              <a:rPr lang="en-US" dirty="0" err="1"/>
              <a:t>hige</a:t>
            </a:r>
            <a:r>
              <a:rPr lang="en-US" dirty="0"/>
              <a:t> growth in key </a:t>
            </a:r>
            <a:r>
              <a:rPr lang="en-US" dirty="0" err="1"/>
              <a:t>erms</a:t>
            </a:r>
            <a:r>
              <a:rPr lang="en-US" dirty="0"/>
              <a:t> associated with high self confidence. </a:t>
            </a:r>
            <a:r>
              <a:rPr lang="en-US" dirty="0" err="1"/>
              <a:t>Totalling</a:t>
            </a:r>
            <a:r>
              <a:rPr lang="en-US" dirty="0"/>
              <a:t> those frequencies up is the 75 total key words associated with high self confidence compared to only 21 before. </a:t>
            </a:r>
          </a:p>
          <a:p>
            <a:r>
              <a:rPr lang="en-US" dirty="0"/>
              <a:t>Some more key words in this category are: increased understanding, gained, learning, and know a lot more. </a:t>
            </a:r>
          </a:p>
          <a:p>
            <a:r>
              <a:rPr lang="en-US" dirty="0"/>
              <a:t>Additionally, there is only one singe </a:t>
            </a:r>
            <a:r>
              <a:rPr lang="en-US" dirty="0" err="1"/>
              <a:t>respse</a:t>
            </a:r>
            <a:r>
              <a:rPr lang="en-US" dirty="0"/>
              <a:t> in the low confidence category. </a:t>
            </a:r>
          </a:p>
        </p:txBody>
      </p:sp>
      <p:sp>
        <p:nvSpPr>
          <p:cNvPr id="4" name="Slide Number Placeholder 3"/>
          <p:cNvSpPr>
            <a:spLocks noGrp="1"/>
          </p:cNvSpPr>
          <p:nvPr>
            <p:ph type="sldNum" sz="quarter" idx="5"/>
          </p:nvPr>
        </p:nvSpPr>
        <p:spPr/>
        <p:txBody>
          <a:bodyPr/>
          <a:lstStyle/>
          <a:p>
            <a:fld id="{41EEE60E-651F-40CC-AD73-C00F10CE42B6}" type="slidenum">
              <a:rPr lang="en-US" smtClean="0"/>
              <a:t>13</a:t>
            </a:fld>
            <a:endParaRPr lang="en-US" dirty="0"/>
          </a:p>
        </p:txBody>
      </p:sp>
    </p:spTree>
    <p:extLst>
      <p:ext uri="{BB962C8B-B14F-4D97-AF65-F5344CB8AC3E}">
        <p14:creationId xmlns:p14="http://schemas.microsoft.com/office/powerpoint/2010/main" val="2499535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Those key words are very revealing, </a:t>
            </a:r>
            <a:r>
              <a:rPr lang="en-US" dirty="0" err="1"/>
              <a:t>owever</a:t>
            </a:r>
            <a:r>
              <a:rPr lang="en-US" dirty="0"/>
              <a:t>, the qualitative responses themselves included a lot of information that paints a clear picture of the growth in learning from the beginning of the semester </a:t>
            </a:r>
            <a:r>
              <a:rPr lang="en-US" dirty="0" err="1"/>
              <a:t>ot</a:t>
            </a:r>
            <a:r>
              <a:rPr lang="en-US" dirty="0"/>
              <a:t> the end. </a:t>
            </a:r>
          </a:p>
          <a:p>
            <a:r>
              <a:rPr lang="en-US" dirty="0"/>
              <a:t>Students </a:t>
            </a:r>
            <a:r>
              <a:rPr lang="en-US" dirty="0" err="1"/>
              <a:t>percienv</a:t>
            </a:r>
            <a:r>
              <a:rPr lang="en-US" dirty="0"/>
              <a:t> the small group </a:t>
            </a:r>
            <a:r>
              <a:rPr lang="en-US" dirty="0" err="1"/>
              <a:t>activites</a:t>
            </a:r>
            <a:r>
              <a:rPr lang="en-US" dirty="0"/>
              <a:t> to be beneficial to their learning and believe they have made great gains in knowledge over the span of the course. </a:t>
            </a:r>
          </a:p>
        </p:txBody>
      </p:sp>
      <p:sp>
        <p:nvSpPr>
          <p:cNvPr id="4" name="Slide Number Placeholder 3"/>
          <p:cNvSpPr>
            <a:spLocks noGrp="1"/>
          </p:cNvSpPr>
          <p:nvPr>
            <p:ph type="sldNum" sz="quarter" idx="5"/>
          </p:nvPr>
        </p:nvSpPr>
        <p:spPr/>
        <p:txBody>
          <a:bodyPr/>
          <a:lstStyle/>
          <a:p>
            <a:fld id="{41EEE60E-651F-40CC-AD73-C00F10CE42B6}" type="slidenum">
              <a:rPr lang="en-US" smtClean="0"/>
              <a:t>14</a:t>
            </a:fld>
            <a:endParaRPr lang="en-US" dirty="0"/>
          </a:p>
        </p:txBody>
      </p:sp>
    </p:spTree>
    <p:extLst>
      <p:ext uri="{BB962C8B-B14F-4D97-AF65-F5344CB8AC3E}">
        <p14:creationId xmlns:p14="http://schemas.microsoft.com/office/powerpoint/2010/main" val="457428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looking at the quantitative data..</a:t>
            </a:r>
          </a:p>
          <a:p>
            <a:r>
              <a:rPr lang="en-US" dirty="0"/>
              <a:t>Each of these </a:t>
            </a:r>
            <a:r>
              <a:rPr lang="en-US" dirty="0" err="1"/>
              <a:t>grapghs</a:t>
            </a:r>
            <a:r>
              <a:rPr lang="en-US" dirty="0"/>
              <a:t> represents a question on the </a:t>
            </a:r>
            <a:r>
              <a:rPr lang="en-US" dirty="0" err="1"/>
              <a:t>suervety</a:t>
            </a:r>
            <a:r>
              <a:rPr lang="en-US" dirty="0"/>
              <a:t>. </a:t>
            </a:r>
          </a:p>
          <a:p>
            <a:r>
              <a:rPr lang="en-US" dirty="0"/>
              <a:t>I analyzed 3 </a:t>
            </a:r>
            <a:r>
              <a:rPr lang="en-US" dirty="0" err="1"/>
              <a:t>uestions</a:t>
            </a:r>
            <a:r>
              <a:rPr lang="en-US" dirty="0"/>
              <a:t> that discussed understanding in COVID19 topics as that was the main area we focused on for this study</a:t>
            </a:r>
          </a:p>
          <a:p>
            <a:r>
              <a:rPr lang="en-US" dirty="0"/>
              <a:t>The blue </a:t>
            </a:r>
            <a:r>
              <a:rPr lang="en-US" dirty="0" err="1"/>
              <a:t>colums</a:t>
            </a:r>
            <a:r>
              <a:rPr lang="en-US" dirty="0"/>
              <a:t> represent the responses from the pre course survey while the red </a:t>
            </a:r>
            <a:r>
              <a:rPr lang="en-US" dirty="0" err="1"/>
              <a:t>resresents</a:t>
            </a:r>
            <a:r>
              <a:rPr lang="en-US" dirty="0"/>
              <a:t> responses from the post course survey.</a:t>
            </a:r>
          </a:p>
          <a:p>
            <a:r>
              <a:rPr lang="en-US" dirty="0"/>
              <a:t>The x axis is the measure of understanding based on the </a:t>
            </a:r>
            <a:r>
              <a:rPr lang="en-US" dirty="0" err="1"/>
              <a:t>lihert</a:t>
            </a:r>
            <a:r>
              <a:rPr lang="en-US" dirty="0"/>
              <a:t> scale that ranges from 2-6. 1 was removed as it meant non applicable. </a:t>
            </a:r>
            <a:r>
              <a:rPr lang="en-US" dirty="0" err="1"/>
              <a:t>Sp</a:t>
            </a:r>
            <a:r>
              <a:rPr lang="en-US" dirty="0"/>
              <a:t> the range was from 2-6 with 2 being not at all and 6 being a </a:t>
            </a:r>
            <a:r>
              <a:rPr lang="en-US" dirty="0" err="1"/>
              <a:t>gret</a:t>
            </a:r>
            <a:r>
              <a:rPr lang="en-US" dirty="0"/>
              <a:t> deal. And again it is referring to levels of </a:t>
            </a:r>
            <a:r>
              <a:rPr lang="en-US" dirty="0" err="1"/>
              <a:t>understanfing</a:t>
            </a:r>
            <a:r>
              <a:rPr lang="en-US" dirty="0"/>
              <a:t>. </a:t>
            </a:r>
          </a:p>
          <a:p>
            <a:r>
              <a:rPr lang="en-US" dirty="0"/>
              <a:t>The general trend that can be found on all three of these </a:t>
            </a:r>
            <a:r>
              <a:rPr lang="en-US" dirty="0" err="1"/>
              <a:t>graps</a:t>
            </a:r>
            <a:r>
              <a:rPr lang="en-US" dirty="0"/>
              <a:t> is that there are more responses in 2-4 range for pre course </a:t>
            </a:r>
            <a:r>
              <a:rPr lang="en-US" dirty="0" err="1"/>
              <a:t>urvey</a:t>
            </a:r>
            <a:r>
              <a:rPr lang="en-US" dirty="0"/>
              <a:t> and more responses in 5-6 range form post. </a:t>
            </a:r>
          </a:p>
        </p:txBody>
      </p:sp>
      <p:sp>
        <p:nvSpPr>
          <p:cNvPr id="4" name="Slide Number Placeholder 3"/>
          <p:cNvSpPr>
            <a:spLocks noGrp="1"/>
          </p:cNvSpPr>
          <p:nvPr>
            <p:ph type="sldNum" sz="quarter" idx="5"/>
          </p:nvPr>
        </p:nvSpPr>
        <p:spPr/>
        <p:txBody>
          <a:bodyPr/>
          <a:lstStyle/>
          <a:p>
            <a:fld id="{41EEE60E-651F-40CC-AD73-C00F10CE42B6}" type="slidenum">
              <a:rPr lang="en-US" smtClean="0"/>
              <a:t>15</a:t>
            </a:fld>
            <a:endParaRPr lang="en-US" dirty="0"/>
          </a:p>
        </p:txBody>
      </p:sp>
    </p:spTree>
    <p:extLst>
      <p:ext uri="{BB962C8B-B14F-4D97-AF65-F5344CB8AC3E}">
        <p14:creationId xmlns:p14="http://schemas.microsoft.com/office/powerpoint/2010/main" val="3872809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summarize the qualitative data, </a:t>
            </a:r>
          </a:p>
          <a:p>
            <a:r>
              <a:rPr lang="en-US" dirty="0"/>
              <a:t>….</a:t>
            </a:r>
          </a:p>
          <a:p>
            <a:endParaRPr lang="en-US" dirty="0"/>
          </a:p>
        </p:txBody>
      </p:sp>
      <p:sp>
        <p:nvSpPr>
          <p:cNvPr id="4" name="Slide Number Placeholder 3"/>
          <p:cNvSpPr>
            <a:spLocks noGrp="1"/>
          </p:cNvSpPr>
          <p:nvPr>
            <p:ph type="sldNum" sz="quarter" idx="5"/>
          </p:nvPr>
        </p:nvSpPr>
        <p:spPr/>
        <p:txBody>
          <a:bodyPr/>
          <a:lstStyle/>
          <a:p>
            <a:fld id="{41EEE60E-651F-40CC-AD73-C00F10CE42B6}" type="slidenum">
              <a:rPr lang="en-US" smtClean="0"/>
              <a:t>16</a:t>
            </a:fld>
            <a:endParaRPr lang="en-US" dirty="0"/>
          </a:p>
        </p:txBody>
      </p:sp>
    </p:spTree>
    <p:extLst>
      <p:ext uri="{BB962C8B-B14F-4D97-AF65-F5344CB8AC3E}">
        <p14:creationId xmlns:p14="http://schemas.microsoft.com/office/powerpoint/2010/main" val="17088565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Team based learning is </a:t>
            </a:r>
            <a:r>
              <a:rPr lang="en-US" dirty="0" err="1"/>
              <a:t>beginningto</a:t>
            </a:r>
            <a:r>
              <a:rPr lang="en-US" dirty="0"/>
              <a:t> get traction and has been increasingly integrated into STEM courses but there is still room for improvement. </a:t>
            </a:r>
          </a:p>
          <a:p>
            <a:r>
              <a:rPr lang="en-US" dirty="0"/>
              <a:t>Ant time students are able to work together, they are ultimately </a:t>
            </a:r>
            <a:r>
              <a:rPr lang="en-US" dirty="0" err="1"/>
              <a:t>strengething</a:t>
            </a:r>
            <a:r>
              <a:rPr lang="en-US" dirty="0"/>
              <a:t> their won neural </a:t>
            </a:r>
            <a:r>
              <a:rPr lang="en-US" dirty="0" err="1"/>
              <a:t>connecitns</a:t>
            </a:r>
            <a:r>
              <a:rPr lang="en-US" dirty="0"/>
              <a:t> by teaching but the other party is benefitting by receiving a new way of hearing the information. </a:t>
            </a:r>
            <a:r>
              <a:rPr lang="en-US" dirty="0" err="1"/>
              <a:t>Everynes</a:t>
            </a:r>
            <a:r>
              <a:rPr lang="en-US" dirty="0"/>
              <a:t> minds understand and learn differently, so hearing things a variety of ways from a variety of </a:t>
            </a:r>
            <a:r>
              <a:rPr lang="en-US" dirty="0" err="1"/>
              <a:t>surces</a:t>
            </a:r>
            <a:r>
              <a:rPr lang="en-US" dirty="0"/>
              <a:t> creates a mental map of that idea and the more expansive the mental map, the more neural </a:t>
            </a:r>
            <a:r>
              <a:rPr lang="en-US" dirty="0" err="1"/>
              <a:t>connecitons</a:t>
            </a:r>
            <a:r>
              <a:rPr lang="en-US" dirty="0"/>
              <a:t> are formed between ideas </a:t>
            </a:r>
          </a:p>
          <a:p>
            <a:r>
              <a:rPr lang="en-US" dirty="0"/>
              <a:t>The last thing to note is that the COVID19 pandemic </a:t>
            </a:r>
            <a:r>
              <a:rPr lang="en-US" dirty="0" err="1"/>
              <a:t>defitiely</a:t>
            </a:r>
            <a:r>
              <a:rPr lang="en-US" dirty="0"/>
              <a:t> put a twist on the way this course was offered and the way students had to adapt. Students were meeting virtually on </a:t>
            </a:r>
            <a:r>
              <a:rPr lang="en-US" dirty="0" err="1"/>
              <a:t>Zooom</a:t>
            </a:r>
            <a:r>
              <a:rPr lang="en-US" dirty="0"/>
              <a:t> and working together in breakout rooms. The </a:t>
            </a:r>
            <a:r>
              <a:rPr lang="en-US" dirty="0" err="1"/>
              <a:t>creen</a:t>
            </a:r>
            <a:r>
              <a:rPr lang="en-US" dirty="0"/>
              <a:t> interface is not the strongest method of engagement.</a:t>
            </a:r>
          </a:p>
          <a:p>
            <a:r>
              <a:rPr lang="en-US" dirty="0"/>
              <a:t>Considering the strength of these results it would be great to be able to compare these results with the previous or </a:t>
            </a:r>
            <a:r>
              <a:rPr lang="en-US" dirty="0" err="1"/>
              <a:t>folling</a:t>
            </a:r>
            <a:r>
              <a:rPr lang="en-US" dirty="0"/>
              <a:t> year to see how the virtual setting affects team based learning. </a:t>
            </a:r>
          </a:p>
        </p:txBody>
      </p:sp>
      <p:sp>
        <p:nvSpPr>
          <p:cNvPr id="4" name="Slide Number Placeholder 3"/>
          <p:cNvSpPr>
            <a:spLocks noGrp="1"/>
          </p:cNvSpPr>
          <p:nvPr>
            <p:ph type="sldNum" sz="quarter" idx="5"/>
          </p:nvPr>
        </p:nvSpPr>
        <p:spPr/>
        <p:txBody>
          <a:bodyPr/>
          <a:lstStyle/>
          <a:p>
            <a:fld id="{41EEE60E-651F-40CC-AD73-C00F10CE42B6}" type="slidenum">
              <a:rPr lang="en-US" smtClean="0"/>
              <a:t>17</a:t>
            </a:fld>
            <a:endParaRPr lang="en-US" dirty="0"/>
          </a:p>
        </p:txBody>
      </p:sp>
    </p:spTree>
    <p:extLst>
      <p:ext uri="{BB962C8B-B14F-4D97-AF65-F5344CB8AC3E}">
        <p14:creationId xmlns:p14="http://schemas.microsoft.com/office/powerpoint/2010/main" val="3632451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Comparing the standard lecture format to team based learning, to the left summarizes that study I just discussed.</a:t>
            </a:r>
          </a:p>
          <a:p>
            <a:r>
              <a:rPr lang="en-US" dirty="0"/>
              <a:t>……</a:t>
            </a:r>
          </a:p>
          <a:p>
            <a:r>
              <a:rPr lang="en-US" dirty="0"/>
              <a:t>Versus team based learning which has a direct ……</a:t>
            </a:r>
          </a:p>
          <a:p>
            <a:endParaRPr lang="en-US" dirty="0"/>
          </a:p>
        </p:txBody>
      </p:sp>
      <p:sp>
        <p:nvSpPr>
          <p:cNvPr id="4" name="Slide Number Placeholder 3"/>
          <p:cNvSpPr>
            <a:spLocks noGrp="1"/>
          </p:cNvSpPr>
          <p:nvPr>
            <p:ph type="sldNum" sz="quarter" idx="5"/>
          </p:nvPr>
        </p:nvSpPr>
        <p:spPr/>
        <p:txBody>
          <a:bodyPr/>
          <a:lstStyle/>
          <a:p>
            <a:fld id="{41EEE60E-651F-40CC-AD73-C00F10CE42B6}" type="slidenum">
              <a:rPr lang="en-US" smtClean="0"/>
              <a:t>3</a:t>
            </a:fld>
            <a:endParaRPr lang="en-US" dirty="0"/>
          </a:p>
        </p:txBody>
      </p:sp>
    </p:spTree>
    <p:extLst>
      <p:ext uri="{BB962C8B-B14F-4D97-AF65-F5344CB8AC3E}">
        <p14:creationId xmlns:p14="http://schemas.microsoft.com/office/powerpoint/2010/main" val="4144071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Passive strategies….</a:t>
            </a:r>
          </a:p>
        </p:txBody>
      </p:sp>
      <p:sp>
        <p:nvSpPr>
          <p:cNvPr id="4" name="Slide Number Placeholder 3"/>
          <p:cNvSpPr>
            <a:spLocks noGrp="1"/>
          </p:cNvSpPr>
          <p:nvPr>
            <p:ph type="sldNum" sz="quarter" idx="5"/>
          </p:nvPr>
        </p:nvSpPr>
        <p:spPr/>
        <p:txBody>
          <a:bodyPr/>
          <a:lstStyle/>
          <a:p>
            <a:fld id="{41EEE60E-651F-40CC-AD73-C00F10CE42B6}" type="slidenum">
              <a:rPr lang="en-US" smtClean="0"/>
              <a:t>4</a:t>
            </a:fld>
            <a:endParaRPr lang="en-US" dirty="0"/>
          </a:p>
        </p:txBody>
      </p:sp>
    </p:spTree>
    <p:extLst>
      <p:ext uri="{BB962C8B-B14F-4D97-AF65-F5344CB8AC3E}">
        <p14:creationId xmlns:p14="http://schemas.microsoft.com/office/powerpoint/2010/main" val="3607482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team based learning provides….</a:t>
            </a:r>
          </a:p>
          <a:p>
            <a:r>
              <a:rPr lang="en-US" dirty="0" err="1"/>
              <a:t>Discusssion</a:t>
            </a:r>
            <a:r>
              <a:rPr lang="en-US" dirty="0"/>
              <a:t> sessions are becoming increasingly popular in STEM courses. They require attendance and are </a:t>
            </a:r>
            <a:r>
              <a:rPr lang="en-US" dirty="0" err="1"/>
              <a:t>normall</a:t>
            </a:r>
            <a:r>
              <a:rPr lang="en-US" dirty="0"/>
              <a:t> </a:t>
            </a:r>
            <a:r>
              <a:rPr lang="en-US" dirty="0" err="1"/>
              <a:t>classesof</a:t>
            </a:r>
            <a:r>
              <a:rPr lang="en-US" dirty="0"/>
              <a:t> 15-20 students. These discussion sessions </a:t>
            </a:r>
            <a:r>
              <a:rPr lang="en-US" dirty="0" err="1"/>
              <a:t>alow</a:t>
            </a:r>
            <a:r>
              <a:rPr lang="en-US" dirty="0"/>
              <a:t> the students to work together in small groups on assigned group projects.</a:t>
            </a:r>
          </a:p>
          <a:p>
            <a:endParaRPr lang="en-US" dirty="0"/>
          </a:p>
        </p:txBody>
      </p:sp>
      <p:sp>
        <p:nvSpPr>
          <p:cNvPr id="4" name="Slide Number Placeholder 3"/>
          <p:cNvSpPr>
            <a:spLocks noGrp="1"/>
          </p:cNvSpPr>
          <p:nvPr>
            <p:ph type="sldNum" sz="quarter" idx="5"/>
          </p:nvPr>
        </p:nvSpPr>
        <p:spPr/>
        <p:txBody>
          <a:bodyPr/>
          <a:lstStyle/>
          <a:p>
            <a:fld id="{41EEE60E-651F-40CC-AD73-C00F10CE42B6}" type="slidenum">
              <a:rPr lang="en-US" smtClean="0"/>
              <a:t>5</a:t>
            </a:fld>
            <a:endParaRPr lang="en-US" dirty="0"/>
          </a:p>
        </p:txBody>
      </p:sp>
    </p:spTree>
    <p:extLst>
      <p:ext uri="{BB962C8B-B14F-4D97-AF65-F5344CB8AC3E}">
        <p14:creationId xmlns:p14="http://schemas.microsoft.com/office/powerpoint/2010/main" val="3371696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reasons that students favor team based learning is because there is often less stress in asking a peer for help on confusing topics than approaching a professor. </a:t>
            </a:r>
          </a:p>
          <a:p>
            <a:r>
              <a:rPr lang="en-US" dirty="0"/>
              <a:t>Additionally, team based learning is often graded simply for participation and does not take into account whether the answer is right or wrong. For example clicker questions. Students enjoy clicker questions because they are awarded participation points for attempting with no point deduction if they are incorrect. </a:t>
            </a:r>
          </a:p>
          <a:p>
            <a:r>
              <a:rPr lang="en-US" dirty="0"/>
              <a:t>Students also have an increased sense of belonging when they participate in the group exercises. The STEM field is very competitive and students often see each other as competition rather than a resource. In small group activities they must work collaboratively. These are all students who are majoring in similar things, with similar career path goals and ultimately similar interests. SO by simply communicating, it helps bridge that gap between the </a:t>
            </a:r>
            <a:r>
              <a:rPr lang="en-US" dirty="0" err="1"/>
              <a:t>hypercompetitiveness</a:t>
            </a:r>
            <a:r>
              <a:rPr lang="en-US" dirty="0"/>
              <a:t> and actually begins to </a:t>
            </a:r>
            <a:r>
              <a:rPr lang="en-US" dirty="0" err="1"/>
              <a:t>forster</a:t>
            </a:r>
            <a:r>
              <a:rPr lang="en-US" dirty="0"/>
              <a:t> peer </a:t>
            </a:r>
            <a:r>
              <a:rPr lang="en-US" dirty="0" err="1"/>
              <a:t>firendships</a:t>
            </a:r>
            <a:r>
              <a:rPr lang="en-US" dirty="0"/>
              <a:t>. </a:t>
            </a:r>
          </a:p>
          <a:p>
            <a:r>
              <a:rPr lang="en-US" dirty="0" err="1"/>
              <a:t>Last;y</a:t>
            </a:r>
            <a:r>
              <a:rPr lang="en-US" dirty="0"/>
              <a:t>, accountability is increased as there are often reading assignments or </a:t>
            </a:r>
            <a:r>
              <a:rPr lang="en-US" dirty="0" err="1"/>
              <a:t>activites</a:t>
            </a:r>
            <a:r>
              <a:rPr lang="en-US" dirty="0"/>
              <a:t> students must complete before attending the group session. Knowing they will have to actively participate and share their </a:t>
            </a:r>
            <a:r>
              <a:rPr lang="en-US" dirty="0" err="1"/>
              <a:t>thughts</a:t>
            </a:r>
            <a:r>
              <a:rPr lang="en-US" dirty="0"/>
              <a:t> on a topic is usually enough to encourage students to </a:t>
            </a:r>
            <a:r>
              <a:rPr lang="en-US" dirty="0" err="1"/>
              <a:t>compelte</a:t>
            </a:r>
            <a:r>
              <a:rPr lang="en-US" dirty="0"/>
              <a:t> the </a:t>
            </a:r>
            <a:r>
              <a:rPr lang="en-US" dirty="0" err="1"/>
              <a:t>necessarte</a:t>
            </a:r>
            <a:r>
              <a:rPr lang="en-US" dirty="0"/>
              <a:t> pre-</a:t>
            </a:r>
            <a:r>
              <a:rPr lang="en-US" dirty="0" err="1"/>
              <a:t>grop</a:t>
            </a:r>
            <a:r>
              <a:rPr lang="en-US" dirty="0"/>
              <a:t> work. However, some team based learning activities also allow students to grade their group members on their participation, knowledge of material, </a:t>
            </a:r>
            <a:r>
              <a:rPr lang="en-US" dirty="0" err="1"/>
              <a:t>preparendnes</a:t>
            </a:r>
            <a:r>
              <a:rPr lang="en-US" dirty="0"/>
              <a:t>,,etc. </a:t>
            </a:r>
          </a:p>
        </p:txBody>
      </p:sp>
      <p:sp>
        <p:nvSpPr>
          <p:cNvPr id="4" name="Slide Number Placeholder 3"/>
          <p:cNvSpPr>
            <a:spLocks noGrp="1"/>
          </p:cNvSpPr>
          <p:nvPr>
            <p:ph type="sldNum" sz="quarter" idx="5"/>
          </p:nvPr>
        </p:nvSpPr>
        <p:spPr/>
        <p:txBody>
          <a:bodyPr/>
          <a:lstStyle/>
          <a:p>
            <a:fld id="{41EEE60E-651F-40CC-AD73-C00F10CE42B6}" type="slidenum">
              <a:rPr lang="en-US" smtClean="0"/>
              <a:t>6</a:t>
            </a:fld>
            <a:endParaRPr lang="en-US" dirty="0"/>
          </a:p>
        </p:txBody>
      </p:sp>
    </p:spTree>
    <p:extLst>
      <p:ext uri="{BB962C8B-B14F-4D97-AF65-F5344CB8AC3E}">
        <p14:creationId xmlns:p14="http://schemas.microsoft.com/office/powerpoint/2010/main" val="536879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EEE60E-651F-40CC-AD73-C00F10CE42B6}" type="slidenum">
              <a:rPr lang="en-US" smtClean="0"/>
              <a:t>7</a:t>
            </a:fld>
            <a:endParaRPr lang="en-US" dirty="0"/>
          </a:p>
        </p:txBody>
      </p:sp>
    </p:spTree>
    <p:extLst>
      <p:ext uri="{BB962C8B-B14F-4D97-AF65-F5344CB8AC3E}">
        <p14:creationId xmlns:p14="http://schemas.microsoft.com/office/powerpoint/2010/main" val="4209141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EEE60E-651F-40CC-AD73-C00F10CE42B6}" type="slidenum">
              <a:rPr lang="en-US" smtClean="0"/>
              <a:t>8</a:t>
            </a:fld>
            <a:endParaRPr lang="en-US" dirty="0"/>
          </a:p>
        </p:txBody>
      </p:sp>
    </p:spTree>
    <p:extLst>
      <p:ext uri="{BB962C8B-B14F-4D97-AF65-F5344CB8AC3E}">
        <p14:creationId xmlns:p14="http://schemas.microsoft.com/office/powerpoint/2010/main" val="592032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EEE60E-651F-40CC-AD73-C00F10CE42B6}" type="slidenum">
              <a:rPr lang="en-US" smtClean="0"/>
              <a:t>9</a:t>
            </a:fld>
            <a:endParaRPr lang="en-US" dirty="0"/>
          </a:p>
        </p:txBody>
      </p:sp>
    </p:spTree>
    <p:extLst>
      <p:ext uri="{BB962C8B-B14F-4D97-AF65-F5344CB8AC3E}">
        <p14:creationId xmlns:p14="http://schemas.microsoft.com/office/powerpoint/2010/main" val="779350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look at the survey the students were given. </a:t>
            </a:r>
          </a:p>
          <a:p>
            <a:r>
              <a:rPr lang="en-US" dirty="0"/>
              <a:t>As you can see there is a range of options they can choose from the accurately describe their understanding or </a:t>
            </a:r>
            <a:r>
              <a:rPr lang="en-US" dirty="0" err="1"/>
              <a:t>confidecnce</a:t>
            </a:r>
            <a:r>
              <a:rPr lang="en-US" dirty="0"/>
              <a:t> in the material ranging from not at all through a great deal. </a:t>
            </a:r>
          </a:p>
          <a:p>
            <a:r>
              <a:rPr lang="en-US" dirty="0"/>
              <a:t>All of the data analyzed came from these pre and post course surveys. </a:t>
            </a:r>
          </a:p>
        </p:txBody>
      </p:sp>
      <p:sp>
        <p:nvSpPr>
          <p:cNvPr id="4" name="Slide Number Placeholder 3"/>
          <p:cNvSpPr>
            <a:spLocks noGrp="1"/>
          </p:cNvSpPr>
          <p:nvPr>
            <p:ph type="sldNum" sz="quarter" idx="5"/>
          </p:nvPr>
        </p:nvSpPr>
        <p:spPr/>
        <p:txBody>
          <a:bodyPr/>
          <a:lstStyle/>
          <a:p>
            <a:fld id="{41EEE60E-651F-40CC-AD73-C00F10CE42B6}" type="slidenum">
              <a:rPr lang="en-US" smtClean="0"/>
              <a:t>10</a:t>
            </a:fld>
            <a:endParaRPr lang="en-US" dirty="0"/>
          </a:p>
        </p:txBody>
      </p:sp>
    </p:spTree>
    <p:extLst>
      <p:ext uri="{BB962C8B-B14F-4D97-AF65-F5344CB8AC3E}">
        <p14:creationId xmlns:p14="http://schemas.microsoft.com/office/powerpoint/2010/main" val="37322726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tx2">
                  <a:lumMod val="5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smtClean="0"/>
              <a:t>4/11/2021</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14254907"/>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53284685"/>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42454660"/>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005272387"/>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0553124"/>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69605052"/>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2016078"/>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636053489"/>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87062915"/>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08808035"/>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74279321"/>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1615002"/>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082054152"/>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56622635"/>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84141991"/>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069401110"/>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794255657"/>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a:gradFill flip="none" rotWithShape="1">
            <a:gsLst>
              <a:gs pos="0">
                <a:schemeClr val="tx2"/>
              </a:gs>
              <a:gs pos="100000">
                <a:schemeClr val="tx2">
                  <a:lumMod val="50000"/>
                </a:schemeClr>
              </a:gs>
            </a:gsLst>
            <a:lin ang="5400000" scaled="0"/>
            <a:tileRect/>
          </a:gradFill>
        </p:grpSpPr>
        <p:grpSp>
          <p:nvGrpSpPr>
            <p:cNvPr id="9" name="Group 8"/>
            <p:cNvGrpSpPr/>
            <p:nvPr/>
          </p:nvGrpSpPr>
          <p:grpSpPr>
            <a:xfrm>
              <a:off x="-14288" y="0"/>
              <a:ext cx="1220788" cy="6858001"/>
              <a:chOff x="-14288" y="0"/>
              <a:chExt cx="1220788" cy="6858001"/>
            </a:xfrm>
            <a:grp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p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4/11/2021</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60987329"/>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ransition spd="slow">
    <p:wipe/>
  </p:transition>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0.png"/><Relationship Id="rId7" Type="http://schemas.openxmlformats.org/officeDocument/2006/relationships/diagramColors" Target="../diagrams/colors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4.png"/><Relationship Id="rId4" Type="http://schemas.openxmlformats.org/officeDocument/2006/relationships/diagramLayout" Target="../diagrams/layout2.xml"/><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8D3E5-C7A3-47DF-A374-46BF83A69904}"/>
              </a:ext>
            </a:extLst>
          </p:cNvPr>
          <p:cNvSpPr>
            <a:spLocks noGrp="1"/>
          </p:cNvSpPr>
          <p:nvPr>
            <p:ph type="ctrTitle"/>
          </p:nvPr>
        </p:nvSpPr>
        <p:spPr>
          <a:xfrm>
            <a:off x="2332381" y="856925"/>
            <a:ext cx="8335616" cy="3445564"/>
          </a:xfrm>
          <a:solidFill>
            <a:schemeClr val="accent2">
              <a:lumMod val="50000"/>
            </a:schemeClr>
          </a:solidFill>
        </p:spPr>
        <p:txBody>
          <a:bodyPr>
            <a:noAutofit/>
          </a:bodyPr>
          <a:lstStyle/>
          <a:p>
            <a:pPr algn="ctr"/>
            <a:r>
              <a:rPr lang="en-US" sz="4000" dirty="0">
                <a:solidFill>
                  <a:schemeClr val="tx1"/>
                </a:solidFill>
                <a:latin typeface="Calisto MT" panose="02040603050505030304" pitchFamily="18" charset="0"/>
              </a:rPr>
              <a:t>COVID-19  Team  Based  Learning In  Cellular  and  Molecular Biology  Enhances  Student Engagement  and  Enthusiasm In Learning</a:t>
            </a:r>
            <a:endParaRPr lang="en-US" sz="4000" dirty="0">
              <a:latin typeface="Calisto MT" panose="02040603050505030304" pitchFamily="18" charset="0"/>
            </a:endParaRPr>
          </a:p>
        </p:txBody>
      </p:sp>
      <p:sp>
        <p:nvSpPr>
          <p:cNvPr id="3" name="Subtitle 2">
            <a:extLst>
              <a:ext uri="{FF2B5EF4-FFF2-40B4-BE49-F238E27FC236}">
                <a16:creationId xmlns:a16="http://schemas.microsoft.com/office/drawing/2014/main" id="{2E78725B-6E40-4D82-B375-7831D81C29EE}"/>
              </a:ext>
            </a:extLst>
          </p:cNvPr>
          <p:cNvSpPr>
            <a:spLocks noGrp="1"/>
          </p:cNvSpPr>
          <p:nvPr>
            <p:ph type="subTitle" idx="1"/>
          </p:nvPr>
        </p:nvSpPr>
        <p:spPr>
          <a:xfrm>
            <a:off x="2332381" y="4447962"/>
            <a:ext cx="8335617" cy="1099681"/>
          </a:xfrm>
        </p:spPr>
        <p:txBody>
          <a:bodyPr>
            <a:normAutofit/>
          </a:bodyPr>
          <a:lstStyle/>
          <a:p>
            <a:pPr algn="ctr"/>
            <a:r>
              <a:rPr lang="en-US" sz="2400" dirty="0">
                <a:latin typeface="Calisto MT" panose="02040603050505030304" pitchFamily="18" charset="0"/>
                <a:ea typeface="Tahoma" panose="020B0604030504040204" pitchFamily="34" charset="0"/>
                <a:cs typeface="Tahoma" panose="020B0604030504040204" pitchFamily="34" charset="0"/>
              </a:rPr>
              <a:t>Raegan Hauschildt</a:t>
            </a:r>
          </a:p>
          <a:p>
            <a:pPr algn="ctr"/>
            <a:r>
              <a:rPr lang="en-US" sz="2400" dirty="0">
                <a:latin typeface="Calisto MT" panose="02040603050505030304" pitchFamily="18" charset="0"/>
                <a:ea typeface="Tahoma" panose="020B0604030504040204" pitchFamily="34" charset="0"/>
                <a:cs typeface="Tahoma" panose="020B0604030504040204" pitchFamily="34" charset="0"/>
              </a:rPr>
              <a:t>Laurie </a:t>
            </a:r>
            <a:r>
              <a:rPr lang="en-US" sz="2400" dirty="0" err="1">
                <a:latin typeface="Calisto MT" panose="02040603050505030304" pitchFamily="18" charset="0"/>
                <a:ea typeface="Tahoma" panose="020B0604030504040204" pitchFamily="34" charset="0"/>
                <a:cs typeface="Tahoma" panose="020B0604030504040204" pitchFamily="34" charset="0"/>
              </a:rPr>
              <a:t>minns</a:t>
            </a:r>
            <a:endParaRPr lang="en-US" sz="2400" dirty="0">
              <a:latin typeface="Calisto MT" panose="02040603050505030304"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19359268"/>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004A3-A014-4FE3-A560-0DC65639E2D4}"/>
              </a:ext>
            </a:extLst>
          </p:cNvPr>
          <p:cNvSpPr>
            <a:spLocks noGrp="1"/>
          </p:cNvSpPr>
          <p:nvPr>
            <p:ph type="title"/>
          </p:nvPr>
        </p:nvSpPr>
        <p:spPr>
          <a:xfrm>
            <a:off x="1143001" y="154691"/>
            <a:ext cx="9905998" cy="1091013"/>
          </a:xfrm>
        </p:spPr>
        <p:txBody>
          <a:bodyPr>
            <a:normAutofit/>
          </a:bodyPr>
          <a:lstStyle/>
          <a:p>
            <a:r>
              <a:rPr lang="en-US" dirty="0">
                <a:latin typeface="Calisto MT" panose="02040603050505030304" pitchFamily="18" charset="0"/>
              </a:rPr>
              <a:t>SALG Survey:</a:t>
            </a:r>
          </a:p>
        </p:txBody>
      </p:sp>
      <p:pic>
        <p:nvPicPr>
          <p:cNvPr id="5" name="Content Placeholder 4">
            <a:extLst>
              <a:ext uri="{FF2B5EF4-FFF2-40B4-BE49-F238E27FC236}">
                <a16:creationId xmlns:a16="http://schemas.microsoft.com/office/drawing/2014/main" id="{5D350120-E498-43A9-8C05-5D4324C56981}"/>
              </a:ext>
            </a:extLst>
          </p:cNvPr>
          <p:cNvPicPr>
            <a:picLocks noGrp="1" noChangeAspect="1"/>
          </p:cNvPicPr>
          <p:nvPr>
            <p:ph idx="1"/>
          </p:nvPr>
        </p:nvPicPr>
        <p:blipFill rotWithShape="1">
          <a:blip r:embed="rId3"/>
          <a:srcRect l="1905" t="31554" r="2578" b="13460"/>
          <a:stretch/>
        </p:blipFill>
        <p:spPr>
          <a:xfrm>
            <a:off x="143484" y="2719940"/>
            <a:ext cx="11905032" cy="3853138"/>
          </a:xfrm>
        </p:spPr>
      </p:pic>
      <p:sp>
        <p:nvSpPr>
          <p:cNvPr id="6" name="TextBox 5">
            <a:extLst>
              <a:ext uri="{FF2B5EF4-FFF2-40B4-BE49-F238E27FC236}">
                <a16:creationId xmlns:a16="http://schemas.microsoft.com/office/drawing/2014/main" id="{B2B9FDB0-CBD5-45D0-8E58-53CBE49C1AC6}"/>
              </a:ext>
            </a:extLst>
          </p:cNvPr>
          <p:cNvSpPr txBox="1"/>
          <p:nvPr/>
        </p:nvSpPr>
        <p:spPr>
          <a:xfrm>
            <a:off x="801756" y="1150280"/>
            <a:ext cx="10588487" cy="1569660"/>
          </a:xfrm>
          <a:prstGeom prst="rect">
            <a:avLst/>
          </a:prstGeom>
          <a:noFill/>
        </p:spPr>
        <p:txBody>
          <a:bodyPr wrap="square" rtlCol="0">
            <a:spAutoFit/>
          </a:bodyPr>
          <a:lstStyle/>
          <a:p>
            <a:r>
              <a:rPr lang="en-US" sz="2400" dirty="0">
                <a:latin typeface="Calisto MT" panose="02040603050505030304" pitchFamily="18" charset="0"/>
              </a:rPr>
              <a:t>The Student Assessment of Their Learning Gains (SALG) is an online survey used by instructors to measure students' learning gains in the course and their progress toward the course's learning goals (SALG - Student Assessment of their Learning Gains)</a:t>
            </a:r>
          </a:p>
        </p:txBody>
      </p:sp>
    </p:spTree>
    <p:extLst>
      <p:ext uri="{BB962C8B-B14F-4D97-AF65-F5344CB8AC3E}">
        <p14:creationId xmlns:p14="http://schemas.microsoft.com/office/powerpoint/2010/main" val="140782434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E3533-81AE-4A5C-9158-C9DF06B43B2B}"/>
              </a:ext>
            </a:extLst>
          </p:cNvPr>
          <p:cNvSpPr>
            <a:spLocks noGrp="1"/>
          </p:cNvSpPr>
          <p:nvPr>
            <p:ph type="title"/>
          </p:nvPr>
        </p:nvSpPr>
        <p:spPr>
          <a:xfrm>
            <a:off x="1143001" y="197088"/>
            <a:ext cx="9905998" cy="839221"/>
          </a:xfrm>
        </p:spPr>
        <p:txBody>
          <a:bodyPr/>
          <a:lstStyle/>
          <a:p>
            <a:r>
              <a:rPr lang="en-US" dirty="0">
                <a:latin typeface="Calisto MT" panose="02040603050505030304" pitchFamily="18" charset="0"/>
              </a:rPr>
              <a:t>Qualitative Analysis:</a:t>
            </a:r>
          </a:p>
        </p:txBody>
      </p:sp>
      <p:pic>
        <p:nvPicPr>
          <p:cNvPr id="4" name="Content Placeholder 3">
            <a:extLst>
              <a:ext uri="{FF2B5EF4-FFF2-40B4-BE49-F238E27FC236}">
                <a16:creationId xmlns:a16="http://schemas.microsoft.com/office/drawing/2014/main" id="{51D18094-0B1E-4D58-9F7A-3A4E0AD83228}"/>
              </a:ext>
            </a:extLst>
          </p:cNvPr>
          <p:cNvPicPr>
            <a:picLocks noGrp="1" noChangeAspect="1"/>
          </p:cNvPicPr>
          <p:nvPr>
            <p:ph idx="1"/>
          </p:nvPr>
        </p:nvPicPr>
        <p:blipFill>
          <a:blip r:embed="rId3"/>
          <a:stretch>
            <a:fillRect/>
          </a:stretch>
        </p:blipFill>
        <p:spPr>
          <a:xfrm>
            <a:off x="470517" y="1311469"/>
            <a:ext cx="5098005" cy="3541712"/>
          </a:xfrm>
          <a:prstGeom prst="rect">
            <a:avLst/>
          </a:prstGeom>
        </p:spPr>
      </p:pic>
      <p:sp>
        <p:nvSpPr>
          <p:cNvPr id="5" name="TextBox 4">
            <a:extLst>
              <a:ext uri="{FF2B5EF4-FFF2-40B4-BE49-F238E27FC236}">
                <a16:creationId xmlns:a16="http://schemas.microsoft.com/office/drawing/2014/main" id="{61E9CE7A-8C37-4A9A-8335-2607641F048B}"/>
              </a:ext>
            </a:extLst>
          </p:cNvPr>
          <p:cNvSpPr txBox="1"/>
          <p:nvPr/>
        </p:nvSpPr>
        <p:spPr>
          <a:xfrm>
            <a:off x="818775" y="5048830"/>
            <a:ext cx="4243555" cy="1477328"/>
          </a:xfrm>
          <a:prstGeom prst="rect">
            <a:avLst/>
          </a:prstGeom>
          <a:noFill/>
        </p:spPr>
        <p:txBody>
          <a:bodyPr wrap="square" rtlCol="0">
            <a:spAutoFit/>
          </a:bodyPr>
          <a:lstStyle/>
          <a:p>
            <a:r>
              <a:rPr lang="en-US" dirty="0" err="1">
                <a:latin typeface="Calisto MT" panose="02040603050505030304" pitchFamily="18" charset="0"/>
              </a:rPr>
              <a:t>Mayring</a:t>
            </a:r>
            <a:r>
              <a:rPr lang="en-US" dirty="0">
                <a:latin typeface="Calisto MT" panose="02040603050505030304" pitchFamily="18" charset="0"/>
              </a:rPr>
              <a:t> P (2004) Qualitative content analysis. In: Flick U, von </a:t>
            </a:r>
            <a:r>
              <a:rPr lang="en-US" dirty="0" err="1">
                <a:latin typeface="Calisto MT" panose="02040603050505030304" pitchFamily="18" charset="0"/>
              </a:rPr>
              <a:t>Kardoff</a:t>
            </a:r>
            <a:r>
              <a:rPr lang="en-US" dirty="0">
                <a:latin typeface="Calisto MT" panose="02040603050505030304" pitchFamily="18" charset="0"/>
              </a:rPr>
              <a:t> E, Steinke I (eds) A companion to qualitative research. Sage, London, pp 266–269</a:t>
            </a:r>
          </a:p>
        </p:txBody>
      </p:sp>
      <p:sp>
        <p:nvSpPr>
          <p:cNvPr id="6" name="TextBox 5">
            <a:extLst>
              <a:ext uri="{FF2B5EF4-FFF2-40B4-BE49-F238E27FC236}">
                <a16:creationId xmlns:a16="http://schemas.microsoft.com/office/drawing/2014/main" id="{3C6BAD04-67BF-4726-B851-E2AA532594FA}"/>
              </a:ext>
            </a:extLst>
          </p:cNvPr>
          <p:cNvSpPr txBox="1"/>
          <p:nvPr/>
        </p:nvSpPr>
        <p:spPr>
          <a:xfrm>
            <a:off x="6333585" y="1457739"/>
            <a:ext cx="5098005" cy="1384995"/>
          </a:xfrm>
          <a:prstGeom prst="rect">
            <a:avLst/>
          </a:prstGeom>
          <a:noFill/>
        </p:spPr>
        <p:txBody>
          <a:bodyPr wrap="square" rtlCol="0">
            <a:spAutoFit/>
          </a:bodyPr>
          <a:lstStyle/>
          <a:p>
            <a:pPr algn="ctr"/>
            <a:r>
              <a:rPr lang="en-US" sz="2200" dirty="0">
                <a:latin typeface="Calisto MT" panose="02040603050505030304" pitchFamily="18" charset="0"/>
              </a:rPr>
              <a:t>Qualitative analysis of key words indicating high, medium, or low self confidence</a:t>
            </a:r>
          </a:p>
          <a:p>
            <a:endParaRPr lang="en-US" dirty="0"/>
          </a:p>
        </p:txBody>
      </p:sp>
      <p:graphicFrame>
        <p:nvGraphicFramePr>
          <p:cNvPr id="7" name="Diagram 6">
            <a:extLst>
              <a:ext uri="{FF2B5EF4-FFF2-40B4-BE49-F238E27FC236}">
                <a16:creationId xmlns:a16="http://schemas.microsoft.com/office/drawing/2014/main" id="{8AC6D228-B41C-47F7-8D3F-C1091E169682}"/>
              </a:ext>
            </a:extLst>
          </p:cNvPr>
          <p:cNvGraphicFramePr/>
          <p:nvPr>
            <p:extLst>
              <p:ext uri="{D42A27DB-BD31-4B8C-83A1-F6EECF244321}">
                <p14:modId xmlns:p14="http://schemas.microsoft.com/office/powerpoint/2010/main" val="3072533942"/>
              </p:ext>
            </p:extLst>
          </p:nvPr>
        </p:nvGraphicFramePr>
        <p:xfrm>
          <a:off x="5823543" y="2540097"/>
          <a:ext cx="6118087" cy="37977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a:extLst>
              <a:ext uri="{FF2B5EF4-FFF2-40B4-BE49-F238E27FC236}">
                <a16:creationId xmlns:a16="http://schemas.microsoft.com/office/drawing/2014/main" id="{64EF26CA-2125-4574-AB0C-31E186DCD238}"/>
              </a:ext>
            </a:extLst>
          </p:cNvPr>
          <p:cNvSpPr txBox="1"/>
          <p:nvPr/>
        </p:nvSpPr>
        <p:spPr>
          <a:xfrm>
            <a:off x="5958977" y="6341492"/>
            <a:ext cx="5847218" cy="369332"/>
          </a:xfrm>
          <a:prstGeom prst="rect">
            <a:avLst/>
          </a:prstGeom>
          <a:solidFill>
            <a:schemeClr val="accent2">
              <a:lumMod val="50000"/>
            </a:schemeClr>
          </a:solidFill>
        </p:spPr>
        <p:txBody>
          <a:bodyPr wrap="square" rtlCol="0">
            <a:spAutoFit/>
          </a:bodyPr>
          <a:lstStyle/>
          <a:p>
            <a:pPr algn="ctr"/>
            <a:r>
              <a:rPr lang="en-US" dirty="0">
                <a:latin typeface="Calisto MT" panose="02040603050505030304" pitchFamily="18" charset="0"/>
              </a:rPr>
              <a:t>Sum of frequencies of all key words in given category</a:t>
            </a:r>
          </a:p>
        </p:txBody>
      </p:sp>
    </p:spTree>
    <p:extLst>
      <p:ext uri="{BB962C8B-B14F-4D97-AF65-F5344CB8AC3E}">
        <p14:creationId xmlns:p14="http://schemas.microsoft.com/office/powerpoint/2010/main" val="189971483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B0AB029-0EB2-4443-A3FB-E176564A6874}"/>
              </a:ext>
            </a:extLst>
          </p:cNvPr>
          <p:cNvGraphicFramePr>
            <a:graphicFrameLocks noGrp="1"/>
          </p:cNvGraphicFramePr>
          <p:nvPr>
            <p:extLst>
              <p:ext uri="{D42A27DB-BD31-4B8C-83A1-F6EECF244321}">
                <p14:modId xmlns:p14="http://schemas.microsoft.com/office/powerpoint/2010/main" val="729865139"/>
              </p:ext>
            </p:extLst>
          </p:nvPr>
        </p:nvGraphicFramePr>
        <p:xfrm>
          <a:off x="4903304" y="215348"/>
          <a:ext cx="7194910" cy="6427304"/>
        </p:xfrm>
        <a:graphic>
          <a:graphicData uri="http://schemas.openxmlformats.org/drawingml/2006/table">
            <a:tbl>
              <a:tblPr firstRow="1" firstCol="1" bandRow="1">
                <a:tableStyleId>{5C22544A-7EE6-4342-B048-85BDC9FD1C3A}</a:tableStyleId>
              </a:tblPr>
              <a:tblGrid>
                <a:gridCol w="1798342">
                  <a:extLst>
                    <a:ext uri="{9D8B030D-6E8A-4147-A177-3AD203B41FA5}">
                      <a16:colId xmlns:a16="http://schemas.microsoft.com/office/drawing/2014/main" val="1815353465"/>
                    </a:ext>
                  </a:extLst>
                </a:gridCol>
                <a:gridCol w="1798342">
                  <a:extLst>
                    <a:ext uri="{9D8B030D-6E8A-4147-A177-3AD203B41FA5}">
                      <a16:colId xmlns:a16="http://schemas.microsoft.com/office/drawing/2014/main" val="606934676"/>
                    </a:ext>
                  </a:extLst>
                </a:gridCol>
                <a:gridCol w="1799113">
                  <a:extLst>
                    <a:ext uri="{9D8B030D-6E8A-4147-A177-3AD203B41FA5}">
                      <a16:colId xmlns:a16="http://schemas.microsoft.com/office/drawing/2014/main" val="480235017"/>
                    </a:ext>
                  </a:extLst>
                </a:gridCol>
                <a:gridCol w="1799113">
                  <a:extLst>
                    <a:ext uri="{9D8B030D-6E8A-4147-A177-3AD203B41FA5}">
                      <a16:colId xmlns:a16="http://schemas.microsoft.com/office/drawing/2014/main" val="3296097324"/>
                    </a:ext>
                  </a:extLst>
                </a:gridCol>
              </a:tblGrid>
              <a:tr h="451621">
                <a:tc>
                  <a:txBody>
                    <a:bodyPr/>
                    <a:lstStyle/>
                    <a:p>
                      <a:pPr marL="0" marR="0">
                        <a:lnSpc>
                          <a:spcPct val="107000"/>
                        </a:lnSpc>
                        <a:spcBef>
                          <a:spcPts val="0"/>
                        </a:spcBef>
                        <a:spcAft>
                          <a:spcPts val="0"/>
                        </a:spcAft>
                      </a:pPr>
                      <a:r>
                        <a:rPr lang="en-US" sz="1400">
                          <a:effectLst/>
                          <a:latin typeface="Calisto MT" panose="02040603050505030304" pitchFamily="18" charset="0"/>
                        </a:rPr>
                        <a:t>Category</a:t>
                      </a:r>
                      <a:endParaRPr lang="en-US" sz="140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dirty="0">
                          <a:effectLst/>
                          <a:latin typeface="Calisto MT" panose="02040603050505030304" pitchFamily="18" charset="0"/>
                        </a:rPr>
                        <a:t>Definition</a:t>
                      </a:r>
                      <a:endParaRPr lang="en-US" sz="1400" dirty="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dirty="0">
                          <a:effectLst/>
                          <a:latin typeface="Calisto MT" panose="02040603050505030304" pitchFamily="18" charset="0"/>
                        </a:rPr>
                        <a:t>Examples (key words)</a:t>
                      </a:r>
                      <a:endParaRPr lang="en-US" sz="1400" dirty="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a:effectLst/>
                          <a:latin typeface="Calisto MT" panose="02040603050505030304" pitchFamily="18" charset="0"/>
                        </a:rPr>
                        <a:t>Coding rules</a:t>
                      </a:r>
                      <a:endParaRPr lang="en-US" sz="140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extLst>
                  <a:ext uri="{0D108BD9-81ED-4DB2-BD59-A6C34878D82A}">
                    <a16:rowId xmlns:a16="http://schemas.microsoft.com/office/drawing/2014/main" val="618250486"/>
                  </a:ext>
                </a:extLst>
              </a:tr>
              <a:tr h="2530990">
                <a:tc>
                  <a:txBody>
                    <a:bodyPr/>
                    <a:lstStyle/>
                    <a:p>
                      <a:pPr marL="0" marR="0">
                        <a:lnSpc>
                          <a:spcPct val="107000"/>
                        </a:lnSpc>
                        <a:spcBef>
                          <a:spcPts val="0"/>
                        </a:spcBef>
                        <a:spcAft>
                          <a:spcPts val="0"/>
                        </a:spcAft>
                      </a:pPr>
                      <a:r>
                        <a:rPr lang="en-US" sz="1400" dirty="0">
                          <a:effectLst/>
                          <a:latin typeface="Calisto MT" panose="02040603050505030304" pitchFamily="18" charset="0"/>
                        </a:rPr>
                        <a:t>High Self Confidence</a:t>
                      </a:r>
                      <a:endParaRPr lang="en-US" sz="1400" dirty="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dirty="0">
                          <a:effectLst/>
                          <a:latin typeface="Calisto MT" panose="02040603050505030304" pitchFamily="18" charset="0"/>
                        </a:rPr>
                        <a:t>High belief to be handling the situational demands: </a:t>
                      </a:r>
                    </a:p>
                    <a:p>
                      <a:pPr marL="0" marR="0">
                        <a:lnSpc>
                          <a:spcPct val="107000"/>
                        </a:lnSpc>
                        <a:spcBef>
                          <a:spcPts val="0"/>
                        </a:spcBef>
                        <a:spcAft>
                          <a:spcPts val="0"/>
                        </a:spcAft>
                      </a:pPr>
                      <a:r>
                        <a:rPr lang="en-US" sz="1400" dirty="0">
                          <a:effectLst/>
                          <a:latin typeface="Calisto MT" panose="02040603050505030304" pitchFamily="18" charset="0"/>
                        </a:rPr>
                        <a:t>-have a positive, hopeful feeling regarding the situation</a:t>
                      </a:r>
                    </a:p>
                    <a:p>
                      <a:pPr marL="0" marR="0">
                        <a:lnSpc>
                          <a:spcPct val="107000"/>
                        </a:lnSpc>
                        <a:spcBef>
                          <a:spcPts val="0"/>
                        </a:spcBef>
                        <a:spcAft>
                          <a:spcPts val="0"/>
                        </a:spcAft>
                      </a:pPr>
                      <a:r>
                        <a:rPr lang="en-US" sz="1400" dirty="0">
                          <a:effectLst/>
                          <a:latin typeface="Calisto MT" panose="02040603050505030304" pitchFamily="18" charset="0"/>
                        </a:rPr>
                        <a:t>-clear understanding of what is expected</a:t>
                      </a:r>
                    </a:p>
                    <a:p>
                      <a:pPr marL="0" marR="0">
                        <a:lnSpc>
                          <a:spcPct val="107000"/>
                        </a:lnSpc>
                        <a:spcBef>
                          <a:spcPts val="0"/>
                        </a:spcBef>
                        <a:spcAft>
                          <a:spcPts val="0"/>
                        </a:spcAft>
                      </a:pPr>
                      <a:r>
                        <a:rPr lang="en-US" sz="1400" dirty="0">
                          <a:effectLst/>
                          <a:latin typeface="Calisto MT" panose="02040603050505030304" pitchFamily="18" charset="0"/>
                        </a:rPr>
                        <a:t>-one’s actions are lending to success </a:t>
                      </a:r>
                      <a:endParaRPr lang="en-US" sz="1400" dirty="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a:effectLst/>
                          <a:latin typeface="Calisto MT" panose="02040603050505030304" pitchFamily="18" charset="0"/>
                        </a:rPr>
                        <a:t>-knowledge (1)</a:t>
                      </a:r>
                    </a:p>
                    <a:p>
                      <a:pPr marL="0" marR="0">
                        <a:lnSpc>
                          <a:spcPct val="107000"/>
                        </a:lnSpc>
                        <a:spcBef>
                          <a:spcPts val="0"/>
                        </a:spcBef>
                        <a:spcAft>
                          <a:spcPts val="0"/>
                        </a:spcAft>
                      </a:pPr>
                      <a:r>
                        <a:rPr lang="en-US" sz="1400">
                          <a:effectLst/>
                          <a:latin typeface="Calisto MT" panose="02040603050505030304" pitchFamily="18" charset="0"/>
                        </a:rPr>
                        <a:t>-understand (5)</a:t>
                      </a:r>
                    </a:p>
                    <a:p>
                      <a:pPr marL="0" marR="0">
                        <a:lnSpc>
                          <a:spcPct val="107000"/>
                        </a:lnSpc>
                        <a:spcBef>
                          <a:spcPts val="0"/>
                        </a:spcBef>
                        <a:spcAft>
                          <a:spcPts val="0"/>
                        </a:spcAft>
                      </a:pPr>
                      <a:r>
                        <a:rPr lang="en-US" sz="1400">
                          <a:effectLst/>
                          <a:latin typeface="Calisto MT" panose="02040603050505030304" pitchFamily="18" charset="0"/>
                        </a:rPr>
                        <a:t>-important (3)</a:t>
                      </a:r>
                    </a:p>
                    <a:p>
                      <a:pPr marL="0" marR="0">
                        <a:lnSpc>
                          <a:spcPct val="107000"/>
                        </a:lnSpc>
                        <a:spcBef>
                          <a:spcPts val="0"/>
                        </a:spcBef>
                        <a:spcAft>
                          <a:spcPts val="0"/>
                        </a:spcAft>
                      </a:pPr>
                      <a:r>
                        <a:rPr lang="en-US" sz="1400">
                          <a:effectLst/>
                          <a:latin typeface="Calisto MT" panose="02040603050505030304" pitchFamily="18" charset="0"/>
                        </a:rPr>
                        <a:t>-I know (1)</a:t>
                      </a:r>
                    </a:p>
                    <a:p>
                      <a:pPr marL="0" marR="0">
                        <a:lnSpc>
                          <a:spcPct val="107000"/>
                        </a:lnSpc>
                        <a:spcBef>
                          <a:spcPts val="0"/>
                        </a:spcBef>
                        <a:spcAft>
                          <a:spcPts val="0"/>
                        </a:spcAft>
                      </a:pPr>
                      <a:r>
                        <a:rPr lang="en-US" sz="1400">
                          <a:effectLst/>
                          <a:latin typeface="Calisto MT" panose="02040603050505030304" pitchFamily="18" charset="0"/>
                        </a:rPr>
                        <a:t>-better understand (3)</a:t>
                      </a:r>
                    </a:p>
                    <a:p>
                      <a:pPr marL="0" marR="0">
                        <a:lnSpc>
                          <a:spcPct val="107000"/>
                        </a:lnSpc>
                        <a:spcBef>
                          <a:spcPts val="0"/>
                        </a:spcBef>
                        <a:spcAft>
                          <a:spcPts val="0"/>
                        </a:spcAft>
                      </a:pPr>
                      <a:r>
                        <a:rPr lang="en-US" sz="1400">
                          <a:effectLst/>
                          <a:latin typeface="Calisto MT" panose="02040603050505030304" pitchFamily="18" charset="0"/>
                        </a:rPr>
                        <a:t>-excited (5)</a:t>
                      </a:r>
                    </a:p>
                    <a:p>
                      <a:pPr marL="0" marR="0">
                        <a:lnSpc>
                          <a:spcPct val="107000"/>
                        </a:lnSpc>
                        <a:spcBef>
                          <a:spcPts val="0"/>
                        </a:spcBef>
                        <a:spcAft>
                          <a:spcPts val="0"/>
                        </a:spcAft>
                      </a:pPr>
                      <a:r>
                        <a:rPr lang="en-US" sz="1400">
                          <a:effectLst/>
                          <a:latin typeface="Calisto MT" panose="02040603050505030304" pitchFamily="18" charset="0"/>
                        </a:rPr>
                        <a:t>-deeper understanding (1)</a:t>
                      </a:r>
                    </a:p>
                    <a:p>
                      <a:pPr marL="0" marR="0">
                        <a:lnSpc>
                          <a:spcPct val="107000"/>
                        </a:lnSpc>
                        <a:spcBef>
                          <a:spcPts val="0"/>
                        </a:spcBef>
                        <a:spcAft>
                          <a:spcPts val="0"/>
                        </a:spcAft>
                      </a:pPr>
                      <a:r>
                        <a:rPr lang="en-US" sz="1400">
                          <a:effectLst/>
                          <a:latin typeface="Calisto MT" panose="02040603050505030304" pitchFamily="18" charset="0"/>
                        </a:rPr>
                        <a:t>-looking forward to (2)</a:t>
                      </a:r>
                      <a:endParaRPr lang="en-US" sz="140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a:effectLst/>
                          <a:latin typeface="Calisto MT" panose="02040603050505030304" pitchFamily="18" charset="0"/>
                        </a:rPr>
                        <a:t>All aspects of definition are met and point to high self-confidence. </a:t>
                      </a:r>
                      <a:endParaRPr lang="en-US" sz="140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extLst>
                  <a:ext uri="{0D108BD9-81ED-4DB2-BD59-A6C34878D82A}">
                    <a16:rowId xmlns:a16="http://schemas.microsoft.com/office/drawing/2014/main" val="2392843436"/>
                  </a:ext>
                </a:extLst>
              </a:tr>
              <a:tr h="913703">
                <a:tc>
                  <a:txBody>
                    <a:bodyPr/>
                    <a:lstStyle/>
                    <a:p>
                      <a:pPr marL="0" marR="0">
                        <a:lnSpc>
                          <a:spcPct val="107000"/>
                        </a:lnSpc>
                        <a:spcBef>
                          <a:spcPts val="0"/>
                        </a:spcBef>
                        <a:spcAft>
                          <a:spcPts val="0"/>
                        </a:spcAft>
                      </a:pPr>
                      <a:r>
                        <a:rPr lang="en-US" sz="1400">
                          <a:effectLst/>
                          <a:latin typeface="Calisto MT" panose="02040603050505030304" pitchFamily="18" charset="0"/>
                        </a:rPr>
                        <a:t>Middle Self Confidence</a:t>
                      </a:r>
                      <a:endParaRPr lang="en-US" sz="140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a:effectLst/>
                          <a:latin typeface="Calisto MT" panose="02040603050505030304" pitchFamily="18" charset="0"/>
                        </a:rPr>
                        <a:t>Only partly sure of success coping with situational demands or fluctuating beliefs.</a:t>
                      </a:r>
                      <a:endParaRPr lang="en-US" sz="140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dirty="0">
                          <a:effectLst/>
                          <a:latin typeface="Calisto MT" panose="02040603050505030304" pitchFamily="18" charset="0"/>
                        </a:rPr>
                        <a:t>-no change (1)</a:t>
                      </a:r>
                    </a:p>
                    <a:p>
                      <a:pPr marL="0" marR="0">
                        <a:lnSpc>
                          <a:spcPct val="107000"/>
                        </a:lnSpc>
                        <a:spcBef>
                          <a:spcPts val="0"/>
                        </a:spcBef>
                        <a:spcAft>
                          <a:spcPts val="0"/>
                        </a:spcAft>
                      </a:pPr>
                      <a:r>
                        <a:rPr lang="en-US" sz="1400" dirty="0">
                          <a:effectLst/>
                          <a:latin typeface="Calisto MT" panose="02040603050505030304" pitchFamily="18" charset="0"/>
                        </a:rPr>
                        <a:t>-be able to (2)</a:t>
                      </a:r>
                      <a:endParaRPr lang="en-US" sz="1400" dirty="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a:effectLst/>
                          <a:latin typeface="Calisto MT" panose="02040603050505030304" pitchFamily="18" charset="0"/>
                        </a:rPr>
                        <a:t>Not all aspects point to high or low confidence.</a:t>
                      </a:r>
                      <a:endParaRPr lang="en-US" sz="140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extLst>
                  <a:ext uri="{0D108BD9-81ED-4DB2-BD59-A6C34878D82A}">
                    <a16:rowId xmlns:a16="http://schemas.microsoft.com/office/drawing/2014/main" val="2564762150"/>
                  </a:ext>
                </a:extLst>
              </a:tr>
              <a:tr h="2530990">
                <a:tc>
                  <a:txBody>
                    <a:bodyPr/>
                    <a:lstStyle/>
                    <a:p>
                      <a:pPr marL="0" marR="0">
                        <a:lnSpc>
                          <a:spcPct val="107000"/>
                        </a:lnSpc>
                        <a:spcBef>
                          <a:spcPts val="0"/>
                        </a:spcBef>
                        <a:spcAft>
                          <a:spcPts val="0"/>
                        </a:spcAft>
                      </a:pPr>
                      <a:r>
                        <a:rPr lang="en-US" sz="1400">
                          <a:effectLst/>
                          <a:latin typeface="Calisto MT" panose="02040603050505030304" pitchFamily="18" charset="0"/>
                        </a:rPr>
                        <a:t>Low Self Confidence</a:t>
                      </a:r>
                      <a:endParaRPr lang="en-US" sz="140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a:effectLst/>
                          <a:latin typeface="Calisto MT" panose="02040603050505030304" pitchFamily="18" charset="0"/>
                        </a:rPr>
                        <a:t>Belief to have poorly coped with situational demands:</a:t>
                      </a:r>
                    </a:p>
                    <a:p>
                      <a:pPr marL="0" marR="0">
                        <a:lnSpc>
                          <a:spcPct val="107000"/>
                        </a:lnSpc>
                        <a:spcBef>
                          <a:spcPts val="0"/>
                        </a:spcBef>
                        <a:spcAft>
                          <a:spcPts val="0"/>
                        </a:spcAft>
                      </a:pPr>
                      <a:r>
                        <a:rPr lang="en-US" sz="1400">
                          <a:effectLst/>
                          <a:latin typeface="Calisto MT" panose="02040603050505030304" pitchFamily="18" charset="0"/>
                        </a:rPr>
                        <a:t>-not knowing for sure what is expected</a:t>
                      </a:r>
                    </a:p>
                    <a:p>
                      <a:pPr marL="0" marR="0">
                        <a:lnSpc>
                          <a:spcPct val="107000"/>
                        </a:lnSpc>
                        <a:spcBef>
                          <a:spcPts val="0"/>
                        </a:spcBef>
                        <a:spcAft>
                          <a:spcPts val="0"/>
                        </a:spcAft>
                      </a:pPr>
                      <a:r>
                        <a:rPr lang="en-US" sz="1400">
                          <a:effectLst/>
                          <a:latin typeface="Calisto MT" panose="02040603050505030304" pitchFamily="18" charset="0"/>
                        </a:rPr>
                        <a:t>-negative, pessimistic outlook on handling the situation</a:t>
                      </a:r>
                    </a:p>
                    <a:p>
                      <a:pPr marL="0" marR="0">
                        <a:lnSpc>
                          <a:spcPct val="107000"/>
                        </a:lnSpc>
                        <a:spcBef>
                          <a:spcPts val="0"/>
                        </a:spcBef>
                        <a:spcAft>
                          <a:spcPts val="0"/>
                        </a:spcAft>
                      </a:pPr>
                      <a:r>
                        <a:rPr lang="en-US" sz="1400">
                          <a:effectLst/>
                          <a:latin typeface="Calisto MT" panose="02040603050505030304" pitchFamily="18" charset="0"/>
                        </a:rPr>
                        <a:t>-low hope that one’s efforts can improve the situation</a:t>
                      </a:r>
                      <a:endParaRPr lang="en-US" sz="140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dirty="0">
                          <a:effectLst/>
                          <a:latin typeface="Calisto MT" panose="02040603050505030304" pitchFamily="18" charset="0"/>
                        </a:rPr>
                        <a:t>-know nothing (1)</a:t>
                      </a:r>
                    </a:p>
                    <a:p>
                      <a:pPr marL="0" marR="0">
                        <a:lnSpc>
                          <a:spcPct val="107000"/>
                        </a:lnSpc>
                        <a:spcBef>
                          <a:spcPts val="0"/>
                        </a:spcBef>
                        <a:spcAft>
                          <a:spcPts val="0"/>
                        </a:spcAft>
                      </a:pPr>
                      <a:r>
                        <a:rPr lang="en-US" sz="1400" dirty="0">
                          <a:effectLst/>
                          <a:latin typeface="Calisto MT" panose="02040603050505030304" pitchFamily="18" charset="0"/>
                        </a:rPr>
                        <a:t>-don’t understand (1)</a:t>
                      </a:r>
                    </a:p>
                    <a:p>
                      <a:pPr marL="0" marR="0">
                        <a:lnSpc>
                          <a:spcPct val="107000"/>
                        </a:lnSpc>
                        <a:spcBef>
                          <a:spcPts val="0"/>
                        </a:spcBef>
                        <a:spcAft>
                          <a:spcPts val="0"/>
                        </a:spcAft>
                      </a:pPr>
                      <a:r>
                        <a:rPr lang="en-US" sz="1400" dirty="0">
                          <a:effectLst/>
                          <a:latin typeface="Calisto MT" panose="02040603050505030304" pitchFamily="18" charset="0"/>
                        </a:rPr>
                        <a:t>-not gained (3)</a:t>
                      </a:r>
                    </a:p>
                    <a:p>
                      <a:pPr marL="0" marR="0">
                        <a:lnSpc>
                          <a:spcPct val="107000"/>
                        </a:lnSpc>
                        <a:spcBef>
                          <a:spcPts val="0"/>
                        </a:spcBef>
                        <a:spcAft>
                          <a:spcPts val="0"/>
                        </a:spcAft>
                      </a:pPr>
                      <a:r>
                        <a:rPr lang="en-US" sz="1400" dirty="0">
                          <a:effectLst/>
                          <a:latin typeface="Calisto MT" panose="02040603050505030304" pitchFamily="18" charset="0"/>
                        </a:rPr>
                        <a:t>-don’t feel confident (1)</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Calisto MT" panose="02040603050505030304" pitchFamily="18" charset="0"/>
                        </a:rPr>
                        <a:t>-do not know (3)</a:t>
                      </a:r>
                    </a:p>
                    <a:p>
                      <a:pPr marL="0" marR="0">
                        <a:lnSpc>
                          <a:spcPct val="107000"/>
                        </a:lnSpc>
                        <a:spcBef>
                          <a:spcPts val="0"/>
                        </a:spcBef>
                        <a:spcAft>
                          <a:spcPts val="0"/>
                        </a:spcAft>
                      </a:pPr>
                      <a:endParaRPr lang="en-US" sz="1400" dirty="0">
                        <a:effectLst/>
                        <a:latin typeface="Calisto MT" panose="02040603050505030304" pitchFamily="18" charset="0"/>
                      </a:endParaRPr>
                    </a:p>
                    <a:p>
                      <a:pPr marL="0" marR="0">
                        <a:lnSpc>
                          <a:spcPct val="107000"/>
                        </a:lnSpc>
                        <a:spcBef>
                          <a:spcPts val="0"/>
                        </a:spcBef>
                        <a:spcAft>
                          <a:spcPts val="0"/>
                        </a:spcAft>
                      </a:pPr>
                      <a:r>
                        <a:rPr lang="en-US" sz="1400" dirty="0">
                          <a:effectLst/>
                          <a:latin typeface="Calisto MT" panose="02040603050505030304" pitchFamily="18" charset="0"/>
                        </a:rPr>
                        <a:t> </a:t>
                      </a:r>
                      <a:endParaRPr lang="en-US" sz="1400" dirty="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tc>
                  <a:txBody>
                    <a:bodyPr/>
                    <a:lstStyle/>
                    <a:p>
                      <a:pPr marL="0" marR="0">
                        <a:lnSpc>
                          <a:spcPct val="107000"/>
                        </a:lnSpc>
                        <a:spcBef>
                          <a:spcPts val="0"/>
                        </a:spcBef>
                        <a:spcAft>
                          <a:spcPts val="0"/>
                        </a:spcAft>
                      </a:pPr>
                      <a:r>
                        <a:rPr lang="en-US" sz="1400" dirty="0">
                          <a:effectLst/>
                          <a:latin typeface="Calisto MT" panose="02040603050505030304" pitchFamily="18" charset="0"/>
                        </a:rPr>
                        <a:t>All aspects of definition point to low self-confidence. </a:t>
                      </a:r>
                      <a:endParaRPr lang="en-US" sz="1400" dirty="0">
                        <a:effectLst/>
                        <a:latin typeface="Calisto MT" panose="02040603050505030304" pitchFamily="18" charset="0"/>
                        <a:ea typeface="Calibri" panose="020F0502020204030204" pitchFamily="34" charset="0"/>
                        <a:cs typeface="Times New Roman" panose="02020603050405020304" pitchFamily="18" charset="0"/>
                      </a:endParaRPr>
                    </a:p>
                  </a:txBody>
                  <a:tcPr marL="44637" marR="44637" marT="0" marB="0"/>
                </a:tc>
                <a:extLst>
                  <a:ext uri="{0D108BD9-81ED-4DB2-BD59-A6C34878D82A}">
                    <a16:rowId xmlns:a16="http://schemas.microsoft.com/office/drawing/2014/main" val="2795600343"/>
                  </a:ext>
                </a:extLst>
              </a:tr>
            </a:tbl>
          </a:graphicData>
        </a:graphic>
      </p:graphicFrame>
      <p:sp>
        <p:nvSpPr>
          <p:cNvPr id="6" name="TextBox 5">
            <a:extLst>
              <a:ext uri="{FF2B5EF4-FFF2-40B4-BE49-F238E27FC236}">
                <a16:creationId xmlns:a16="http://schemas.microsoft.com/office/drawing/2014/main" id="{19250FF2-EE51-4E5F-B8A0-DB0CF64C0B23}"/>
              </a:ext>
            </a:extLst>
          </p:cNvPr>
          <p:cNvSpPr txBox="1"/>
          <p:nvPr/>
        </p:nvSpPr>
        <p:spPr>
          <a:xfrm>
            <a:off x="93786" y="1643270"/>
            <a:ext cx="4584231" cy="3508653"/>
          </a:xfrm>
          <a:prstGeom prst="rect">
            <a:avLst/>
          </a:prstGeom>
          <a:solidFill>
            <a:schemeClr val="accent2">
              <a:lumMod val="50000"/>
            </a:schemeClr>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000" b="0" i="0" u="none" strike="noStrike" cap="none" normalizeH="0" baseline="0" dirty="0">
                <a:ln>
                  <a:noFill/>
                </a:ln>
                <a:solidFill>
                  <a:schemeClr val="tx1"/>
                </a:solidFill>
                <a:effectLst/>
                <a:latin typeface="Calisto MT" panose="02040603050505030304" pitchFamily="18" charset="0"/>
                <a:ea typeface="Calibri" panose="020F0502020204030204" pitchFamily="34" charset="0"/>
                <a:cs typeface="Times New Roman" panose="02020603050405020304" pitchFamily="18" charset="0"/>
              </a:rPr>
              <a:t>Pre-course SALG survey administered Tuesday, May 12</a:t>
            </a:r>
            <a:r>
              <a:rPr kumimoji="0" lang="en-US" altLang="en-US" sz="3000" b="0" i="0" u="none" strike="noStrike" cap="none" normalizeH="0" baseline="30000" dirty="0">
                <a:ln>
                  <a:noFill/>
                </a:ln>
                <a:solidFill>
                  <a:schemeClr val="tx1"/>
                </a:solidFill>
                <a:effectLst/>
                <a:latin typeface="Calisto MT" panose="02040603050505030304" pitchFamily="18" charset="0"/>
                <a:ea typeface="Calibri" panose="020F0502020204030204" pitchFamily="34" charset="0"/>
                <a:cs typeface="Times New Roman" panose="02020603050405020304" pitchFamily="18" charset="0"/>
              </a:rPr>
              <a:t>th</a:t>
            </a:r>
            <a:r>
              <a:rPr kumimoji="0" lang="en-US" altLang="en-US" sz="3000" b="0" i="0" u="none" strike="noStrike" cap="none" normalizeH="0" baseline="0" dirty="0">
                <a:ln>
                  <a:noFill/>
                </a:ln>
                <a:solidFill>
                  <a:schemeClr val="tx1"/>
                </a:solidFill>
                <a:effectLst/>
                <a:latin typeface="Calisto MT" panose="02040603050505030304" pitchFamily="18" charset="0"/>
                <a:ea typeface="Calibri" panose="020F0502020204030204" pitchFamily="34" charset="0"/>
                <a:cs typeface="Times New Roman" panose="02020603050405020304" pitchFamily="18" charset="0"/>
              </a:rPr>
              <a:t> - Monday June 18</a:t>
            </a:r>
            <a:r>
              <a:rPr kumimoji="0" lang="en-US" altLang="en-US" sz="3000" b="0" i="0" u="none" strike="noStrike" cap="none" normalizeH="0" baseline="30000" dirty="0">
                <a:ln>
                  <a:noFill/>
                </a:ln>
                <a:solidFill>
                  <a:schemeClr val="tx1"/>
                </a:solidFill>
                <a:effectLst/>
                <a:latin typeface="Calisto MT" panose="02040603050505030304" pitchFamily="18" charset="0"/>
                <a:ea typeface="Calibri" panose="020F0502020204030204" pitchFamily="34" charset="0"/>
                <a:cs typeface="Times New Roman" panose="02020603050405020304" pitchFamily="18" charset="0"/>
              </a:rPr>
              <a:t>th</a:t>
            </a:r>
            <a:r>
              <a:rPr kumimoji="0" lang="en-US" altLang="en-US" sz="3000" b="0" i="0" u="none" strike="noStrike" cap="none" normalizeH="0" baseline="0" dirty="0">
                <a:ln>
                  <a:noFill/>
                </a:ln>
                <a:solidFill>
                  <a:schemeClr val="tx1"/>
                </a:solidFill>
                <a:effectLst/>
                <a:latin typeface="Calisto MT" panose="02040603050505030304" pitchFamily="18" charset="0"/>
                <a:ea typeface="Calibri" panose="020F0502020204030204" pitchFamily="34" charset="0"/>
                <a:cs typeface="Times New Roman" panose="02020603050405020304" pitchFamily="18" charset="0"/>
              </a:rPr>
              <a:t> 2020</a:t>
            </a:r>
            <a:endParaRPr kumimoji="0" lang="en-US" altLang="en-US" sz="3000" b="0" i="0" u="none" strike="noStrike" cap="none" normalizeH="0" baseline="0" dirty="0">
              <a:ln>
                <a:noFill/>
              </a:ln>
              <a:solidFill>
                <a:srgbClr val="000000"/>
              </a:solidFill>
              <a:effectLst/>
              <a:latin typeface="Calisto MT" panose="02040603050505030304" pitchFamily="18"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3000" dirty="0">
              <a:solidFill>
                <a:srgbClr val="000000"/>
              </a:solidFill>
              <a:latin typeface="Calisto MT" panose="02040603050505030304" pitchFamily="18"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effectLst/>
                <a:latin typeface="Calisto MT" panose="02040603050505030304" pitchFamily="18" charset="0"/>
                <a:ea typeface="Calibri" panose="020F0502020204030204" pitchFamily="34" charset="0"/>
                <a:cs typeface="Times New Roman" panose="02020603050405020304" pitchFamily="18" charset="0"/>
              </a:rPr>
              <a:t>Fig. 1 Coding Agenda </a:t>
            </a:r>
            <a:r>
              <a:rPr kumimoji="0" lang="en-US" altLang="en-US" sz="2400" b="0" i="0" u="none" strike="noStrike" cap="none" normalizeH="0" baseline="0" dirty="0">
                <a:ln>
                  <a:noFill/>
                </a:ln>
                <a:solidFill>
                  <a:schemeClr val="tx1"/>
                </a:solidFill>
                <a:effectLst/>
                <a:latin typeface="Calisto MT" panose="02040603050505030304" pitchFamily="18" charset="0"/>
                <a:ea typeface="Calibri" panose="020F0502020204030204" pitchFamily="34" charset="0"/>
                <a:cs typeface="Times New Roman" panose="02020603050405020304" pitchFamily="18" charset="0"/>
              </a:rPr>
              <a:t>for pre-course survey (Flick and Schreier 2014)</a:t>
            </a:r>
            <a:r>
              <a:rPr kumimoji="0" lang="en-US" altLang="en-US" sz="2400" b="0" i="0" u="none" strike="noStrike" cap="none" normalizeH="0" baseline="0" dirty="0">
                <a:ln>
                  <a:noFill/>
                </a:ln>
                <a:solidFill>
                  <a:schemeClr val="tx1"/>
                </a:solidFill>
                <a:effectLst/>
                <a:latin typeface="Calisto MT" panose="02040603050505030304" pitchFamily="18" charset="0"/>
              </a:rPr>
              <a:t> </a:t>
            </a:r>
          </a:p>
        </p:txBody>
      </p:sp>
    </p:spTree>
    <p:extLst>
      <p:ext uri="{BB962C8B-B14F-4D97-AF65-F5344CB8AC3E}">
        <p14:creationId xmlns:p14="http://schemas.microsoft.com/office/powerpoint/2010/main" val="1324044654"/>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39E5544D-96FD-44FE-AEA0-274D49E2E32E}"/>
              </a:ext>
            </a:extLst>
          </p:cNvPr>
          <p:cNvGraphicFramePr>
            <a:graphicFrameLocks noGrp="1"/>
          </p:cNvGraphicFramePr>
          <p:nvPr>
            <p:ph idx="1"/>
            <p:extLst>
              <p:ext uri="{D42A27DB-BD31-4B8C-83A1-F6EECF244321}">
                <p14:modId xmlns:p14="http://schemas.microsoft.com/office/powerpoint/2010/main" val="3171034727"/>
              </p:ext>
            </p:extLst>
          </p:nvPr>
        </p:nvGraphicFramePr>
        <p:xfrm>
          <a:off x="2570922" y="3"/>
          <a:ext cx="9621076" cy="6930368"/>
        </p:xfrm>
        <a:graphic>
          <a:graphicData uri="http://schemas.openxmlformats.org/drawingml/2006/table">
            <a:tbl>
              <a:tblPr firstRow="1" firstCol="1" bandRow="1">
                <a:tableStyleId>{5C22544A-7EE6-4342-B048-85BDC9FD1C3A}</a:tableStyleId>
              </a:tblPr>
              <a:tblGrid>
                <a:gridCol w="2404755">
                  <a:extLst>
                    <a:ext uri="{9D8B030D-6E8A-4147-A177-3AD203B41FA5}">
                      <a16:colId xmlns:a16="http://schemas.microsoft.com/office/drawing/2014/main" val="3453707962"/>
                    </a:ext>
                  </a:extLst>
                </a:gridCol>
                <a:gridCol w="2404755">
                  <a:extLst>
                    <a:ext uri="{9D8B030D-6E8A-4147-A177-3AD203B41FA5}">
                      <a16:colId xmlns:a16="http://schemas.microsoft.com/office/drawing/2014/main" val="986817323"/>
                    </a:ext>
                  </a:extLst>
                </a:gridCol>
                <a:gridCol w="2405783">
                  <a:extLst>
                    <a:ext uri="{9D8B030D-6E8A-4147-A177-3AD203B41FA5}">
                      <a16:colId xmlns:a16="http://schemas.microsoft.com/office/drawing/2014/main" val="1682884683"/>
                    </a:ext>
                  </a:extLst>
                </a:gridCol>
                <a:gridCol w="2405783">
                  <a:extLst>
                    <a:ext uri="{9D8B030D-6E8A-4147-A177-3AD203B41FA5}">
                      <a16:colId xmlns:a16="http://schemas.microsoft.com/office/drawing/2014/main" val="3730293693"/>
                    </a:ext>
                  </a:extLst>
                </a:gridCol>
              </a:tblGrid>
              <a:tr h="251788">
                <a:tc>
                  <a:txBody>
                    <a:bodyPr/>
                    <a:lstStyle/>
                    <a:p>
                      <a:pPr marL="0" marR="0">
                        <a:lnSpc>
                          <a:spcPct val="107000"/>
                        </a:lnSpc>
                        <a:spcBef>
                          <a:spcPts val="0"/>
                        </a:spcBef>
                        <a:spcAft>
                          <a:spcPts val="0"/>
                        </a:spcAft>
                      </a:pPr>
                      <a:r>
                        <a:rPr lang="en-US" sz="1150">
                          <a:effectLst/>
                          <a:latin typeface="Calisto MT" panose="02040603050505030304" pitchFamily="18" charset="0"/>
                        </a:rPr>
                        <a:t>Category</a:t>
                      </a:r>
                      <a:endParaRPr lang="en-US" sz="115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a:effectLst/>
                          <a:latin typeface="Calisto MT" panose="02040603050505030304" pitchFamily="18" charset="0"/>
                        </a:rPr>
                        <a:t>Definition</a:t>
                      </a:r>
                      <a:endParaRPr lang="en-US" sz="115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a:effectLst/>
                          <a:latin typeface="Calisto MT" panose="02040603050505030304" pitchFamily="18" charset="0"/>
                        </a:rPr>
                        <a:t>Examples (key words)</a:t>
                      </a:r>
                      <a:endParaRPr lang="en-US" sz="115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a:effectLst/>
                          <a:latin typeface="Calisto MT" panose="02040603050505030304" pitchFamily="18" charset="0"/>
                        </a:rPr>
                        <a:t>Coding rules</a:t>
                      </a:r>
                      <a:endParaRPr lang="en-US" sz="115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extLst>
                  <a:ext uri="{0D108BD9-81ED-4DB2-BD59-A6C34878D82A}">
                    <a16:rowId xmlns:a16="http://schemas.microsoft.com/office/drawing/2014/main" val="2050371793"/>
                  </a:ext>
                </a:extLst>
              </a:tr>
              <a:tr h="4592562">
                <a:tc>
                  <a:txBody>
                    <a:bodyPr/>
                    <a:lstStyle/>
                    <a:p>
                      <a:pPr marL="0" marR="0">
                        <a:lnSpc>
                          <a:spcPct val="107000"/>
                        </a:lnSpc>
                        <a:spcBef>
                          <a:spcPts val="0"/>
                        </a:spcBef>
                        <a:spcAft>
                          <a:spcPts val="0"/>
                        </a:spcAft>
                      </a:pPr>
                      <a:r>
                        <a:rPr lang="en-US" sz="1150" dirty="0">
                          <a:effectLst/>
                          <a:latin typeface="Calisto MT" panose="02040603050505030304" pitchFamily="18" charset="0"/>
                        </a:rPr>
                        <a:t>High Self Confidence</a:t>
                      </a:r>
                      <a:endParaRPr lang="en-US" sz="1150" dirty="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dirty="0">
                          <a:effectLst/>
                          <a:latin typeface="Calisto MT" panose="02040603050505030304" pitchFamily="18" charset="0"/>
                        </a:rPr>
                        <a:t>High belief to be handling the situational demands: </a:t>
                      </a:r>
                    </a:p>
                    <a:p>
                      <a:pPr marL="0" marR="0">
                        <a:lnSpc>
                          <a:spcPct val="107000"/>
                        </a:lnSpc>
                        <a:spcBef>
                          <a:spcPts val="0"/>
                        </a:spcBef>
                        <a:spcAft>
                          <a:spcPts val="0"/>
                        </a:spcAft>
                      </a:pPr>
                      <a:r>
                        <a:rPr lang="en-US" sz="1150" dirty="0">
                          <a:effectLst/>
                          <a:latin typeface="Calisto MT" panose="02040603050505030304" pitchFamily="18" charset="0"/>
                        </a:rPr>
                        <a:t>-have a positive, hopeful feeling regarding the situation</a:t>
                      </a:r>
                    </a:p>
                    <a:p>
                      <a:pPr marL="0" marR="0">
                        <a:lnSpc>
                          <a:spcPct val="107000"/>
                        </a:lnSpc>
                        <a:spcBef>
                          <a:spcPts val="0"/>
                        </a:spcBef>
                        <a:spcAft>
                          <a:spcPts val="0"/>
                        </a:spcAft>
                      </a:pPr>
                      <a:r>
                        <a:rPr lang="en-US" sz="1150" dirty="0">
                          <a:effectLst/>
                          <a:latin typeface="Calisto MT" panose="02040603050505030304" pitchFamily="18" charset="0"/>
                        </a:rPr>
                        <a:t>-clear understanding of what is expected</a:t>
                      </a:r>
                    </a:p>
                    <a:p>
                      <a:pPr marL="0" marR="0">
                        <a:lnSpc>
                          <a:spcPct val="107000"/>
                        </a:lnSpc>
                        <a:spcBef>
                          <a:spcPts val="0"/>
                        </a:spcBef>
                        <a:spcAft>
                          <a:spcPts val="0"/>
                        </a:spcAft>
                      </a:pPr>
                      <a:r>
                        <a:rPr lang="en-US" sz="1150" dirty="0">
                          <a:effectLst/>
                          <a:latin typeface="Calisto MT" panose="02040603050505030304" pitchFamily="18" charset="0"/>
                        </a:rPr>
                        <a:t>-one’s actions are lending to success </a:t>
                      </a:r>
                      <a:endParaRPr lang="en-US" sz="1150" dirty="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dirty="0">
                          <a:effectLst/>
                          <a:latin typeface="Calisto MT" panose="02040603050505030304" pitchFamily="18" charset="0"/>
                        </a:rPr>
                        <a:t>- engaging (1)</a:t>
                      </a:r>
                    </a:p>
                    <a:p>
                      <a:pPr marL="0" marR="0">
                        <a:lnSpc>
                          <a:spcPct val="107000"/>
                        </a:lnSpc>
                        <a:spcBef>
                          <a:spcPts val="0"/>
                        </a:spcBef>
                        <a:spcAft>
                          <a:spcPts val="0"/>
                        </a:spcAft>
                      </a:pPr>
                      <a:r>
                        <a:rPr lang="en-US" sz="1150" dirty="0">
                          <a:effectLst/>
                          <a:latin typeface="Calisto MT" panose="02040603050505030304" pitchFamily="18" charset="0"/>
                        </a:rPr>
                        <a:t>- help understanding (6)</a:t>
                      </a:r>
                    </a:p>
                    <a:p>
                      <a:pPr marL="0" marR="0">
                        <a:lnSpc>
                          <a:spcPct val="107000"/>
                        </a:lnSpc>
                        <a:spcBef>
                          <a:spcPts val="0"/>
                        </a:spcBef>
                        <a:spcAft>
                          <a:spcPts val="0"/>
                        </a:spcAft>
                      </a:pPr>
                      <a:r>
                        <a:rPr lang="en-US" sz="1150" dirty="0">
                          <a:effectLst/>
                          <a:latin typeface="Calisto MT" panose="02040603050505030304" pitchFamily="18" charset="0"/>
                        </a:rPr>
                        <a:t>-increased understanding (13)</a:t>
                      </a:r>
                    </a:p>
                    <a:p>
                      <a:pPr marL="0" marR="0">
                        <a:lnSpc>
                          <a:spcPct val="107000"/>
                        </a:lnSpc>
                        <a:spcBef>
                          <a:spcPts val="0"/>
                        </a:spcBef>
                        <a:spcAft>
                          <a:spcPts val="0"/>
                        </a:spcAft>
                      </a:pPr>
                      <a:r>
                        <a:rPr lang="en-US" sz="1150" dirty="0">
                          <a:effectLst/>
                          <a:latin typeface="Calisto MT" panose="02040603050505030304" pitchFamily="18" charset="0"/>
                        </a:rPr>
                        <a:t>-understanding has changed (1)</a:t>
                      </a:r>
                    </a:p>
                    <a:p>
                      <a:pPr marL="0" marR="0">
                        <a:lnSpc>
                          <a:spcPct val="107000"/>
                        </a:lnSpc>
                        <a:spcBef>
                          <a:spcPts val="0"/>
                        </a:spcBef>
                        <a:spcAft>
                          <a:spcPts val="0"/>
                        </a:spcAft>
                      </a:pPr>
                      <a:r>
                        <a:rPr lang="en-US" sz="1150" dirty="0">
                          <a:effectLst/>
                          <a:latin typeface="Calisto MT" panose="02040603050505030304" pitchFamily="18" charset="0"/>
                        </a:rPr>
                        <a:t>- grown (1)</a:t>
                      </a:r>
                    </a:p>
                    <a:p>
                      <a:pPr marL="0" marR="0">
                        <a:lnSpc>
                          <a:spcPct val="107000"/>
                        </a:lnSpc>
                        <a:spcBef>
                          <a:spcPts val="0"/>
                        </a:spcBef>
                        <a:spcAft>
                          <a:spcPts val="0"/>
                        </a:spcAft>
                      </a:pPr>
                      <a:r>
                        <a:rPr lang="en-US" sz="1150" dirty="0">
                          <a:effectLst/>
                          <a:latin typeface="Calisto MT" panose="02040603050505030304" pitchFamily="18" charset="0"/>
                        </a:rPr>
                        <a:t>-know a lot more (4)</a:t>
                      </a:r>
                    </a:p>
                    <a:p>
                      <a:pPr marL="0" marR="0">
                        <a:lnSpc>
                          <a:spcPct val="107000"/>
                        </a:lnSpc>
                        <a:spcBef>
                          <a:spcPts val="0"/>
                        </a:spcBef>
                        <a:spcAft>
                          <a:spcPts val="0"/>
                        </a:spcAft>
                      </a:pPr>
                      <a:r>
                        <a:rPr lang="en-US" sz="1150" dirty="0">
                          <a:effectLst/>
                          <a:latin typeface="Calisto MT" panose="02040603050505030304" pitchFamily="18" charset="0"/>
                        </a:rPr>
                        <a:t>-understand (10)</a:t>
                      </a:r>
                    </a:p>
                    <a:p>
                      <a:pPr marL="0" marR="0">
                        <a:lnSpc>
                          <a:spcPct val="107000"/>
                        </a:lnSpc>
                        <a:spcBef>
                          <a:spcPts val="0"/>
                        </a:spcBef>
                        <a:spcAft>
                          <a:spcPts val="0"/>
                        </a:spcAft>
                      </a:pPr>
                      <a:r>
                        <a:rPr lang="en-US" sz="1150" dirty="0">
                          <a:effectLst/>
                          <a:latin typeface="Calisto MT" panose="02040603050505030304" pitchFamily="18" charset="0"/>
                        </a:rPr>
                        <a:t>-makes sense (1)</a:t>
                      </a:r>
                    </a:p>
                    <a:p>
                      <a:pPr marL="0" marR="0">
                        <a:lnSpc>
                          <a:spcPct val="107000"/>
                        </a:lnSpc>
                        <a:spcBef>
                          <a:spcPts val="0"/>
                        </a:spcBef>
                        <a:spcAft>
                          <a:spcPts val="0"/>
                        </a:spcAft>
                      </a:pPr>
                      <a:r>
                        <a:rPr lang="en-US" sz="1150" dirty="0">
                          <a:effectLst/>
                          <a:latin typeface="Calisto MT" panose="02040603050505030304" pitchFamily="18" charset="0"/>
                        </a:rPr>
                        <a:t>-learning (10)</a:t>
                      </a:r>
                    </a:p>
                    <a:p>
                      <a:pPr marL="0" marR="0">
                        <a:lnSpc>
                          <a:spcPct val="107000"/>
                        </a:lnSpc>
                        <a:spcBef>
                          <a:spcPts val="0"/>
                        </a:spcBef>
                        <a:spcAft>
                          <a:spcPts val="0"/>
                        </a:spcAft>
                      </a:pPr>
                      <a:r>
                        <a:rPr lang="en-US" sz="1150" dirty="0">
                          <a:effectLst/>
                          <a:latin typeface="Calisto MT" panose="02040603050505030304" pitchFamily="18" charset="0"/>
                        </a:rPr>
                        <a:t>-expand knowledge (1)</a:t>
                      </a:r>
                    </a:p>
                    <a:p>
                      <a:pPr marL="0" marR="0">
                        <a:lnSpc>
                          <a:spcPct val="107000"/>
                        </a:lnSpc>
                        <a:spcBef>
                          <a:spcPts val="0"/>
                        </a:spcBef>
                        <a:spcAft>
                          <a:spcPts val="0"/>
                        </a:spcAft>
                      </a:pPr>
                      <a:r>
                        <a:rPr lang="en-US" sz="1150" dirty="0">
                          <a:effectLst/>
                          <a:latin typeface="Calisto MT" panose="02040603050505030304" pitchFamily="18" charset="0"/>
                        </a:rPr>
                        <a:t>-real world application (1)</a:t>
                      </a:r>
                    </a:p>
                    <a:p>
                      <a:pPr marL="0" marR="0">
                        <a:lnSpc>
                          <a:spcPct val="107000"/>
                        </a:lnSpc>
                        <a:spcBef>
                          <a:spcPts val="0"/>
                        </a:spcBef>
                        <a:spcAft>
                          <a:spcPts val="0"/>
                        </a:spcAft>
                      </a:pPr>
                      <a:r>
                        <a:rPr lang="en-US" sz="1150" dirty="0">
                          <a:effectLst/>
                          <a:latin typeface="Calisto MT" panose="02040603050505030304" pitchFamily="18" charset="0"/>
                        </a:rPr>
                        <a:t>-More efficient (1)</a:t>
                      </a:r>
                    </a:p>
                    <a:p>
                      <a:pPr marL="0" marR="0">
                        <a:lnSpc>
                          <a:spcPct val="107000"/>
                        </a:lnSpc>
                        <a:spcBef>
                          <a:spcPts val="0"/>
                        </a:spcBef>
                        <a:spcAft>
                          <a:spcPts val="0"/>
                        </a:spcAft>
                      </a:pPr>
                      <a:r>
                        <a:rPr lang="en-US" sz="1150" dirty="0">
                          <a:effectLst/>
                          <a:latin typeface="Calisto MT" panose="02040603050505030304" pitchFamily="18" charset="0"/>
                        </a:rPr>
                        <a:t>-learned (3)</a:t>
                      </a:r>
                    </a:p>
                    <a:p>
                      <a:pPr marL="0" marR="0">
                        <a:lnSpc>
                          <a:spcPct val="107000"/>
                        </a:lnSpc>
                        <a:spcBef>
                          <a:spcPts val="0"/>
                        </a:spcBef>
                        <a:spcAft>
                          <a:spcPts val="0"/>
                        </a:spcAft>
                      </a:pPr>
                      <a:r>
                        <a:rPr lang="en-US" sz="1150" dirty="0">
                          <a:effectLst/>
                          <a:latin typeface="Calisto MT" panose="02040603050505030304" pitchFamily="18" charset="0"/>
                        </a:rPr>
                        <a:t>-gained (4)</a:t>
                      </a:r>
                    </a:p>
                    <a:p>
                      <a:pPr marL="0" marR="0">
                        <a:lnSpc>
                          <a:spcPct val="107000"/>
                        </a:lnSpc>
                        <a:spcBef>
                          <a:spcPts val="0"/>
                        </a:spcBef>
                        <a:spcAft>
                          <a:spcPts val="0"/>
                        </a:spcAft>
                      </a:pPr>
                      <a:r>
                        <a:rPr lang="en-US" sz="1150" dirty="0">
                          <a:effectLst/>
                          <a:latin typeface="Calisto MT" panose="02040603050505030304" pitchFamily="18" charset="0"/>
                        </a:rPr>
                        <a:t>-important (2)</a:t>
                      </a:r>
                    </a:p>
                    <a:p>
                      <a:pPr marL="0" marR="0">
                        <a:lnSpc>
                          <a:spcPct val="107000"/>
                        </a:lnSpc>
                        <a:spcBef>
                          <a:spcPts val="0"/>
                        </a:spcBef>
                        <a:spcAft>
                          <a:spcPts val="0"/>
                        </a:spcAft>
                      </a:pPr>
                      <a:r>
                        <a:rPr lang="en-US" sz="1150" dirty="0">
                          <a:effectLst/>
                          <a:latin typeface="Calisto MT" panose="02040603050505030304" pitchFamily="18" charset="0"/>
                        </a:rPr>
                        <a:t>-Enjoyed (5)</a:t>
                      </a:r>
                    </a:p>
                    <a:p>
                      <a:pPr marL="0" marR="0">
                        <a:lnSpc>
                          <a:spcPct val="107000"/>
                        </a:lnSpc>
                        <a:spcBef>
                          <a:spcPts val="0"/>
                        </a:spcBef>
                        <a:spcAft>
                          <a:spcPts val="0"/>
                        </a:spcAft>
                      </a:pPr>
                      <a:r>
                        <a:rPr lang="en-US" sz="1150" dirty="0">
                          <a:effectLst/>
                          <a:latin typeface="Calisto MT" panose="02040603050505030304" pitchFamily="18" charset="0"/>
                        </a:rPr>
                        <a:t>-interest (3)</a:t>
                      </a:r>
                    </a:p>
                    <a:p>
                      <a:pPr marL="0" marR="0">
                        <a:lnSpc>
                          <a:spcPct val="107000"/>
                        </a:lnSpc>
                        <a:spcBef>
                          <a:spcPts val="0"/>
                        </a:spcBef>
                        <a:spcAft>
                          <a:spcPts val="0"/>
                        </a:spcAft>
                      </a:pPr>
                      <a:r>
                        <a:rPr lang="en-US" sz="1150" dirty="0">
                          <a:effectLst/>
                          <a:latin typeface="Calisto MT" panose="02040603050505030304" pitchFamily="18" charset="0"/>
                        </a:rPr>
                        <a:t>-knowledge (2)</a:t>
                      </a:r>
                    </a:p>
                    <a:p>
                      <a:pPr marL="0" marR="0">
                        <a:lnSpc>
                          <a:spcPct val="107000"/>
                        </a:lnSpc>
                        <a:spcBef>
                          <a:spcPts val="0"/>
                        </a:spcBef>
                        <a:spcAft>
                          <a:spcPts val="0"/>
                        </a:spcAft>
                      </a:pPr>
                      <a:r>
                        <a:rPr lang="en-US" sz="1150" dirty="0">
                          <a:effectLst/>
                          <a:latin typeface="Calisto MT" panose="02040603050505030304" pitchFamily="18" charset="0"/>
                        </a:rPr>
                        <a:t>-Look forward (1)</a:t>
                      </a:r>
                    </a:p>
                    <a:p>
                      <a:pPr marL="0" marR="0">
                        <a:lnSpc>
                          <a:spcPct val="107000"/>
                        </a:lnSpc>
                        <a:spcBef>
                          <a:spcPts val="0"/>
                        </a:spcBef>
                        <a:spcAft>
                          <a:spcPts val="0"/>
                        </a:spcAft>
                      </a:pPr>
                      <a:r>
                        <a:rPr lang="en-US" sz="1150" dirty="0">
                          <a:effectLst/>
                          <a:latin typeface="Calisto MT" panose="02040603050505030304" pitchFamily="18" charset="0"/>
                        </a:rPr>
                        <a:t>-increased insight (1)</a:t>
                      </a:r>
                    </a:p>
                    <a:p>
                      <a:pPr marL="0" marR="0">
                        <a:lnSpc>
                          <a:spcPct val="107000"/>
                        </a:lnSpc>
                        <a:spcBef>
                          <a:spcPts val="0"/>
                        </a:spcBef>
                        <a:spcAft>
                          <a:spcPts val="0"/>
                        </a:spcAft>
                      </a:pPr>
                      <a:r>
                        <a:rPr lang="en-US" sz="1150" dirty="0">
                          <a:effectLst/>
                          <a:latin typeface="Calisto MT" panose="02040603050505030304" pitchFamily="18" charset="0"/>
                        </a:rPr>
                        <a:t>-taught me (1)</a:t>
                      </a:r>
                    </a:p>
                    <a:p>
                      <a:pPr marL="0" marR="0">
                        <a:lnSpc>
                          <a:spcPct val="107000"/>
                        </a:lnSpc>
                        <a:spcBef>
                          <a:spcPts val="0"/>
                        </a:spcBef>
                        <a:spcAft>
                          <a:spcPts val="0"/>
                        </a:spcAft>
                      </a:pPr>
                      <a:r>
                        <a:rPr lang="en-US" sz="1150" dirty="0">
                          <a:effectLst/>
                          <a:latin typeface="Calisto MT" panose="02040603050505030304" pitchFamily="18" charset="0"/>
                        </a:rPr>
                        <a:t>-encourages discussion (1)</a:t>
                      </a:r>
                    </a:p>
                    <a:p>
                      <a:pPr marL="0" marR="0">
                        <a:lnSpc>
                          <a:spcPct val="107000"/>
                        </a:lnSpc>
                        <a:spcBef>
                          <a:spcPts val="0"/>
                        </a:spcBef>
                        <a:spcAft>
                          <a:spcPts val="0"/>
                        </a:spcAft>
                      </a:pPr>
                      <a:r>
                        <a:rPr lang="en-US" sz="1150" dirty="0">
                          <a:effectLst/>
                          <a:latin typeface="Calisto MT" panose="02040603050505030304" pitchFamily="18" charset="0"/>
                        </a:rPr>
                        <a:t>-more informed (1)</a:t>
                      </a:r>
                    </a:p>
                    <a:p>
                      <a:pPr marL="0" marR="0">
                        <a:lnSpc>
                          <a:spcPct val="107000"/>
                        </a:lnSpc>
                        <a:spcBef>
                          <a:spcPts val="0"/>
                        </a:spcBef>
                        <a:spcAft>
                          <a:spcPts val="0"/>
                        </a:spcAft>
                      </a:pPr>
                      <a:r>
                        <a:rPr lang="en-US" sz="1150" dirty="0">
                          <a:effectLst/>
                          <a:latin typeface="Calisto MT" panose="02040603050505030304" pitchFamily="18" charset="0"/>
                        </a:rPr>
                        <a:t>-excited (1)</a:t>
                      </a:r>
                      <a:endParaRPr lang="en-US" sz="1150" dirty="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a:effectLst/>
                          <a:latin typeface="Calisto MT" panose="02040603050505030304" pitchFamily="18" charset="0"/>
                        </a:rPr>
                        <a:t>All aspects of definition are met and point to high self-confidence. </a:t>
                      </a:r>
                      <a:endParaRPr lang="en-US" sz="115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extLst>
                  <a:ext uri="{0D108BD9-81ED-4DB2-BD59-A6C34878D82A}">
                    <a16:rowId xmlns:a16="http://schemas.microsoft.com/office/drawing/2014/main" val="2579297410"/>
                  </a:ext>
                </a:extLst>
              </a:tr>
              <a:tr h="563340">
                <a:tc>
                  <a:txBody>
                    <a:bodyPr/>
                    <a:lstStyle/>
                    <a:p>
                      <a:pPr marL="0" marR="0">
                        <a:lnSpc>
                          <a:spcPct val="107000"/>
                        </a:lnSpc>
                        <a:spcBef>
                          <a:spcPts val="0"/>
                        </a:spcBef>
                        <a:spcAft>
                          <a:spcPts val="0"/>
                        </a:spcAft>
                      </a:pPr>
                      <a:r>
                        <a:rPr lang="en-US" sz="1150" dirty="0">
                          <a:effectLst/>
                          <a:latin typeface="Calisto MT" panose="02040603050505030304" pitchFamily="18" charset="0"/>
                        </a:rPr>
                        <a:t>Middle Self Confidence</a:t>
                      </a:r>
                      <a:endParaRPr lang="en-US" sz="1150" dirty="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a:effectLst/>
                          <a:latin typeface="Calisto MT" panose="02040603050505030304" pitchFamily="18" charset="0"/>
                        </a:rPr>
                        <a:t>Only partly sure of success coping with situational demands or fluctuating beliefs.</a:t>
                      </a:r>
                      <a:endParaRPr lang="en-US" sz="115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a:effectLst/>
                          <a:latin typeface="Calisto MT" panose="02040603050505030304" pitchFamily="18" charset="0"/>
                        </a:rPr>
                        <a:t>-able to learn (1)</a:t>
                      </a:r>
                    </a:p>
                    <a:p>
                      <a:pPr marL="0" marR="0">
                        <a:lnSpc>
                          <a:spcPct val="107000"/>
                        </a:lnSpc>
                        <a:spcBef>
                          <a:spcPts val="0"/>
                        </a:spcBef>
                        <a:spcAft>
                          <a:spcPts val="0"/>
                        </a:spcAft>
                      </a:pPr>
                      <a:r>
                        <a:rPr lang="en-US" sz="1150">
                          <a:effectLst/>
                          <a:latin typeface="Calisto MT" panose="02040603050505030304" pitchFamily="18" charset="0"/>
                        </a:rPr>
                        <a:t>-struggled/learned more/understood (1)</a:t>
                      </a:r>
                      <a:endParaRPr lang="en-US" sz="115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a:effectLst/>
                          <a:latin typeface="Calisto MT" panose="02040603050505030304" pitchFamily="18" charset="0"/>
                        </a:rPr>
                        <a:t>Not all aspects point to high or low confidence.</a:t>
                      </a:r>
                      <a:endParaRPr lang="en-US" sz="115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extLst>
                  <a:ext uri="{0D108BD9-81ED-4DB2-BD59-A6C34878D82A}">
                    <a16:rowId xmlns:a16="http://schemas.microsoft.com/office/drawing/2014/main" val="1314308311"/>
                  </a:ext>
                </a:extLst>
              </a:tr>
              <a:tr h="1522678">
                <a:tc>
                  <a:txBody>
                    <a:bodyPr/>
                    <a:lstStyle/>
                    <a:p>
                      <a:pPr marL="0" marR="0">
                        <a:lnSpc>
                          <a:spcPct val="107000"/>
                        </a:lnSpc>
                        <a:spcBef>
                          <a:spcPts val="0"/>
                        </a:spcBef>
                        <a:spcAft>
                          <a:spcPts val="0"/>
                        </a:spcAft>
                      </a:pPr>
                      <a:r>
                        <a:rPr lang="en-US" sz="1150" dirty="0">
                          <a:effectLst/>
                          <a:latin typeface="Calisto MT" panose="02040603050505030304" pitchFamily="18" charset="0"/>
                        </a:rPr>
                        <a:t>Low Self Confidence</a:t>
                      </a:r>
                      <a:endParaRPr lang="en-US" sz="1150" dirty="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dirty="0">
                          <a:effectLst/>
                          <a:latin typeface="Calisto MT" panose="02040603050505030304" pitchFamily="18" charset="0"/>
                        </a:rPr>
                        <a:t>Belief to have poorly coped with situational demands:</a:t>
                      </a:r>
                    </a:p>
                    <a:p>
                      <a:pPr marL="0" marR="0">
                        <a:lnSpc>
                          <a:spcPct val="107000"/>
                        </a:lnSpc>
                        <a:spcBef>
                          <a:spcPts val="0"/>
                        </a:spcBef>
                        <a:spcAft>
                          <a:spcPts val="0"/>
                        </a:spcAft>
                      </a:pPr>
                      <a:r>
                        <a:rPr lang="en-US" sz="1150" dirty="0">
                          <a:effectLst/>
                          <a:latin typeface="Calisto MT" panose="02040603050505030304" pitchFamily="18" charset="0"/>
                        </a:rPr>
                        <a:t>-not knowing for sure what is expected</a:t>
                      </a:r>
                    </a:p>
                    <a:p>
                      <a:pPr marL="0" marR="0">
                        <a:lnSpc>
                          <a:spcPct val="107000"/>
                        </a:lnSpc>
                        <a:spcBef>
                          <a:spcPts val="0"/>
                        </a:spcBef>
                        <a:spcAft>
                          <a:spcPts val="0"/>
                        </a:spcAft>
                      </a:pPr>
                      <a:r>
                        <a:rPr lang="en-US" sz="1150" dirty="0">
                          <a:effectLst/>
                          <a:latin typeface="Calisto MT" panose="02040603050505030304" pitchFamily="18" charset="0"/>
                        </a:rPr>
                        <a:t>-negative, pessimistic outlook on handling the situation</a:t>
                      </a:r>
                    </a:p>
                    <a:p>
                      <a:pPr marL="0" marR="0">
                        <a:lnSpc>
                          <a:spcPct val="107000"/>
                        </a:lnSpc>
                        <a:spcBef>
                          <a:spcPts val="0"/>
                        </a:spcBef>
                        <a:spcAft>
                          <a:spcPts val="0"/>
                        </a:spcAft>
                      </a:pPr>
                      <a:r>
                        <a:rPr lang="en-US" sz="1150" dirty="0">
                          <a:effectLst/>
                          <a:latin typeface="Calisto MT" panose="02040603050505030304" pitchFamily="18" charset="0"/>
                        </a:rPr>
                        <a:t>-low hope that one’s efforts can improve the situation</a:t>
                      </a:r>
                      <a:endParaRPr lang="en-US" sz="1150" dirty="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a:effectLst/>
                          <a:latin typeface="Calisto MT" panose="02040603050505030304" pitchFamily="18" charset="0"/>
                        </a:rPr>
                        <a:t>-little understanding (1)</a:t>
                      </a:r>
                    </a:p>
                    <a:p>
                      <a:pPr marL="0" marR="0">
                        <a:lnSpc>
                          <a:spcPct val="107000"/>
                        </a:lnSpc>
                        <a:spcBef>
                          <a:spcPts val="0"/>
                        </a:spcBef>
                        <a:spcAft>
                          <a:spcPts val="0"/>
                        </a:spcAft>
                      </a:pPr>
                      <a:r>
                        <a:rPr lang="en-US" sz="1150">
                          <a:effectLst/>
                          <a:latin typeface="Calisto MT" panose="02040603050505030304" pitchFamily="18" charset="0"/>
                        </a:rPr>
                        <a:t> </a:t>
                      </a:r>
                      <a:endParaRPr lang="en-US" sz="115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tc>
                  <a:txBody>
                    <a:bodyPr/>
                    <a:lstStyle/>
                    <a:p>
                      <a:pPr marL="0" marR="0">
                        <a:lnSpc>
                          <a:spcPct val="107000"/>
                        </a:lnSpc>
                        <a:spcBef>
                          <a:spcPts val="0"/>
                        </a:spcBef>
                        <a:spcAft>
                          <a:spcPts val="0"/>
                        </a:spcAft>
                      </a:pPr>
                      <a:r>
                        <a:rPr lang="en-US" sz="1150" dirty="0">
                          <a:effectLst/>
                          <a:latin typeface="Calisto MT" panose="02040603050505030304" pitchFamily="18" charset="0"/>
                        </a:rPr>
                        <a:t>All aspects of definition point to low self-confidence. </a:t>
                      </a:r>
                      <a:endParaRPr lang="en-US" sz="1150" dirty="0">
                        <a:effectLst/>
                        <a:latin typeface="Calisto MT" panose="02040603050505030304" pitchFamily="18" charset="0"/>
                        <a:ea typeface="Calibri" panose="020F0502020204030204" pitchFamily="34" charset="0"/>
                        <a:cs typeface="Times New Roman" panose="02020603050405020304" pitchFamily="18" charset="0"/>
                      </a:endParaRPr>
                    </a:p>
                  </a:txBody>
                  <a:tcPr marL="26517" marR="26517" marT="0" marB="0"/>
                </a:tc>
                <a:extLst>
                  <a:ext uri="{0D108BD9-81ED-4DB2-BD59-A6C34878D82A}">
                    <a16:rowId xmlns:a16="http://schemas.microsoft.com/office/drawing/2014/main" val="2223882700"/>
                  </a:ext>
                </a:extLst>
              </a:tr>
            </a:tbl>
          </a:graphicData>
        </a:graphic>
      </p:graphicFrame>
      <p:sp>
        <p:nvSpPr>
          <p:cNvPr id="7" name="TextBox 6">
            <a:extLst>
              <a:ext uri="{FF2B5EF4-FFF2-40B4-BE49-F238E27FC236}">
                <a16:creationId xmlns:a16="http://schemas.microsoft.com/office/drawing/2014/main" id="{F80854B2-BAD4-4D01-8EF4-01D5F5CB7C87}"/>
              </a:ext>
            </a:extLst>
          </p:cNvPr>
          <p:cNvSpPr txBox="1"/>
          <p:nvPr/>
        </p:nvSpPr>
        <p:spPr>
          <a:xfrm>
            <a:off x="202095" y="367243"/>
            <a:ext cx="2209799" cy="6278642"/>
          </a:xfrm>
          <a:prstGeom prst="rect">
            <a:avLst/>
          </a:prstGeom>
          <a:solidFill>
            <a:schemeClr val="accent2">
              <a:lumMod val="5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Post-course SALG survey administered Monday, June 15th</a:t>
            </a:r>
            <a:r>
              <a:rPr kumimoji="0" lang="en-US" altLang="en-US" sz="3000" b="0" i="0" u="none" strike="noStrike" cap="none" normalizeH="0" baseline="3000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th </a:t>
            </a:r>
            <a:r>
              <a:rPr kumimoji="0" lang="en-US" altLang="en-US" sz="30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30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Friday, June 19th 2020</a:t>
            </a:r>
            <a:endParaRPr lang="en-US" altLang="en-US" sz="3000" dirty="0">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Fig. 2 Coding Agenda for post- course survey (Flick and Schreier 2014) </a:t>
            </a:r>
            <a:endParaRPr kumimoji="0" lang="en-US" altLang="en-US" sz="2400" b="0" i="0" u="none" strike="noStrike" cap="none" normalizeH="0" baseline="0" dirty="0">
              <a:ln>
                <a:noFill/>
              </a:ln>
              <a:solidFill>
                <a:schemeClr val="tx1"/>
              </a:solidFill>
              <a:effectLst/>
            </a:endParaRPr>
          </a:p>
        </p:txBody>
      </p:sp>
      <p:sp>
        <p:nvSpPr>
          <p:cNvPr id="9" name="TextBox 8">
            <a:extLst>
              <a:ext uri="{FF2B5EF4-FFF2-40B4-BE49-F238E27FC236}">
                <a16:creationId xmlns:a16="http://schemas.microsoft.com/office/drawing/2014/main" id="{565DF2FF-A6EC-4A22-B907-D8BC380CB82B}"/>
              </a:ext>
            </a:extLst>
          </p:cNvPr>
          <p:cNvSpPr txBox="1"/>
          <p:nvPr/>
        </p:nvSpPr>
        <p:spPr>
          <a:xfrm>
            <a:off x="2956696" y="2496243"/>
            <a:ext cx="1921565" cy="1754326"/>
          </a:xfrm>
          <a:prstGeom prst="rect">
            <a:avLst/>
          </a:prstGeom>
          <a:solidFill>
            <a:schemeClr val="tx2"/>
          </a:solidFill>
        </p:spPr>
        <p:txBody>
          <a:bodyPr wrap="square" rtlCol="0">
            <a:spAutoFit/>
          </a:bodyPr>
          <a:lstStyle/>
          <a:p>
            <a:pPr algn="ctr"/>
            <a:r>
              <a:rPr lang="en-US" dirty="0">
                <a:solidFill>
                  <a:schemeClr val="bg1"/>
                </a:solidFill>
                <a:latin typeface="Calisto MT" panose="02040603050505030304" pitchFamily="18" charset="0"/>
              </a:rPr>
              <a:t>Huge growth in key terms indicating high self confidence at the end of the course!</a:t>
            </a:r>
          </a:p>
        </p:txBody>
      </p:sp>
      <p:sp>
        <p:nvSpPr>
          <p:cNvPr id="8" name="Arrow: Right 7">
            <a:extLst>
              <a:ext uri="{FF2B5EF4-FFF2-40B4-BE49-F238E27FC236}">
                <a16:creationId xmlns:a16="http://schemas.microsoft.com/office/drawing/2014/main" id="{C519C5BF-F7CA-4100-843D-5B9F5B89C5E8}"/>
              </a:ext>
            </a:extLst>
          </p:cNvPr>
          <p:cNvSpPr/>
          <p:nvPr/>
        </p:nvSpPr>
        <p:spPr>
          <a:xfrm rot="20314399">
            <a:off x="4750903" y="2455769"/>
            <a:ext cx="2517912" cy="42406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5633550"/>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6F8E2-70B2-4F73-916E-ABE32AE5BFE8}"/>
              </a:ext>
            </a:extLst>
          </p:cNvPr>
          <p:cNvSpPr>
            <a:spLocks noGrp="1"/>
          </p:cNvSpPr>
          <p:nvPr>
            <p:ph type="title"/>
          </p:nvPr>
        </p:nvSpPr>
        <p:spPr>
          <a:xfrm>
            <a:off x="1141412" y="273961"/>
            <a:ext cx="9905998" cy="1144021"/>
          </a:xfrm>
        </p:spPr>
        <p:txBody>
          <a:bodyPr/>
          <a:lstStyle/>
          <a:p>
            <a:r>
              <a:rPr lang="en-US" dirty="0">
                <a:latin typeface="Calisto MT" panose="02040603050505030304" pitchFamily="18" charset="0"/>
              </a:rPr>
              <a:t>Student Responses:</a:t>
            </a:r>
          </a:p>
        </p:txBody>
      </p:sp>
      <p:graphicFrame>
        <p:nvGraphicFramePr>
          <p:cNvPr id="4" name="Content Placeholder 3">
            <a:extLst>
              <a:ext uri="{FF2B5EF4-FFF2-40B4-BE49-F238E27FC236}">
                <a16:creationId xmlns:a16="http://schemas.microsoft.com/office/drawing/2014/main" id="{1AAACA32-B0B2-46AF-A751-97F068C93980}"/>
              </a:ext>
            </a:extLst>
          </p:cNvPr>
          <p:cNvGraphicFramePr>
            <a:graphicFrameLocks noGrp="1"/>
          </p:cNvGraphicFramePr>
          <p:nvPr>
            <p:ph idx="1"/>
            <p:extLst>
              <p:ext uri="{D42A27DB-BD31-4B8C-83A1-F6EECF244321}">
                <p14:modId xmlns:p14="http://schemas.microsoft.com/office/powerpoint/2010/main" val="3281534088"/>
              </p:ext>
            </p:extLst>
          </p:nvPr>
        </p:nvGraphicFramePr>
        <p:xfrm>
          <a:off x="1141412" y="1144021"/>
          <a:ext cx="9708806" cy="54400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E3576456-DBE2-41F9-8CCD-E041C9164BF9}"/>
              </a:ext>
            </a:extLst>
          </p:cNvPr>
          <p:cNvPicPr>
            <a:picLocks noChangeAspect="1"/>
          </p:cNvPicPr>
          <p:nvPr/>
        </p:nvPicPr>
        <p:blipFill>
          <a:blip r:embed="rId8"/>
          <a:stretch>
            <a:fillRect/>
          </a:stretch>
        </p:blipFill>
        <p:spPr>
          <a:xfrm>
            <a:off x="23191" y="1645373"/>
            <a:ext cx="1499746" cy="1499746"/>
          </a:xfrm>
          <a:prstGeom prst="rect">
            <a:avLst/>
          </a:prstGeom>
        </p:spPr>
      </p:pic>
    </p:spTree>
    <p:extLst>
      <p:ext uri="{BB962C8B-B14F-4D97-AF65-F5344CB8AC3E}">
        <p14:creationId xmlns:p14="http://schemas.microsoft.com/office/powerpoint/2010/main" val="2489301359"/>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61EC3-83F4-4329-8F92-026DE77DC281}"/>
              </a:ext>
            </a:extLst>
          </p:cNvPr>
          <p:cNvSpPr>
            <a:spLocks noGrp="1"/>
          </p:cNvSpPr>
          <p:nvPr>
            <p:ph type="title"/>
          </p:nvPr>
        </p:nvSpPr>
        <p:spPr>
          <a:xfrm>
            <a:off x="1349232" y="120523"/>
            <a:ext cx="9905998" cy="945239"/>
          </a:xfrm>
        </p:spPr>
        <p:txBody>
          <a:bodyPr/>
          <a:lstStyle/>
          <a:p>
            <a:r>
              <a:rPr lang="en-US" dirty="0">
                <a:latin typeface="Calisto MT" panose="02040603050505030304" pitchFamily="18" charset="0"/>
              </a:rPr>
              <a:t>Qualitative Analysis:</a:t>
            </a:r>
          </a:p>
        </p:txBody>
      </p:sp>
      <p:pic>
        <p:nvPicPr>
          <p:cNvPr id="1026" name="Picture 2">
            <a:extLst>
              <a:ext uri="{FF2B5EF4-FFF2-40B4-BE49-F238E27FC236}">
                <a16:creationId xmlns:a16="http://schemas.microsoft.com/office/drawing/2014/main" id="{55A19283-9BB0-4CB2-A301-CC57883EA0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277" y="3955334"/>
            <a:ext cx="4499730" cy="278214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4BC1FDE-D517-4384-9394-F2AA8BDF0C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9466" y="3955334"/>
            <a:ext cx="4499730" cy="278214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17CF17C0-7380-4077-AE2C-FD4791F75E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4547" y="1065762"/>
            <a:ext cx="4499730" cy="2782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9738959"/>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9B474-C32E-46E3-B106-ED6D1A1A25C9}"/>
              </a:ext>
            </a:extLst>
          </p:cNvPr>
          <p:cNvSpPr>
            <a:spLocks noGrp="1"/>
          </p:cNvSpPr>
          <p:nvPr>
            <p:ph type="title"/>
          </p:nvPr>
        </p:nvSpPr>
        <p:spPr>
          <a:xfrm>
            <a:off x="1141413" y="618518"/>
            <a:ext cx="9905998" cy="984995"/>
          </a:xfrm>
        </p:spPr>
        <p:txBody>
          <a:bodyPr/>
          <a:lstStyle/>
          <a:p>
            <a:r>
              <a:rPr lang="en-US" dirty="0">
                <a:latin typeface="Calisto MT" panose="02040603050505030304" pitchFamily="18" charset="0"/>
              </a:rPr>
              <a:t>Conclusion:</a:t>
            </a:r>
          </a:p>
        </p:txBody>
      </p:sp>
      <p:sp>
        <p:nvSpPr>
          <p:cNvPr id="3" name="Content Placeholder 2">
            <a:extLst>
              <a:ext uri="{FF2B5EF4-FFF2-40B4-BE49-F238E27FC236}">
                <a16:creationId xmlns:a16="http://schemas.microsoft.com/office/drawing/2014/main" id="{CB4F54DD-689A-4F36-8134-81BA1164BB2B}"/>
              </a:ext>
            </a:extLst>
          </p:cNvPr>
          <p:cNvSpPr>
            <a:spLocks noGrp="1"/>
          </p:cNvSpPr>
          <p:nvPr>
            <p:ph idx="1"/>
          </p:nvPr>
        </p:nvSpPr>
        <p:spPr>
          <a:xfrm>
            <a:off x="787183" y="1693186"/>
            <a:ext cx="6008472" cy="4546296"/>
          </a:xfrm>
        </p:spPr>
        <p:txBody>
          <a:bodyPr/>
          <a:lstStyle/>
          <a:p>
            <a:pPr marL="0" indent="0">
              <a:buNone/>
            </a:pPr>
            <a:r>
              <a:rPr lang="en-US" dirty="0">
                <a:latin typeface="Calisto MT" panose="02040603050505030304" pitchFamily="18" charset="0"/>
              </a:rPr>
              <a:t>After analysis of the qualitative data:</a:t>
            </a:r>
          </a:p>
          <a:p>
            <a:r>
              <a:rPr lang="en-US" dirty="0">
                <a:latin typeface="Calisto MT" panose="02040603050505030304" pitchFamily="18" charset="0"/>
              </a:rPr>
              <a:t>Student’s have higher self confidence in key molecular biology components after participating in small group activities</a:t>
            </a:r>
          </a:p>
          <a:p>
            <a:r>
              <a:rPr lang="en-US" dirty="0">
                <a:latin typeface="Calisto MT" panose="02040603050505030304" pitchFamily="18" charset="0"/>
              </a:rPr>
              <a:t>Students have increased learning gains in COVID19 topics such as infection, replication, pathogenesis, and origin</a:t>
            </a:r>
          </a:p>
          <a:p>
            <a:endParaRPr lang="en-US" dirty="0">
              <a:latin typeface="Calisto MT" panose="02040603050505030304" pitchFamily="18" charset="0"/>
            </a:endParaRPr>
          </a:p>
          <a:p>
            <a:endParaRPr lang="en-US" dirty="0">
              <a:latin typeface="Calisto MT" panose="02040603050505030304" pitchFamily="18" charset="0"/>
            </a:endParaRPr>
          </a:p>
          <a:p>
            <a:endParaRPr lang="en-US" dirty="0">
              <a:latin typeface="Calisto MT" panose="02040603050505030304" pitchFamily="18" charset="0"/>
            </a:endParaRPr>
          </a:p>
        </p:txBody>
      </p:sp>
      <p:pic>
        <p:nvPicPr>
          <p:cNvPr id="4" name="Picture 3">
            <a:extLst>
              <a:ext uri="{FF2B5EF4-FFF2-40B4-BE49-F238E27FC236}">
                <a16:creationId xmlns:a16="http://schemas.microsoft.com/office/drawing/2014/main" id="{AFB81AC4-0DEA-425F-99F2-E0438D2105BE}"/>
              </a:ext>
            </a:extLst>
          </p:cNvPr>
          <p:cNvPicPr>
            <a:picLocks noChangeAspect="1"/>
          </p:cNvPicPr>
          <p:nvPr/>
        </p:nvPicPr>
        <p:blipFill>
          <a:blip r:embed="rId3"/>
          <a:stretch>
            <a:fillRect/>
          </a:stretch>
        </p:blipFill>
        <p:spPr>
          <a:xfrm>
            <a:off x="7953985" y="117289"/>
            <a:ext cx="2862027" cy="2782526"/>
          </a:xfrm>
          <a:prstGeom prst="rect">
            <a:avLst/>
          </a:prstGeom>
        </p:spPr>
      </p:pic>
      <p:pic>
        <p:nvPicPr>
          <p:cNvPr id="5" name="Picture 4">
            <a:extLst>
              <a:ext uri="{FF2B5EF4-FFF2-40B4-BE49-F238E27FC236}">
                <a16:creationId xmlns:a16="http://schemas.microsoft.com/office/drawing/2014/main" id="{8F8FEEE2-443A-4E49-B402-6B75DBE0FF9D}"/>
              </a:ext>
            </a:extLst>
          </p:cNvPr>
          <p:cNvPicPr>
            <a:picLocks noChangeAspect="1"/>
          </p:cNvPicPr>
          <p:nvPr/>
        </p:nvPicPr>
        <p:blipFill>
          <a:blip r:embed="rId4"/>
          <a:stretch>
            <a:fillRect/>
          </a:stretch>
        </p:blipFill>
        <p:spPr>
          <a:xfrm>
            <a:off x="6691745" y="2989488"/>
            <a:ext cx="5386506" cy="3737466"/>
          </a:xfrm>
          <a:prstGeom prst="rect">
            <a:avLst/>
          </a:prstGeom>
        </p:spPr>
      </p:pic>
    </p:spTree>
    <p:extLst>
      <p:ext uri="{BB962C8B-B14F-4D97-AF65-F5344CB8AC3E}">
        <p14:creationId xmlns:p14="http://schemas.microsoft.com/office/powerpoint/2010/main" val="1701082209"/>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17BD6-3FC6-406B-85B7-0E1CEBD69530}"/>
              </a:ext>
            </a:extLst>
          </p:cNvPr>
          <p:cNvSpPr>
            <a:spLocks noGrp="1"/>
          </p:cNvSpPr>
          <p:nvPr>
            <p:ph type="title"/>
          </p:nvPr>
        </p:nvSpPr>
        <p:spPr/>
        <p:txBody>
          <a:bodyPr/>
          <a:lstStyle/>
          <a:p>
            <a:r>
              <a:rPr lang="en-US" dirty="0">
                <a:latin typeface="Calisto MT" panose="02040603050505030304" pitchFamily="18" charset="0"/>
              </a:rPr>
              <a:t>Discussion:</a:t>
            </a:r>
          </a:p>
        </p:txBody>
      </p:sp>
      <p:sp>
        <p:nvSpPr>
          <p:cNvPr id="3" name="Content Placeholder 2">
            <a:extLst>
              <a:ext uri="{FF2B5EF4-FFF2-40B4-BE49-F238E27FC236}">
                <a16:creationId xmlns:a16="http://schemas.microsoft.com/office/drawing/2014/main" id="{0139632E-0D41-4437-A87A-DA896A711C99}"/>
              </a:ext>
            </a:extLst>
          </p:cNvPr>
          <p:cNvSpPr>
            <a:spLocks noGrp="1"/>
          </p:cNvSpPr>
          <p:nvPr>
            <p:ph idx="1"/>
          </p:nvPr>
        </p:nvSpPr>
        <p:spPr>
          <a:xfrm>
            <a:off x="1141413" y="2149364"/>
            <a:ext cx="6028316" cy="4272217"/>
          </a:xfrm>
        </p:spPr>
        <p:txBody>
          <a:bodyPr>
            <a:normAutofit/>
          </a:bodyPr>
          <a:lstStyle/>
          <a:p>
            <a:r>
              <a:rPr lang="en-US" dirty="0">
                <a:latin typeface="Calisto MT" panose="02040603050505030304" pitchFamily="18" charset="0"/>
              </a:rPr>
              <a:t>More team based learning exercises should be integrated into STEM courses</a:t>
            </a:r>
          </a:p>
          <a:p>
            <a:r>
              <a:rPr lang="en-US" dirty="0">
                <a:latin typeface="Calisto MT" panose="02040603050505030304" pitchFamily="18" charset="0"/>
              </a:rPr>
              <a:t>The more peer to peer communication the better!</a:t>
            </a:r>
          </a:p>
          <a:p>
            <a:r>
              <a:rPr lang="en-US" dirty="0">
                <a:latin typeface="Calisto MT" panose="02040603050505030304" pitchFamily="18" charset="0"/>
              </a:rPr>
              <a:t>COVID19 put a twist on team based learning as students were meeting and working together virtually</a:t>
            </a:r>
          </a:p>
          <a:p>
            <a:endParaRPr lang="en-US" dirty="0"/>
          </a:p>
        </p:txBody>
      </p:sp>
      <p:pic>
        <p:nvPicPr>
          <p:cNvPr id="5" name="Picture 4">
            <a:extLst>
              <a:ext uri="{FF2B5EF4-FFF2-40B4-BE49-F238E27FC236}">
                <a16:creationId xmlns:a16="http://schemas.microsoft.com/office/drawing/2014/main" id="{B4A19A44-756D-44EF-BD1F-B3195476B5E8}"/>
              </a:ext>
            </a:extLst>
          </p:cNvPr>
          <p:cNvPicPr>
            <a:picLocks noChangeAspect="1"/>
          </p:cNvPicPr>
          <p:nvPr/>
        </p:nvPicPr>
        <p:blipFill>
          <a:blip r:embed="rId3"/>
          <a:stretch>
            <a:fillRect/>
          </a:stretch>
        </p:blipFill>
        <p:spPr>
          <a:xfrm>
            <a:off x="7551587" y="35362"/>
            <a:ext cx="4426054" cy="2816311"/>
          </a:xfrm>
          <a:prstGeom prst="rect">
            <a:avLst/>
          </a:prstGeom>
        </p:spPr>
      </p:pic>
      <p:pic>
        <p:nvPicPr>
          <p:cNvPr id="6" name="Picture 5">
            <a:extLst>
              <a:ext uri="{FF2B5EF4-FFF2-40B4-BE49-F238E27FC236}">
                <a16:creationId xmlns:a16="http://schemas.microsoft.com/office/drawing/2014/main" id="{0EA3A29A-85C3-478E-AFF5-77C15212C721}"/>
              </a:ext>
            </a:extLst>
          </p:cNvPr>
          <p:cNvPicPr>
            <a:picLocks noChangeAspect="1"/>
          </p:cNvPicPr>
          <p:nvPr/>
        </p:nvPicPr>
        <p:blipFill>
          <a:blip r:embed="rId4"/>
          <a:stretch>
            <a:fillRect/>
          </a:stretch>
        </p:blipFill>
        <p:spPr>
          <a:xfrm>
            <a:off x="7870627" y="3054339"/>
            <a:ext cx="3787973" cy="3731153"/>
          </a:xfrm>
          <a:prstGeom prst="rect">
            <a:avLst/>
          </a:prstGeom>
        </p:spPr>
      </p:pic>
    </p:spTree>
    <p:extLst>
      <p:ext uri="{BB962C8B-B14F-4D97-AF65-F5344CB8AC3E}">
        <p14:creationId xmlns:p14="http://schemas.microsoft.com/office/powerpoint/2010/main" val="367355808"/>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BFB3D-BD2C-4B92-BC0F-2C18A1062DC8}"/>
              </a:ext>
            </a:extLst>
          </p:cNvPr>
          <p:cNvSpPr>
            <a:spLocks noGrp="1"/>
          </p:cNvSpPr>
          <p:nvPr>
            <p:ph type="title"/>
          </p:nvPr>
        </p:nvSpPr>
        <p:spPr>
          <a:xfrm>
            <a:off x="1143001" y="-108845"/>
            <a:ext cx="9905998" cy="1210282"/>
          </a:xfrm>
        </p:spPr>
        <p:txBody>
          <a:bodyPr/>
          <a:lstStyle/>
          <a:p>
            <a:r>
              <a:rPr lang="en-US" dirty="0">
                <a:latin typeface="Calisto MT" panose="02040603050505030304" pitchFamily="18" charset="0"/>
              </a:rPr>
              <a:t>references</a:t>
            </a:r>
          </a:p>
        </p:txBody>
      </p:sp>
      <p:sp>
        <p:nvSpPr>
          <p:cNvPr id="3" name="Content Placeholder 2">
            <a:extLst>
              <a:ext uri="{FF2B5EF4-FFF2-40B4-BE49-F238E27FC236}">
                <a16:creationId xmlns:a16="http://schemas.microsoft.com/office/drawing/2014/main" id="{A0B428B1-81ED-478A-BBB2-6E2B5BE66530}"/>
              </a:ext>
            </a:extLst>
          </p:cNvPr>
          <p:cNvSpPr>
            <a:spLocks noGrp="1"/>
          </p:cNvSpPr>
          <p:nvPr>
            <p:ph idx="1"/>
          </p:nvPr>
        </p:nvSpPr>
        <p:spPr>
          <a:xfrm>
            <a:off x="277091" y="976745"/>
            <a:ext cx="11637818" cy="5881255"/>
          </a:xfrm>
          <a:solidFill>
            <a:schemeClr val="accent2">
              <a:lumMod val="50000"/>
            </a:schemeClr>
          </a:solidFill>
        </p:spPr>
        <p:txBody>
          <a:bodyPr>
            <a:normAutofit fontScale="70000" lnSpcReduction="20000"/>
          </a:bodyPr>
          <a:lstStyle/>
          <a:p>
            <a:pPr marL="0" marR="0" indent="0">
              <a:lnSpc>
                <a:spcPct val="107000"/>
              </a:lnSpc>
              <a:spcBef>
                <a:spcPts val="0"/>
              </a:spcBef>
              <a:spcAft>
                <a:spcPts val="800"/>
              </a:spcAft>
              <a:buNone/>
            </a:pPr>
            <a:r>
              <a:rPr lang="en-US" sz="2900" dirty="0">
                <a:effectLst/>
                <a:latin typeface="Times New Roman" panose="02020603050405020304" pitchFamily="18" charset="0"/>
                <a:ea typeface="Calibri" panose="020F0502020204030204" pitchFamily="34" charset="0"/>
              </a:rPr>
              <a:t>Carpenter, Shana K., Paige E. Northern, Sarah Uma Tauber, and Alexander R. </a:t>
            </a:r>
            <a:r>
              <a:rPr lang="en-US" sz="2900" dirty="0" err="1">
                <a:effectLst/>
                <a:latin typeface="Times New Roman" panose="02020603050405020304" pitchFamily="18" charset="0"/>
                <a:ea typeface="Calibri" panose="020F0502020204030204" pitchFamily="34" charset="0"/>
              </a:rPr>
              <a:t>Toftness</a:t>
            </a:r>
            <a:r>
              <a:rPr lang="en-US" sz="2900" dirty="0">
                <a:effectLst/>
                <a:latin typeface="Times New Roman" panose="02020603050405020304" pitchFamily="18" charset="0"/>
                <a:ea typeface="Calibri" panose="020F0502020204030204" pitchFamily="34" charset="0"/>
              </a:rPr>
              <a:t>. 2019. “Effects of  	Lecture Fluency and Instructor Experience on Students’ Judgments of Learning, Test Scores, and 	Evaluations of Instructors.” </a:t>
            </a:r>
            <a:r>
              <a:rPr lang="en-US" sz="2900" i="1" dirty="0">
                <a:effectLst/>
                <a:latin typeface="Times New Roman" panose="02020603050405020304" pitchFamily="18" charset="0"/>
                <a:ea typeface="Calibri" panose="020F0502020204030204" pitchFamily="34" charset="0"/>
              </a:rPr>
              <a:t>Journal of Experimental Psychology: Applied</a:t>
            </a:r>
            <a:r>
              <a:rPr lang="en-US" sz="2900" dirty="0">
                <a:effectLst/>
                <a:latin typeface="Times New Roman" panose="02020603050405020304" pitchFamily="18" charset="0"/>
                <a:ea typeface="Calibri" panose="020F0502020204030204" pitchFamily="34" charset="0"/>
              </a:rPr>
              <a:t> 26(1): 26–39.</a:t>
            </a:r>
          </a:p>
          <a:p>
            <a:pPr marL="0" marR="0" indent="0">
              <a:lnSpc>
                <a:spcPct val="107000"/>
              </a:lnSpc>
              <a:spcBef>
                <a:spcPts val="0"/>
              </a:spcBef>
              <a:spcAft>
                <a:spcPts val="800"/>
              </a:spcAft>
              <a:buNone/>
            </a:pP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Flick, Uwe, and </a:t>
            </a:r>
            <a:r>
              <a:rPr lang="en-US" sz="2900" dirty="0" err="1">
                <a:effectLst/>
                <a:latin typeface="Times New Roman" panose="02020603050405020304" pitchFamily="18" charset="0"/>
                <a:ea typeface="Calibri" panose="020F0502020204030204" pitchFamily="34" charset="0"/>
                <a:cs typeface="Times New Roman" panose="02020603050405020304" pitchFamily="18" charset="0"/>
              </a:rPr>
              <a:t>Margrit</a:t>
            </a: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 Schreier. 2014. “Qualitative Content Analysis.” </a:t>
            </a:r>
            <a:r>
              <a:rPr lang="en-US" sz="2900" i="1" dirty="0">
                <a:effectLst/>
                <a:latin typeface="Times New Roman" panose="02020603050405020304" pitchFamily="18" charset="0"/>
                <a:ea typeface="Calibri" panose="020F0502020204030204" pitchFamily="34" charset="0"/>
                <a:cs typeface="Times New Roman" panose="02020603050405020304" pitchFamily="18" charset="0"/>
              </a:rPr>
              <a:t>The SAGE Handbook of Qualitative 	Data Analysis</a:t>
            </a: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 170–83.</a:t>
            </a:r>
            <a:endParaRPr lang="en-US" sz="2900" dirty="0">
              <a:latin typeface="Times New Roman" panose="02020603050405020304" pitchFamily="18" charset="0"/>
              <a:ea typeface="Calibri" panose="020F0502020204030204" pitchFamily="34" charset="0"/>
            </a:endParaRPr>
          </a:p>
          <a:p>
            <a:pPr marL="0" marR="0" indent="0">
              <a:lnSpc>
                <a:spcPct val="107000"/>
              </a:lnSpc>
              <a:spcBef>
                <a:spcPts val="0"/>
              </a:spcBef>
              <a:spcAft>
                <a:spcPts val="800"/>
              </a:spcAft>
              <a:buNone/>
            </a:pP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Freeman, Scott et al. 2014. “Active Learning Increases Student Performance in Science, Engineering, and  	Mathematics.” </a:t>
            </a:r>
            <a:r>
              <a:rPr lang="en-US" sz="2900" i="1" dirty="0">
                <a:effectLst/>
                <a:latin typeface="Times New Roman" panose="02020603050405020304" pitchFamily="18" charset="0"/>
                <a:ea typeface="Calibri" panose="020F0502020204030204" pitchFamily="34" charset="0"/>
                <a:cs typeface="Times New Roman" panose="02020603050405020304" pitchFamily="18" charset="0"/>
              </a:rPr>
              <a:t>Proceedings of the National Academy of Sciences of the United States of  America</a:t>
            </a: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 	111(23): 8410–15.</a:t>
            </a:r>
          </a:p>
          <a:p>
            <a:pPr marL="0" indent="0">
              <a:lnSpc>
                <a:spcPct val="107000"/>
              </a:lnSpc>
              <a:spcBef>
                <a:spcPts val="0"/>
              </a:spcBef>
              <a:spcAft>
                <a:spcPts val="800"/>
              </a:spcAft>
              <a:buNone/>
            </a:pPr>
            <a:r>
              <a:rPr lang="en-US" sz="2900" dirty="0" err="1">
                <a:effectLst/>
                <a:latin typeface="Times New Roman" panose="02020603050405020304" pitchFamily="18" charset="0"/>
                <a:ea typeface="Calibri" panose="020F0502020204030204" pitchFamily="34" charset="0"/>
                <a:cs typeface="Times New Roman" panose="02020603050405020304" pitchFamily="18" charset="0"/>
              </a:rPr>
              <a:t>Leupen</a:t>
            </a: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 Sarah M., Kerrie L. Kephart, and Linda C. Hodges. 2020. “Factors Influencing Quality of Team 	Discussion: Discourse Analysis in an Undergraduate Team-Based Learning Biology Course.” </a:t>
            </a:r>
            <a:r>
              <a:rPr lang="en-US" sz="2900" i="1" dirty="0">
                <a:effectLst/>
                <a:latin typeface="Times New Roman" panose="02020603050405020304" pitchFamily="18" charset="0"/>
                <a:ea typeface="Calibri" panose="020F0502020204030204" pitchFamily="34" charset="0"/>
                <a:cs typeface="Times New Roman" panose="02020603050405020304" pitchFamily="18" charset="0"/>
              </a:rPr>
              <a:t>CBE Life 	Sciences Education</a:t>
            </a: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 19(1).</a:t>
            </a:r>
          </a:p>
          <a:p>
            <a:pPr marL="0" indent="0">
              <a:lnSpc>
                <a:spcPct val="107000"/>
              </a:lnSpc>
              <a:spcBef>
                <a:spcPts val="0"/>
              </a:spcBef>
              <a:spcAft>
                <a:spcPts val="800"/>
              </a:spcAft>
              <a:buNone/>
            </a:pPr>
            <a:r>
              <a:rPr lang="en-US" sz="2900" dirty="0" err="1">
                <a:latin typeface="Calisto MT" panose="02040603050505030304" pitchFamily="18" charset="0"/>
              </a:rPr>
              <a:t>Mayring</a:t>
            </a:r>
            <a:r>
              <a:rPr lang="en-US" sz="2900" dirty="0">
                <a:latin typeface="Calisto MT" panose="02040603050505030304" pitchFamily="18" charset="0"/>
              </a:rPr>
              <a:t> P (2004) Qualitative content analysis. In: Flick U, von </a:t>
            </a:r>
            <a:r>
              <a:rPr lang="en-US" sz="2900" dirty="0" err="1">
                <a:latin typeface="Calisto MT" panose="02040603050505030304" pitchFamily="18" charset="0"/>
              </a:rPr>
              <a:t>Kardoff</a:t>
            </a:r>
            <a:r>
              <a:rPr lang="en-US" sz="2900" dirty="0">
                <a:latin typeface="Calisto MT" panose="02040603050505030304" pitchFamily="18" charset="0"/>
              </a:rPr>
              <a:t> E, Steinke I (eds) A companion to 	qualitative research. Sage, London, pp 266–269</a:t>
            </a:r>
            <a:endParaRPr lang="en-US" sz="29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pP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Owens, Melinda T., and Kimberly D. Tanner. 2017. “Teaching as Brain Changing: Exploring Connections 	between Neuroscience and Innovative Teaching.” </a:t>
            </a:r>
            <a:r>
              <a:rPr lang="en-US" sz="2900" i="1" dirty="0">
                <a:effectLst/>
                <a:latin typeface="Times New Roman" panose="02020603050405020304" pitchFamily="18" charset="0"/>
                <a:ea typeface="Calibri" panose="020F0502020204030204" pitchFamily="34" charset="0"/>
                <a:cs typeface="Times New Roman" panose="02020603050405020304" pitchFamily="18" charset="0"/>
              </a:rPr>
              <a:t>CBE Life Sciences Education</a:t>
            </a: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 16(2): 1–9.</a:t>
            </a:r>
          </a:p>
          <a:p>
            <a:pPr marL="0" indent="0">
              <a:lnSpc>
                <a:spcPct val="107000"/>
              </a:lnSpc>
              <a:spcBef>
                <a:spcPts val="0"/>
              </a:spcBef>
              <a:spcAft>
                <a:spcPts val="800"/>
              </a:spcAft>
              <a:buNone/>
            </a:pP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“SALG - Student Assessment of Their Learning Gains.” https://www.salgsite.net/ (April 10, 2021).</a:t>
            </a:r>
          </a:p>
          <a:p>
            <a:pPr marL="0" indent="0">
              <a:lnSpc>
                <a:spcPct val="107000"/>
              </a:lnSpc>
              <a:spcBef>
                <a:spcPts val="0"/>
              </a:spcBef>
              <a:spcAft>
                <a:spcPts val="800"/>
              </a:spcAft>
              <a:buNone/>
            </a:pP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Tanner, Kimberly D. 2009. “Talking to Learn: Why Biology Students Should Be Talking in Classrooms  and </a:t>
            </a:r>
            <a:r>
              <a:rPr lang="en-US" sz="2900" dirty="0">
                <a:latin typeface="Times New Roman" panose="02020603050405020304" pitchFamily="18" charset="0"/>
                <a:ea typeface="Calibri" panose="020F0502020204030204" pitchFamily="34" charset="0"/>
                <a:cs typeface="Times New Roman" panose="02020603050405020304" pitchFamily="18" charset="0"/>
              </a:rPr>
              <a:t> 	</a:t>
            </a: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How to Make It Happen.” </a:t>
            </a:r>
            <a:r>
              <a:rPr lang="en-US" sz="2900" i="1" dirty="0">
                <a:effectLst/>
                <a:latin typeface="Times New Roman" panose="02020603050405020304" pitchFamily="18" charset="0"/>
                <a:ea typeface="Calibri" panose="020F0502020204030204" pitchFamily="34" charset="0"/>
                <a:cs typeface="Times New Roman" panose="02020603050405020304" pitchFamily="18" charset="0"/>
              </a:rPr>
              <a:t>CBE Life Sciences Education</a:t>
            </a:r>
            <a:r>
              <a:rPr lang="en-US" sz="2900" dirty="0">
                <a:effectLst/>
                <a:latin typeface="Times New Roman" panose="02020603050405020304" pitchFamily="18" charset="0"/>
                <a:ea typeface="Calibri" panose="020F0502020204030204" pitchFamily="34" charset="0"/>
                <a:cs typeface="Times New Roman" panose="02020603050405020304" pitchFamily="18" charset="0"/>
              </a:rPr>
              <a:t> 8(2): 89–94.</a:t>
            </a:r>
            <a:endParaRPr lang="en-US" sz="29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pPr>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pPr>
            <a:endParaRPr lang="en-US" sz="1800" dirty="0">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07000"/>
              </a:lnSpc>
              <a:spcBef>
                <a:spcPts val="0"/>
              </a:spcBef>
              <a:spcAft>
                <a:spcPts val="80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endParaRPr lang="en-US" sz="1800" dirty="0">
              <a:effectLst/>
              <a:latin typeface="Times New Roman" panose="02020603050405020304" pitchFamily="18" charset="0"/>
              <a:ea typeface="Calibri" panose="020F0502020204030204" pitchFamily="34" charset="0"/>
            </a:endParaRPr>
          </a:p>
          <a:p>
            <a:pPr marL="0" marR="0" indent="0">
              <a:lnSpc>
                <a:spcPct val="107000"/>
              </a:lnSpc>
              <a:spcBef>
                <a:spcPts val="0"/>
              </a:spcBef>
              <a:spcAft>
                <a:spcPts val="80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87868895"/>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BC9D4-9573-4D85-A4A1-05D12BF8B908}"/>
              </a:ext>
            </a:extLst>
          </p:cNvPr>
          <p:cNvSpPr>
            <a:spLocks noGrp="1"/>
          </p:cNvSpPr>
          <p:nvPr>
            <p:ph type="title"/>
          </p:nvPr>
        </p:nvSpPr>
        <p:spPr>
          <a:xfrm>
            <a:off x="1260681" y="618518"/>
            <a:ext cx="9905998" cy="1478570"/>
          </a:xfrm>
        </p:spPr>
        <p:txBody>
          <a:bodyPr/>
          <a:lstStyle/>
          <a:p>
            <a:r>
              <a:rPr lang="en-US" dirty="0">
                <a:latin typeface="Calisto MT" panose="02040603050505030304" pitchFamily="18" charset="0"/>
              </a:rPr>
              <a:t>Acknowledgements:</a:t>
            </a:r>
          </a:p>
        </p:txBody>
      </p:sp>
      <p:sp>
        <p:nvSpPr>
          <p:cNvPr id="3" name="Content Placeholder 2">
            <a:extLst>
              <a:ext uri="{FF2B5EF4-FFF2-40B4-BE49-F238E27FC236}">
                <a16:creationId xmlns:a16="http://schemas.microsoft.com/office/drawing/2014/main" id="{14FCBB49-9BA6-43E5-AB00-265824E1E648}"/>
              </a:ext>
            </a:extLst>
          </p:cNvPr>
          <p:cNvSpPr>
            <a:spLocks noGrp="1"/>
          </p:cNvSpPr>
          <p:nvPr>
            <p:ph idx="1"/>
          </p:nvPr>
        </p:nvSpPr>
        <p:spPr>
          <a:xfrm>
            <a:off x="1406455" y="2097088"/>
            <a:ext cx="3894415" cy="4142394"/>
          </a:xfrm>
        </p:spPr>
        <p:txBody>
          <a:bodyPr>
            <a:normAutofit lnSpcReduction="10000"/>
          </a:bodyPr>
          <a:lstStyle/>
          <a:p>
            <a:pPr marL="0" indent="0">
              <a:buNone/>
            </a:pPr>
            <a:r>
              <a:rPr lang="en-US" sz="3600" b="1" dirty="0">
                <a:latin typeface="Calisto MT" panose="02040603050505030304" pitchFamily="18" charset="0"/>
              </a:rPr>
              <a:t>Thank you:</a:t>
            </a:r>
          </a:p>
          <a:p>
            <a:pPr marL="0" indent="0">
              <a:buNone/>
            </a:pPr>
            <a:r>
              <a:rPr lang="en-US" sz="3200" dirty="0">
                <a:latin typeface="Calisto MT" panose="02040603050505030304" pitchFamily="18" charset="0"/>
              </a:rPr>
              <a:t>Laurie </a:t>
            </a:r>
            <a:r>
              <a:rPr lang="en-US" sz="3200" dirty="0" err="1">
                <a:latin typeface="Calisto MT" panose="02040603050505030304" pitchFamily="18" charset="0"/>
              </a:rPr>
              <a:t>Minns</a:t>
            </a:r>
            <a:r>
              <a:rPr lang="en-US" sz="3200" dirty="0">
                <a:latin typeface="Calisto MT" panose="02040603050505030304" pitchFamily="18" charset="0"/>
              </a:rPr>
              <a:t> </a:t>
            </a:r>
            <a:r>
              <a:rPr lang="en-US" sz="3200" dirty="0" err="1">
                <a:latin typeface="Calisto MT" panose="02040603050505030304" pitchFamily="18" charset="0"/>
              </a:rPr>
              <a:t>Ph.D</a:t>
            </a:r>
            <a:endParaRPr lang="en-US" sz="3200" dirty="0">
              <a:latin typeface="Calisto MT" panose="02040603050505030304" pitchFamily="18" charset="0"/>
            </a:endParaRPr>
          </a:p>
          <a:p>
            <a:pPr marL="0" indent="0">
              <a:buNone/>
            </a:pPr>
            <a:r>
              <a:rPr lang="en-US" sz="3200" dirty="0">
                <a:latin typeface="Calisto MT" panose="02040603050505030304" pitchFamily="18" charset="0"/>
              </a:rPr>
              <a:t>Baylee Dye</a:t>
            </a:r>
          </a:p>
          <a:p>
            <a:pPr marL="0" indent="0">
              <a:buNone/>
            </a:pPr>
            <a:r>
              <a:rPr lang="en-US" sz="3200" dirty="0">
                <a:latin typeface="Calisto MT" panose="02040603050505030304" pitchFamily="18" charset="0"/>
              </a:rPr>
              <a:t>Jadyn Peterson</a:t>
            </a:r>
          </a:p>
          <a:p>
            <a:pPr marL="0" indent="0">
              <a:buNone/>
            </a:pPr>
            <a:r>
              <a:rPr lang="en-US" sz="3200" dirty="0">
                <a:latin typeface="Calisto MT" panose="02040603050505030304" pitchFamily="18" charset="0"/>
              </a:rPr>
              <a:t>Drake Leonard</a:t>
            </a:r>
          </a:p>
          <a:p>
            <a:pPr marL="0" indent="0">
              <a:buNone/>
            </a:pPr>
            <a:r>
              <a:rPr lang="en-US" sz="3200" dirty="0">
                <a:latin typeface="Calisto MT" panose="02040603050505030304" pitchFamily="18" charset="0"/>
              </a:rPr>
              <a:t>Alex </a:t>
            </a:r>
            <a:r>
              <a:rPr lang="en-US" sz="3200" dirty="0" err="1">
                <a:latin typeface="Calisto MT" panose="02040603050505030304" pitchFamily="18" charset="0"/>
              </a:rPr>
              <a:t>Stuczynski</a:t>
            </a:r>
            <a:endParaRPr lang="en-US" sz="3200" dirty="0">
              <a:latin typeface="Calisto MT" panose="02040603050505030304" pitchFamily="18" charset="0"/>
            </a:endParaRPr>
          </a:p>
          <a:p>
            <a:pPr marL="0" indent="0">
              <a:buNone/>
            </a:pPr>
            <a:endParaRPr lang="en-US" dirty="0"/>
          </a:p>
        </p:txBody>
      </p:sp>
    </p:spTree>
    <p:extLst>
      <p:ext uri="{BB962C8B-B14F-4D97-AF65-F5344CB8AC3E}">
        <p14:creationId xmlns:p14="http://schemas.microsoft.com/office/powerpoint/2010/main" val="192192849"/>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B6CE4-2B13-4715-B5B2-615A55922CA1}"/>
              </a:ext>
            </a:extLst>
          </p:cNvPr>
          <p:cNvSpPr>
            <a:spLocks noGrp="1"/>
          </p:cNvSpPr>
          <p:nvPr>
            <p:ph type="title"/>
          </p:nvPr>
        </p:nvSpPr>
        <p:spPr>
          <a:xfrm>
            <a:off x="1141412" y="366726"/>
            <a:ext cx="9905998" cy="799379"/>
          </a:xfrm>
        </p:spPr>
        <p:txBody>
          <a:bodyPr>
            <a:normAutofit/>
          </a:bodyPr>
          <a:lstStyle/>
          <a:p>
            <a:r>
              <a:rPr lang="en-US" sz="4400" dirty="0">
                <a:latin typeface="Calisto MT" panose="02040603050505030304" pitchFamily="18" charset="0"/>
              </a:rPr>
              <a:t>Background</a:t>
            </a:r>
          </a:p>
        </p:txBody>
      </p:sp>
      <p:sp>
        <p:nvSpPr>
          <p:cNvPr id="3" name="Content Placeholder 2">
            <a:extLst>
              <a:ext uri="{FF2B5EF4-FFF2-40B4-BE49-F238E27FC236}">
                <a16:creationId xmlns:a16="http://schemas.microsoft.com/office/drawing/2014/main" id="{143F5361-68C0-4BF5-80C8-F1E7BF92B2DB}"/>
              </a:ext>
            </a:extLst>
          </p:cNvPr>
          <p:cNvSpPr>
            <a:spLocks noGrp="1"/>
          </p:cNvSpPr>
          <p:nvPr>
            <p:ph idx="1"/>
          </p:nvPr>
        </p:nvSpPr>
        <p:spPr>
          <a:xfrm>
            <a:off x="757101" y="1364973"/>
            <a:ext cx="7611944" cy="4837043"/>
          </a:xfrm>
          <a:noFill/>
        </p:spPr>
        <p:txBody>
          <a:bodyPr>
            <a:normAutofit lnSpcReduction="10000"/>
          </a:bodyPr>
          <a:lstStyle/>
          <a:p>
            <a:r>
              <a:rPr lang="en-US" dirty="0">
                <a:latin typeface="Calisto MT" panose="02040603050505030304" pitchFamily="18" charset="0"/>
                <a:ea typeface="Tahoma" panose="020B0604030504040204" pitchFamily="34" charset="0"/>
                <a:cs typeface="Tahoma" panose="020B0604030504040204" pitchFamily="34" charset="0"/>
              </a:rPr>
              <a:t>Student perceptions of learning outcomes in team-based learning (TBL) situations were explored in the summer offering of BIOB 260: Cellular and Molecular Biology at the University of Montana</a:t>
            </a:r>
          </a:p>
          <a:p>
            <a:r>
              <a:rPr lang="en-US" dirty="0">
                <a:latin typeface="Calisto MT" panose="02040603050505030304" pitchFamily="18" charset="0"/>
                <a:ea typeface="Tahoma" panose="020B0604030504040204" pitchFamily="34" charset="0"/>
                <a:cs typeface="Tahoma" panose="020B0604030504040204" pitchFamily="34" charset="0"/>
              </a:rPr>
              <a:t>This study looks to test how TBL is received by students and if these activities would lead to an increase in student’s perceptions of learning</a:t>
            </a:r>
          </a:p>
          <a:p>
            <a:r>
              <a:rPr lang="en-US" dirty="0">
                <a:latin typeface="Calisto MT" panose="02040603050505030304" pitchFamily="18" charset="0"/>
                <a:ea typeface="Tahoma" panose="020B0604030504040204" pitchFamily="34" charset="0"/>
                <a:cs typeface="Tahoma" panose="020B0604030504040204" pitchFamily="34" charset="0"/>
              </a:rPr>
              <a:t>TBL methods employed in this course:</a:t>
            </a:r>
          </a:p>
          <a:p>
            <a:pPr lvl="1"/>
            <a:r>
              <a:rPr lang="en-US" dirty="0">
                <a:latin typeface="Calisto MT" panose="02040603050505030304" pitchFamily="18" charset="0"/>
                <a:ea typeface="Tahoma" panose="020B0604030504040204" pitchFamily="34" charset="0"/>
                <a:cs typeface="Tahoma" panose="020B0604030504040204" pitchFamily="34" charset="0"/>
              </a:rPr>
              <a:t>three active participation small group exercises with pre- and post-activity assignments </a:t>
            </a:r>
          </a:p>
          <a:p>
            <a:pPr lvl="1"/>
            <a:r>
              <a:rPr lang="en-US" dirty="0">
                <a:latin typeface="Calisto MT" panose="02040603050505030304" pitchFamily="18" charset="0"/>
                <a:ea typeface="Tahoma" panose="020B0604030504040204" pitchFamily="34" charset="0"/>
                <a:cs typeface="Tahoma" panose="020B0604030504040204" pitchFamily="34" charset="0"/>
              </a:rPr>
              <a:t>final group project</a:t>
            </a:r>
          </a:p>
        </p:txBody>
      </p:sp>
      <p:pic>
        <p:nvPicPr>
          <p:cNvPr id="4" name="Picture 3">
            <a:extLst>
              <a:ext uri="{FF2B5EF4-FFF2-40B4-BE49-F238E27FC236}">
                <a16:creationId xmlns:a16="http://schemas.microsoft.com/office/drawing/2014/main" id="{3F197857-2A47-4482-BF33-E7088CA627F6}"/>
              </a:ext>
            </a:extLst>
          </p:cNvPr>
          <p:cNvPicPr>
            <a:picLocks noChangeAspect="1"/>
          </p:cNvPicPr>
          <p:nvPr/>
        </p:nvPicPr>
        <p:blipFill>
          <a:blip r:embed="rId3"/>
          <a:stretch>
            <a:fillRect/>
          </a:stretch>
        </p:blipFill>
        <p:spPr>
          <a:xfrm rot="10800000">
            <a:off x="9103246" y="114933"/>
            <a:ext cx="2331653" cy="3501133"/>
          </a:xfrm>
          <a:prstGeom prst="rect">
            <a:avLst/>
          </a:prstGeom>
        </p:spPr>
      </p:pic>
      <p:pic>
        <p:nvPicPr>
          <p:cNvPr id="5" name="Picture 4">
            <a:extLst>
              <a:ext uri="{FF2B5EF4-FFF2-40B4-BE49-F238E27FC236}">
                <a16:creationId xmlns:a16="http://schemas.microsoft.com/office/drawing/2014/main" id="{CC9258CD-6C9F-402D-9305-43E0DABED2FA}"/>
              </a:ext>
            </a:extLst>
          </p:cNvPr>
          <p:cNvPicPr>
            <a:picLocks noChangeAspect="1"/>
          </p:cNvPicPr>
          <p:nvPr/>
        </p:nvPicPr>
        <p:blipFill>
          <a:blip r:embed="rId4"/>
          <a:stretch>
            <a:fillRect/>
          </a:stretch>
        </p:blipFill>
        <p:spPr>
          <a:xfrm>
            <a:off x="8216345" y="3950259"/>
            <a:ext cx="3811523" cy="2541015"/>
          </a:xfrm>
          <a:prstGeom prst="rect">
            <a:avLst/>
          </a:prstGeom>
        </p:spPr>
      </p:pic>
    </p:spTree>
    <p:extLst>
      <p:ext uri="{BB962C8B-B14F-4D97-AF65-F5344CB8AC3E}">
        <p14:creationId xmlns:p14="http://schemas.microsoft.com/office/powerpoint/2010/main" val="2172179498"/>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520EBE27-517E-4673-95EC-DAEDC9E7DCB0}"/>
              </a:ext>
            </a:extLst>
          </p:cNvPr>
          <p:cNvGraphicFramePr>
            <a:graphicFrameLocks noGrp="1"/>
          </p:cNvGraphicFramePr>
          <p:nvPr>
            <p:ph idx="1"/>
            <p:extLst>
              <p:ext uri="{D42A27DB-BD31-4B8C-83A1-F6EECF244321}">
                <p14:modId xmlns:p14="http://schemas.microsoft.com/office/powerpoint/2010/main" val="3318809803"/>
              </p:ext>
            </p:extLst>
          </p:nvPr>
        </p:nvGraphicFramePr>
        <p:xfrm>
          <a:off x="1141413" y="1272176"/>
          <a:ext cx="9906000" cy="5433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1D6CFDB8-9057-47E6-8D80-13305D8B2697}"/>
              </a:ext>
            </a:extLst>
          </p:cNvPr>
          <p:cNvPicPr>
            <a:picLocks noChangeAspect="1"/>
          </p:cNvPicPr>
          <p:nvPr/>
        </p:nvPicPr>
        <p:blipFill>
          <a:blip r:embed="rId8"/>
          <a:stretch>
            <a:fillRect/>
          </a:stretch>
        </p:blipFill>
        <p:spPr>
          <a:xfrm>
            <a:off x="4878155" y="1447707"/>
            <a:ext cx="2432515" cy="2133785"/>
          </a:xfrm>
          <a:prstGeom prst="rect">
            <a:avLst/>
          </a:prstGeom>
        </p:spPr>
      </p:pic>
      <p:sp>
        <p:nvSpPr>
          <p:cNvPr id="11" name="TextBox 10">
            <a:extLst>
              <a:ext uri="{FF2B5EF4-FFF2-40B4-BE49-F238E27FC236}">
                <a16:creationId xmlns:a16="http://schemas.microsoft.com/office/drawing/2014/main" id="{52C76AA9-CBFF-4BB2-AC97-465963027DD8}"/>
              </a:ext>
            </a:extLst>
          </p:cNvPr>
          <p:cNvSpPr txBox="1"/>
          <p:nvPr/>
        </p:nvSpPr>
        <p:spPr>
          <a:xfrm>
            <a:off x="1457739" y="380940"/>
            <a:ext cx="7845287" cy="769441"/>
          </a:xfrm>
          <a:prstGeom prst="rect">
            <a:avLst/>
          </a:prstGeom>
          <a:noFill/>
        </p:spPr>
        <p:txBody>
          <a:bodyPr wrap="square" rtlCol="0">
            <a:spAutoFit/>
          </a:bodyPr>
          <a:lstStyle/>
          <a:p>
            <a:r>
              <a:rPr lang="en-US" sz="4400" dirty="0">
                <a:latin typeface="Calisto MT" panose="02040603050505030304" pitchFamily="18" charset="0"/>
              </a:rPr>
              <a:t>BACKGROUND</a:t>
            </a:r>
          </a:p>
        </p:txBody>
      </p:sp>
    </p:spTree>
    <p:extLst>
      <p:ext uri="{BB962C8B-B14F-4D97-AF65-F5344CB8AC3E}">
        <p14:creationId xmlns:p14="http://schemas.microsoft.com/office/powerpoint/2010/main" val="1913774868"/>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76331A1-6F57-4F20-B00B-C607F7CDDDD9}"/>
              </a:ext>
            </a:extLst>
          </p:cNvPr>
          <p:cNvPicPr>
            <a:picLocks noGrp="1" noChangeAspect="1"/>
          </p:cNvPicPr>
          <p:nvPr>
            <p:ph sz="half" idx="1"/>
          </p:nvPr>
        </p:nvPicPr>
        <p:blipFill>
          <a:blip r:embed="rId3"/>
          <a:stretch>
            <a:fillRect/>
          </a:stretch>
        </p:blipFill>
        <p:spPr>
          <a:xfrm>
            <a:off x="7176042" y="0"/>
            <a:ext cx="4611778" cy="3219071"/>
          </a:xfrm>
          <a:prstGeom prst="rect">
            <a:avLst/>
          </a:prstGeom>
        </p:spPr>
      </p:pic>
      <p:pic>
        <p:nvPicPr>
          <p:cNvPr id="6" name="Picture 5">
            <a:extLst>
              <a:ext uri="{FF2B5EF4-FFF2-40B4-BE49-F238E27FC236}">
                <a16:creationId xmlns:a16="http://schemas.microsoft.com/office/drawing/2014/main" id="{FA606DF6-92EE-4E8A-85BE-F5204DA81AB2}"/>
              </a:ext>
            </a:extLst>
          </p:cNvPr>
          <p:cNvPicPr>
            <a:picLocks noChangeAspect="1"/>
          </p:cNvPicPr>
          <p:nvPr/>
        </p:nvPicPr>
        <p:blipFill>
          <a:blip r:embed="rId4"/>
          <a:stretch>
            <a:fillRect/>
          </a:stretch>
        </p:blipFill>
        <p:spPr>
          <a:xfrm>
            <a:off x="7140877" y="3537085"/>
            <a:ext cx="4646943" cy="3028257"/>
          </a:xfrm>
          <a:prstGeom prst="rect">
            <a:avLst/>
          </a:prstGeom>
        </p:spPr>
      </p:pic>
      <p:pic>
        <p:nvPicPr>
          <p:cNvPr id="7" name="Picture 6">
            <a:extLst>
              <a:ext uri="{FF2B5EF4-FFF2-40B4-BE49-F238E27FC236}">
                <a16:creationId xmlns:a16="http://schemas.microsoft.com/office/drawing/2014/main" id="{C57E5EEC-8ACC-4BC5-B574-35BE8FB93C77}"/>
              </a:ext>
            </a:extLst>
          </p:cNvPr>
          <p:cNvPicPr>
            <a:picLocks noChangeAspect="1"/>
          </p:cNvPicPr>
          <p:nvPr/>
        </p:nvPicPr>
        <p:blipFill>
          <a:blip r:embed="rId5"/>
          <a:stretch>
            <a:fillRect/>
          </a:stretch>
        </p:blipFill>
        <p:spPr>
          <a:xfrm>
            <a:off x="3342804" y="3897990"/>
            <a:ext cx="3631957" cy="2812085"/>
          </a:xfrm>
          <a:prstGeom prst="rect">
            <a:avLst/>
          </a:prstGeom>
        </p:spPr>
      </p:pic>
      <p:sp>
        <p:nvSpPr>
          <p:cNvPr id="15" name="TextBox 14">
            <a:extLst>
              <a:ext uri="{FF2B5EF4-FFF2-40B4-BE49-F238E27FC236}">
                <a16:creationId xmlns:a16="http://schemas.microsoft.com/office/drawing/2014/main" id="{605776C5-9ECA-4195-AD2A-D7AC386B205D}"/>
              </a:ext>
            </a:extLst>
          </p:cNvPr>
          <p:cNvSpPr txBox="1"/>
          <p:nvPr/>
        </p:nvSpPr>
        <p:spPr>
          <a:xfrm>
            <a:off x="589710" y="649137"/>
            <a:ext cx="6102626" cy="2569934"/>
          </a:xfrm>
          <a:custGeom>
            <a:avLst/>
            <a:gdLst>
              <a:gd name="connsiteX0" fmla="*/ 0 w 6102626"/>
              <a:gd name="connsiteY0" fmla="*/ 0 h 1477328"/>
              <a:gd name="connsiteX1" fmla="*/ 6102626 w 6102626"/>
              <a:gd name="connsiteY1" fmla="*/ 0 h 1477328"/>
              <a:gd name="connsiteX2" fmla="*/ 6102626 w 6102626"/>
              <a:gd name="connsiteY2" fmla="*/ 1477328 h 1477328"/>
              <a:gd name="connsiteX3" fmla="*/ 0 w 6102626"/>
              <a:gd name="connsiteY3" fmla="*/ 1477328 h 1477328"/>
              <a:gd name="connsiteX4" fmla="*/ 0 w 6102626"/>
              <a:gd name="connsiteY4" fmla="*/ 0 h 1477328"/>
              <a:gd name="connsiteX0" fmla="*/ 0 w 6102626"/>
              <a:gd name="connsiteY0" fmla="*/ 0 h 2497745"/>
              <a:gd name="connsiteX1" fmla="*/ 6102626 w 6102626"/>
              <a:gd name="connsiteY1" fmla="*/ 0 h 2497745"/>
              <a:gd name="connsiteX2" fmla="*/ 6102626 w 6102626"/>
              <a:gd name="connsiteY2" fmla="*/ 2497745 h 2497745"/>
              <a:gd name="connsiteX3" fmla="*/ 0 w 6102626"/>
              <a:gd name="connsiteY3" fmla="*/ 1477328 h 2497745"/>
              <a:gd name="connsiteX4" fmla="*/ 0 w 6102626"/>
              <a:gd name="connsiteY4" fmla="*/ 0 h 2497745"/>
              <a:gd name="connsiteX0" fmla="*/ 0 w 6102626"/>
              <a:gd name="connsiteY0" fmla="*/ 0 h 2497745"/>
              <a:gd name="connsiteX1" fmla="*/ 6102626 w 6102626"/>
              <a:gd name="connsiteY1" fmla="*/ 0 h 2497745"/>
              <a:gd name="connsiteX2" fmla="*/ 6102626 w 6102626"/>
              <a:gd name="connsiteY2" fmla="*/ 2497745 h 2497745"/>
              <a:gd name="connsiteX3" fmla="*/ 26505 w 6102626"/>
              <a:gd name="connsiteY3" fmla="*/ 2484493 h 2497745"/>
              <a:gd name="connsiteX4" fmla="*/ 0 w 6102626"/>
              <a:gd name="connsiteY4" fmla="*/ 0 h 2497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2626" h="2497745">
                <a:moveTo>
                  <a:pt x="0" y="0"/>
                </a:moveTo>
                <a:lnTo>
                  <a:pt x="6102626" y="0"/>
                </a:lnTo>
                <a:lnTo>
                  <a:pt x="6102626" y="2497745"/>
                </a:lnTo>
                <a:lnTo>
                  <a:pt x="26505" y="2484493"/>
                </a:lnTo>
                <a:lnTo>
                  <a:pt x="0" y="0"/>
                </a:lnTo>
                <a:close/>
              </a:path>
            </a:pathLst>
          </a:custGeom>
          <a:solidFill>
            <a:schemeClr val="accent2">
              <a:lumMod val="50000"/>
            </a:schemeClr>
          </a:solidFill>
        </p:spPr>
        <p:txBody>
          <a:bodyPr wrap="square">
            <a:spAutoFit/>
          </a:bodyPr>
          <a:lstStyle/>
          <a:p>
            <a:r>
              <a:rPr lang="en-US" sz="3600" dirty="0">
                <a:latin typeface="Calisto MT" panose="02040603050505030304" pitchFamily="18" charset="0"/>
              </a:rPr>
              <a:t>Standard Lecture Format:</a:t>
            </a:r>
          </a:p>
          <a:p>
            <a:r>
              <a:rPr lang="en-US" sz="2500" dirty="0">
                <a:latin typeface="Calisto MT" panose="02040603050505030304" pitchFamily="18" charset="0"/>
              </a:rPr>
              <a:t>Passive strategies like listening to a lecture or reading a textbook fail to improve problem solving, synthesis, or overall evaluation of the material (Owens and Tanner 2017).</a:t>
            </a:r>
          </a:p>
        </p:txBody>
      </p:sp>
      <p:pic>
        <p:nvPicPr>
          <p:cNvPr id="16" name="Picture 15">
            <a:extLst>
              <a:ext uri="{FF2B5EF4-FFF2-40B4-BE49-F238E27FC236}">
                <a16:creationId xmlns:a16="http://schemas.microsoft.com/office/drawing/2014/main" id="{648A7606-4A6D-4534-A705-627897890B54}"/>
              </a:ext>
            </a:extLst>
          </p:cNvPr>
          <p:cNvPicPr>
            <a:picLocks noChangeAspect="1"/>
          </p:cNvPicPr>
          <p:nvPr/>
        </p:nvPicPr>
        <p:blipFill>
          <a:blip r:embed="rId6"/>
          <a:stretch>
            <a:fillRect/>
          </a:stretch>
        </p:blipFill>
        <p:spPr>
          <a:xfrm>
            <a:off x="0" y="4199732"/>
            <a:ext cx="3252212" cy="2184084"/>
          </a:xfrm>
          <a:prstGeom prst="rect">
            <a:avLst/>
          </a:prstGeom>
        </p:spPr>
      </p:pic>
    </p:spTree>
    <p:extLst>
      <p:ext uri="{BB962C8B-B14F-4D97-AF65-F5344CB8AC3E}">
        <p14:creationId xmlns:p14="http://schemas.microsoft.com/office/powerpoint/2010/main" val="1398410914"/>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D719C81-6C17-4A8B-B37F-029FA036383F}"/>
              </a:ext>
            </a:extLst>
          </p:cNvPr>
          <p:cNvPicPr>
            <a:picLocks noChangeAspect="1"/>
          </p:cNvPicPr>
          <p:nvPr/>
        </p:nvPicPr>
        <p:blipFill>
          <a:blip r:embed="rId3"/>
          <a:stretch>
            <a:fillRect/>
          </a:stretch>
        </p:blipFill>
        <p:spPr>
          <a:xfrm>
            <a:off x="7342051" y="161261"/>
            <a:ext cx="4584379" cy="3003860"/>
          </a:xfrm>
          <a:prstGeom prst="rect">
            <a:avLst/>
          </a:prstGeom>
        </p:spPr>
      </p:pic>
      <p:sp>
        <p:nvSpPr>
          <p:cNvPr id="11" name="TextBox 10">
            <a:extLst>
              <a:ext uri="{FF2B5EF4-FFF2-40B4-BE49-F238E27FC236}">
                <a16:creationId xmlns:a16="http://schemas.microsoft.com/office/drawing/2014/main" id="{A4887DD3-5523-4957-A5DF-8A3D99BFBF06}"/>
              </a:ext>
            </a:extLst>
          </p:cNvPr>
          <p:cNvSpPr txBox="1"/>
          <p:nvPr/>
        </p:nvSpPr>
        <p:spPr>
          <a:xfrm>
            <a:off x="206199" y="71966"/>
            <a:ext cx="6957738" cy="4708981"/>
          </a:xfrm>
          <a:custGeom>
            <a:avLst/>
            <a:gdLst>
              <a:gd name="connsiteX0" fmla="*/ 0 w 6652591"/>
              <a:gd name="connsiteY0" fmla="*/ 0 h 2862322"/>
              <a:gd name="connsiteX1" fmla="*/ 6652591 w 6652591"/>
              <a:gd name="connsiteY1" fmla="*/ 0 h 2862322"/>
              <a:gd name="connsiteX2" fmla="*/ 6652591 w 6652591"/>
              <a:gd name="connsiteY2" fmla="*/ 2862322 h 2862322"/>
              <a:gd name="connsiteX3" fmla="*/ 0 w 6652591"/>
              <a:gd name="connsiteY3" fmla="*/ 2862322 h 2862322"/>
              <a:gd name="connsiteX4" fmla="*/ 0 w 6652591"/>
              <a:gd name="connsiteY4" fmla="*/ 0 h 2862322"/>
              <a:gd name="connsiteX0" fmla="*/ 0 w 6692347"/>
              <a:gd name="connsiteY0" fmla="*/ 0 h 3471922"/>
              <a:gd name="connsiteX1" fmla="*/ 6652591 w 6692347"/>
              <a:gd name="connsiteY1" fmla="*/ 0 h 3471922"/>
              <a:gd name="connsiteX2" fmla="*/ 6692347 w 6692347"/>
              <a:gd name="connsiteY2" fmla="*/ 3471922 h 3471922"/>
              <a:gd name="connsiteX3" fmla="*/ 0 w 6692347"/>
              <a:gd name="connsiteY3" fmla="*/ 2862322 h 3471922"/>
              <a:gd name="connsiteX4" fmla="*/ 0 w 6692347"/>
              <a:gd name="connsiteY4" fmla="*/ 0 h 3471922"/>
              <a:gd name="connsiteX0" fmla="*/ 0 w 6692347"/>
              <a:gd name="connsiteY0" fmla="*/ 0 h 3524931"/>
              <a:gd name="connsiteX1" fmla="*/ 6652591 w 6692347"/>
              <a:gd name="connsiteY1" fmla="*/ 0 h 3524931"/>
              <a:gd name="connsiteX2" fmla="*/ 6692347 w 6692347"/>
              <a:gd name="connsiteY2" fmla="*/ 3471922 h 3524931"/>
              <a:gd name="connsiteX3" fmla="*/ 0 w 6692347"/>
              <a:gd name="connsiteY3" fmla="*/ 3524931 h 3524931"/>
              <a:gd name="connsiteX4" fmla="*/ 0 w 6692347"/>
              <a:gd name="connsiteY4" fmla="*/ 0 h 3524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2347" h="3524931">
                <a:moveTo>
                  <a:pt x="0" y="0"/>
                </a:moveTo>
                <a:lnTo>
                  <a:pt x="6652591" y="0"/>
                </a:lnTo>
                <a:lnTo>
                  <a:pt x="6692347" y="3471922"/>
                </a:lnTo>
                <a:lnTo>
                  <a:pt x="0" y="3524931"/>
                </a:lnTo>
                <a:lnTo>
                  <a:pt x="0" y="0"/>
                </a:lnTo>
                <a:close/>
              </a:path>
            </a:pathLst>
          </a:custGeom>
          <a:solidFill>
            <a:schemeClr val="accent2">
              <a:lumMod val="50000"/>
            </a:schemeClr>
          </a:solidFill>
        </p:spPr>
        <p:txBody>
          <a:bodyPr wrap="square">
            <a:spAutoFit/>
          </a:bodyPr>
          <a:lstStyle/>
          <a:p>
            <a:r>
              <a:rPr lang="en-US" sz="3600" dirty="0">
                <a:latin typeface="Calisto MT" panose="02040603050505030304" pitchFamily="18" charset="0"/>
              </a:rPr>
              <a:t>Team based exercises: </a:t>
            </a:r>
          </a:p>
          <a:p>
            <a:pPr marL="285750" indent="-285750">
              <a:buFont typeface="Arial" panose="020B0604020202020204" pitchFamily="34" charset="0"/>
              <a:buChar char="•"/>
            </a:pPr>
            <a:r>
              <a:rPr lang="en-US" sz="2200" dirty="0">
                <a:latin typeface="Calisto MT" panose="02040603050505030304" pitchFamily="18" charset="0"/>
              </a:rPr>
              <a:t>provide a direct feedback loop that most enhances the learning of the student who is giving the explanation (Tanner 2009) </a:t>
            </a:r>
          </a:p>
          <a:p>
            <a:pPr marL="285750" indent="-285750">
              <a:buFont typeface="Arial" panose="020B0604020202020204" pitchFamily="34" charset="0"/>
              <a:buChar char="•"/>
            </a:pPr>
            <a:r>
              <a:rPr lang="en-US" sz="2200" dirty="0">
                <a:latin typeface="Calisto MT" panose="02040603050505030304" pitchFamily="18" charset="0"/>
              </a:rPr>
              <a:t>allows for better integration of the material into long term memory </a:t>
            </a:r>
          </a:p>
          <a:p>
            <a:pPr marL="285750" indent="-285750">
              <a:buFont typeface="Arial" panose="020B0604020202020204" pitchFamily="34" charset="0"/>
              <a:buChar char="•"/>
            </a:pPr>
            <a:r>
              <a:rPr lang="en-US" sz="2200" dirty="0">
                <a:latin typeface="Calisto MT" panose="02040603050505030304" pitchFamily="18" charset="0"/>
              </a:rPr>
              <a:t>forms stronger neural connections as highlighted in the think-pair-share technique (Owens and Tanner 2017).</a:t>
            </a:r>
          </a:p>
          <a:p>
            <a:pPr marL="285750" indent="-285750">
              <a:buFont typeface="Arial" panose="020B0604020202020204" pitchFamily="34" charset="0"/>
              <a:buChar char="•"/>
            </a:pPr>
            <a:r>
              <a:rPr lang="en-US" sz="2200" dirty="0">
                <a:latin typeface="Calisto MT" panose="02040603050505030304" pitchFamily="18" charset="0"/>
              </a:rPr>
              <a:t>Active engagement allows students to take new information and connect it to previously learned material. </a:t>
            </a:r>
          </a:p>
          <a:p>
            <a:pPr marL="285750" indent="-285750">
              <a:buFont typeface="Arial" panose="020B0604020202020204" pitchFamily="34" charset="0"/>
              <a:buChar char="•"/>
            </a:pPr>
            <a:r>
              <a:rPr lang="en-US" sz="2200" dirty="0">
                <a:latin typeface="Calisto MT" panose="02040603050505030304" pitchFamily="18" charset="0"/>
              </a:rPr>
              <a:t>Generates a heightened, comprehensive understanding of the topic (</a:t>
            </a:r>
            <a:r>
              <a:rPr lang="en-US" sz="2200" dirty="0" err="1">
                <a:latin typeface="Calisto MT" panose="02040603050505030304" pitchFamily="18" charset="0"/>
              </a:rPr>
              <a:t>Leupen</a:t>
            </a:r>
            <a:r>
              <a:rPr lang="en-US" sz="2200" dirty="0">
                <a:latin typeface="Calisto MT" panose="02040603050505030304" pitchFamily="18" charset="0"/>
              </a:rPr>
              <a:t>, Kephart, and Hodges 2020).</a:t>
            </a:r>
          </a:p>
        </p:txBody>
      </p:sp>
      <p:pic>
        <p:nvPicPr>
          <p:cNvPr id="12" name="Picture 11">
            <a:extLst>
              <a:ext uri="{FF2B5EF4-FFF2-40B4-BE49-F238E27FC236}">
                <a16:creationId xmlns:a16="http://schemas.microsoft.com/office/drawing/2014/main" id="{71FD5633-EF0F-4A6B-970F-7E85B9BC1152}"/>
              </a:ext>
            </a:extLst>
          </p:cNvPr>
          <p:cNvPicPr>
            <a:picLocks noChangeAspect="1"/>
          </p:cNvPicPr>
          <p:nvPr/>
        </p:nvPicPr>
        <p:blipFill>
          <a:blip r:embed="rId4"/>
          <a:stretch>
            <a:fillRect/>
          </a:stretch>
        </p:blipFill>
        <p:spPr>
          <a:xfrm>
            <a:off x="7342051" y="3391286"/>
            <a:ext cx="4584379" cy="3343166"/>
          </a:xfrm>
          <a:prstGeom prst="rect">
            <a:avLst/>
          </a:prstGeom>
        </p:spPr>
      </p:pic>
      <p:sp>
        <p:nvSpPr>
          <p:cNvPr id="18" name="TextBox 17">
            <a:extLst>
              <a:ext uri="{FF2B5EF4-FFF2-40B4-BE49-F238E27FC236}">
                <a16:creationId xmlns:a16="http://schemas.microsoft.com/office/drawing/2014/main" id="{52500F03-D086-47EC-99B6-2C135220E6BB}"/>
              </a:ext>
            </a:extLst>
          </p:cNvPr>
          <p:cNvSpPr txBox="1"/>
          <p:nvPr/>
        </p:nvSpPr>
        <p:spPr>
          <a:xfrm>
            <a:off x="2140573" y="4887793"/>
            <a:ext cx="4584379" cy="1846659"/>
          </a:xfrm>
          <a:prstGeom prst="rect">
            <a:avLst/>
          </a:prstGeom>
          <a:noFill/>
        </p:spPr>
        <p:txBody>
          <a:bodyPr wrap="square">
            <a:spAutoFit/>
          </a:bodyPr>
          <a:lstStyle/>
          <a:p>
            <a:r>
              <a:rPr lang="en-US" sz="1900" dirty="0">
                <a:latin typeface="Calisto MT" panose="02040603050505030304" pitchFamily="18" charset="0"/>
              </a:rPr>
              <a:t>TBL uses a variety of methods to encourage and foster peer-to-peer conversations:</a:t>
            </a:r>
          </a:p>
          <a:p>
            <a:r>
              <a:rPr lang="en-US" sz="1900" dirty="0">
                <a:latin typeface="Calisto MT" panose="02040603050505030304" pitchFamily="18" charset="0"/>
              </a:rPr>
              <a:t>     -clicker questions</a:t>
            </a:r>
          </a:p>
          <a:p>
            <a:r>
              <a:rPr lang="en-US" sz="1900" dirty="0">
                <a:latin typeface="Calisto MT" panose="02040603050505030304" pitchFamily="18" charset="0"/>
              </a:rPr>
              <a:t>     -group problem solving</a:t>
            </a:r>
          </a:p>
          <a:p>
            <a:r>
              <a:rPr lang="en-US" sz="1900" dirty="0">
                <a:latin typeface="Calisto MT" panose="02040603050505030304" pitchFamily="18" charset="0"/>
              </a:rPr>
              <a:t>     -small group discussions </a:t>
            </a:r>
          </a:p>
        </p:txBody>
      </p:sp>
    </p:spTree>
    <p:extLst>
      <p:ext uri="{BB962C8B-B14F-4D97-AF65-F5344CB8AC3E}">
        <p14:creationId xmlns:p14="http://schemas.microsoft.com/office/powerpoint/2010/main" val="134831811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A6DAB-C7E4-40DC-A966-CD0892E887C9}"/>
              </a:ext>
            </a:extLst>
          </p:cNvPr>
          <p:cNvSpPr>
            <a:spLocks noGrp="1"/>
          </p:cNvSpPr>
          <p:nvPr>
            <p:ph type="title"/>
          </p:nvPr>
        </p:nvSpPr>
        <p:spPr>
          <a:xfrm>
            <a:off x="1143001" y="149824"/>
            <a:ext cx="9905998" cy="1024752"/>
          </a:xfrm>
        </p:spPr>
        <p:txBody>
          <a:bodyPr/>
          <a:lstStyle/>
          <a:p>
            <a:r>
              <a:rPr lang="en-US" dirty="0">
                <a:latin typeface="Calisto MT" panose="02040603050505030304" pitchFamily="18" charset="0"/>
              </a:rPr>
              <a:t>Team Based Learning </a:t>
            </a:r>
          </a:p>
        </p:txBody>
      </p:sp>
      <p:graphicFrame>
        <p:nvGraphicFramePr>
          <p:cNvPr id="4" name="Diagram 3">
            <a:extLst>
              <a:ext uri="{FF2B5EF4-FFF2-40B4-BE49-F238E27FC236}">
                <a16:creationId xmlns:a16="http://schemas.microsoft.com/office/drawing/2014/main" id="{CB7E265C-2FFF-44B2-A24C-D957049920D6}"/>
              </a:ext>
            </a:extLst>
          </p:cNvPr>
          <p:cNvGraphicFramePr/>
          <p:nvPr>
            <p:extLst>
              <p:ext uri="{D42A27DB-BD31-4B8C-83A1-F6EECF244321}">
                <p14:modId xmlns:p14="http://schemas.microsoft.com/office/powerpoint/2010/main" val="2908445991"/>
              </p:ext>
            </p:extLst>
          </p:nvPr>
        </p:nvGraphicFramePr>
        <p:xfrm>
          <a:off x="1263375" y="149824"/>
          <a:ext cx="9391373" cy="49169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A67D6B37-7B4A-47AB-8260-190B8FD6FE7F}"/>
              </a:ext>
            </a:extLst>
          </p:cNvPr>
          <p:cNvPicPr>
            <a:picLocks noChangeAspect="1"/>
          </p:cNvPicPr>
          <p:nvPr/>
        </p:nvPicPr>
        <p:blipFill>
          <a:blip r:embed="rId8"/>
          <a:stretch>
            <a:fillRect/>
          </a:stretch>
        </p:blipFill>
        <p:spPr>
          <a:xfrm>
            <a:off x="278295" y="4355913"/>
            <a:ext cx="4276838" cy="2352261"/>
          </a:xfrm>
          <a:prstGeom prst="rect">
            <a:avLst/>
          </a:prstGeom>
        </p:spPr>
      </p:pic>
      <p:pic>
        <p:nvPicPr>
          <p:cNvPr id="6" name="Picture 5">
            <a:extLst>
              <a:ext uri="{FF2B5EF4-FFF2-40B4-BE49-F238E27FC236}">
                <a16:creationId xmlns:a16="http://schemas.microsoft.com/office/drawing/2014/main" id="{AB8B2A9E-507C-47D0-99D9-FD9D9AE7E34E}"/>
              </a:ext>
            </a:extLst>
          </p:cNvPr>
          <p:cNvPicPr>
            <a:picLocks noChangeAspect="1"/>
          </p:cNvPicPr>
          <p:nvPr/>
        </p:nvPicPr>
        <p:blipFill>
          <a:blip r:embed="rId9"/>
          <a:stretch>
            <a:fillRect/>
          </a:stretch>
        </p:blipFill>
        <p:spPr>
          <a:xfrm>
            <a:off x="7837712" y="4355912"/>
            <a:ext cx="4183114" cy="2352261"/>
          </a:xfrm>
          <a:prstGeom prst="rect">
            <a:avLst/>
          </a:prstGeom>
        </p:spPr>
      </p:pic>
      <p:pic>
        <p:nvPicPr>
          <p:cNvPr id="7" name="Picture 6">
            <a:extLst>
              <a:ext uri="{FF2B5EF4-FFF2-40B4-BE49-F238E27FC236}">
                <a16:creationId xmlns:a16="http://schemas.microsoft.com/office/drawing/2014/main" id="{2A88478F-3703-4EB8-8C6F-EF9EDAD87034}"/>
              </a:ext>
            </a:extLst>
          </p:cNvPr>
          <p:cNvPicPr>
            <a:picLocks noChangeAspect="1"/>
          </p:cNvPicPr>
          <p:nvPr/>
        </p:nvPicPr>
        <p:blipFill>
          <a:blip r:embed="rId10"/>
          <a:stretch>
            <a:fillRect/>
          </a:stretch>
        </p:blipFill>
        <p:spPr>
          <a:xfrm>
            <a:off x="4660965" y="4355913"/>
            <a:ext cx="3070914" cy="2352260"/>
          </a:xfrm>
          <a:prstGeom prst="rect">
            <a:avLst/>
          </a:prstGeom>
        </p:spPr>
      </p:pic>
    </p:spTree>
    <p:extLst>
      <p:ext uri="{BB962C8B-B14F-4D97-AF65-F5344CB8AC3E}">
        <p14:creationId xmlns:p14="http://schemas.microsoft.com/office/powerpoint/2010/main" val="196175293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B6CE4-2B13-4715-B5B2-615A55922CA1}"/>
              </a:ext>
            </a:extLst>
          </p:cNvPr>
          <p:cNvSpPr>
            <a:spLocks noGrp="1"/>
          </p:cNvSpPr>
          <p:nvPr>
            <p:ph type="title"/>
          </p:nvPr>
        </p:nvSpPr>
        <p:spPr>
          <a:xfrm>
            <a:off x="1108213" y="380912"/>
            <a:ext cx="9975573" cy="766335"/>
          </a:xfrm>
        </p:spPr>
        <p:txBody>
          <a:bodyPr>
            <a:normAutofit/>
          </a:bodyPr>
          <a:lstStyle/>
          <a:p>
            <a:r>
              <a:rPr lang="en-US" sz="4400" dirty="0">
                <a:latin typeface="Calisto MT" panose="02040603050505030304" pitchFamily="18" charset="0"/>
              </a:rPr>
              <a:t>Methods:</a:t>
            </a:r>
          </a:p>
        </p:txBody>
      </p:sp>
      <p:sp>
        <p:nvSpPr>
          <p:cNvPr id="3" name="Content Placeholder 2">
            <a:extLst>
              <a:ext uri="{FF2B5EF4-FFF2-40B4-BE49-F238E27FC236}">
                <a16:creationId xmlns:a16="http://schemas.microsoft.com/office/drawing/2014/main" id="{143F5361-68C0-4BF5-80C8-F1E7BF92B2DB}"/>
              </a:ext>
            </a:extLst>
          </p:cNvPr>
          <p:cNvSpPr>
            <a:spLocks noGrp="1"/>
          </p:cNvSpPr>
          <p:nvPr>
            <p:ph idx="1"/>
          </p:nvPr>
        </p:nvSpPr>
        <p:spPr>
          <a:xfrm>
            <a:off x="561597" y="1494723"/>
            <a:ext cx="7543728" cy="5318457"/>
          </a:xfrm>
          <a:noFill/>
        </p:spPr>
        <p:txBody>
          <a:bodyPr>
            <a:normAutofit fontScale="92500" lnSpcReduction="10000"/>
          </a:bodyPr>
          <a:lstStyle/>
          <a:p>
            <a:pPr marL="457200" lvl="1" indent="0" algn="ctr">
              <a:buNone/>
            </a:pPr>
            <a:r>
              <a:rPr lang="en-US" sz="2400" dirty="0">
                <a:latin typeface="Calisto MT" panose="02040603050505030304" pitchFamily="18" charset="0"/>
                <a:ea typeface="Tahoma" panose="020B0604030504040204" pitchFamily="34" charset="0"/>
                <a:cs typeface="Tahoma" panose="020B0604030504040204" pitchFamily="34" charset="0"/>
              </a:rPr>
              <a:t>Summer 2020 offering of BIOB 260: Cellular and Molecular Biology (n=23) taught at the University of Montana</a:t>
            </a:r>
          </a:p>
          <a:p>
            <a:pPr marL="457200" lvl="1" indent="0">
              <a:buNone/>
            </a:pPr>
            <a:r>
              <a:rPr lang="en-US" sz="2400" u="sng" dirty="0">
                <a:latin typeface="Calisto MT" panose="02040603050505030304" pitchFamily="18" charset="0"/>
                <a:ea typeface="Tahoma" panose="020B0604030504040204" pitchFamily="34" charset="0"/>
                <a:cs typeface="Tahoma" panose="020B0604030504040204" pitchFamily="34" charset="0"/>
              </a:rPr>
              <a:t>Mixed Methods Design:</a:t>
            </a:r>
          </a:p>
          <a:p>
            <a:pPr marL="457200" lvl="1" indent="0">
              <a:buNone/>
            </a:pPr>
            <a:r>
              <a:rPr lang="en-US" sz="2400" dirty="0">
                <a:latin typeface="Calisto MT" panose="02040603050505030304" pitchFamily="18" charset="0"/>
                <a:ea typeface="Tahoma" panose="020B0604030504040204" pitchFamily="34" charset="0"/>
                <a:cs typeface="Tahoma" panose="020B0604030504040204" pitchFamily="34" charset="0"/>
              </a:rPr>
              <a:t>Group Work:</a:t>
            </a:r>
          </a:p>
          <a:p>
            <a:pPr lvl="1"/>
            <a:r>
              <a:rPr lang="en-US" sz="2400" dirty="0">
                <a:latin typeface="Calisto MT" panose="02040603050505030304" pitchFamily="18" charset="0"/>
                <a:ea typeface="Tahoma" panose="020B0604030504040204" pitchFamily="34" charset="0"/>
                <a:cs typeface="Tahoma" panose="020B0604030504040204" pitchFamily="34" charset="0"/>
              </a:rPr>
              <a:t>a virtual discussion session implemented three small group activities with pre- and post- meeting assignments</a:t>
            </a:r>
          </a:p>
          <a:p>
            <a:pPr lvl="1"/>
            <a:r>
              <a:rPr lang="en-US" sz="2400" dirty="0">
                <a:latin typeface="Calisto MT" panose="02040603050505030304" pitchFamily="18" charset="0"/>
                <a:ea typeface="Tahoma" panose="020B0604030504040204" pitchFamily="34" charset="0"/>
                <a:cs typeface="Tahoma" panose="020B0604030504040204" pitchFamily="34" charset="0"/>
              </a:rPr>
              <a:t>Students were assigned to groups of 3-4 to work together</a:t>
            </a:r>
          </a:p>
          <a:p>
            <a:pPr lvl="1"/>
            <a:r>
              <a:rPr lang="en-US" sz="2400" dirty="0">
                <a:latin typeface="Calisto MT" panose="02040603050505030304" pitchFamily="18" charset="0"/>
                <a:ea typeface="Tahoma" panose="020B0604030504040204" pitchFamily="34" charset="0"/>
                <a:cs typeface="Tahoma" panose="020B0604030504040204" pitchFamily="34" charset="0"/>
              </a:rPr>
              <a:t>Each group was expected to work together collaboratively in class in breakout rooms (the class was offered virtually due to COVID-19) as well as outside of class </a:t>
            </a:r>
          </a:p>
        </p:txBody>
      </p:sp>
      <p:pic>
        <p:nvPicPr>
          <p:cNvPr id="4" name="Picture 3">
            <a:extLst>
              <a:ext uri="{FF2B5EF4-FFF2-40B4-BE49-F238E27FC236}">
                <a16:creationId xmlns:a16="http://schemas.microsoft.com/office/drawing/2014/main" id="{2F12FEE7-6DD9-4D68-B756-474F03FAC5AE}"/>
              </a:ext>
            </a:extLst>
          </p:cNvPr>
          <p:cNvPicPr>
            <a:picLocks noChangeAspect="1"/>
          </p:cNvPicPr>
          <p:nvPr/>
        </p:nvPicPr>
        <p:blipFill>
          <a:blip r:embed="rId3"/>
          <a:stretch>
            <a:fillRect/>
          </a:stretch>
        </p:blipFill>
        <p:spPr>
          <a:xfrm rot="5400000">
            <a:off x="7962750" y="3316382"/>
            <a:ext cx="3992517" cy="2657778"/>
          </a:xfrm>
          <a:prstGeom prst="rect">
            <a:avLst/>
          </a:prstGeom>
        </p:spPr>
      </p:pic>
      <p:pic>
        <p:nvPicPr>
          <p:cNvPr id="5" name="Picture 4">
            <a:extLst>
              <a:ext uri="{FF2B5EF4-FFF2-40B4-BE49-F238E27FC236}">
                <a16:creationId xmlns:a16="http://schemas.microsoft.com/office/drawing/2014/main" id="{B14A7248-4B64-452B-8639-1032288AFFE6}"/>
              </a:ext>
            </a:extLst>
          </p:cNvPr>
          <p:cNvPicPr>
            <a:picLocks noChangeAspect="1"/>
          </p:cNvPicPr>
          <p:nvPr/>
        </p:nvPicPr>
        <p:blipFill>
          <a:blip r:embed="rId4"/>
          <a:stretch>
            <a:fillRect/>
          </a:stretch>
        </p:blipFill>
        <p:spPr>
          <a:xfrm>
            <a:off x="7858540" y="764079"/>
            <a:ext cx="4200939" cy="1461288"/>
          </a:xfrm>
          <a:prstGeom prst="rect">
            <a:avLst/>
          </a:prstGeom>
        </p:spPr>
      </p:pic>
    </p:spTree>
    <p:extLst>
      <p:ext uri="{BB962C8B-B14F-4D97-AF65-F5344CB8AC3E}">
        <p14:creationId xmlns:p14="http://schemas.microsoft.com/office/powerpoint/2010/main" val="291955698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B6CE4-2B13-4715-B5B2-615A55922CA1}"/>
              </a:ext>
            </a:extLst>
          </p:cNvPr>
          <p:cNvSpPr>
            <a:spLocks noGrp="1"/>
          </p:cNvSpPr>
          <p:nvPr>
            <p:ph type="title"/>
          </p:nvPr>
        </p:nvSpPr>
        <p:spPr>
          <a:xfrm>
            <a:off x="1143001" y="148065"/>
            <a:ext cx="9905998" cy="918734"/>
          </a:xfrm>
        </p:spPr>
        <p:txBody>
          <a:bodyPr>
            <a:normAutofit/>
          </a:bodyPr>
          <a:lstStyle/>
          <a:p>
            <a:r>
              <a:rPr lang="en-US" sz="4400" dirty="0">
                <a:latin typeface="Calisto MT" panose="02040603050505030304" pitchFamily="18" charset="0"/>
              </a:rPr>
              <a:t>Methods:</a:t>
            </a:r>
          </a:p>
        </p:txBody>
      </p:sp>
      <p:sp>
        <p:nvSpPr>
          <p:cNvPr id="3" name="Content Placeholder 2">
            <a:extLst>
              <a:ext uri="{FF2B5EF4-FFF2-40B4-BE49-F238E27FC236}">
                <a16:creationId xmlns:a16="http://schemas.microsoft.com/office/drawing/2014/main" id="{143F5361-68C0-4BF5-80C8-F1E7BF92B2DB}"/>
              </a:ext>
            </a:extLst>
          </p:cNvPr>
          <p:cNvSpPr>
            <a:spLocks noGrp="1"/>
          </p:cNvSpPr>
          <p:nvPr>
            <p:ph idx="1"/>
          </p:nvPr>
        </p:nvSpPr>
        <p:spPr>
          <a:xfrm>
            <a:off x="876371" y="1066799"/>
            <a:ext cx="6677370" cy="5643136"/>
          </a:xfrm>
        </p:spPr>
        <p:txBody>
          <a:bodyPr vert="horz" lIns="91440" tIns="45720" rIns="91440" bIns="45720" rtlCol="0" anchor="t">
            <a:normAutofit lnSpcReduction="10000"/>
          </a:bodyPr>
          <a:lstStyle/>
          <a:p>
            <a:pPr marL="0" lvl="0" indent="0">
              <a:buNone/>
            </a:pPr>
            <a:r>
              <a:rPr lang="en-US" sz="2200" dirty="0">
                <a:latin typeface="Calisto MT" panose="02040603050505030304" pitchFamily="18" charset="0"/>
                <a:ea typeface="Tahoma" panose="020B0604030504040204" pitchFamily="34" charset="0"/>
                <a:cs typeface="Tahoma" panose="020B0604030504040204" pitchFamily="34" charset="0"/>
              </a:rPr>
              <a:t>Group Work Continued..</a:t>
            </a:r>
          </a:p>
          <a:p>
            <a:pPr lvl="0"/>
            <a:r>
              <a:rPr lang="en-US" sz="2200" dirty="0">
                <a:latin typeface="Calisto MT" panose="02040603050505030304" pitchFamily="18" charset="0"/>
                <a:ea typeface="Tahoma" panose="020B0604030504040204" pitchFamily="34" charset="0"/>
                <a:cs typeface="Tahoma" panose="020B0604030504040204" pitchFamily="34" charset="0"/>
              </a:rPr>
              <a:t>Assignments:</a:t>
            </a:r>
          </a:p>
          <a:p>
            <a:pPr lvl="1"/>
            <a:r>
              <a:rPr lang="en-US" sz="2200" dirty="0">
                <a:latin typeface="Calisto MT" panose="02040603050505030304" pitchFamily="18" charset="0"/>
                <a:ea typeface="Tahoma" panose="020B0604030504040204" pitchFamily="34" charset="0"/>
                <a:cs typeface="Tahoma" panose="020B0604030504040204" pitchFamily="34" charset="0"/>
              </a:rPr>
              <a:t>Four group computer assignments </a:t>
            </a:r>
          </a:p>
          <a:p>
            <a:pPr lvl="1"/>
            <a:r>
              <a:rPr lang="en-US" sz="2200" dirty="0">
                <a:latin typeface="Calisto MT" panose="02040603050505030304" pitchFamily="18" charset="0"/>
                <a:ea typeface="Tahoma" panose="020B0604030504040204" pitchFamily="34" charset="0"/>
                <a:cs typeface="Tahoma" panose="020B0604030504040204" pitchFamily="34" charset="0"/>
              </a:rPr>
              <a:t>Two case studies on COVID-19 related topics (origins of SARS-CoV-2 using NCBI Virus and Covid-19 Pathogenesis). </a:t>
            </a:r>
          </a:p>
          <a:p>
            <a:pPr lvl="2"/>
            <a:r>
              <a:rPr lang="en-US" sz="2200" dirty="0">
                <a:latin typeface="Calisto MT" panose="02040603050505030304" pitchFamily="18" charset="0"/>
                <a:ea typeface="Tahoma" panose="020B0604030504040204" pitchFamily="34" charset="0"/>
                <a:cs typeface="Tahoma" panose="020B0604030504040204" pitchFamily="34" charset="0"/>
              </a:rPr>
              <a:t>Students had to read a scientific journal article before the meeting and complete a post-activity assignment following the session</a:t>
            </a:r>
          </a:p>
          <a:p>
            <a:pPr lvl="1"/>
            <a:r>
              <a:rPr lang="en-US" sz="2200" dirty="0">
                <a:latin typeface="Calisto MT" panose="02040603050505030304" pitchFamily="18" charset="0"/>
                <a:ea typeface="Tahoma" panose="020B0604030504040204" pitchFamily="34" charset="0"/>
                <a:cs typeface="Tahoma" panose="020B0604030504040204" pitchFamily="34" charset="0"/>
              </a:rPr>
              <a:t>Final group project that looked into an assigned virus or host component. </a:t>
            </a:r>
          </a:p>
          <a:p>
            <a:pPr lvl="1"/>
            <a:r>
              <a:rPr lang="en-US" sz="2200" dirty="0">
                <a:latin typeface="Calisto MT" panose="02040603050505030304" pitchFamily="18" charset="0"/>
                <a:ea typeface="Tahoma" panose="020B0604030504040204" pitchFamily="34" charset="0"/>
                <a:cs typeface="Tahoma" panose="020B0604030504040204" pitchFamily="34" charset="0"/>
              </a:rPr>
              <a:t>Create a test question </a:t>
            </a:r>
          </a:p>
          <a:p>
            <a:pPr marL="457200" lvl="1" indent="0">
              <a:buNone/>
            </a:pPr>
            <a:endParaRPr lang="en-US" sz="2000" dirty="0">
              <a:latin typeface="Calisto MT" panose="02040603050505030304" pitchFamily="18" charset="0"/>
              <a:ea typeface="Tahoma" panose="020B0604030504040204" pitchFamily="34" charset="0"/>
              <a:cs typeface="Tahoma" panose="020B0604030504040204" pitchFamily="34" charset="0"/>
            </a:endParaRPr>
          </a:p>
          <a:p>
            <a:pPr lvl="1"/>
            <a:endParaRPr lang="en-US" sz="2000" dirty="0">
              <a:latin typeface="Calisto MT" panose="02040603050505030304" pitchFamily="18" charset="0"/>
              <a:ea typeface="Tahoma" panose="020B0604030504040204" pitchFamily="34" charset="0"/>
              <a:cs typeface="Tahoma" panose="020B0604030504040204" pitchFamily="34" charset="0"/>
            </a:endParaRPr>
          </a:p>
          <a:p>
            <a:pPr marL="457200" lvl="1" indent="0">
              <a:buNone/>
            </a:pPr>
            <a:endParaRPr lang="en-US" dirty="0">
              <a:latin typeface="Calisto MT" panose="02040603050505030304" pitchFamily="18" charset="0"/>
              <a:ea typeface="Tahoma" panose="020B0604030504040204" pitchFamily="34" charset="0"/>
              <a:cs typeface="Tahoma" panose="020B0604030504040204" pitchFamily="34" charset="0"/>
            </a:endParaRPr>
          </a:p>
          <a:p>
            <a:pPr lvl="1"/>
            <a:endParaRPr lang="en-US" dirty="0">
              <a:latin typeface="Calisto MT" panose="02040603050505030304" pitchFamily="18" charset="0"/>
              <a:ea typeface="Tahoma" panose="020B0604030504040204" pitchFamily="34" charset="0"/>
              <a:cs typeface="Tahoma" panose="020B0604030504040204" pitchFamily="34" charset="0"/>
            </a:endParaRPr>
          </a:p>
        </p:txBody>
      </p:sp>
      <p:pic>
        <p:nvPicPr>
          <p:cNvPr id="5" name="Picture 4">
            <a:extLst>
              <a:ext uri="{FF2B5EF4-FFF2-40B4-BE49-F238E27FC236}">
                <a16:creationId xmlns:a16="http://schemas.microsoft.com/office/drawing/2014/main" id="{069BC813-60E4-406A-A559-79EBCE21B8A5}"/>
              </a:ext>
            </a:extLst>
          </p:cNvPr>
          <p:cNvPicPr>
            <a:picLocks noChangeAspect="1"/>
          </p:cNvPicPr>
          <p:nvPr/>
        </p:nvPicPr>
        <p:blipFill rotWithShape="1">
          <a:blip r:embed="rId3"/>
          <a:srcRect l="34891" t="9836" r="36196" b="21145"/>
          <a:stretch/>
        </p:blipFill>
        <p:spPr>
          <a:xfrm>
            <a:off x="7790551" y="524805"/>
            <a:ext cx="3738840" cy="5017917"/>
          </a:xfrm>
          <a:prstGeom prst="rect">
            <a:avLst/>
          </a:prstGeom>
        </p:spPr>
      </p:pic>
      <p:sp>
        <p:nvSpPr>
          <p:cNvPr id="15" name="Arrow: Right 14">
            <a:extLst>
              <a:ext uri="{FF2B5EF4-FFF2-40B4-BE49-F238E27FC236}">
                <a16:creationId xmlns:a16="http://schemas.microsoft.com/office/drawing/2014/main" id="{942B7FB2-9F73-49F7-BC8E-15C23D8C89E6}"/>
              </a:ext>
            </a:extLst>
          </p:cNvPr>
          <p:cNvSpPr/>
          <p:nvPr/>
        </p:nvSpPr>
        <p:spPr>
          <a:xfrm rot="20471384">
            <a:off x="7235069" y="3847666"/>
            <a:ext cx="1298714" cy="371061"/>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D6949D6C-495D-4DE5-A0C0-CF901C3B0F75}"/>
              </a:ext>
            </a:extLst>
          </p:cNvPr>
          <p:cNvSpPr txBox="1"/>
          <p:nvPr/>
        </p:nvSpPr>
        <p:spPr>
          <a:xfrm>
            <a:off x="7519746" y="5686864"/>
            <a:ext cx="4280450" cy="646331"/>
          </a:xfrm>
          <a:prstGeom prst="rect">
            <a:avLst/>
          </a:prstGeom>
          <a:solidFill>
            <a:schemeClr val="accent2">
              <a:lumMod val="50000"/>
            </a:schemeClr>
          </a:solidFill>
        </p:spPr>
        <p:txBody>
          <a:bodyPr wrap="square" rtlCol="0">
            <a:spAutoFit/>
          </a:bodyPr>
          <a:lstStyle/>
          <a:p>
            <a:r>
              <a:rPr lang="en-US" dirty="0"/>
              <a:t>One of the papers students were required to read before attending the discussion session</a:t>
            </a:r>
          </a:p>
        </p:txBody>
      </p:sp>
    </p:spTree>
    <p:extLst>
      <p:ext uri="{BB962C8B-B14F-4D97-AF65-F5344CB8AC3E}">
        <p14:creationId xmlns:p14="http://schemas.microsoft.com/office/powerpoint/2010/main" val="1902613301"/>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DA897-E787-4738-BAA7-8FB6AA1E51D0}"/>
              </a:ext>
            </a:extLst>
          </p:cNvPr>
          <p:cNvSpPr>
            <a:spLocks noGrp="1"/>
          </p:cNvSpPr>
          <p:nvPr>
            <p:ph type="title"/>
          </p:nvPr>
        </p:nvSpPr>
        <p:spPr>
          <a:xfrm>
            <a:off x="1141413" y="263775"/>
            <a:ext cx="9905998" cy="1478570"/>
          </a:xfrm>
        </p:spPr>
        <p:txBody>
          <a:bodyPr/>
          <a:lstStyle/>
          <a:p>
            <a:r>
              <a:rPr lang="en-US" dirty="0">
                <a:latin typeface="Calisto MT" panose="02040603050505030304" pitchFamily="18" charset="0"/>
              </a:rPr>
              <a:t>Results</a:t>
            </a:r>
            <a:br>
              <a:rPr lang="en-US" dirty="0">
                <a:latin typeface="Calisto MT" panose="02040603050505030304" pitchFamily="18" charset="0"/>
              </a:rPr>
            </a:br>
            <a:endParaRPr lang="en-US" dirty="0"/>
          </a:p>
        </p:txBody>
      </p:sp>
      <p:sp>
        <p:nvSpPr>
          <p:cNvPr id="3" name="Content Placeholder 2">
            <a:extLst>
              <a:ext uri="{FF2B5EF4-FFF2-40B4-BE49-F238E27FC236}">
                <a16:creationId xmlns:a16="http://schemas.microsoft.com/office/drawing/2014/main" id="{1CAA2663-A5B6-42E2-99A7-28006425D52E}"/>
              </a:ext>
            </a:extLst>
          </p:cNvPr>
          <p:cNvSpPr>
            <a:spLocks noGrp="1"/>
          </p:cNvSpPr>
          <p:nvPr>
            <p:ph idx="1"/>
          </p:nvPr>
        </p:nvSpPr>
        <p:spPr>
          <a:xfrm>
            <a:off x="1141412" y="1417983"/>
            <a:ext cx="9905999" cy="3326296"/>
          </a:xfrm>
        </p:spPr>
        <p:txBody>
          <a:bodyPr/>
          <a:lstStyle/>
          <a:p>
            <a:r>
              <a:rPr lang="en-US" sz="2400" dirty="0">
                <a:latin typeface="Calisto MT" panose="02040603050505030304" pitchFamily="18" charset="0"/>
              </a:rPr>
              <a:t>To better understand team-based learning in Cell and Molecular Biology, pre- and post- course SALG surveys were analyzed. Data was only obtained from students who consented to FERPA under IRB #186-19</a:t>
            </a:r>
            <a:endParaRPr lang="en-US" dirty="0">
              <a:latin typeface="Calisto MT" panose="02040603050505030304" pitchFamily="18" charset="0"/>
            </a:endParaRPr>
          </a:p>
          <a:p>
            <a:r>
              <a:rPr lang="en-US" sz="2400" dirty="0">
                <a:latin typeface="Calisto MT" panose="02040603050505030304" pitchFamily="18" charset="0"/>
              </a:rPr>
              <a:t>Pre-course survey was available to students the first week of class. </a:t>
            </a:r>
          </a:p>
          <a:p>
            <a:r>
              <a:rPr lang="en-US" dirty="0">
                <a:latin typeface="Calisto MT" panose="02040603050505030304" pitchFamily="18" charset="0"/>
              </a:rPr>
              <a:t>Post-course survey was available the last week of class</a:t>
            </a:r>
            <a:endParaRPr lang="en-US" sz="2400" dirty="0">
              <a:latin typeface="Calisto MT" panose="02040603050505030304" pitchFamily="18" charset="0"/>
            </a:endParaRPr>
          </a:p>
          <a:p>
            <a:endParaRPr lang="en-US" dirty="0"/>
          </a:p>
        </p:txBody>
      </p:sp>
      <p:pic>
        <p:nvPicPr>
          <p:cNvPr id="4" name="Picture 3">
            <a:extLst>
              <a:ext uri="{FF2B5EF4-FFF2-40B4-BE49-F238E27FC236}">
                <a16:creationId xmlns:a16="http://schemas.microsoft.com/office/drawing/2014/main" id="{3035BBBC-239B-4806-833C-3187AA9A867E}"/>
              </a:ext>
            </a:extLst>
          </p:cNvPr>
          <p:cNvPicPr>
            <a:picLocks noChangeAspect="1"/>
          </p:cNvPicPr>
          <p:nvPr/>
        </p:nvPicPr>
        <p:blipFill rotWithShape="1">
          <a:blip r:embed="rId3"/>
          <a:srcRect l="7587" t="8287" r="16117"/>
          <a:stretch/>
        </p:blipFill>
        <p:spPr>
          <a:xfrm>
            <a:off x="3988904" y="4027356"/>
            <a:ext cx="4214191" cy="2620195"/>
          </a:xfrm>
          <a:prstGeom prst="rect">
            <a:avLst/>
          </a:prstGeom>
        </p:spPr>
      </p:pic>
    </p:spTree>
    <p:extLst>
      <p:ext uri="{BB962C8B-B14F-4D97-AF65-F5344CB8AC3E}">
        <p14:creationId xmlns:p14="http://schemas.microsoft.com/office/powerpoint/2010/main" val="1685474170"/>
      </p:ext>
    </p:extLst>
  </p:cSld>
  <p:clrMapOvr>
    <a:masterClrMapping/>
  </p:clrMapOvr>
  <p:transition spd="slow">
    <p:wip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40000"/>
              </a:schemeClr>
            </a:gs>
            <a:gs pos="100000">
              <a:schemeClr val="phClr">
                <a:shade val="92000"/>
                <a:hueMod val="104000"/>
                <a:satMod val="140000"/>
                <a:lumMod val="48000"/>
              </a:schemeClr>
            </a:gs>
          </a:gsLst>
          <a:lin ang="5040000" scaled="0"/>
        </a:gradFill>
        <a:blipFill>
          <a:blip xmlns:r="http://schemas.openxmlformats.org/officeDocument/2006/relationships" r:embed="rId1">
            <a:duotone>
              <a:schemeClr val="phClr">
                <a:shade val="48000"/>
                <a:hueMod val="106000"/>
                <a:satMod val="140000"/>
                <a:lumMod val="42000"/>
              </a:schemeClr>
              <a:schemeClr val="phClr">
                <a:tint val="98000"/>
                <a:hueMod val="92000"/>
                <a:satMod val="220000"/>
                <a:lumMod val="90000"/>
              </a:schemeClr>
            </a:duotone>
          </a:blip>
          <a:stretch/>
        </a:blipFill>
      </a:bgFillStyleLst>
    </a:fmtScheme>
  </a:themeElements>
  <a:objectDefaults/>
  <a:extraClrSchemeLst/>
  <a:extLst>
    <a:ext uri="{05A4C25C-085E-4340-85A3-A5531E510DB2}">
      <thm15:themeFamily xmlns:thm15="http://schemas.microsoft.com/office/thememl/2012/main" name="TF77815013_Problem-solution cycle_RVA_v3" id="{20834410-FC37-46AC-ACB7-FB202F8C4BA9}" vid="{1ED24379-BFF7-4E2F-B7EC-A47C906E21A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579702B-25C7-40D7-9E29-7686B11A9660}">
  <ds:schemaRefs>
    <ds:schemaRef ds:uri="http://schemas.microsoft.com/sharepoint/v3/contenttype/forms"/>
  </ds:schemaRefs>
</ds:datastoreItem>
</file>

<file path=customXml/itemProps2.xml><?xml version="1.0" encoding="utf-8"?>
<ds:datastoreItem xmlns:ds="http://schemas.openxmlformats.org/officeDocument/2006/customXml" ds:itemID="{E7866CFD-F94E-4AE5-ACEA-86FEC0F48A10}">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A7C0B241-13E5-418D-8920-D23491E2D2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Problemsolution cycle </Template>
  <TotalTime>3973</TotalTime>
  <Words>3020</Words>
  <Application>Microsoft Office PowerPoint</Application>
  <PresentationFormat>Widescreen</PresentationFormat>
  <Paragraphs>258</Paragraphs>
  <Slides>19</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Calisto MT</vt:lpstr>
      <vt:lpstr>Times New Roman</vt:lpstr>
      <vt:lpstr>Tw Cen MT</vt:lpstr>
      <vt:lpstr>Circuit</vt:lpstr>
      <vt:lpstr>COVID-19  Team  Based  Learning In  Cellular  and  Molecular Biology  Enhances  Student Engagement  and  Enthusiasm In Learning</vt:lpstr>
      <vt:lpstr>Background</vt:lpstr>
      <vt:lpstr>PowerPoint Presentation</vt:lpstr>
      <vt:lpstr>PowerPoint Presentation</vt:lpstr>
      <vt:lpstr>PowerPoint Presentation</vt:lpstr>
      <vt:lpstr>Team Based Learning </vt:lpstr>
      <vt:lpstr>Methods:</vt:lpstr>
      <vt:lpstr>Methods:</vt:lpstr>
      <vt:lpstr>Results </vt:lpstr>
      <vt:lpstr>SALG Survey:</vt:lpstr>
      <vt:lpstr>Qualitative Analysis:</vt:lpstr>
      <vt:lpstr>PowerPoint Presentation</vt:lpstr>
      <vt:lpstr>PowerPoint Presentation</vt:lpstr>
      <vt:lpstr>Student Responses:</vt:lpstr>
      <vt:lpstr>Qualitative Analysis:</vt:lpstr>
      <vt:lpstr>Conclusion:</vt:lpstr>
      <vt:lpstr>Discussion:</vt:lpstr>
      <vt:lpstr>references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COVID-19  Team  Based  Learning In  Cellular  and  Molecular Biology  Enhances  Student Engagement  and  Enthusiasm In  Learning</dc:title>
  <dc:creator>Raegan Hauschildt</dc:creator>
  <cp:lastModifiedBy>Raegan Hauschildt</cp:lastModifiedBy>
  <cp:revision>62</cp:revision>
  <dcterms:created xsi:type="dcterms:W3CDTF">2021-03-20T00:21:29Z</dcterms:created>
  <dcterms:modified xsi:type="dcterms:W3CDTF">2021-04-11T20:04:15Z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