
<file path=[Content_Types].xml><?xml version="1.0" encoding="utf-8"?>
<Types xmlns="http://schemas.openxmlformats.org/package/2006/content-types">
  <Default Extension="gif" ContentType="image/gif"/>
  <Default Extension="jpeg" ContentType="image/jpeg"/>
  <Default Extension="jpg" ContentType="image/jpeg"/>
  <Default Extension="php"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3"/>
  </p:notesMasterIdLst>
  <p:sldIdLst>
    <p:sldId id="256" r:id="rId2"/>
    <p:sldId id="257" r:id="rId3"/>
    <p:sldId id="260" r:id="rId4"/>
    <p:sldId id="274" r:id="rId5"/>
    <p:sldId id="265" r:id="rId6"/>
    <p:sldId id="258" r:id="rId7"/>
    <p:sldId id="261" r:id="rId8"/>
    <p:sldId id="262" r:id="rId9"/>
    <p:sldId id="272" r:id="rId10"/>
    <p:sldId id="267" r:id="rId11"/>
    <p:sldId id="268" r:id="rId12"/>
    <p:sldId id="269" r:id="rId13"/>
    <p:sldId id="259" r:id="rId14"/>
    <p:sldId id="264" r:id="rId15"/>
    <p:sldId id="270" r:id="rId16"/>
    <p:sldId id="271" r:id="rId17"/>
    <p:sldId id="263" r:id="rId18"/>
    <p:sldId id="277" r:id="rId19"/>
    <p:sldId id="273" r:id="rId20"/>
    <p:sldId id="276" r:id="rId21"/>
    <p:sldId id="275"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262"/>
    <p:restoredTop sz="96327"/>
  </p:normalViewPr>
  <p:slideViewPr>
    <p:cSldViewPr snapToGrid="0" snapToObjects="1">
      <p:cViewPr varScale="1">
        <p:scale>
          <a:sx n="86" d="100"/>
          <a:sy n="86" d="100"/>
        </p:scale>
        <p:origin x="248" y="12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F12C3B-B94E-4BBE-82B9-7B7D63DD16E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3F68075-2F86-4F36-8B9B-53B845024A09}">
      <dgm:prSet/>
      <dgm:spPr/>
      <dgm:t>
        <a:bodyPr/>
        <a:lstStyle/>
        <a:p>
          <a:r>
            <a:rPr lang="en-US"/>
            <a:t>GBM Caregiver Research Group </a:t>
          </a:r>
        </a:p>
      </dgm:t>
    </dgm:pt>
    <dgm:pt modelId="{D9625690-8076-49E6-A203-7583778BD672}" type="parTrans" cxnId="{550498BF-113D-4A7E-BA0D-D6CFA518BDE4}">
      <dgm:prSet/>
      <dgm:spPr/>
      <dgm:t>
        <a:bodyPr/>
        <a:lstStyle/>
        <a:p>
          <a:endParaRPr lang="en-US"/>
        </a:p>
      </dgm:t>
    </dgm:pt>
    <dgm:pt modelId="{A3FAC536-5217-4860-85EE-A253E20F0A17}" type="sibTrans" cxnId="{550498BF-113D-4A7E-BA0D-D6CFA518BDE4}">
      <dgm:prSet/>
      <dgm:spPr/>
      <dgm:t>
        <a:bodyPr/>
        <a:lstStyle/>
        <a:p>
          <a:endParaRPr lang="en-US"/>
        </a:p>
      </dgm:t>
    </dgm:pt>
    <dgm:pt modelId="{75318747-84D3-4EAE-AAFD-A84CAF11944E}">
      <dgm:prSet/>
      <dgm:spPr/>
      <dgm:t>
        <a:bodyPr/>
        <a:lstStyle/>
        <a:p>
          <a:r>
            <a:rPr lang="en-US"/>
            <a:t>Dishanna Miller</a:t>
          </a:r>
        </a:p>
      </dgm:t>
    </dgm:pt>
    <dgm:pt modelId="{F7B3ADA1-FB85-4479-97A6-4B32FE89BD4C}" type="parTrans" cxnId="{2494D86C-D98E-48B8-844D-E681539D936D}">
      <dgm:prSet/>
      <dgm:spPr/>
      <dgm:t>
        <a:bodyPr/>
        <a:lstStyle/>
        <a:p>
          <a:endParaRPr lang="en-US"/>
        </a:p>
      </dgm:t>
    </dgm:pt>
    <dgm:pt modelId="{50F1654F-3A0E-4174-9173-2669C80D2338}" type="sibTrans" cxnId="{2494D86C-D98E-48B8-844D-E681539D936D}">
      <dgm:prSet/>
      <dgm:spPr/>
      <dgm:t>
        <a:bodyPr/>
        <a:lstStyle/>
        <a:p>
          <a:endParaRPr lang="en-US"/>
        </a:p>
      </dgm:t>
    </dgm:pt>
    <dgm:pt modelId="{8F3441CC-EBD0-43DB-A2AE-DFA69088581E}">
      <dgm:prSet/>
      <dgm:spPr/>
      <dgm:t>
        <a:bodyPr/>
        <a:lstStyle/>
        <a:p>
          <a:r>
            <a:rPr lang="en-US"/>
            <a:t>Maddy Cutaia</a:t>
          </a:r>
        </a:p>
      </dgm:t>
    </dgm:pt>
    <dgm:pt modelId="{3CAAC386-880A-485A-9679-4532F03BEE50}" type="parTrans" cxnId="{F9D3DC6E-94F3-402E-BF45-E85B71F158F8}">
      <dgm:prSet/>
      <dgm:spPr/>
      <dgm:t>
        <a:bodyPr/>
        <a:lstStyle/>
        <a:p>
          <a:endParaRPr lang="en-US"/>
        </a:p>
      </dgm:t>
    </dgm:pt>
    <dgm:pt modelId="{126F384E-104E-439E-92BD-E3733B5313D0}" type="sibTrans" cxnId="{F9D3DC6E-94F3-402E-BF45-E85B71F158F8}">
      <dgm:prSet/>
      <dgm:spPr/>
      <dgm:t>
        <a:bodyPr/>
        <a:lstStyle/>
        <a:p>
          <a:endParaRPr lang="en-US"/>
        </a:p>
      </dgm:t>
    </dgm:pt>
    <dgm:pt modelId="{3EDEA89D-08F3-4650-BCA0-03BCBEAEE87D}">
      <dgm:prSet/>
      <dgm:spPr/>
      <dgm:t>
        <a:bodyPr/>
        <a:lstStyle/>
        <a:p>
          <a:r>
            <a:rPr lang="en-US" dirty="0"/>
            <a:t>Karlee </a:t>
          </a:r>
          <a:r>
            <a:rPr lang="en-US" dirty="0" err="1"/>
            <a:t>Trebesch</a:t>
          </a:r>
          <a:endParaRPr lang="en-US" dirty="0"/>
        </a:p>
      </dgm:t>
    </dgm:pt>
    <dgm:pt modelId="{F34B75AF-AB05-49D5-B1DE-7219B59962DD}" type="parTrans" cxnId="{694A19D5-15E8-4D46-8A03-90B8C40ACF6C}">
      <dgm:prSet/>
      <dgm:spPr/>
      <dgm:t>
        <a:bodyPr/>
        <a:lstStyle/>
        <a:p>
          <a:endParaRPr lang="en-US"/>
        </a:p>
      </dgm:t>
    </dgm:pt>
    <dgm:pt modelId="{18B06C65-F07A-40FE-A3AE-93288C1BF55B}" type="sibTrans" cxnId="{694A19D5-15E8-4D46-8A03-90B8C40ACF6C}">
      <dgm:prSet/>
      <dgm:spPr/>
      <dgm:t>
        <a:bodyPr/>
        <a:lstStyle/>
        <a:p>
          <a:endParaRPr lang="en-US"/>
        </a:p>
      </dgm:t>
    </dgm:pt>
    <dgm:pt modelId="{F5EDAF88-257B-438A-84ED-440C3B8C89F5}">
      <dgm:prSet/>
      <dgm:spPr/>
      <dgm:t>
        <a:bodyPr/>
        <a:lstStyle/>
        <a:p>
          <a:r>
            <a:rPr lang="en-US"/>
            <a:t>Mark Hirschfelder</a:t>
          </a:r>
        </a:p>
      </dgm:t>
    </dgm:pt>
    <dgm:pt modelId="{4778F0C5-3C3D-4878-A7BA-D5500D221421}" type="parTrans" cxnId="{D78A0546-3C4E-4B28-BB3C-2FD3054DCB76}">
      <dgm:prSet/>
      <dgm:spPr/>
      <dgm:t>
        <a:bodyPr/>
        <a:lstStyle/>
        <a:p>
          <a:endParaRPr lang="en-US"/>
        </a:p>
      </dgm:t>
    </dgm:pt>
    <dgm:pt modelId="{61C6676A-0FAB-4FBA-A512-5D2CB62AD92F}" type="sibTrans" cxnId="{D78A0546-3C4E-4B28-BB3C-2FD3054DCB76}">
      <dgm:prSet/>
      <dgm:spPr/>
      <dgm:t>
        <a:bodyPr/>
        <a:lstStyle/>
        <a:p>
          <a:endParaRPr lang="en-US"/>
        </a:p>
      </dgm:t>
    </dgm:pt>
    <dgm:pt modelId="{AEEF1DE1-EB18-4E11-9093-0474E1CC7559}">
      <dgm:prSet/>
      <dgm:spPr/>
      <dgm:t>
        <a:bodyPr/>
        <a:lstStyle/>
        <a:p>
          <a:r>
            <a:rPr lang="en-US"/>
            <a:t>Sunny Mathaun</a:t>
          </a:r>
        </a:p>
      </dgm:t>
    </dgm:pt>
    <dgm:pt modelId="{F0CF4766-BB63-414E-8662-D552A4C73F48}" type="parTrans" cxnId="{CCC781C6-41BA-4F71-A8E0-876663DA9A25}">
      <dgm:prSet/>
      <dgm:spPr/>
      <dgm:t>
        <a:bodyPr/>
        <a:lstStyle/>
        <a:p>
          <a:endParaRPr lang="en-US"/>
        </a:p>
      </dgm:t>
    </dgm:pt>
    <dgm:pt modelId="{E5A2E4C8-DAB2-4F80-985A-1F3F3E2164C0}" type="sibTrans" cxnId="{CCC781C6-41BA-4F71-A8E0-876663DA9A25}">
      <dgm:prSet/>
      <dgm:spPr/>
      <dgm:t>
        <a:bodyPr/>
        <a:lstStyle/>
        <a:p>
          <a:endParaRPr lang="en-US"/>
        </a:p>
      </dgm:t>
    </dgm:pt>
    <dgm:pt modelId="{C899E81D-4CF7-4BB2-A4AC-A9F5FE103B1F}">
      <dgm:prSet/>
      <dgm:spPr/>
      <dgm:t>
        <a:bodyPr/>
        <a:lstStyle/>
        <a:p>
          <a:r>
            <a:rPr lang="en-US"/>
            <a:t>Emily Burke</a:t>
          </a:r>
        </a:p>
      </dgm:t>
    </dgm:pt>
    <dgm:pt modelId="{ACBC1DF3-6AB7-4D1B-AEEF-3169351C355F}" type="parTrans" cxnId="{85CD166B-FE58-4836-AFF0-254C5F59A9F7}">
      <dgm:prSet/>
      <dgm:spPr/>
      <dgm:t>
        <a:bodyPr/>
        <a:lstStyle/>
        <a:p>
          <a:endParaRPr lang="en-US"/>
        </a:p>
      </dgm:t>
    </dgm:pt>
    <dgm:pt modelId="{17A2B40A-E463-44AA-B475-C58FE4F8F4F8}" type="sibTrans" cxnId="{85CD166B-FE58-4836-AFF0-254C5F59A9F7}">
      <dgm:prSet/>
      <dgm:spPr/>
      <dgm:t>
        <a:bodyPr/>
        <a:lstStyle/>
        <a:p>
          <a:endParaRPr lang="en-US"/>
        </a:p>
      </dgm:t>
    </dgm:pt>
    <dgm:pt modelId="{A697255E-735C-432F-8E50-E109DCDA9BF6}">
      <dgm:prSet/>
      <dgm:spPr/>
      <dgm:t>
        <a:bodyPr/>
        <a:lstStyle/>
        <a:p>
          <a:r>
            <a:rPr lang="en-US" dirty="0"/>
            <a:t>Dr. Laurie </a:t>
          </a:r>
          <a:r>
            <a:rPr lang="en-US" dirty="0" err="1"/>
            <a:t>Minns</a:t>
          </a:r>
          <a:endParaRPr lang="en-US" dirty="0"/>
        </a:p>
      </dgm:t>
    </dgm:pt>
    <dgm:pt modelId="{A7740AEE-4099-464D-A4E0-35DC90D224E1}" type="parTrans" cxnId="{D705456F-4B53-4362-A0E9-C2F822781AD8}">
      <dgm:prSet/>
      <dgm:spPr/>
      <dgm:t>
        <a:bodyPr/>
        <a:lstStyle/>
        <a:p>
          <a:endParaRPr lang="en-US"/>
        </a:p>
      </dgm:t>
    </dgm:pt>
    <dgm:pt modelId="{357A50B3-1390-4778-A6B5-78FD8D8F6C95}" type="sibTrans" cxnId="{D705456F-4B53-4362-A0E9-C2F822781AD8}">
      <dgm:prSet/>
      <dgm:spPr/>
      <dgm:t>
        <a:bodyPr/>
        <a:lstStyle/>
        <a:p>
          <a:endParaRPr lang="en-US"/>
        </a:p>
      </dgm:t>
    </dgm:pt>
    <dgm:pt modelId="{3137B913-9E16-4BB5-8B0F-595C2EBC76C9}">
      <dgm:prSet/>
      <dgm:spPr/>
      <dgm:t>
        <a:bodyPr/>
        <a:lstStyle/>
        <a:p>
          <a:r>
            <a:rPr lang="en-US" dirty="0"/>
            <a:t>All female caregivers and GBM patients willing to share their stories! </a:t>
          </a:r>
        </a:p>
      </dgm:t>
    </dgm:pt>
    <dgm:pt modelId="{F1E3E8E4-20BC-4830-8266-B94C6FB713DF}" type="parTrans" cxnId="{12A0407F-4077-4E50-9BD1-95464ACFD4C9}">
      <dgm:prSet/>
      <dgm:spPr/>
      <dgm:t>
        <a:bodyPr/>
        <a:lstStyle/>
        <a:p>
          <a:endParaRPr lang="en-US"/>
        </a:p>
      </dgm:t>
    </dgm:pt>
    <dgm:pt modelId="{5EE143DC-B570-47AC-8973-CBF304C7C0BF}" type="sibTrans" cxnId="{12A0407F-4077-4E50-9BD1-95464ACFD4C9}">
      <dgm:prSet/>
      <dgm:spPr/>
      <dgm:t>
        <a:bodyPr/>
        <a:lstStyle/>
        <a:p>
          <a:endParaRPr lang="en-US"/>
        </a:p>
      </dgm:t>
    </dgm:pt>
    <dgm:pt modelId="{36E8ADA1-14D5-CF4F-9558-9F4F47256574}" type="pres">
      <dgm:prSet presAssocID="{07F12C3B-B94E-4BBE-82B9-7B7D63DD16E9}" presName="linear" presStyleCnt="0">
        <dgm:presLayoutVars>
          <dgm:animLvl val="lvl"/>
          <dgm:resizeHandles val="exact"/>
        </dgm:presLayoutVars>
      </dgm:prSet>
      <dgm:spPr/>
    </dgm:pt>
    <dgm:pt modelId="{7A1D5D5F-9FBD-C842-8851-819B6C33859F}" type="pres">
      <dgm:prSet presAssocID="{23F68075-2F86-4F36-8B9B-53B845024A09}" presName="parentText" presStyleLbl="node1" presStyleIdx="0" presStyleCnt="3">
        <dgm:presLayoutVars>
          <dgm:chMax val="0"/>
          <dgm:bulletEnabled val="1"/>
        </dgm:presLayoutVars>
      </dgm:prSet>
      <dgm:spPr/>
    </dgm:pt>
    <dgm:pt modelId="{EB511760-B33F-3647-9094-70347821C427}" type="pres">
      <dgm:prSet presAssocID="{23F68075-2F86-4F36-8B9B-53B845024A09}" presName="childText" presStyleLbl="revTx" presStyleIdx="0" presStyleCnt="1">
        <dgm:presLayoutVars>
          <dgm:bulletEnabled val="1"/>
        </dgm:presLayoutVars>
      </dgm:prSet>
      <dgm:spPr/>
    </dgm:pt>
    <dgm:pt modelId="{1F92752D-E866-5B4F-8B41-BE11171BB3D6}" type="pres">
      <dgm:prSet presAssocID="{A697255E-735C-432F-8E50-E109DCDA9BF6}" presName="parentText" presStyleLbl="node1" presStyleIdx="1" presStyleCnt="3">
        <dgm:presLayoutVars>
          <dgm:chMax val="0"/>
          <dgm:bulletEnabled val="1"/>
        </dgm:presLayoutVars>
      </dgm:prSet>
      <dgm:spPr/>
    </dgm:pt>
    <dgm:pt modelId="{ACEE9304-ECB2-E24D-9C34-66B3F7547C38}" type="pres">
      <dgm:prSet presAssocID="{357A50B3-1390-4778-A6B5-78FD8D8F6C95}" presName="spacer" presStyleCnt="0"/>
      <dgm:spPr/>
    </dgm:pt>
    <dgm:pt modelId="{A696EF9D-9CA7-E84F-8868-516B2386E1FB}" type="pres">
      <dgm:prSet presAssocID="{3137B913-9E16-4BB5-8B0F-595C2EBC76C9}" presName="parentText" presStyleLbl="node1" presStyleIdx="2" presStyleCnt="3">
        <dgm:presLayoutVars>
          <dgm:chMax val="0"/>
          <dgm:bulletEnabled val="1"/>
        </dgm:presLayoutVars>
      </dgm:prSet>
      <dgm:spPr/>
    </dgm:pt>
  </dgm:ptLst>
  <dgm:cxnLst>
    <dgm:cxn modelId="{22432718-E0C2-C842-BF04-B46671479B27}" type="presOf" srcId="{75318747-84D3-4EAE-AAFD-A84CAF11944E}" destId="{EB511760-B33F-3647-9094-70347821C427}" srcOrd="0" destOrd="0" presId="urn:microsoft.com/office/officeart/2005/8/layout/vList2"/>
    <dgm:cxn modelId="{8BDA8E25-C5D9-7342-A8BE-2C078A14BE07}" type="presOf" srcId="{A697255E-735C-432F-8E50-E109DCDA9BF6}" destId="{1F92752D-E866-5B4F-8B41-BE11171BB3D6}" srcOrd="0" destOrd="0" presId="urn:microsoft.com/office/officeart/2005/8/layout/vList2"/>
    <dgm:cxn modelId="{D78A0546-3C4E-4B28-BB3C-2FD3054DCB76}" srcId="{23F68075-2F86-4F36-8B9B-53B845024A09}" destId="{F5EDAF88-257B-438A-84ED-440C3B8C89F5}" srcOrd="3" destOrd="0" parTransId="{4778F0C5-3C3D-4878-A7BA-D5500D221421}" sibTransId="{61C6676A-0FAB-4FBA-A512-5D2CB62AD92F}"/>
    <dgm:cxn modelId="{6A0A8865-3F84-994E-95BA-F432305824D7}" type="presOf" srcId="{AEEF1DE1-EB18-4E11-9093-0474E1CC7559}" destId="{EB511760-B33F-3647-9094-70347821C427}" srcOrd="0" destOrd="4" presId="urn:microsoft.com/office/officeart/2005/8/layout/vList2"/>
    <dgm:cxn modelId="{85CD166B-FE58-4836-AFF0-254C5F59A9F7}" srcId="{23F68075-2F86-4F36-8B9B-53B845024A09}" destId="{C899E81D-4CF7-4BB2-A4AC-A9F5FE103B1F}" srcOrd="5" destOrd="0" parTransId="{ACBC1DF3-6AB7-4D1B-AEEF-3169351C355F}" sibTransId="{17A2B40A-E463-44AA-B475-C58FE4F8F4F8}"/>
    <dgm:cxn modelId="{2494D86C-D98E-48B8-844D-E681539D936D}" srcId="{23F68075-2F86-4F36-8B9B-53B845024A09}" destId="{75318747-84D3-4EAE-AAFD-A84CAF11944E}" srcOrd="0" destOrd="0" parTransId="{F7B3ADA1-FB85-4479-97A6-4B32FE89BD4C}" sibTransId="{50F1654F-3A0E-4174-9173-2669C80D2338}"/>
    <dgm:cxn modelId="{F9D3DC6E-94F3-402E-BF45-E85B71F158F8}" srcId="{23F68075-2F86-4F36-8B9B-53B845024A09}" destId="{8F3441CC-EBD0-43DB-A2AE-DFA69088581E}" srcOrd="1" destOrd="0" parTransId="{3CAAC386-880A-485A-9679-4532F03BEE50}" sibTransId="{126F384E-104E-439E-92BD-E3733B5313D0}"/>
    <dgm:cxn modelId="{D705456F-4B53-4362-A0E9-C2F822781AD8}" srcId="{07F12C3B-B94E-4BBE-82B9-7B7D63DD16E9}" destId="{A697255E-735C-432F-8E50-E109DCDA9BF6}" srcOrd="1" destOrd="0" parTransId="{A7740AEE-4099-464D-A4E0-35DC90D224E1}" sibTransId="{357A50B3-1390-4778-A6B5-78FD8D8F6C95}"/>
    <dgm:cxn modelId="{27795E71-16F4-4A45-B8D0-DFEC2A0B1435}" type="presOf" srcId="{3137B913-9E16-4BB5-8B0F-595C2EBC76C9}" destId="{A696EF9D-9CA7-E84F-8868-516B2386E1FB}" srcOrd="0" destOrd="0" presId="urn:microsoft.com/office/officeart/2005/8/layout/vList2"/>
    <dgm:cxn modelId="{4A4E277C-284A-7143-BA61-F11F513D9141}" type="presOf" srcId="{23F68075-2F86-4F36-8B9B-53B845024A09}" destId="{7A1D5D5F-9FBD-C842-8851-819B6C33859F}" srcOrd="0" destOrd="0" presId="urn:microsoft.com/office/officeart/2005/8/layout/vList2"/>
    <dgm:cxn modelId="{12A0407F-4077-4E50-9BD1-95464ACFD4C9}" srcId="{07F12C3B-B94E-4BBE-82B9-7B7D63DD16E9}" destId="{3137B913-9E16-4BB5-8B0F-595C2EBC76C9}" srcOrd="2" destOrd="0" parTransId="{F1E3E8E4-20BC-4830-8266-B94C6FB713DF}" sibTransId="{5EE143DC-B570-47AC-8973-CBF304C7C0BF}"/>
    <dgm:cxn modelId="{6B2DBA9B-4A5B-6448-8926-D6DA0D8A20BC}" type="presOf" srcId="{F5EDAF88-257B-438A-84ED-440C3B8C89F5}" destId="{EB511760-B33F-3647-9094-70347821C427}" srcOrd="0" destOrd="3" presId="urn:microsoft.com/office/officeart/2005/8/layout/vList2"/>
    <dgm:cxn modelId="{A4498EB1-EF60-524E-A0EE-4DD7837671A5}" type="presOf" srcId="{07F12C3B-B94E-4BBE-82B9-7B7D63DD16E9}" destId="{36E8ADA1-14D5-CF4F-9558-9F4F47256574}" srcOrd="0" destOrd="0" presId="urn:microsoft.com/office/officeart/2005/8/layout/vList2"/>
    <dgm:cxn modelId="{550498BF-113D-4A7E-BA0D-D6CFA518BDE4}" srcId="{07F12C3B-B94E-4BBE-82B9-7B7D63DD16E9}" destId="{23F68075-2F86-4F36-8B9B-53B845024A09}" srcOrd="0" destOrd="0" parTransId="{D9625690-8076-49E6-A203-7583778BD672}" sibTransId="{A3FAC536-5217-4860-85EE-A253E20F0A17}"/>
    <dgm:cxn modelId="{E3368CC0-2592-BE44-B019-F36F53328E9D}" type="presOf" srcId="{3EDEA89D-08F3-4650-BCA0-03BCBEAEE87D}" destId="{EB511760-B33F-3647-9094-70347821C427}" srcOrd="0" destOrd="2" presId="urn:microsoft.com/office/officeart/2005/8/layout/vList2"/>
    <dgm:cxn modelId="{CCC781C6-41BA-4F71-A8E0-876663DA9A25}" srcId="{23F68075-2F86-4F36-8B9B-53B845024A09}" destId="{AEEF1DE1-EB18-4E11-9093-0474E1CC7559}" srcOrd="4" destOrd="0" parTransId="{F0CF4766-BB63-414E-8662-D552A4C73F48}" sibTransId="{E5A2E4C8-DAB2-4F80-985A-1F3F3E2164C0}"/>
    <dgm:cxn modelId="{694A19D5-15E8-4D46-8A03-90B8C40ACF6C}" srcId="{23F68075-2F86-4F36-8B9B-53B845024A09}" destId="{3EDEA89D-08F3-4650-BCA0-03BCBEAEE87D}" srcOrd="2" destOrd="0" parTransId="{F34B75AF-AB05-49D5-B1DE-7219B59962DD}" sibTransId="{18B06C65-F07A-40FE-A3AE-93288C1BF55B}"/>
    <dgm:cxn modelId="{DAB302D7-9A9A-2E4F-B0AB-46D195315897}" type="presOf" srcId="{8F3441CC-EBD0-43DB-A2AE-DFA69088581E}" destId="{EB511760-B33F-3647-9094-70347821C427}" srcOrd="0" destOrd="1" presId="urn:microsoft.com/office/officeart/2005/8/layout/vList2"/>
    <dgm:cxn modelId="{AD61A5F7-9001-4D45-BB8F-F9587C64A93E}" type="presOf" srcId="{C899E81D-4CF7-4BB2-A4AC-A9F5FE103B1F}" destId="{EB511760-B33F-3647-9094-70347821C427}" srcOrd="0" destOrd="5" presId="urn:microsoft.com/office/officeart/2005/8/layout/vList2"/>
    <dgm:cxn modelId="{8F5E6511-C426-AD47-B7D5-A2AAD9D3CBD9}" type="presParOf" srcId="{36E8ADA1-14D5-CF4F-9558-9F4F47256574}" destId="{7A1D5D5F-9FBD-C842-8851-819B6C33859F}" srcOrd="0" destOrd="0" presId="urn:microsoft.com/office/officeart/2005/8/layout/vList2"/>
    <dgm:cxn modelId="{6DA6AA98-D2E2-0542-93A3-CDC4BE2DA882}" type="presParOf" srcId="{36E8ADA1-14D5-CF4F-9558-9F4F47256574}" destId="{EB511760-B33F-3647-9094-70347821C427}" srcOrd="1" destOrd="0" presId="urn:microsoft.com/office/officeart/2005/8/layout/vList2"/>
    <dgm:cxn modelId="{EAA0F7EF-9559-854E-8881-2A587CB19D71}" type="presParOf" srcId="{36E8ADA1-14D5-CF4F-9558-9F4F47256574}" destId="{1F92752D-E866-5B4F-8B41-BE11171BB3D6}" srcOrd="2" destOrd="0" presId="urn:microsoft.com/office/officeart/2005/8/layout/vList2"/>
    <dgm:cxn modelId="{D4734784-87AA-3345-A74D-B478A3521C10}" type="presParOf" srcId="{36E8ADA1-14D5-CF4F-9558-9F4F47256574}" destId="{ACEE9304-ECB2-E24D-9C34-66B3F7547C38}" srcOrd="3" destOrd="0" presId="urn:microsoft.com/office/officeart/2005/8/layout/vList2"/>
    <dgm:cxn modelId="{9B6A0685-B93C-6247-813D-0C2FB6D3AC55}" type="presParOf" srcId="{36E8ADA1-14D5-CF4F-9558-9F4F47256574}" destId="{A696EF9D-9CA7-E84F-8868-516B2386E1FB}"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1D5D5F-9FBD-C842-8851-819B6C33859F}">
      <dsp:nvSpPr>
        <dsp:cNvPr id="0" name=""/>
        <dsp:cNvSpPr/>
      </dsp:nvSpPr>
      <dsp:spPr>
        <a:xfrm>
          <a:off x="0" y="1191"/>
          <a:ext cx="7729728" cy="4913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GBM Caregiver Research Group </a:t>
          </a:r>
        </a:p>
      </dsp:txBody>
      <dsp:txXfrm>
        <a:off x="23988" y="25179"/>
        <a:ext cx="7681752" cy="443423"/>
      </dsp:txXfrm>
    </dsp:sp>
    <dsp:sp modelId="{EB511760-B33F-3647-9094-70347821C427}">
      <dsp:nvSpPr>
        <dsp:cNvPr id="0" name=""/>
        <dsp:cNvSpPr/>
      </dsp:nvSpPr>
      <dsp:spPr>
        <a:xfrm>
          <a:off x="0" y="492591"/>
          <a:ext cx="7729728" cy="1564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419"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en-US" sz="1600" kern="1200"/>
            <a:t>Dishanna Miller</a:t>
          </a:r>
        </a:p>
        <a:p>
          <a:pPr marL="171450" lvl="1" indent="-171450" algn="l" defTabSz="711200">
            <a:lnSpc>
              <a:spcPct val="90000"/>
            </a:lnSpc>
            <a:spcBef>
              <a:spcPct val="0"/>
            </a:spcBef>
            <a:spcAft>
              <a:spcPct val="20000"/>
            </a:spcAft>
            <a:buChar char="•"/>
          </a:pPr>
          <a:r>
            <a:rPr lang="en-US" sz="1600" kern="1200"/>
            <a:t>Maddy Cutaia</a:t>
          </a:r>
        </a:p>
        <a:p>
          <a:pPr marL="171450" lvl="1" indent="-171450" algn="l" defTabSz="711200">
            <a:lnSpc>
              <a:spcPct val="90000"/>
            </a:lnSpc>
            <a:spcBef>
              <a:spcPct val="0"/>
            </a:spcBef>
            <a:spcAft>
              <a:spcPct val="20000"/>
            </a:spcAft>
            <a:buChar char="•"/>
          </a:pPr>
          <a:r>
            <a:rPr lang="en-US" sz="1600" kern="1200" dirty="0"/>
            <a:t>Karlee </a:t>
          </a:r>
          <a:r>
            <a:rPr lang="en-US" sz="1600" kern="1200" dirty="0" err="1"/>
            <a:t>Trebesch</a:t>
          </a:r>
          <a:endParaRPr lang="en-US" sz="1600" kern="1200" dirty="0"/>
        </a:p>
        <a:p>
          <a:pPr marL="171450" lvl="1" indent="-171450" algn="l" defTabSz="711200">
            <a:lnSpc>
              <a:spcPct val="90000"/>
            </a:lnSpc>
            <a:spcBef>
              <a:spcPct val="0"/>
            </a:spcBef>
            <a:spcAft>
              <a:spcPct val="20000"/>
            </a:spcAft>
            <a:buChar char="•"/>
          </a:pPr>
          <a:r>
            <a:rPr lang="en-US" sz="1600" kern="1200"/>
            <a:t>Mark Hirschfelder</a:t>
          </a:r>
        </a:p>
        <a:p>
          <a:pPr marL="171450" lvl="1" indent="-171450" algn="l" defTabSz="711200">
            <a:lnSpc>
              <a:spcPct val="90000"/>
            </a:lnSpc>
            <a:spcBef>
              <a:spcPct val="0"/>
            </a:spcBef>
            <a:spcAft>
              <a:spcPct val="20000"/>
            </a:spcAft>
            <a:buChar char="•"/>
          </a:pPr>
          <a:r>
            <a:rPr lang="en-US" sz="1600" kern="1200"/>
            <a:t>Sunny Mathaun</a:t>
          </a:r>
        </a:p>
        <a:p>
          <a:pPr marL="171450" lvl="1" indent="-171450" algn="l" defTabSz="711200">
            <a:lnSpc>
              <a:spcPct val="90000"/>
            </a:lnSpc>
            <a:spcBef>
              <a:spcPct val="0"/>
            </a:spcBef>
            <a:spcAft>
              <a:spcPct val="20000"/>
            </a:spcAft>
            <a:buChar char="•"/>
          </a:pPr>
          <a:r>
            <a:rPr lang="en-US" sz="1600" kern="1200"/>
            <a:t>Emily Burke</a:t>
          </a:r>
        </a:p>
      </dsp:txBody>
      <dsp:txXfrm>
        <a:off x="0" y="492591"/>
        <a:ext cx="7729728" cy="1564920"/>
      </dsp:txXfrm>
    </dsp:sp>
    <dsp:sp modelId="{1F92752D-E866-5B4F-8B41-BE11171BB3D6}">
      <dsp:nvSpPr>
        <dsp:cNvPr id="0" name=""/>
        <dsp:cNvSpPr/>
      </dsp:nvSpPr>
      <dsp:spPr>
        <a:xfrm>
          <a:off x="0" y="2057511"/>
          <a:ext cx="7729728" cy="4913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dirty="0"/>
            <a:t>Dr. Laurie </a:t>
          </a:r>
          <a:r>
            <a:rPr lang="en-US" sz="2100" kern="1200" dirty="0" err="1"/>
            <a:t>Minns</a:t>
          </a:r>
          <a:endParaRPr lang="en-US" sz="2100" kern="1200" dirty="0"/>
        </a:p>
      </dsp:txBody>
      <dsp:txXfrm>
        <a:off x="23988" y="2081499"/>
        <a:ext cx="7681752" cy="443423"/>
      </dsp:txXfrm>
    </dsp:sp>
    <dsp:sp modelId="{A696EF9D-9CA7-E84F-8868-516B2386E1FB}">
      <dsp:nvSpPr>
        <dsp:cNvPr id="0" name=""/>
        <dsp:cNvSpPr/>
      </dsp:nvSpPr>
      <dsp:spPr>
        <a:xfrm>
          <a:off x="0" y="2609391"/>
          <a:ext cx="7729728" cy="4913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dirty="0"/>
            <a:t>All female caregivers and GBM patients willing to share their stories! </a:t>
          </a:r>
        </a:p>
      </dsp:txBody>
      <dsp:txXfrm>
        <a:off x="23988" y="2633379"/>
        <a:ext cx="7681752" cy="44342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DEEB81-CF80-7549-80F0-023CB823D98F}" type="datetimeFigureOut">
              <a:rPr lang="en-US" smtClean="0"/>
              <a:t>4/9/21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3B8C29-7A59-224C-B352-1F9AAD087217}" type="slidenum">
              <a:rPr lang="en-US" smtClean="0"/>
              <a:t>‹#›</a:t>
            </a:fld>
            <a:endParaRPr lang="en-US"/>
          </a:p>
        </p:txBody>
      </p:sp>
    </p:spTree>
    <p:extLst>
      <p:ext uri="{BB962C8B-B14F-4D97-AF65-F5344CB8AC3E}">
        <p14:creationId xmlns:p14="http://schemas.microsoft.com/office/powerpoint/2010/main" val="376205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3B8C29-7A59-224C-B352-1F9AAD087217}" type="slidenum">
              <a:rPr lang="en-US" smtClean="0"/>
              <a:t>1</a:t>
            </a:fld>
            <a:endParaRPr lang="en-US"/>
          </a:p>
        </p:txBody>
      </p:sp>
    </p:spTree>
    <p:extLst>
      <p:ext uri="{BB962C8B-B14F-4D97-AF65-F5344CB8AC3E}">
        <p14:creationId xmlns:p14="http://schemas.microsoft.com/office/powerpoint/2010/main" val="1652745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DF682774-BF74-DB43-9383-6BF433BEADDB}" type="datetimeFigureOut">
              <a:rPr lang="en-US" smtClean="0"/>
              <a:t>4/9/21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CF53EB-CBDB-824A-8A1A-C83559BFCD48}" type="slidenum">
              <a:rPr lang="en-US" smtClean="0"/>
              <a:t>‹#›</a:t>
            </a:fld>
            <a:endParaRPr lang="en-US"/>
          </a:p>
        </p:txBody>
      </p:sp>
    </p:spTree>
    <p:extLst>
      <p:ext uri="{BB962C8B-B14F-4D97-AF65-F5344CB8AC3E}">
        <p14:creationId xmlns:p14="http://schemas.microsoft.com/office/powerpoint/2010/main" val="119733406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682774-BF74-DB43-9383-6BF433BEADDB}" type="datetimeFigureOut">
              <a:rPr lang="en-US" smtClean="0"/>
              <a:t>4/9/21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CF53EB-CBDB-824A-8A1A-C83559BFCD48}" type="slidenum">
              <a:rPr lang="en-US" smtClean="0"/>
              <a:t>‹#›</a:t>
            </a:fld>
            <a:endParaRPr lang="en-US"/>
          </a:p>
        </p:txBody>
      </p:sp>
    </p:spTree>
    <p:extLst>
      <p:ext uri="{BB962C8B-B14F-4D97-AF65-F5344CB8AC3E}">
        <p14:creationId xmlns:p14="http://schemas.microsoft.com/office/powerpoint/2010/main" val="633640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682774-BF74-DB43-9383-6BF433BEADDB}" type="datetimeFigureOut">
              <a:rPr lang="en-US" smtClean="0"/>
              <a:t>4/9/21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CF53EB-CBDB-824A-8A1A-C83559BFCD48}" type="slidenum">
              <a:rPr lang="en-US" smtClean="0"/>
              <a:t>‹#›</a:t>
            </a:fld>
            <a:endParaRPr lang="en-US"/>
          </a:p>
        </p:txBody>
      </p:sp>
    </p:spTree>
    <p:extLst>
      <p:ext uri="{BB962C8B-B14F-4D97-AF65-F5344CB8AC3E}">
        <p14:creationId xmlns:p14="http://schemas.microsoft.com/office/powerpoint/2010/main" val="5721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F682774-BF74-DB43-9383-6BF433BEADDB}" type="datetimeFigureOut">
              <a:rPr lang="en-US" smtClean="0"/>
              <a:t>4/9/21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CF53EB-CBDB-824A-8A1A-C83559BFCD48}" type="slidenum">
              <a:rPr lang="en-US" smtClean="0"/>
              <a:t>‹#›</a:t>
            </a:fld>
            <a:endParaRPr lang="en-US"/>
          </a:p>
        </p:txBody>
      </p:sp>
    </p:spTree>
    <p:extLst>
      <p:ext uri="{BB962C8B-B14F-4D97-AF65-F5344CB8AC3E}">
        <p14:creationId xmlns:p14="http://schemas.microsoft.com/office/powerpoint/2010/main" val="4024944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DF682774-BF74-DB43-9383-6BF433BEADDB}" type="datetimeFigureOut">
              <a:rPr lang="en-US" smtClean="0"/>
              <a:t>4/9/21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CF53EB-CBDB-824A-8A1A-C83559BFCD48}" type="slidenum">
              <a:rPr lang="en-US" smtClean="0"/>
              <a:t>‹#›</a:t>
            </a:fld>
            <a:endParaRPr lang="en-US"/>
          </a:p>
        </p:txBody>
      </p:sp>
    </p:spTree>
    <p:extLst>
      <p:ext uri="{BB962C8B-B14F-4D97-AF65-F5344CB8AC3E}">
        <p14:creationId xmlns:p14="http://schemas.microsoft.com/office/powerpoint/2010/main" val="419277889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DF682774-BF74-DB43-9383-6BF433BEADDB}" type="datetimeFigureOut">
              <a:rPr lang="en-US" smtClean="0"/>
              <a:t>4/9/21</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62CF53EB-CBDB-824A-8A1A-C83559BFCD48}" type="slidenum">
              <a:rPr lang="en-US" smtClean="0"/>
              <a:t>‹#›</a:t>
            </a:fld>
            <a:endParaRPr lang="en-US"/>
          </a:p>
        </p:txBody>
      </p:sp>
    </p:spTree>
    <p:extLst>
      <p:ext uri="{BB962C8B-B14F-4D97-AF65-F5344CB8AC3E}">
        <p14:creationId xmlns:p14="http://schemas.microsoft.com/office/powerpoint/2010/main" val="2488760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DF682774-BF74-DB43-9383-6BF433BEADDB}" type="datetimeFigureOut">
              <a:rPr lang="en-US" smtClean="0"/>
              <a:t>4/9/21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CF53EB-CBDB-824A-8A1A-C83559BFCD48}"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7348775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F682774-BF74-DB43-9383-6BF433BEADDB}" type="datetimeFigureOut">
              <a:rPr lang="en-US" smtClean="0"/>
              <a:t>4/9/21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CF53EB-CBDB-824A-8A1A-C83559BFCD48}" type="slidenum">
              <a:rPr lang="en-US" smtClean="0"/>
              <a:t>‹#›</a:t>
            </a:fld>
            <a:endParaRPr lang="en-US"/>
          </a:p>
        </p:txBody>
      </p:sp>
    </p:spTree>
    <p:extLst>
      <p:ext uri="{BB962C8B-B14F-4D97-AF65-F5344CB8AC3E}">
        <p14:creationId xmlns:p14="http://schemas.microsoft.com/office/powerpoint/2010/main" val="2100120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682774-BF74-DB43-9383-6BF433BEADDB}" type="datetimeFigureOut">
              <a:rPr lang="en-US" smtClean="0"/>
              <a:t>4/9/21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CF53EB-CBDB-824A-8A1A-C83559BFCD48}" type="slidenum">
              <a:rPr lang="en-US" smtClean="0"/>
              <a:t>‹#›</a:t>
            </a:fld>
            <a:endParaRPr lang="en-US"/>
          </a:p>
        </p:txBody>
      </p:sp>
    </p:spTree>
    <p:extLst>
      <p:ext uri="{BB962C8B-B14F-4D97-AF65-F5344CB8AC3E}">
        <p14:creationId xmlns:p14="http://schemas.microsoft.com/office/powerpoint/2010/main" val="3487323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DF682774-BF74-DB43-9383-6BF433BEADDB}" type="datetimeFigureOut">
              <a:rPr lang="en-US" smtClean="0"/>
              <a:t>4/9/21</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62CF53EB-CBDB-824A-8A1A-C83559BFCD48}" type="slidenum">
              <a:rPr lang="en-US" smtClean="0"/>
              <a:t>‹#›</a:t>
            </a:fld>
            <a:endParaRPr lang="en-US"/>
          </a:p>
        </p:txBody>
      </p:sp>
    </p:spTree>
    <p:extLst>
      <p:ext uri="{BB962C8B-B14F-4D97-AF65-F5344CB8AC3E}">
        <p14:creationId xmlns:p14="http://schemas.microsoft.com/office/powerpoint/2010/main" val="2116422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DF682774-BF74-DB43-9383-6BF433BEADDB}" type="datetimeFigureOut">
              <a:rPr lang="en-US" smtClean="0"/>
              <a:t>4/9/21</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62CF53EB-CBDB-824A-8A1A-C83559BFCD48}" type="slidenum">
              <a:rPr lang="en-US" smtClean="0"/>
              <a:t>‹#›</a:t>
            </a:fld>
            <a:endParaRPr lang="en-US"/>
          </a:p>
        </p:txBody>
      </p:sp>
    </p:spTree>
    <p:extLst>
      <p:ext uri="{BB962C8B-B14F-4D97-AF65-F5344CB8AC3E}">
        <p14:creationId xmlns:p14="http://schemas.microsoft.com/office/powerpoint/2010/main" val="3748639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DF682774-BF74-DB43-9383-6BF433BEADDB}" type="datetimeFigureOut">
              <a:rPr lang="en-US" smtClean="0"/>
              <a:t>4/9/21</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62CF53EB-CBDB-824A-8A1A-C83559BFCD48}" type="slidenum">
              <a:rPr lang="en-US" smtClean="0"/>
              <a:t>‹#›</a:t>
            </a:fld>
            <a:endParaRPr lang="en-US"/>
          </a:p>
        </p:txBody>
      </p:sp>
    </p:spTree>
    <p:extLst>
      <p:ext uri="{BB962C8B-B14F-4D97-AF65-F5344CB8AC3E}">
        <p14:creationId xmlns:p14="http://schemas.microsoft.com/office/powerpoint/2010/main" val="30117970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pixabay.com/en/question-mark-note-duplicate-2405202/"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seer.cancer.gov/statfacts/html/brain.html" TargetMode="External"/><Relationship Id="rId2" Type="http://schemas.openxmlformats.org/officeDocument/2006/relationships/hyperlink" Target="https://www.aans.org/Patients/Neurosurgical-Conditions-and-Treatments/Glioblastoma-Multiforme"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operativeneurosurgery.com/doku.php?id=glioblastoma" TargetMode="External"/><Relationship Id="rId2" Type="http://schemas.openxmlformats.org/officeDocument/2006/relationships/image" Target="../media/image1.php"/><Relationship Id="rId1" Type="http://schemas.openxmlformats.org/officeDocument/2006/relationships/slideLayout" Target="../slideLayouts/slideLayout2.xml"/><Relationship Id="rId5" Type="http://schemas.openxmlformats.org/officeDocument/2006/relationships/image" Target="../media/image2.tiff"/><Relationship Id="rId4" Type="http://schemas.openxmlformats.org/officeDocument/2006/relationships/hyperlink" Target="https://creativecommons.org/licenses/by-sa/3.0/" TargetMode="Externa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freesvg.org/gray-paper-scroll"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pickpik.com/brown-black-support-scrabble-tiles-letters-39226" TargetMode="External"/><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DA93A-4CD6-D442-ADF9-2C263FA309D4}"/>
              </a:ext>
            </a:extLst>
          </p:cNvPr>
          <p:cNvSpPr>
            <a:spLocks noGrp="1"/>
          </p:cNvSpPr>
          <p:nvPr>
            <p:ph type="ctrTitle"/>
          </p:nvPr>
        </p:nvSpPr>
        <p:spPr/>
        <p:txBody>
          <a:bodyPr/>
          <a:lstStyle/>
          <a:p>
            <a:r>
              <a:rPr lang="en-US" dirty="0"/>
              <a:t>GBM Caregiver Burden with family and friends Present</a:t>
            </a:r>
          </a:p>
        </p:txBody>
      </p:sp>
      <p:sp>
        <p:nvSpPr>
          <p:cNvPr id="3" name="Subtitle 2">
            <a:extLst>
              <a:ext uri="{FF2B5EF4-FFF2-40B4-BE49-F238E27FC236}">
                <a16:creationId xmlns:a16="http://schemas.microsoft.com/office/drawing/2014/main" id="{AF248DB4-6F2E-2440-81A9-1143BDEF6761}"/>
              </a:ext>
            </a:extLst>
          </p:cNvPr>
          <p:cNvSpPr>
            <a:spLocks noGrp="1"/>
          </p:cNvSpPr>
          <p:nvPr>
            <p:ph type="subTitle" idx="1"/>
          </p:nvPr>
        </p:nvSpPr>
        <p:spPr/>
        <p:txBody>
          <a:bodyPr/>
          <a:lstStyle/>
          <a:p>
            <a:r>
              <a:rPr lang="en-US" dirty="0"/>
              <a:t>Molly Massman</a:t>
            </a:r>
          </a:p>
          <a:p>
            <a:r>
              <a:rPr lang="en-US" dirty="0"/>
              <a:t>University of Montana Missoula, Montana</a:t>
            </a:r>
          </a:p>
        </p:txBody>
      </p:sp>
    </p:spTree>
    <p:extLst>
      <p:ext uri="{BB962C8B-B14F-4D97-AF65-F5344CB8AC3E}">
        <p14:creationId xmlns:p14="http://schemas.microsoft.com/office/powerpoint/2010/main" val="941443889"/>
      </p:ext>
    </p:extLst>
  </p:cSld>
  <p:clrMapOvr>
    <a:masterClrMapping/>
  </p:clrMapOvr>
  <mc:AlternateContent xmlns:mc="http://schemas.openxmlformats.org/markup-compatibility/2006" xmlns:p14="http://schemas.microsoft.com/office/powerpoint/2010/main">
    <mc:Choice Requires="p14">
      <p:transition spd="slow" p14:dur="2000" advTm="8287"/>
    </mc:Choice>
    <mc:Fallback xmlns="">
      <p:transition spd="slow" advTm="828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A picture containing person, indoor, vegetable&#10;&#10;Description automatically generated">
            <a:extLst>
              <a:ext uri="{FF2B5EF4-FFF2-40B4-BE49-F238E27FC236}">
                <a16:creationId xmlns:a16="http://schemas.microsoft.com/office/drawing/2014/main" id="{65E69218-05AB-F349-92CD-3E1C41123E6D}"/>
              </a:ext>
            </a:extLst>
          </p:cNvPr>
          <p:cNvPicPr>
            <a:picLocks noChangeAspect="1"/>
          </p:cNvPicPr>
          <p:nvPr/>
        </p:nvPicPr>
        <p:blipFill rotWithShape="1">
          <a:blip r:embed="rId2"/>
          <a:srcRect t="1991" b="13740"/>
          <a:stretch/>
        </p:blipFill>
        <p:spPr>
          <a:xfrm>
            <a:off x="20" y="10"/>
            <a:ext cx="12191980" cy="6857990"/>
          </a:xfrm>
          <a:prstGeom prst="rect">
            <a:avLst/>
          </a:prstGeom>
        </p:spPr>
      </p:pic>
      <p:sp>
        <p:nvSpPr>
          <p:cNvPr id="2" name="Title 1">
            <a:extLst>
              <a:ext uri="{FF2B5EF4-FFF2-40B4-BE49-F238E27FC236}">
                <a16:creationId xmlns:a16="http://schemas.microsoft.com/office/drawing/2014/main" id="{E080652C-AA9B-314C-98AA-D65ED92EA4AC}"/>
              </a:ext>
            </a:extLst>
          </p:cNvPr>
          <p:cNvSpPr>
            <a:spLocks noGrp="1"/>
          </p:cNvSpPr>
          <p:nvPr>
            <p:ph type="title"/>
          </p:nvPr>
        </p:nvSpPr>
        <p:spPr>
          <a:xfrm>
            <a:off x="706120" y="459954"/>
            <a:ext cx="6801612" cy="1042256"/>
          </a:xfrm>
          <a:solidFill>
            <a:schemeClr val="bg1">
              <a:alpha val="60000"/>
            </a:schemeClr>
          </a:solidFill>
          <a:ln w="38100" cap="sq">
            <a:solidFill>
              <a:schemeClr val="tx1"/>
            </a:solidFill>
            <a:miter lim="800000"/>
          </a:ln>
        </p:spPr>
        <p:txBody>
          <a:bodyPr vert="horz" lIns="274320" tIns="182880" rIns="274320" bIns="182880" rtlCol="0" anchor="ctr" anchorCtr="1">
            <a:normAutofit/>
          </a:bodyPr>
          <a:lstStyle/>
          <a:p>
            <a:r>
              <a:rPr lang="en-US" dirty="0">
                <a:solidFill>
                  <a:schemeClr val="tx1"/>
                </a:solidFill>
              </a:rPr>
              <a:t>Emotional support</a:t>
            </a:r>
          </a:p>
        </p:txBody>
      </p:sp>
      <p:sp>
        <p:nvSpPr>
          <p:cNvPr id="3" name="Content Placeholder 2">
            <a:extLst>
              <a:ext uri="{FF2B5EF4-FFF2-40B4-BE49-F238E27FC236}">
                <a16:creationId xmlns:a16="http://schemas.microsoft.com/office/drawing/2014/main" id="{B9DD2A9C-50E0-344B-AFE1-0B617384AB49}"/>
              </a:ext>
            </a:extLst>
          </p:cNvPr>
          <p:cNvSpPr>
            <a:spLocks noGrp="1"/>
          </p:cNvSpPr>
          <p:nvPr>
            <p:ph idx="1"/>
          </p:nvPr>
        </p:nvSpPr>
        <p:spPr>
          <a:xfrm>
            <a:off x="545519" y="1866619"/>
            <a:ext cx="5400354" cy="4435892"/>
          </a:xfrm>
        </p:spPr>
        <p:txBody>
          <a:bodyPr vert="horz" lIns="91440" tIns="45720" rIns="91440" bIns="45720" rtlCol="0">
            <a:normAutofit fontScale="92500"/>
          </a:bodyPr>
          <a:lstStyle/>
          <a:p>
            <a:pPr marL="0" indent="0">
              <a:buNone/>
            </a:pPr>
            <a:r>
              <a:rPr lang="en-US" sz="2000" dirty="0">
                <a:solidFill>
                  <a:schemeClr val="tx1"/>
                </a:solidFill>
              </a:rPr>
              <a:t>Example Quotes:</a:t>
            </a:r>
          </a:p>
          <a:p>
            <a:pPr marL="457200" indent="-457200">
              <a:buFont typeface="+mj-lt"/>
              <a:buAutoNum type="arabicPeriod"/>
            </a:pPr>
            <a:r>
              <a:rPr lang="en-US" dirty="0"/>
              <a:t>“Thankfully, three months after my husband was diagnosed, I found an online support group of women whose husbands also had GBM. Because of these wives’ willingness to share their experiences, I was at least somewhat prepared for what we might face and found invaluable advice from other wives who had also become caregivers.” (Participant #025) </a:t>
            </a:r>
            <a:r>
              <a:rPr lang="en-US" sz="2000" dirty="0">
                <a:solidFill>
                  <a:schemeClr val="tx1"/>
                </a:solidFill>
              </a:rPr>
              <a:t> </a:t>
            </a:r>
          </a:p>
          <a:p>
            <a:pPr marL="457200" indent="-457200">
              <a:buFont typeface="+mj-lt"/>
              <a:buAutoNum type="arabicPeriod"/>
            </a:pPr>
            <a:r>
              <a:rPr lang="en-US" dirty="0"/>
              <a:t>“I personally found myself an online support group by chance, and THEY are what have gotten me through most days…. Be it counseling, advice, answering questions, sharing experience they have provided it all for me. I feel sorry for all those people out there who aren’t as lucky or have no idea they can find help and support like this.” (Participant #030)</a:t>
            </a:r>
            <a:endParaRPr lang="en-US" sz="2000" dirty="0">
              <a:solidFill>
                <a:schemeClr val="tx1"/>
              </a:solidFill>
            </a:endParaRPr>
          </a:p>
        </p:txBody>
      </p:sp>
    </p:spTree>
    <p:extLst>
      <p:ext uri="{BB962C8B-B14F-4D97-AF65-F5344CB8AC3E}">
        <p14:creationId xmlns:p14="http://schemas.microsoft.com/office/powerpoint/2010/main" val="2962767337"/>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010D4-974B-A946-A946-C11779B5E963}"/>
              </a:ext>
            </a:extLst>
          </p:cNvPr>
          <p:cNvSpPr>
            <a:spLocks noGrp="1"/>
          </p:cNvSpPr>
          <p:nvPr>
            <p:ph type="title"/>
          </p:nvPr>
        </p:nvSpPr>
        <p:spPr>
          <a:xfrm>
            <a:off x="581152" y="655374"/>
            <a:ext cx="6396324" cy="1053054"/>
          </a:xfrm>
        </p:spPr>
        <p:txBody>
          <a:bodyPr vert="horz" lIns="274320" tIns="182880" rIns="274320" bIns="182880" rtlCol="0" anchorCtr="1">
            <a:normAutofit/>
          </a:bodyPr>
          <a:lstStyle/>
          <a:p>
            <a:r>
              <a:rPr lang="en-US" dirty="0"/>
              <a:t>Physical Support</a:t>
            </a:r>
          </a:p>
        </p:txBody>
      </p:sp>
      <p:sp>
        <p:nvSpPr>
          <p:cNvPr id="3" name="Content Placeholder 2">
            <a:extLst>
              <a:ext uri="{FF2B5EF4-FFF2-40B4-BE49-F238E27FC236}">
                <a16:creationId xmlns:a16="http://schemas.microsoft.com/office/drawing/2014/main" id="{FA6B2299-A168-164D-9AD6-0DF0E5900035}"/>
              </a:ext>
            </a:extLst>
          </p:cNvPr>
          <p:cNvSpPr>
            <a:spLocks noGrp="1"/>
          </p:cNvSpPr>
          <p:nvPr>
            <p:ph idx="1"/>
          </p:nvPr>
        </p:nvSpPr>
        <p:spPr>
          <a:xfrm>
            <a:off x="581152" y="2063047"/>
            <a:ext cx="6185408" cy="3507186"/>
          </a:xfrm>
        </p:spPr>
        <p:txBody>
          <a:bodyPr vert="horz" lIns="91440" tIns="45720" rIns="91440" bIns="45720" rtlCol="0">
            <a:normAutofit fontScale="92500" lnSpcReduction="10000"/>
          </a:bodyPr>
          <a:lstStyle/>
          <a:p>
            <a:pPr marL="0" indent="0">
              <a:buNone/>
            </a:pPr>
            <a:r>
              <a:rPr lang="en-US" dirty="0"/>
              <a:t>Example Quotes:</a:t>
            </a:r>
            <a:endParaRPr lang="en-US" kern="1200" dirty="0">
              <a:latin typeface="+mn-lt"/>
              <a:ea typeface="+mn-ea"/>
              <a:cs typeface="+mn-cs"/>
            </a:endParaRPr>
          </a:p>
          <a:p>
            <a:pPr marL="342900" indent="-342900">
              <a:buAutoNum type="arabicPeriod"/>
            </a:pPr>
            <a:r>
              <a:rPr lang="en-US" dirty="0"/>
              <a:t>“Had it not been for friends and family, I wouldn’t have been able to even get … to his appointments. I wouldn’t have been able go grocery shopping, run the smallest errand, even taking a shower was so nerve wracking for fear that he may wake up trying to get out of bed by himself and get hurt.” (Participant #004)</a:t>
            </a:r>
          </a:p>
          <a:p>
            <a:pPr marL="342900" indent="-342900">
              <a:buAutoNum type="arabicPeriod"/>
            </a:pPr>
            <a:r>
              <a:rPr lang="en-US" dirty="0"/>
              <a:t>“If it wasn’t for help from family and friends, I would have had no one. I am a mother to 2 young boys and was now in charge of taking care of my 200lb husband. I am 5’1, 118lbs, and was having to help transfer him from wheelchair to bed and vice versa. Let’s not forget the times I’ve had to lift him off the ground because I wasn’t able to sustain his weight.” (Participant #010)</a:t>
            </a:r>
          </a:p>
        </p:txBody>
      </p:sp>
      <p:sp>
        <p:nvSpPr>
          <p:cNvPr id="36" name="Rectangle 35">
            <a:extLst>
              <a:ext uri="{FF2B5EF4-FFF2-40B4-BE49-F238E27FC236}">
                <a16:creationId xmlns:a16="http://schemas.microsoft.com/office/drawing/2014/main" id="{879398A9-0D0D-4901-BDDF-B3D93CECA7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86706" y="964692"/>
            <a:ext cx="3986784" cy="49365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011FEC3B-E514-4E21-B2CB-7903A73569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1298" y="1128683"/>
            <a:ext cx="3657600"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icon&#10;&#10;Description automatically generated">
            <a:extLst>
              <a:ext uri="{FF2B5EF4-FFF2-40B4-BE49-F238E27FC236}">
                <a16:creationId xmlns:a16="http://schemas.microsoft.com/office/drawing/2014/main" id="{4F5DAE4C-B296-744F-BAA7-2BC6D52AC290}"/>
              </a:ext>
            </a:extLst>
          </p:cNvPr>
          <p:cNvPicPr>
            <a:picLocks noChangeAspect="1"/>
          </p:cNvPicPr>
          <p:nvPr/>
        </p:nvPicPr>
        <p:blipFill>
          <a:blip r:embed="rId2"/>
          <a:stretch>
            <a:fillRect/>
          </a:stretch>
        </p:blipFill>
        <p:spPr>
          <a:xfrm>
            <a:off x="7037201" y="2153412"/>
            <a:ext cx="4745519" cy="2668656"/>
          </a:xfrm>
          <a:prstGeom prst="rect">
            <a:avLst/>
          </a:prstGeom>
        </p:spPr>
      </p:pic>
      <p:sp>
        <p:nvSpPr>
          <p:cNvPr id="7" name="TextBox 6">
            <a:extLst>
              <a:ext uri="{FF2B5EF4-FFF2-40B4-BE49-F238E27FC236}">
                <a16:creationId xmlns:a16="http://schemas.microsoft.com/office/drawing/2014/main" id="{95521E4E-5CCF-1C40-8538-A44560736045}"/>
              </a:ext>
            </a:extLst>
          </p:cNvPr>
          <p:cNvSpPr txBox="1"/>
          <p:nvPr/>
        </p:nvSpPr>
        <p:spPr>
          <a:xfrm>
            <a:off x="7493086" y="4840342"/>
            <a:ext cx="3880404" cy="400110"/>
          </a:xfrm>
          <a:prstGeom prst="rect">
            <a:avLst/>
          </a:prstGeom>
          <a:noFill/>
        </p:spPr>
        <p:txBody>
          <a:bodyPr wrap="square" rtlCol="0">
            <a:spAutoFit/>
          </a:bodyPr>
          <a:lstStyle/>
          <a:p>
            <a:r>
              <a:rPr lang="en-US" sz="1000" dirty="0"/>
              <a:t>https://</a:t>
            </a:r>
            <a:r>
              <a:rPr lang="en-US" sz="1000" dirty="0" err="1"/>
              <a:t>labblog.uofmhealth.org</a:t>
            </a:r>
            <a:r>
              <a:rPr lang="en-US" sz="1000" dirty="0"/>
              <a:t>/body-work/does-exercise-affect-brains-aging-process-u-m-research-aims-to-find-out</a:t>
            </a:r>
          </a:p>
        </p:txBody>
      </p:sp>
    </p:spTree>
    <p:extLst>
      <p:ext uri="{BB962C8B-B14F-4D97-AF65-F5344CB8AC3E}">
        <p14:creationId xmlns:p14="http://schemas.microsoft.com/office/powerpoint/2010/main" val="1680478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A9C69-AD98-0645-B0AB-E9493F42E336}"/>
              </a:ext>
            </a:extLst>
          </p:cNvPr>
          <p:cNvSpPr>
            <a:spLocks noGrp="1"/>
          </p:cNvSpPr>
          <p:nvPr>
            <p:ph type="title"/>
          </p:nvPr>
        </p:nvSpPr>
        <p:spPr>
          <a:xfrm>
            <a:off x="304800" y="693860"/>
            <a:ext cx="7729728" cy="1188720"/>
          </a:xfrm>
        </p:spPr>
        <p:txBody>
          <a:bodyPr vert="horz" lIns="274320" tIns="182880" rIns="274320" bIns="182880" rtlCol="0" anchorCtr="1">
            <a:normAutofit/>
          </a:bodyPr>
          <a:lstStyle/>
          <a:p>
            <a:r>
              <a:rPr lang="en-US"/>
              <a:t>Financial Support</a:t>
            </a:r>
            <a:endParaRPr lang="en-US" dirty="0"/>
          </a:p>
        </p:txBody>
      </p:sp>
      <p:sp>
        <p:nvSpPr>
          <p:cNvPr id="3" name="Content Placeholder 2">
            <a:extLst>
              <a:ext uri="{FF2B5EF4-FFF2-40B4-BE49-F238E27FC236}">
                <a16:creationId xmlns:a16="http://schemas.microsoft.com/office/drawing/2014/main" id="{8466BF43-B1EE-8446-A0B4-8970DB22DF66}"/>
              </a:ext>
            </a:extLst>
          </p:cNvPr>
          <p:cNvSpPr>
            <a:spLocks noGrp="1"/>
          </p:cNvSpPr>
          <p:nvPr>
            <p:ph idx="1"/>
          </p:nvPr>
        </p:nvSpPr>
        <p:spPr>
          <a:xfrm>
            <a:off x="6095999" y="2183642"/>
            <a:ext cx="5627427" cy="4139344"/>
          </a:xfrm>
        </p:spPr>
        <p:txBody>
          <a:bodyPr vert="horz" lIns="91440" tIns="45720" rIns="91440" bIns="45720" rtlCol="0">
            <a:normAutofit/>
          </a:bodyPr>
          <a:lstStyle/>
          <a:p>
            <a:pPr marL="0" indent="0">
              <a:buNone/>
            </a:pPr>
            <a:r>
              <a:rPr lang="en-US" kern="1200" dirty="0">
                <a:latin typeface="+mn-lt"/>
                <a:ea typeface="+mn-ea"/>
                <a:cs typeface="+mn-cs"/>
              </a:rPr>
              <a:t>Example Quotes:</a:t>
            </a:r>
          </a:p>
          <a:p>
            <a:pPr marL="342900" indent="-342900">
              <a:buFont typeface="+mj-lt"/>
              <a:buAutoNum type="arabicPeriod"/>
            </a:pPr>
            <a:r>
              <a:rPr lang="en-US" dirty="0"/>
              <a:t>“On top of the caregiving role, caregivers can be challenged by the financial impact GBM has on their family. Social Security Disability can take months to be approved. Many times, caregivers must also leave their jobs to care for the patient, leaving the family at financial risk.” (Participant #018)</a:t>
            </a:r>
          </a:p>
          <a:p>
            <a:pPr marL="342900" indent="-342900">
              <a:buFont typeface="+mj-lt"/>
              <a:buAutoNum type="arabicPeriod"/>
            </a:pPr>
            <a:r>
              <a:rPr lang="en-US" dirty="0"/>
              <a:t>“We were lucky that we could afford a private caregiver and we had a strong network of friends and family to help us. Not everyone is financially able to provide this type of independent care.” (Participant #026)</a:t>
            </a:r>
          </a:p>
        </p:txBody>
      </p:sp>
      <p:pic>
        <p:nvPicPr>
          <p:cNvPr id="7" name="Picture 6" descr="A picture containing text, stationary&#10;&#10;Description automatically generated">
            <a:extLst>
              <a:ext uri="{FF2B5EF4-FFF2-40B4-BE49-F238E27FC236}">
                <a16:creationId xmlns:a16="http://schemas.microsoft.com/office/drawing/2014/main" id="{BA032B14-FEB2-7C46-A7F6-4BA78E21D0A1}"/>
              </a:ext>
            </a:extLst>
          </p:cNvPr>
          <p:cNvPicPr>
            <a:picLocks noChangeAspect="1"/>
          </p:cNvPicPr>
          <p:nvPr/>
        </p:nvPicPr>
        <p:blipFill>
          <a:blip r:embed="rId2"/>
          <a:stretch>
            <a:fillRect/>
          </a:stretch>
        </p:blipFill>
        <p:spPr>
          <a:xfrm>
            <a:off x="304800" y="2512986"/>
            <a:ext cx="5080000" cy="3810000"/>
          </a:xfrm>
          <a:prstGeom prst="rect">
            <a:avLst/>
          </a:prstGeom>
        </p:spPr>
      </p:pic>
      <p:sp>
        <p:nvSpPr>
          <p:cNvPr id="8" name="TextBox 7">
            <a:extLst>
              <a:ext uri="{FF2B5EF4-FFF2-40B4-BE49-F238E27FC236}">
                <a16:creationId xmlns:a16="http://schemas.microsoft.com/office/drawing/2014/main" id="{996882DC-804A-6C41-988A-85EE81F9E1D3}"/>
              </a:ext>
            </a:extLst>
          </p:cNvPr>
          <p:cNvSpPr txBox="1"/>
          <p:nvPr/>
        </p:nvSpPr>
        <p:spPr>
          <a:xfrm>
            <a:off x="304800" y="6322986"/>
            <a:ext cx="3366627" cy="246221"/>
          </a:xfrm>
          <a:prstGeom prst="rect">
            <a:avLst/>
          </a:prstGeom>
          <a:noFill/>
        </p:spPr>
        <p:txBody>
          <a:bodyPr wrap="none" rtlCol="0">
            <a:spAutoFit/>
          </a:bodyPr>
          <a:lstStyle/>
          <a:p>
            <a:r>
              <a:rPr lang="en-US" sz="1000" dirty="0"/>
              <a:t>https://</a:t>
            </a:r>
            <a:r>
              <a:rPr lang="en-US" sz="1000" dirty="0" err="1"/>
              <a:t>dribbble.com</a:t>
            </a:r>
            <a:r>
              <a:rPr lang="en-US" sz="1000" dirty="0"/>
              <a:t>/shots/4495139-Medical-Financial-Burden</a:t>
            </a:r>
          </a:p>
        </p:txBody>
      </p:sp>
    </p:spTree>
    <p:extLst>
      <p:ext uri="{BB962C8B-B14F-4D97-AF65-F5344CB8AC3E}">
        <p14:creationId xmlns:p14="http://schemas.microsoft.com/office/powerpoint/2010/main" val="3721781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1632B-0733-8C48-A0D1-77BEF0278D53}"/>
              </a:ext>
            </a:extLst>
          </p:cNvPr>
          <p:cNvSpPr>
            <a:spLocks noGrp="1"/>
          </p:cNvSpPr>
          <p:nvPr>
            <p:ph type="title"/>
          </p:nvPr>
        </p:nvSpPr>
        <p:spPr>
          <a:xfrm>
            <a:off x="7456714" y="1530929"/>
            <a:ext cx="4621555" cy="4173835"/>
          </a:xfrm>
          <a:prstGeom prst="ellipse">
            <a:avLst/>
          </a:prstGeom>
          <a:solidFill>
            <a:schemeClr val="accent2"/>
          </a:solidFill>
          <a:ln>
            <a:noFill/>
          </a:ln>
        </p:spPr>
        <p:txBody>
          <a:bodyPr>
            <a:normAutofit/>
          </a:bodyPr>
          <a:lstStyle/>
          <a:p>
            <a:r>
              <a:rPr lang="en-US" sz="3000" dirty="0">
                <a:solidFill>
                  <a:srgbClr val="FFFFFF"/>
                </a:solidFill>
              </a:rPr>
              <a:t>Preliminary Frequencies</a:t>
            </a:r>
          </a:p>
        </p:txBody>
      </p:sp>
      <p:graphicFrame>
        <p:nvGraphicFramePr>
          <p:cNvPr id="4" name="Table 4">
            <a:extLst>
              <a:ext uri="{FF2B5EF4-FFF2-40B4-BE49-F238E27FC236}">
                <a16:creationId xmlns:a16="http://schemas.microsoft.com/office/drawing/2014/main" id="{66FF9EBC-A8D4-E143-98DF-CACD81DE0D8B}"/>
              </a:ext>
            </a:extLst>
          </p:cNvPr>
          <p:cNvGraphicFramePr>
            <a:graphicFrameLocks noGrp="1"/>
          </p:cNvGraphicFramePr>
          <p:nvPr>
            <p:ph idx="1"/>
            <p:extLst>
              <p:ext uri="{D42A27DB-BD31-4B8C-83A1-F6EECF244321}">
                <p14:modId xmlns:p14="http://schemas.microsoft.com/office/powerpoint/2010/main" val="952585281"/>
              </p:ext>
            </p:extLst>
          </p:nvPr>
        </p:nvGraphicFramePr>
        <p:xfrm>
          <a:off x="280633" y="914342"/>
          <a:ext cx="7004750" cy="5043152"/>
        </p:xfrm>
        <a:graphic>
          <a:graphicData uri="http://schemas.openxmlformats.org/drawingml/2006/table">
            <a:tbl>
              <a:tblPr firstRow="1" bandRow="1">
                <a:tableStyleId>{5C22544A-7EE6-4342-B048-85BDC9FD1C3A}</a:tableStyleId>
              </a:tblPr>
              <a:tblGrid>
                <a:gridCol w="3502375">
                  <a:extLst>
                    <a:ext uri="{9D8B030D-6E8A-4147-A177-3AD203B41FA5}">
                      <a16:colId xmlns:a16="http://schemas.microsoft.com/office/drawing/2014/main" val="3065198956"/>
                    </a:ext>
                  </a:extLst>
                </a:gridCol>
                <a:gridCol w="3502375">
                  <a:extLst>
                    <a:ext uri="{9D8B030D-6E8A-4147-A177-3AD203B41FA5}">
                      <a16:colId xmlns:a16="http://schemas.microsoft.com/office/drawing/2014/main" val="3213917204"/>
                    </a:ext>
                  </a:extLst>
                </a:gridCol>
              </a:tblGrid>
              <a:tr h="7076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Caregiver Burden with Family Members and Friends Present</a:t>
                      </a:r>
                    </a:p>
                  </a:txBody>
                  <a:tcPr/>
                </a:tc>
                <a:tc>
                  <a:txBody>
                    <a:bodyPr/>
                    <a:lstStyle/>
                    <a:p>
                      <a:endParaRPr lang="en-US" dirty="0"/>
                    </a:p>
                  </a:txBody>
                  <a:tcPr/>
                </a:tc>
                <a:extLst>
                  <a:ext uri="{0D108BD9-81ED-4DB2-BD59-A6C34878D82A}">
                    <a16:rowId xmlns:a16="http://schemas.microsoft.com/office/drawing/2014/main" val="1834819278"/>
                  </a:ext>
                </a:extLst>
              </a:tr>
              <a:tr h="990600">
                <a:tc>
                  <a:txBody>
                    <a:bodyPr/>
                    <a:lstStyle/>
                    <a:p>
                      <a:r>
                        <a:rPr lang="en-US" b="1" dirty="0"/>
                        <a:t>Burdens Mentioned/Types of Support Needed By Caregivers</a:t>
                      </a:r>
                    </a:p>
                  </a:txBody>
                  <a:tcPr/>
                </a:tc>
                <a:tc>
                  <a:txBody>
                    <a:bodyPr/>
                    <a:lstStyle/>
                    <a:p>
                      <a:r>
                        <a:rPr lang="en-US" b="1" dirty="0"/>
                        <a:t>Quantity of Letters (n=70)</a:t>
                      </a:r>
                    </a:p>
                  </a:txBody>
                  <a:tcPr/>
                </a:tc>
                <a:extLst>
                  <a:ext uri="{0D108BD9-81ED-4DB2-BD59-A6C34878D82A}">
                    <a16:rowId xmlns:a16="http://schemas.microsoft.com/office/drawing/2014/main" val="3646447023"/>
                  </a:ext>
                </a:extLst>
              </a:tr>
              <a:tr h="836230">
                <a:tc>
                  <a:txBody>
                    <a:bodyPr/>
                    <a:lstStyle/>
                    <a:p>
                      <a:r>
                        <a:rPr lang="en-US" dirty="0"/>
                        <a:t>Education/Understanding of GBM</a:t>
                      </a:r>
                    </a:p>
                  </a:txBody>
                  <a:tcPr/>
                </a:tc>
                <a:tc>
                  <a:txBody>
                    <a:bodyPr/>
                    <a:lstStyle/>
                    <a:p>
                      <a:r>
                        <a:rPr lang="en-US" dirty="0"/>
                        <a:t>77.14% (n=54)</a:t>
                      </a:r>
                    </a:p>
                  </a:txBody>
                  <a:tcPr/>
                </a:tc>
                <a:extLst>
                  <a:ext uri="{0D108BD9-81ED-4DB2-BD59-A6C34878D82A}">
                    <a16:rowId xmlns:a16="http://schemas.microsoft.com/office/drawing/2014/main" val="1023242941"/>
                  </a:ext>
                </a:extLst>
              </a:tr>
              <a:tr h="836230">
                <a:tc>
                  <a:txBody>
                    <a:bodyPr/>
                    <a:lstStyle/>
                    <a:p>
                      <a:r>
                        <a:rPr lang="en-US" dirty="0"/>
                        <a:t>Emotional Support</a:t>
                      </a:r>
                    </a:p>
                  </a:txBody>
                  <a:tcPr/>
                </a:tc>
                <a:tc>
                  <a:txBody>
                    <a:bodyPr/>
                    <a:lstStyle/>
                    <a:p>
                      <a:r>
                        <a:rPr lang="en-US" dirty="0"/>
                        <a:t>58.57% (n=41)</a:t>
                      </a:r>
                    </a:p>
                  </a:txBody>
                  <a:tcPr/>
                </a:tc>
                <a:extLst>
                  <a:ext uri="{0D108BD9-81ED-4DB2-BD59-A6C34878D82A}">
                    <a16:rowId xmlns:a16="http://schemas.microsoft.com/office/drawing/2014/main" val="3513871644"/>
                  </a:ext>
                </a:extLst>
              </a:tr>
              <a:tr h="836230">
                <a:tc>
                  <a:txBody>
                    <a:bodyPr/>
                    <a:lstStyle/>
                    <a:p>
                      <a:r>
                        <a:rPr lang="en-US" dirty="0"/>
                        <a:t>Physical Support</a:t>
                      </a:r>
                    </a:p>
                  </a:txBody>
                  <a:tcPr/>
                </a:tc>
                <a:tc>
                  <a:txBody>
                    <a:bodyPr/>
                    <a:lstStyle/>
                    <a:p>
                      <a:r>
                        <a:rPr lang="en-US" dirty="0"/>
                        <a:t>60.00% (n=42)</a:t>
                      </a:r>
                    </a:p>
                  </a:txBody>
                  <a:tcPr/>
                </a:tc>
                <a:extLst>
                  <a:ext uri="{0D108BD9-81ED-4DB2-BD59-A6C34878D82A}">
                    <a16:rowId xmlns:a16="http://schemas.microsoft.com/office/drawing/2014/main" val="1729943791"/>
                  </a:ext>
                </a:extLst>
              </a:tr>
              <a:tr h="836230">
                <a:tc>
                  <a:txBody>
                    <a:bodyPr/>
                    <a:lstStyle/>
                    <a:p>
                      <a:r>
                        <a:rPr lang="en-US" dirty="0"/>
                        <a:t>Financial Support</a:t>
                      </a:r>
                    </a:p>
                  </a:txBody>
                  <a:tcPr/>
                </a:tc>
                <a:tc>
                  <a:txBody>
                    <a:bodyPr/>
                    <a:lstStyle/>
                    <a:p>
                      <a:r>
                        <a:rPr lang="en-US" dirty="0"/>
                        <a:t>48.57% (n=34)</a:t>
                      </a:r>
                    </a:p>
                  </a:txBody>
                  <a:tcPr/>
                </a:tc>
                <a:extLst>
                  <a:ext uri="{0D108BD9-81ED-4DB2-BD59-A6C34878D82A}">
                    <a16:rowId xmlns:a16="http://schemas.microsoft.com/office/drawing/2014/main" val="408295138"/>
                  </a:ext>
                </a:extLst>
              </a:tr>
            </a:tbl>
          </a:graphicData>
        </a:graphic>
      </p:graphicFrame>
      <p:sp>
        <p:nvSpPr>
          <p:cNvPr id="5" name="TextBox 4">
            <a:extLst>
              <a:ext uri="{FF2B5EF4-FFF2-40B4-BE49-F238E27FC236}">
                <a16:creationId xmlns:a16="http://schemas.microsoft.com/office/drawing/2014/main" id="{4C95E386-91A2-7444-B538-96FF7C166B6E}"/>
              </a:ext>
            </a:extLst>
          </p:cNvPr>
          <p:cNvSpPr txBox="1"/>
          <p:nvPr/>
        </p:nvSpPr>
        <p:spPr>
          <a:xfrm>
            <a:off x="7456714" y="546925"/>
            <a:ext cx="4735286" cy="584775"/>
          </a:xfrm>
          <a:prstGeom prst="rect">
            <a:avLst/>
          </a:prstGeom>
          <a:noFill/>
        </p:spPr>
        <p:txBody>
          <a:bodyPr wrap="square" rtlCol="0">
            <a:spAutoFit/>
          </a:bodyPr>
          <a:lstStyle/>
          <a:p>
            <a:r>
              <a:rPr lang="en-US" sz="1600" dirty="0"/>
              <a:t>Subset Sample of 72 Letters Mentioning Keywords</a:t>
            </a:r>
          </a:p>
          <a:p>
            <a:r>
              <a:rPr lang="en-US" sz="1600" dirty="0"/>
              <a:t>70 Letters Mentioning Indicating Need for Extra Help</a:t>
            </a:r>
          </a:p>
        </p:txBody>
      </p:sp>
    </p:spTree>
    <p:extLst>
      <p:ext uri="{BB962C8B-B14F-4D97-AF65-F5344CB8AC3E}">
        <p14:creationId xmlns:p14="http://schemas.microsoft.com/office/powerpoint/2010/main" val="32419508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F771C-7FEF-A143-9CA2-0CAF46169A07}"/>
              </a:ext>
            </a:extLst>
          </p:cNvPr>
          <p:cNvSpPr>
            <a:spLocks noGrp="1"/>
          </p:cNvSpPr>
          <p:nvPr>
            <p:ph type="title"/>
          </p:nvPr>
        </p:nvSpPr>
        <p:spPr>
          <a:xfrm>
            <a:off x="812386" y="650794"/>
            <a:ext cx="3066937" cy="1188720"/>
          </a:xfrm>
        </p:spPr>
        <p:txBody>
          <a:bodyPr>
            <a:normAutofit/>
          </a:bodyPr>
          <a:lstStyle/>
          <a:p>
            <a:r>
              <a:rPr lang="en-US" sz="2000" dirty="0"/>
              <a:t>Preliminary Frequencies Continued…</a:t>
            </a:r>
          </a:p>
        </p:txBody>
      </p:sp>
      <p:sp>
        <p:nvSpPr>
          <p:cNvPr id="3" name="Content Placeholder 2">
            <a:extLst>
              <a:ext uri="{FF2B5EF4-FFF2-40B4-BE49-F238E27FC236}">
                <a16:creationId xmlns:a16="http://schemas.microsoft.com/office/drawing/2014/main" id="{4D81CC4B-CAFA-0443-AA02-44271630D41D}"/>
              </a:ext>
            </a:extLst>
          </p:cNvPr>
          <p:cNvSpPr>
            <a:spLocks noGrp="1"/>
          </p:cNvSpPr>
          <p:nvPr>
            <p:ph idx="1"/>
          </p:nvPr>
        </p:nvSpPr>
        <p:spPr>
          <a:xfrm>
            <a:off x="163772" y="2019869"/>
            <a:ext cx="4287523" cy="4694829"/>
          </a:xfrm>
        </p:spPr>
        <p:txBody>
          <a:bodyPr>
            <a:normAutofit lnSpcReduction="10000"/>
          </a:bodyPr>
          <a:lstStyle/>
          <a:p>
            <a:r>
              <a:rPr lang="en-US" dirty="0"/>
              <a:t>Some caregivers felt without family and friend’s support throughout the process they would have struggled significantly more</a:t>
            </a:r>
          </a:p>
          <a:p>
            <a:pPr lvl="1"/>
            <a:r>
              <a:rPr lang="en-US" dirty="0"/>
              <a:t>Quote: “He was completely dependent on me (and hospice caregivers) and other family. We were lucky to have a lot of support from friends and family in every way support can be provided. Without that, I don’t know how we could have managed any of it.” (Participant #051)</a:t>
            </a:r>
          </a:p>
          <a:p>
            <a:r>
              <a:rPr lang="en-US" dirty="0"/>
              <a:t>Some caregivers felt family and friends couldn’t relate to their experiences</a:t>
            </a:r>
          </a:p>
          <a:p>
            <a:pPr lvl="1"/>
            <a:r>
              <a:rPr lang="en-US" dirty="0"/>
              <a:t>Quotes: “Family and friends simply do not understand my story and did not have to live the day to day effects of GBM.” (Participant #002)</a:t>
            </a:r>
          </a:p>
        </p:txBody>
      </p:sp>
      <p:sp>
        <p:nvSpPr>
          <p:cNvPr id="19" name="Rectangle 18">
            <a:extLst>
              <a:ext uri="{FF2B5EF4-FFF2-40B4-BE49-F238E27FC236}">
                <a16:creationId xmlns:a16="http://schemas.microsoft.com/office/drawing/2014/main" id="{6515FC82-3453-4CBE-8895-4CCFF33952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4182" y="964692"/>
            <a:ext cx="6885432" cy="49365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C5FD847B-65C0-4027-8DFC-70CB42451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7802" y="1128683"/>
            <a:ext cx="6558192"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4">
            <a:extLst>
              <a:ext uri="{FF2B5EF4-FFF2-40B4-BE49-F238E27FC236}">
                <a16:creationId xmlns:a16="http://schemas.microsoft.com/office/drawing/2014/main" id="{8EFDDC3B-A592-2A46-A31D-2FAADF80452C}"/>
              </a:ext>
            </a:extLst>
          </p:cNvPr>
          <p:cNvGraphicFramePr>
            <a:graphicFrameLocks/>
          </p:cNvGraphicFramePr>
          <p:nvPr>
            <p:extLst>
              <p:ext uri="{D42A27DB-BD31-4B8C-83A1-F6EECF244321}">
                <p14:modId xmlns:p14="http://schemas.microsoft.com/office/powerpoint/2010/main" val="292949175"/>
              </p:ext>
            </p:extLst>
          </p:nvPr>
        </p:nvGraphicFramePr>
        <p:xfrm>
          <a:off x="4823366" y="1662360"/>
          <a:ext cx="6227065" cy="3541224"/>
        </p:xfrm>
        <a:graphic>
          <a:graphicData uri="http://schemas.openxmlformats.org/drawingml/2006/table">
            <a:tbl>
              <a:tblPr firstRow="1" bandRow="1">
                <a:tableStyleId>{5C22544A-7EE6-4342-B048-85BDC9FD1C3A}</a:tableStyleId>
              </a:tblPr>
              <a:tblGrid>
                <a:gridCol w="3139471">
                  <a:extLst>
                    <a:ext uri="{9D8B030D-6E8A-4147-A177-3AD203B41FA5}">
                      <a16:colId xmlns:a16="http://schemas.microsoft.com/office/drawing/2014/main" val="3065198956"/>
                    </a:ext>
                  </a:extLst>
                </a:gridCol>
                <a:gridCol w="3087594">
                  <a:extLst>
                    <a:ext uri="{9D8B030D-6E8A-4147-A177-3AD203B41FA5}">
                      <a16:colId xmlns:a16="http://schemas.microsoft.com/office/drawing/2014/main" val="3213917204"/>
                    </a:ext>
                  </a:extLst>
                </a:gridCol>
              </a:tblGrid>
              <a:tr h="9541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Caregiver Burden with Family Members and Friends Present</a:t>
                      </a:r>
                    </a:p>
                  </a:txBody>
                  <a:tcPr marL="91742" marR="91742" marT="45871" marB="45871"/>
                </a:tc>
                <a:tc>
                  <a:txBody>
                    <a:bodyPr/>
                    <a:lstStyle/>
                    <a:p>
                      <a:endParaRPr lang="en-US" sz="1800" dirty="0"/>
                    </a:p>
                  </a:txBody>
                  <a:tcPr marL="91742" marR="91742" marT="45871" marB="45871"/>
                </a:tc>
                <a:extLst>
                  <a:ext uri="{0D108BD9-81ED-4DB2-BD59-A6C34878D82A}">
                    <a16:rowId xmlns:a16="http://schemas.microsoft.com/office/drawing/2014/main" val="1834819278"/>
                  </a:ext>
                </a:extLst>
              </a:tr>
              <a:tr h="678888">
                <a:tc>
                  <a:txBody>
                    <a:bodyPr/>
                    <a:lstStyle/>
                    <a:p>
                      <a:r>
                        <a:rPr lang="en-US" sz="1800" b="1"/>
                        <a:t>Caregiver Family and Friend Support</a:t>
                      </a:r>
                    </a:p>
                  </a:txBody>
                  <a:tcPr marL="91742" marR="91742" marT="45871" marB="45871"/>
                </a:tc>
                <a:tc>
                  <a:txBody>
                    <a:bodyPr/>
                    <a:lstStyle/>
                    <a:p>
                      <a:r>
                        <a:rPr lang="en-US" sz="1800" b="1" dirty="0"/>
                        <a:t>Quantity of Letters (n=70)</a:t>
                      </a:r>
                    </a:p>
                  </a:txBody>
                  <a:tcPr marL="91742" marR="91742" marT="45871" marB="45871"/>
                </a:tc>
                <a:extLst>
                  <a:ext uri="{0D108BD9-81ED-4DB2-BD59-A6C34878D82A}">
                    <a16:rowId xmlns:a16="http://schemas.microsoft.com/office/drawing/2014/main" val="3646447023"/>
                  </a:ext>
                </a:extLst>
              </a:tr>
              <a:tr h="954112">
                <a:tc>
                  <a:txBody>
                    <a:bodyPr/>
                    <a:lstStyle/>
                    <a:p>
                      <a:r>
                        <a:rPr lang="en-US" sz="1800"/>
                        <a:t>Could or Did Rely on Family and Friends For Extra Support</a:t>
                      </a:r>
                    </a:p>
                  </a:txBody>
                  <a:tcPr marL="91742" marR="91742" marT="45871" marB="45871"/>
                </a:tc>
                <a:tc>
                  <a:txBody>
                    <a:bodyPr/>
                    <a:lstStyle/>
                    <a:p>
                      <a:r>
                        <a:rPr lang="en-US" sz="1800" dirty="0"/>
                        <a:t>88.57% n=62</a:t>
                      </a:r>
                    </a:p>
                  </a:txBody>
                  <a:tcPr marL="91742" marR="91742" marT="45871" marB="45871"/>
                </a:tc>
                <a:extLst>
                  <a:ext uri="{0D108BD9-81ED-4DB2-BD59-A6C34878D82A}">
                    <a16:rowId xmlns:a16="http://schemas.microsoft.com/office/drawing/2014/main" val="1023242941"/>
                  </a:ext>
                </a:extLst>
              </a:tr>
              <a:tr h="954112">
                <a:tc>
                  <a:txBody>
                    <a:bodyPr/>
                    <a:lstStyle/>
                    <a:p>
                      <a:r>
                        <a:rPr lang="en-US" sz="1800"/>
                        <a:t>Could Not or Did Not Rely on Family and Friends For Extra Support</a:t>
                      </a:r>
                    </a:p>
                  </a:txBody>
                  <a:tcPr marL="91742" marR="91742" marT="45871" marB="45871"/>
                </a:tc>
                <a:tc>
                  <a:txBody>
                    <a:bodyPr/>
                    <a:lstStyle/>
                    <a:p>
                      <a:r>
                        <a:rPr lang="en-US" sz="1800" dirty="0"/>
                        <a:t>11.43% n=8</a:t>
                      </a:r>
                    </a:p>
                  </a:txBody>
                  <a:tcPr marL="91742" marR="91742" marT="45871" marB="45871"/>
                </a:tc>
                <a:extLst>
                  <a:ext uri="{0D108BD9-81ED-4DB2-BD59-A6C34878D82A}">
                    <a16:rowId xmlns:a16="http://schemas.microsoft.com/office/drawing/2014/main" val="3513871644"/>
                  </a:ext>
                </a:extLst>
              </a:tr>
            </a:tbl>
          </a:graphicData>
        </a:graphic>
      </p:graphicFrame>
      <p:sp>
        <p:nvSpPr>
          <p:cNvPr id="7" name="TextBox 6">
            <a:extLst>
              <a:ext uri="{FF2B5EF4-FFF2-40B4-BE49-F238E27FC236}">
                <a16:creationId xmlns:a16="http://schemas.microsoft.com/office/drawing/2014/main" id="{A69FF13C-E0EF-AE45-9B0A-AED5032CA52D}"/>
              </a:ext>
            </a:extLst>
          </p:cNvPr>
          <p:cNvSpPr txBox="1"/>
          <p:nvPr/>
        </p:nvSpPr>
        <p:spPr>
          <a:xfrm>
            <a:off x="5569255" y="277069"/>
            <a:ext cx="4735286" cy="584775"/>
          </a:xfrm>
          <a:prstGeom prst="rect">
            <a:avLst/>
          </a:prstGeom>
          <a:noFill/>
        </p:spPr>
        <p:txBody>
          <a:bodyPr wrap="square" rtlCol="0">
            <a:spAutoFit/>
          </a:bodyPr>
          <a:lstStyle/>
          <a:p>
            <a:r>
              <a:rPr lang="en-US" sz="1600" dirty="0"/>
              <a:t>Subset Sample of 72 Letters Mentioning Keywords</a:t>
            </a:r>
          </a:p>
          <a:p>
            <a:r>
              <a:rPr lang="en-US" sz="1600" dirty="0"/>
              <a:t>70 Letters Mentioning Indicating Need for Extra Help</a:t>
            </a:r>
          </a:p>
        </p:txBody>
      </p:sp>
    </p:spTree>
    <p:extLst>
      <p:ext uri="{BB962C8B-B14F-4D97-AF65-F5344CB8AC3E}">
        <p14:creationId xmlns:p14="http://schemas.microsoft.com/office/powerpoint/2010/main" val="2708229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BB3AE-517E-F842-B97E-94ED85E6D3C5}"/>
              </a:ext>
            </a:extLst>
          </p:cNvPr>
          <p:cNvSpPr>
            <a:spLocks noGrp="1"/>
          </p:cNvSpPr>
          <p:nvPr>
            <p:ph type="title"/>
          </p:nvPr>
        </p:nvSpPr>
        <p:spPr>
          <a:xfrm>
            <a:off x="2231136" y="678089"/>
            <a:ext cx="7729728" cy="1188720"/>
          </a:xfrm>
        </p:spPr>
        <p:txBody>
          <a:bodyPr/>
          <a:lstStyle/>
          <a:p>
            <a:r>
              <a:rPr lang="en-US" dirty="0"/>
              <a:t>Preliminary Frequencies Continued…</a:t>
            </a:r>
          </a:p>
        </p:txBody>
      </p:sp>
      <p:sp>
        <p:nvSpPr>
          <p:cNvPr id="3" name="Content Placeholder 2">
            <a:extLst>
              <a:ext uri="{FF2B5EF4-FFF2-40B4-BE49-F238E27FC236}">
                <a16:creationId xmlns:a16="http://schemas.microsoft.com/office/drawing/2014/main" id="{73386138-8FD1-3347-849E-6F7DB0EF22CB}"/>
              </a:ext>
            </a:extLst>
          </p:cNvPr>
          <p:cNvSpPr>
            <a:spLocks noGrp="1"/>
          </p:cNvSpPr>
          <p:nvPr>
            <p:ph idx="1"/>
          </p:nvPr>
        </p:nvSpPr>
        <p:spPr>
          <a:xfrm>
            <a:off x="6660106" y="2169994"/>
            <a:ext cx="5253232" cy="4630859"/>
          </a:xfrm>
        </p:spPr>
        <p:txBody>
          <a:bodyPr>
            <a:normAutofit/>
          </a:bodyPr>
          <a:lstStyle/>
          <a:p>
            <a:r>
              <a:rPr lang="en-US" dirty="0"/>
              <a:t>Despite having medical experience within the home some caregivers still felt they were underequipped for GBM:</a:t>
            </a:r>
          </a:p>
          <a:p>
            <a:pPr lvl="1"/>
            <a:r>
              <a:rPr lang="en-US" dirty="0"/>
              <a:t>Quote: “I am a licensed practical nurse. This did not help me with caring for my husband. It scared me more and made me question everything.” (Participant #056)</a:t>
            </a:r>
          </a:p>
          <a:p>
            <a:r>
              <a:rPr lang="en-US" dirty="0"/>
              <a:t>Some caregivers felt that their medical experience was helpful, and they felt fortunate compared to others who may not have those resources:</a:t>
            </a:r>
          </a:p>
          <a:p>
            <a:pPr lvl="1"/>
            <a:r>
              <a:rPr lang="en-US" dirty="0"/>
              <a:t>Quote: “Nobody explained what it was going to be like. How the brain controls everything. I was lucky. I had medical professionals in my family to advise me. Most don’t.” (Participant #085)</a:t>
            </a:r>
          </a:p>
        </p:txBody>
      </p:sp>
      <p:graphicFrame>
        <p:nvGraphicFramePr>
          <p:cNvPr id="4" name="Table 4">
            <a:extLst>
              <a:ext uri="{FF2B5EF4-FFF2-40B4-BE49-F238E27FC236}">
                <a16:creationId xmlns:a16="http://schemas.microsoft.com/office/drawing/2014/main" id="{DEE7F380-529A-D84E-A917-29505E824651}"/>
              </a:ext>
            </a:extLst>
          </p:cNvPr>
          <p:cNvGraphicFramePr>
            <a:graphicFrameLocks/>
          </p:cNvGraphicFramePr>
          <p:nvPr>
            <p:extLst>
              <p:ext uri="{D42A27DB-BD31-4B8C-83A1-F6EECF244321}">
                <p14:modId xmlns:p14="http://schemas.microsoft.com/office/powerpoint/2010/main" val="3679659618"/>
              </p:ext>
            </p:extLst>
          </p:nvPr>
        </p:nvGraphicFramePr>
        <p:xfrm>
          <a:off x="278662" y="2101754"/>
          <a:ext cx="6227065" cy="4051358"/>
        </p:xfrm>
        <a:graphic>
          <a:graphicData uri="http://schemas.openxmlformats.org/drawingml/2006/table">
            <a:tbl>
              <a:tblPr firstRow="1" bandRow="1">
                <a:tableStyleId>{5C22544A-7EE6-4342-B048-85BDC9FD1C3A}</a:tableStyleId>
              </a:tblPr>
              <a:tblGrid>
                <a:gridCol w="3139471">
                  <a:extLst>
                    <a:ext uri="{9D8B030D-6E8A-4147-A177-3AD203B41FA5}">
                      <a16:colId xmlns:a16="http://schemas.microsoft.com/office/drawing/2014/main" val="3065198956"/>
                    </a:ext>
                  </a:extLst>
                </a:gridCol>
                <a:gridCol w="3087594">
                  <a:extLst>
                    <a:ext uri="{9D8B030D-6E8A-4147-A177-3AD203B41FA5}">
                      <a16:colId xmlns:a16="http://schemas.microsoft.com/office/drawing/2014/main" val="3213917204"/>
                    </a:ext>
                  </a:extLst>
                </a:gridCol>
              </a:tblGrid>
              <a:tr h="9541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Caregiver Burden with Family Members and Friends Present</a:t>
                      </a:r>
                    </a:p>
                  </a:txBody>
                  <a:tcPr marL="91742" marR="91742" marT="45871" marB="45871"/>
                </a:tc>
                <a:tc>
                  <a:txBody>
                    <a:bodyPr/>
                    <a:lstStyle/>
                    <a:p>
                      <a:endParaRPr lang="en-US" sz="1800" dirty="0"/>
                    </a:p>
                  </a:txBody>
                  <a:tcPr marL="91742" marR="91742" marT="45871" marB="45871"/>
                </a:tc>
                <a:extLst>
                  <a:ext uri="{0D108BD9-81ED-4DB2-BD59-A6C34878D82A}">
                    <a16:rowId xmlns:a16="http://schemas.microsoft.com/office/drawing/2014/main" val="1834819278"/>
                  </a:ext>
                </a:extLst>
              </a:tr>
              <a:tr h="678888">
                <a:tc>
                  <a:txBody>
                    <a:bodyPr/>
                    <a:lstStyle/>
                    <a:p>
                      <a:r>
                        <a:rPr lang="en-US" sz="1800" b="1" dirty="0"/>
                        <a:t>Medical Experience Present in Home from Primary Caregiver or Friend/Family Member</a:t>
                      </a:r>
                    </a:p>
                  </a:txBody>
                  <a:tcPr marL="91742" marR="91742" marT="45871" marB="45871"/>
                </a:tc>
                <a:tc>
                  <a:txBody>
                    <a:bodyPr/>
                    <a:lstStyle/>
                    <a:p>
                      <a:r>
                        <a:rPr lang="en-US" sz="1800" b="1" dirty="0"/>
                        <a:t>Quantity of Letters (n=70)</a:t>
                      </a:r>
                    </a:p>
                  </a:txBody>
                  <a:tcPr marL="91742" marR="91742" marT="45871" marB="45871"/>
                </a:tc>
                <a:extLst>
                  <a:ext uri="{0D108BD9-81ED-4DB2-BD59-A6C34878D82A}">
                    <a16:rowId xmlns:a16="http://schemas.microsoft.com/office/drawing/2014/main" val="3646447023"/>
                  </a:ext>
                </a:extLst>
              </a:tr>
              <a:tr h="954112">
                <a:tc>
                  <a:txBody>
                    <a:bodyPr/>
                    <a:lstStyle/>
                    <a:p>
                      <a:r>
                        <a:rPr lang="en-US" sz="1800" dirty="0"/>
                        <a:t>Medical Experience Present</a:t>
                      </a:r>
                    </a:p>
                  </a:txBody>
                  <a:tcPr marL="91742" marR="91742" marT="45871" marB="45871"/>
                </a:tc>
                <a:tc>
                  <a:txBody>
                    <a:bodyPr/>
                    <a:lstStyle/>
                    <a:p>
                      <a:r>
                        <a:rPr lang="en-US" sz="1800" dirty="0"/>
                        <a:t>14.29% n=10</a:t>
                      </a:r>
                    </a:p>
                  </a:txBody>
                  <a:tcPr marL="91742" marR="91742" marT="45871" marB="45871"/>
                </a:tc>
                <a:extLst>
                  <a:ext uri="{0D108BD9-81ED-4DB2-BD59-A6C34878D82A}">
                    <a16:rowId xmlns:a16="http://schemas.microsoft.com/office/drawing/2014/main" val="1023242941"/>
                  </a:ext>
                </a:extLst>
              </a:tr>
              <a:tr h="954112">
                <a:tc>
                  <a:txBody>
                    <a:bodyPr/>
                    <a:lstStyle/>
                    <a:p>
                      <a:r>
                        <a:rPr lang="en-US" sz="1800" dirty="0"/>
                        <a:t>Medical Experience Absent</a:t>
                      </a:r>
                    </a:p>
                  </a:txBody>
                  <a:tcPr marL="91742" marR="91742" marT="45871" marB="45871"/>
                </a:tc>
                <a:tc>
                  <a:txBody>
                    <a:bodyPr/>
                    <a:lstStyle/>
                    <a:p>
                      <a:r>
                        <a:rPr lang="en-US" sz="1800" dirty="0"/>
                        <a:t>85.71% n=60</a:t>
                      </a:r>
                    </a:p>
                  </a:txBody>
                  <a:tcPr marL="91742" marR="91742" marT="45871" marB="45871"/>
                </a:tc>
                <a:extLst>
                  <a:ext uri="{0D108BD9-81ED-4DB2-BD59-A6C34878D82A}">
                    <a16:rowId xmlns:a16="http://schemas.microsoft.com/office/drawing/2014/main" val="3513871644"/>
                  </a:ext>
                </a:extLst>
              </a:tr>
            </a:tbl>
          </a:graphicData>
        </a:graphic>
      </p:graphicFrame>
      <p:sp>
        <p:nvSpPr>
          <p:cNvPr id="5" name="TextBox 4">
            <a:extLst>
              <a:ext uri="{FF2B5EF4-FFF2-40B4-BE49-F238E27FC236}">
                <a16:creationId xmlns:a16="http://schemas.microsoft.com/office/drawing/2014/main" id="{C9A6DA6D-240A-B04F-BE45-CD1FE1C18C7D}"/>
              </a:ext>
            </a:extLst>
          </p:cNvPr>
          <p:cNvSpPr txBox="1"/>
          <p:nvPr/>
        </p:nvSpPr>
        <p:spPr>
          <a:xfrm>
            <a:off x="1024551" y="6232149"/>
            <a:ext cx="4735286" cy="584775"/>
          </a:xfrm>
          <a:prstGeom prst="rect">
            <a:avLst/>
          </a:prstGeom>
          <a:noFill/>
        </p:spPr>
        <p:txBody>
          <a:bodyPr wrap="square" rtlCol="0">
            <a:spAutoFit/>
          </a:bodyPr>
          <a:lstStyle/>
          <a:p>
            <a:r>
              <a:rPr lang="en-US" sz="1600" dirty="0"/>
              <a:t>Subset Sample of 72 Letters Mentioning Keywords</a:t>
            </a:r>
          </a:p>
          <a:p>
            <a:r>
              <a:rPr lang="en-US" sz="1600" dirty="0"/>
              <a:t>70 Letters Mentioning Indicating Need for Extra Help</a:t>
            </a:r>
          </a:p>
        </p:txBody>
      </p:sp>
    </p:spTree>
    <p:extLst>
      <p:ext uri="{BB962C8B-B14F-4D97-AF65-F5344CB8AC3E}">
        <p14:creationId xmlns:p14="http://schemas.microsoft.com/office/powerpoint/2010/main" val="41056571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33976D1-3430-450C-A978-87A9A6E8E7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D6AAC78-7D86-415A-ADC1-2B47480796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9680" y="1248156"/>
            <a:ext cx="9692640" cy="43616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2A658D9-F185-44F1-BA33-D50320D1D0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2228" y="1060704"/>
            <a:ext cx="10067544" cy="4736592"/>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B746174-9C50-3E4B-9DE0-CFE03A7B483A}"/>
              </a:ext>
            </a:extLst>
          </p:cNvPr>
          <p:cNvSpPr>
            <a:spLocks noGrp="1"/>
          </p:cNvSpPr>
          <p:nvPr>
            <p:ph type="title"/>
          </p:nvPr>
        </p:nvSpPr>
        <p:spPr>
          <a:xfrm>
            <a:off x="2231136" y="467418"/>
            <a:ext cx="7729728" cy="1188720"/>
          </a:xfrm>
          <a:solidFill>
            <a:srgbClr val="FFFFFF"/>
          </a:solidFill>
        </p:spPr>
        <p:txBody>
          <a:bodyPr>
            <a:normAutofit/>
          </a:bodyPr>
          <a:lstStyle/>
          <a:p>
            <a:r>
              <a:rPr lang="en-US" dirty="0"/>
              <a:t>Drawing General Conclusions from data</a:t>
            </a:r>
          </a:p>
        </p:txBody>
      </p:sp>
      <p:sp>
        <p:nvSpPr>
          <p:cNvPr id="3" name="Content Placeholder 2">
            <a:extLst>
              <a:ext uri="{FF2B5EF4-FFF2-40B4-BE49-F238E27FC236}">
                <a16:creationId xmlns:a16="http://schemas.microsoft.com/office/drawing/2014/main" id="{22C5F3FC-CF88-BF49-975F-3446A19D1EC3}"/>
              </a:ext>
            </a:extLst>
          </p:cNvPr>
          <p:cNvSpPr>
            <a:spLocks noGrp="1"/>
          </p:cNvSpPr>
          <p:nvPr>
            <p:ph idx="1"/>
          </p:nvPr>
        </p:nvSpPr>
        <p:spPr>
          <a:xfrm>
            <a:off x="1706062" y="1843590"/>
            <a:ext cx="8779512" cy="3533628"/>
          </a:xfrm>
        </p:spPr>
        <p:txBody>
          <a:bodyPr>
            <a:normAutofit/>
          </a:bodyPr>
          <a:lstStyle/>
          <a:p>
            <a:r>
              <a:rPr lang="en-US" dirty="0">
                <a:solidFill>
                  <a:srgbClr val="404040"/>
                </a:solidFill>
              </a:rPr>
              <a:t>Most caregivers felt like family and friends assisted in the caregiving process </a:t>
            </a:r>
          </a:p>
          <a:p>
            <a:r>
              <a:rPr lang="en-US" dirty="0">
                <a:solidFill>
                  <a:srgbClr val="404040"/>
                </a:solidFill>
              </a:rPr>
              <a:t>Some caregivers felt that family and friends didn’t/wouldn’t understand the caregiving experience</a:t>
            </a:r>
          </a:p>
          <a:p>
            <a:r>
              <a:rPr lang="en-US" dirty="0">
                <a:solidFill>
                  <a:srgbClr val="404040"/>
                </a:solidFill>
              </a:rPr>
              <a:t>Medical experience within the home did not change the areas caregiver wishes (indicated areas of support needed) </a:t>
            </a:r>
          </a:p>
          <a:p>
            <a:pPr lvl="1"/>
            <a:r>
              <a:rPr lang="en-US" dirty="0">
                <a:solidFill>
                  <a:srgbClr val="404040"/>
                </a:solidFill>
              </a:rPr>
              <a:t>Did leave some caregivers feeling slightly more equipped to take on GBM caregiving than those without medical experience within the home</a:t>
            </a:r>
          </a:p>
          <a:p>
            <a:r>
              <a:rPr lang="en-US" dirty="0">
                <a:solidFill>
                  <a:srgbClr val="404040"/>
                </a:solidFill>
              </a:rPr>
              <a:t>The largest area of support needed for a caregiver with family and friends present is a better overall understanding of GBM’s consequences and the resources to which will lift the caregiver burden significantly</a:t>
            </a:r>
          </a:p>
          <a:p>
            <a:endParaRPr lang="en-US" dirty="0">
              <a:solidFill>
                <a:srgbClr val="404040"/>
              </a:solidFill>
            </a:endParaRPr>
          </a:p>
          <a:p>
            <a:endParaRPr lang="en-US" dirty="0">
              <a:solidFill>
                <a:srgbClr val="404040"/>
              </a:solidFill>
            </a:endParaRPr>
          </a:p>
          <a:p>
            <a:endParaRPr lang="en-US" dirty="0">
              <a:solidFill>
                <a:srgbClr val="404040"/>
              </a:solidFill>
            </a:endParaRPr>
          </a:p>
        </p:txBody>
      </p:sp>
    </p:spTree>
    <p:extLst>
      <p:ext uri="{BB962C8B-B14F-4D97-AF65-F5344CB8AC3E}">
        <p14:creationId xmlns:p14="http://schemas.microsoft.com/office/powerpoint/2010/main" val="40186028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pic>
        <p:nvPicPr>
          <p:cNvPr id="12" name="Picture 11" descr="A group of multi coloured wooden stick figures">
            <a:extLst>
              <a:ext uri="{FF2B5EF4-FFF2-40B4-BE49-F238E27FC236}">
                <a16:creationId xmlns:a16="http://schemas.microsoft.com/office/drawing/2014/main" id="{4CD0FC64-B87D-436C-8A1B-08B2DD449B0A}"/>
              </a:ext>
            </a:extLst>
          </p:cNvPr>
          <p:cNvPicPr>
            <a:picLocks noChangeAspect="1"/>
          </p:cNvPicPr>
          <p:nvPr/>
        </p:nvPicPr>
        <p:blipFill rotWithShape="1">
          <a:blip r:embed="rId2">
            <a:duotone>
              <a:schemeClr val="accent2">
                <a:shade val="45000"/>
                <a:satMod val="135000"/>
              </a:schemeClr>
              <a:prstClr val="white"/>
            </a:duotone>
            <a:alphaModFix amt="25000"/>
          </a:blip>
          <a:srcRect t="12232" b="6541"/>
          <a:stretch/>
        </p:blipFill>
        <p:spPr>
          <a:xfrm>
            <a:off x="20" y="10"/>
            <a:ext cx="12191980" cy="6857990"/>
          </a:xfrm>
          <a:prstGeom prst="rect">
            <a:avLst/>
          </a:prstGeom>
        </p:spPr>
      </p:pic>
      <p:sp>
        <p:nvSpPr>
          <p:cNvPr id="2" name="Title 1">
            <a:extLst>
              <a:ext uri="{FF2B5EF4-FFF2-40B4-BE49-F238E27FC236}">
                <a16:creationId xmlns:a16="http://schemas.microsoft.com/office/drawing/2014/main" id="{CC68A063-EAF6-2749-BBD6-777B6C6D08ED}"/>
              </a:ext>
            </a:extLst>
          </p:cNvPr>
          <p:cNvSpPr>
            <a:spLocks noGrp="1"/>
          </p:cNvSpPr>
          <p:nvPr>
            <p:ph type="title"/>
          </p:nvPr>
        </p:nvSpPr>
        <p:spPr>
          <a:xfrm>
            <a:off x="2231135" y="593250"/>
            <a:ext cx="7729728" cy="1188720"/>
          </a:xfrm>
          <a:solidFill>
            <a:srgbClr val="FFFFFF">
              <a:alpha val="80000"/>
            </a:srgbClr>
          </a:solidFill>
        </p:spPr>
        <p:txBody>
          <a:bodyPr>
            <a:normAutofit fontScale="90000"/>
          </a:bodyPr>
          <a:lstStyle/>
          <a:p>
            <a:r>
              <a:rPr lang="en-US" dirty="0"/>
              <a:t>Resources and Ideas For Families and Friends to Utilize to improve GBM caregiver Burden</a:t>
            </a:r>
          </a:p>
        </p:txBody>
      </p:sp>
      <p:sp>
        <p:nvSpPr>
          <p:cNvPr id="3" name="Content Placeholder 2">
            <a:extLst>
              <a:ext uri="{FF2B5EF4-FFF2-40B4-BE49-F238E27FC236}">
                <a16:creationId xmlns:a16="http://schemas.microsoft.com/office/drawing/2014/main" id="{3D533BD4-0967-C349-A75F-BE34B97BEAB0}"/>
              </a:ext>
            </a:extLst>
          </p:cNvPr>
          <p:cNvSpPr>
            <a:spLocks noGrp="1"/>
          </p:cNvSpPr>
          <p:nvPr>
            <p:ph idx="1"/>
          </p:nvPr>
        </p:nvSpPr>
        <p:spPr>
          <a:xfrm>
            <a:off x="1255594" y="1965279"/>
            <a:ext cx="9687023" cy="4724888"/>
          </a:xfrm>
        </p:spPr>
        <p:txBody>
          <a:bodyPr>
            <a:normAutofit/>
          </a:bodyPr>
          <a:lstStyle/>
          <a:p>
            <a:r>
              <a:rPr lang="en-US" dirty="0"/>
              <a:t>Help caregivers research GBM and its possible side effects:</a:t>
            </a:r>
          </a:p>
          <a:p>
            <a:pPr lvl="1"/>
            <a:r>
              <a:rPr lang="en-US" dirty="0"/>
              <a:t>Understand location of tumor in brain to better understand what areas will be affected and what motor control might be affected</a:t>
            </a:r>
          </a:p>
          <a:p>
            <a:pPr lvl="1"/>
            <a:r>
              <a:rPr lang="en-US" dirty="0"/>
              <a:t>Research treatment options and how the side effects will affect the patient</a:t>
            </a:r>
          </a:p>
          <a:p>
            <a:pPr lvl="1"/>
            <a:r>
              <a:rPr lang="en-US" dirty="0"/>
              <a:t>Look for various clinical trials patients might qualify for</a:t>
            </a:r>
          </a:p>
          <a:p>
            <a:r>
              <a:rPr lang="en-US" dirty="0"/>
              <a:t>Find support groups for caregiver early and suggest therapy (family/friends don’t always understand experiences</a:t>
            </a:r>
          </a:p>
          <a:p>
            <a:r>
              <a:rPr lang="en-US" dirty="0"/>
              <a:t>Physically be there to help GBM patient </a:t>
            </a:r>
          </a:p>
          <a:p>
            <a:pPr lvl="1"/>
            <a:r>
              <a:rPr lang="en-US" dirty="0"/>
              <a:t>Learn how to physically support/move the patient around safely when motor function is lost (especially when larger) </a:t>
            </a:r>
          </a:p>
          <a:p>
            <a:pPr lvl="1"/>
            <a:r>
              <a:rPr lang="en-US" dirty="0"/>
              <a:t>Allow caregiver to take some personal time to handle other responsibilities</a:t>
            </a:r>
          </a:p>
          <a:p>
            <a:r>
              <a:rPr lang="en-US" dirty="0"/>
              <a:t>Help to financially support caregiver</a:t>
            </a:r>
          </a:p>
          <a:p>
            <a:pPr lvl="1"/>
            <a:r>
              <a:rPr lang="en-US" dirty="0"/>
              <a:t>Start a Go </a:t>
            </a:r>
            <a:r>
              <a:rPr lang="en-US" dirty="0" err="1"/>
              <a:t>FundMe</a:t>
            </a:r>
            <a:endParaRPr lang="en-US" dirty="0"/>
          </a:p>
        </p:txBody>
      </p:sp>
    </p:spTree>
    <p:extLst>
      <p:ext uri="{BB962C8B-B14F-4D97-AF65-F5344CB8AC3E}">
        <p14:creationId xmlns:p14="http://schemas.microsoft.com/office/powerpoint/2010/main" val="3245544648"/>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E8112-96A8-B342-A2ED-354F3D56A59B}"/>
              </a:ext>
            </a:extLst>
          </p:cNvPr>
          <p:cNvSpPr>
            <a:spLocks noGrp="1"/>
          </p:cNvSpPr>
          <p:nvPr>
            <p:ph type="title"/>
          </p:nvPr>
        </p:nvSpPr>
        <p:spPr/>
        <p:txBody>
          <a:bodyPr/>
          <a:lstStyle/>
          <a:p>
            <a:r>
              <a:rPr lang="en-US" dirty="0"/>
              <a:t>Further Questions</a:t>
            </a:r>
          </a:p>
        </p:txBody>
      </p:sp>
      <p:sp>
        <p:nvSpPr>
          <p:cNvPr id="3" name="Content Placeholder 2">
            <a:extLst>
              <a:ext uri="{FF2B5EF4-FFF2-40B4-BE49-F238E27FC236}">
                <a16:creationId xmlns:a16="http://schemas.microsoft.com/office/drawing/2014/main" id="{718753FB-2187-1D43-9D82-6872525CB11C}"/>
              </a:ext>
            </a:extLst>
          </p:cNvPr>
          <p:cNvSpPr>
            <a:spLocks noGrp="1"/>
          </p:cNvSpPr>
          <p:nvPr>
            <p:ph idx="1"/>
          </p:nvPr>
        </p:nvSpPr>
        <p:spPr/>
        <p:txBody>
          <a:bodyPr/>
          <a:lstStyle/>
          <a:p>
            <a:r>
              <a:rPr lang="en-US" dirty="0"/>
              <a:t>Does survival rate of the patient increase with family present in addition to the caregiver?</a:t>
            </a:r>
          </a:p>
          <a:p>
            <a:r>
              <a:rPr lang="en-US" dirty="0"/>
              <a:t>Is there an apparent change in stress level of caregivers with family present compared to not having family present? In what ways?</a:t>
            </a:r>
          </a:p>
          <a:p>
            <a:r>
              <a:rPr lang="en-US" dirty="0"/>
              <a:t>If resources are better understood in the beginning and GBM expectations are properly set, is there a significant change in caregiver burden?</a:t>
            </a:r>
          </a:p>
          <a:p>
            <a:endParaRPr lang="en-US" dirty="0"/>
          </a:p>
        </p:txBody>
      </p:sp>
      <p:pic>
        <p:nvPicPr>
          <p:cNvPr id="5" name="Picture 4" descr="A picture containing text, vector graphics&#10;&#10;Description automatically generated">
            <a:extLst>
              <a:ext uri="{FF2B5EF4-FFF2-40B4-BE49-F238E27FC236}">
                <a16:creationId xmlns:a16="http://schemas.microsoft.com/office/drawing/2014/main" id="{82C1C107-AD42-D940-A760-9BD3CC29B50B}"/>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3899877" y="4417457"/>
            <a:ext cx="4064000" cy="2705100"/>
          </a:xfrm>
          <a:prstGeom prst="rect">
            <a:avLst/>
          </a:prstGeom>
        </p:spPr>
      </p:pic>
    </p:spTree>
    <p:extLst>
      <p:ext uri="{BB962C8B-B14F-4D97-AF65-F5344CB8AC3E}">
        <p14:creationId xmlns:p14="http://schemas.microsoft.com/office/powerpoint/2010/main" val="24649317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26B6A-188A-134D-A8D6-A61B9372E6FC}"/>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BCCF8B6B-5D58-F241-9784-3F33D2A27E0C}"/>
              </a:ext>
            </a:extLst>
          </p:cNvPr>
          <p:cNvSpPr>
            <a:spLocks noGrp="1"/>
          </p:cNvSpPr>
          <p:nvPr>
            <p:ph idx="1"/>
          </p:nvPr>
        </p:nvSpPr>
        <p:spPr>
          <a:xfrm>
            <a:off x="259307" y="2347415"/>
            <a:ext cx="11709780" cy="4271749"/>
          </a:xfrm>
        </p:spPr>
        <p:txBody>
          <a:bodyPr>
            <a:normAutofit fontScale="77500" lnSpcReduction="20000"/>
          </a:bodyPr>
          <a:lstStyle/>
          <a:p>
            <a:r>
              <a:rPr lang="en-US" dirty="0" err="1">
                <a:solidFill>
                  <a:schemeClr val="tx1"/>
                </a:solidFill>
              </a:rPr>
              <a:t>Mayring</a:t>
            </a:r>
            <a:r>
              <a:rPr lang="en-US" dirty="0">
                <a:solidFill>
                  <a:schemeClr val="tx1"/>
                </a:solidFill>
              </a:rPr>
              <a:t> P (2004) Qualitative content analysis. In: Flick U, von </a:t>
            </a:r>
            <a:r>
              <a:rPr lang="en-US" dirty="0" err="1">
                <a:solidFill>
                  <a:schemeClr val="tx1"/>
                </a:solidFill>
              </a:rPr>
              <a:t>Kardoff</a:t>
            </a:r>
            <a:r>
              <a:rPr lang="en-US" dirty="0">
                <a:solidFill>
                  <a:schemeClr val="tx1"/>
                </a:solidFill>
              </a:rPr>
              <a:t> E, Steinke I (eds) A companion to qualitative research. Sage, London, pp 266–269</a:t>
            </a:r>
          </a:p>
          <a:p>
            <a:r>
              <a:rPr lang="en-US" dirty="0"/>
              <a:t>Glioblastoma multiforme. (2021). Retrieved February 11, 2021, from</a:t>
            </a:r>
            <a:r>
              <a:rPr lang="en-US" dirty="0">
                <a:solidFill>
                  <a:schemeClr val="tx1"/>
                </a:solidFill>
              </a:rPr>
              <a:t> </a:t>
            </a:r>
            <a:r>
              <a:rPr lang="en-US" u="sng" dirty="0">
                <a:solidFill>
                  <a:schemeClr val="tx1"/>
                </a:solidFill>
                <a:hlinkClick r:id="rId2">
                  <a:extLst>
                    <a:ext uri="{A12FA001-AC4F-418D-AE19-62706E023703}">
                      <ahyp:hlinkClr xmlns:ahyp="http://schemas.microsoft.com/office/drawing/2018/hyperlinkcolor" val="tx"/>
                    </a:ext>
                  </a:extLst>
                </a:hlinkClick>
              </a:rPr>
              <a:t>https://www.aans.org/Patients/Neurosurgical-Conditions-and-Treatments/Glioblastoma-Multiforme</a:t>
            </a:r>
            <a:r>
              <a:rPr lang="en-US" dirty="0">
                <a:solidFill>
                  <a:schemeClr val="tx1"/>
                </a:solidFill>
              </a:rPr>
              <a:t> </a:t>
            </a:r>
          </a:p>
          <a:p>
            <a:r>
              <a:rPr lang="en-US" u="sng" dirty="0">
                <a:solidFill>
                  <a:schemeClr val="tx1"/>
                </a:solidFill>
                <a:hlinkClick r:id="rId3">
                  <a:extLst>
                    <a:ext uri="{A12FA001-AC4F-418D-AE19-62706E023703}">
                      <ahyp:hlinkClr xmlns:ahyp="http://schemas.microsoft.com/office/drawing/2018/hyperlinkcolor" val="tx"/>
                    </a:ext>
                  </a:extLst>
                </a:hlinkClick>
              </a:rPr>
              <a:t>https://seer.cancer.gov/statfacts/html/brain.html</a:t>
            </a:r>
            <a:r>
              <a:rPr lang="en-US" dirty="0">
                <a:solidFill>
                  <a:schemeClr val="tx1"/>
                </a:solidFill>
              </a:rPr>
              <a:t> </a:t>
            </a:r>
          </a:p>
          <a:p>
            <a:r>
              <a:rPr lang="en-US" dirty="0" err="1"/>
              <a:t>Boele</a:t>
            </a:r>
            <a:r>
              <a:rPr lang="en-US" dirty="0"/>
              <a:t>, F. W., Given, C. W., Given, B. A., Donovan, H. S., Schulz, R., Weimer, J. M., </a:t>
            </a:r>
            <a:r>
              <a:rPr lang="en-US" dirty="0" err="1"/>
              <a:t>Drappatz</a:t>
            </a:r>
            <a:r>
              <a:rPr lang="en-US" dirty="0"/>
              <a:t>, J., Lieberman, F. S., &amp; Sherwood, P. R. (2017). Family caregivers’ level of mastery predicts survival of patients with glioblastoma: A preliminary report. </a:t>
            </a:r>
            <a:r>
              <a:rPr lang="en-US" i="1" dirty="0"/>
              <a:t>Cancer</a:t>
            </a:r>
            <a:r>
              <a:rPr lang="en-US" dirty="0"/>
              <a:t>, </a:t>
            </a:r>
            <a:r>
              <a:rPr lang="en-US" i="1" dirty="0"/>
              <a:t>123</a:t>
            </a:r>
            <a:r>
              <a:rPr lang="en-US" dirty="0"/>
              <a:t>(5), 832–840. https://</a:t>
            </a:r>
            <a:r>
              <a:rPr lang="en-US" dirty="0" err="1"/>
              <a:t>doi.org</a:t>
            </a:r>
            <a:r>
              <a:rPr lang="en-US" dirty="0"/>
              <a:t>/10.1002/cncr.30428</a:t>
            </a:r>
          </a:p>
          <a:p>
            <a:r>
              <a:rPr lang="en-US" dirty="0"/>
              <a:t>Cheng, S. T. (2017). Dementia Caregiver Burden: a Research Update and Critical Analysis. </a:t>
            </a:r>
            <a:r>
              <a:rPr lang="en-US" i="1" dirty="0"/>
              <a:t>Current Psychiatry Reports</a:t>
            </a:r>
            <a:r>
              <a:rPr lang="en-US" dirty="0"/>
              <a:t>, </a:t>
            </a:r>
            <a:r>
              <a:rPr lang="en-US" i="1" dirty="0"/>
              <a:t>19</a:t>
            </a:r>
            <a:r>
              <a:rPr lang="en-US" dirty="0"/>
              <a:t>(9). https://</a:t>
            </a:r>
            <a:r>
              <a:rPr lang="en-US" dirty="0" err="1"/>
              <a:t>doi.org</a:t>
            </a:r>
            <a:r>
              <a:rPr lang="en-US" dirty="0"/>
              <a:t>/10.1007/s11920-017-0818-2</a:t>
            </a:r>
          </a:p>
          <a:p>
            <a:r>
              <a:rPr lang="en-US" dirty="0"/>
              <a:t>Fabian, D., </a:t>
            </a:r>
            <a:r>
              <a:rPr lang="en-US" dirty="0" err="1"/>
              <a:t>Eibl</a:t>
            </a:r>
            <a:r>
              <a:rPr lang="en-US" dirty="0"/>
              <a:t>, M. del P. G. P., </a:t>
            </a:r>
            <a:r>
              <a:rPr lang="en-US" dirty="0" err="1"/>
              <a:t>Alnahhas</a:t>
            </a:r>
            <a:r>
              <a:rPr lang="en-US" dirty="0"/>
              <a:t>, I., Sebastian, N., Giglio, P., </a:t>
            </a:r>
            <a:r>
              <a:rPr lang="en-US" dirty="0" err="1"/>
              <a:t>Puduvalli</a:t>
            </a:r>
            <a:r>
              <a:rPr lang="en-US" dirty="0"/>
              <a:t>, V., Gonzalez, J., &amp; Palmer, J. D. (2019). Treatment of glioblastoma (GBM) with the addition of tumor-treating fields (TTF): A review. In </a:t>
            </a:r>
            <a:r>
              <a:rPr lang="en-US" i="1" dirty="0"/>
              <a:t>Cancers</a:t>
            </a:r>
            <a:r>
              <a:rPr lang="en-US" dirty="0"/>
              <a:t> (Vol. 11, Issue 2). https://</a:t>
            </a:r>
            <a:r>
              <a:rPr lang="en-US" dirty="0" err="1"/>
              <a:t>doi.org</a:t>
            </a:r>
            <a:r>
              <a:rPr lang="en-US" dirty="0"/>
              <a:t>/10.3390/cancers11020174</a:t>
            </a:r>
          </a:p>
          <a:p>
            <a:r>
              <a:rPr lang="en-US" dirty="0"/>
              <a:t>Russell, B., Collins, A., Dowling, A., Dally, M., Gold, M., Murphy, M., Burchell, J., &amp; Philip, J. (2016). Predicting distress among people who care for patients living longer with high-grade malignant glioma. </a:t>
            </a:r>
            <a:r>
              <a:rPr lang="en-US" i="1" dirty="0"/>
              <a:t>Supportive Care in Cancer</a:t>
            </a:r>
            <a:r>
              <a:rPr lang="en-US" dirty="0"/>
              <a:t>, </a:t>
            </a:r>
            <a:r>
              <a:rPr lang="en-US" i="1" dirty="0"/>
              <a:t>24</a:t>
            </a:r>
            <a:r>
              <a:rPr lang="en-US" dirty="0"/>
              <a:t>(1), 43–51. https://</a:t>
            </a:r>
            <a:r>
              <a:rPr lang="en-US" dirty="0" err="1"/>
              <a:t>doi.org</a:t>
            </a:r>
            <a:r>
              <a:rPr lang="en-US" dirty="0"/>
              <a:t>/10.1007/s00520-015-2739-0</a:t>
            </a:r>
          </a:p>
          <a:p>
            <a:r>
              <a:rPr lang="en-US" dirty="0" err="1"/>
              <a:t>Seekatz</a:t>
            </a:r>
            <a:r>
              <a:rPr lang="en-US" dirty="0"/>
              <a:t>, B., </a:t>
            </a:r>
            <a:r>
              <a:rPr lang="en-US" dirty="0" err="1"/>
              <a:t>Lukasczik</a:t>
            </a:r>
            <a:r>
              <a:rPr lang="en-US" dirty="0"/>
              <a:t>, M., </a:t>
            </a:r>
            <a:r>
              <a:rPr lang="en-US" dirty="0" err="1"/>
              <a:t>Löhr</a:t>
            </a:r>
            <a:r>
              <a:rPr lang="en-US" dirty="0"/>
              <a:t>, M., </a:t>
            </a:r>
            <a:r>
              <a:rPr lang="en-US" dirty="0" err="1"/>
              <a:t>Ehrmann</a:t>
            </a:r>
            <a:r>
              <a:rPr lang="en-US" dirty="0"/>
              <a:t>, K., Schuler, M., </a:t>
            </a:r>
            <a:r>
              <a:rPr lang="en-US" dirty="0" err="1"/>
              <a:t>Keßler</a:t>
            </a:r>
            <a:r>
              <a:rPr lang="en-US" dirty="0"/>
              <a:t>, A. F., </a:t>
            </a:r>
            <a:r>
              <a:rPr lang="en-US" dirty="0" err="1"/>
              <a:t>Neuderth</a:t>
            </a:r>
            <a:r>
              <a:rPr lang="en-US" dirty="0"/>
              <a:t>, S., </a:t>
            </a:r>
            <a:r>
              <a:rPr lang="en-US" dirty="0" err="1"/>
              <a:t>Ernestus</a:t>
            </a:r>
            <a:r>
              <a:rPr lang="en-US" dirty="0"/>
              <a:t>, R. I., &amp; van Oorschot, B. (2017). Screening for symptom burden and supportive needs of patients with glioblastoma and brain metastases and their caregivers in relation to their use of specialized palliative care. </a:t>
            </a:r>
            <a:r>
              <a:rPr lang="en-US" i="1" dirty="0"/>
              <a:t>Supportive Care in Cancer</a:t>
            </a:r>
            <a:r>
              <a:rPr lang="en-US" dirty="0"/>
              <a:t>, </a:t>
            </a:r>
            <a:r>
              <a:rPr lang="en-US" i="1" dirty="0"/>
              <a:t>25</a:t>
            </a:r>
            <a:r>
              <a:rPr lang="en-US" dirty="0"/>
              <a:t>(9), 2761–2770. https://</a:t>
            </a:r>
            <a:r>
              <a:rPr lang="en-US" dirty="0" err="1"/>
              <a:t>doi.org</a:t>
            </a:r>
            <a:r>
              <a:rPr lang="en-US" dirty="0"/>
              <a:t>/10.1007/s00520-017-3687-7</a:t>
            </a:r>
          </a:p>
          <a:p>
            <a:r>
              <a:rPr lang="en-US" dirty="0" err="1"/>
              <a:t>Urbanska</a:t>
            </a:r>
            <a:r>
              <a:rPr lang="en-US" dirty="0"/>
              <a:t>, K., </a:t>
            </a:r>
            <a:r>
              <a:rPr lang="en-US" dirty="0" err="1"/>
              <a:t>Sokolowska</a:t>
            </a:r>
            <a:r>
              <a:rPr lang="en-US" dirty="0"/>
              <a:t>, J., </a:t>
            </a:r>
            <a:r>
              <a:rPr lang="en-US" dirty="0" err="1"/>
              <a:t>Szmidt</a:t>
            </a:r>
            <a:r>
              <a:rPr lang="en-US" dirty="0"/>
              <a:t>, M., &amp; </a:t>
            </a:r>
            <a:r>
              <a:rPr lang="en-US" dirty="0" err="1"/>
              <a:t>Sysa</a:t>
            </a:r>
            <a:r>
              <a:rPr lang="en-US" dirty="0"/>
              <a:t>, P. (2014). Glioblastoma multiforme - An overview. In </a:t>
            </a:r>
            <a:r>
              <a:rPr lang="en-US" i="1" dirty="0" err="1"/>
              <a:t>Wspolczesna</a:t>
            </a:r>
            <a:r>
              <a:rPr lang="en-US" i="1" dirty="0"/>
              <a:t> </a:t>
            </a:r>
            <a:r>
              <a:rPr lang="en-US" i="1" dirty="0" err="1"/>
              <a:t>Onkologia</a:t>
            </a:r>
            <a:r>
              <a:rPr lang="en-US" dirty="0"/>
              <a:t> (Vol. 18, Issue 5). https://</a:t>
            </a:r>
            <a:r>
              <a:rPr lang="en-US" dirty="0" err="1"/>
              <a:t>doi.org</a:t>
            </a:r>
            <a:r>
              <a:rPr lang="en-US" dirty="0"/>
              <a:t>/10.5114/wo.2014.40559</a:t>
            </a:r>
          </a:p>
          <a:p>
            <a:endParaRPr lang="en-US" dirty="0"/>
          </a:p>
        </p:txBody>
      </p:sp>
    </p:spTree>
    <p:extLst>
      <p:ext uri="{BB962C8B-B14F-4D97-AF65-F5344CB8AC3E}">
        <p14:creationId xmlns:p14="http://schemas.microsoft.com/office/powerpoint/2010/main" val="12088858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A6E97-25B5-B54B-960E-A944760B70C5}"/>
              </a:ext>
            </a:extLst>
          </p:cNvPr>
          <p:cNvSpPr>
            <a:spLocks noGrp="1"/>
          </p:cNvSpPr>
          <p:nvPr>
            <p:ph type="title"/>
          </p:nvPr>
        </p:nvSpPr>
        <p:spPr>
          <a:xfrm>
            <a:off x="2231136" y="467418"/>
            <a:ext cx="7729728" cy="1188720"/>
          </a:xfrm>
          <a:solidFill>
            <a:srgbClr val="FFFFFF"/>
          </a:solidFill>
        </p:spPr>
        <p:txBody>
          <a:bodyPr>
            <a:normAutofit/>
          </a:bodyPr>
          <a:lstStyle/>
          <a:p>
            <a:r>
              <a:rPr lang="en-US" dirty="0"/>
              <a:t>Glioblastoma Multiforme Caregiver Burden Background</a:t>
            </a:r>
          </a:p>
        </p:txBody>
      </p:sp>
      <p:sp>
        <p:nvSpPr>
          <p:cNvPr id="3" name="Content Placeholder 2">
            <a:extLst>
              <a:ext uri="{FF2B5EF4-FFF2-40B4-BE49-F238E27FC236}">
                <a16:creationId xmlns:a16="http://schemas.microsoft.com/office/drawing/2014/main" id="{09ADED76-71E6-E045-9495-B1CFE2C005D8}"/>
              </a:ext>
            </a:extLst>
          </p:cNvPr>
          <p:cNvSpPr>
            <a:spLocks noGrp="1"/>
          </p:cNvSpPr>
          <p:nvPr>
            <p:ph idx="1"/>
          </p:nvPr>
        </p:nvSpPr>
        <p:spPr>
          <a:xfrm>
            <a:off x="329415" y="1874945"/>
            <a:ext cx="7794536" cy="4814206"/>
          </a:xfrm>
        </p:spPr>
        <p:txBody>
          <a:bodyPr>
            <a:normAutofit lnSpcReduction="10000"/>
          </a:bodyPr>
          <a:lstStyle/>
          <a:p>
            <a:r>
              <a:rPr lang="en-US" dirty="0"/>
              <a:t>Fast-growing cancer that effects the glial cells of the nervous system within the brain</a:t>
            </a:r>
          </a:p>
          <a:p>
            <a:r>
              <a:rPr lang="en-US" b="1" dirty="0"/>
              <a:t>GBM Characteristics: </a:t>
            </a:r>
          </a:p>
          <a:p>
            <a:pPr lvl="1"/>
            <a:r>
              <a:rPr lang="en-US" dirty="0"/>
              <a:t>Non curable disease</a:t>
            </a:r>
          </a:p>
          <a:p>
            <a:pPr lvl="1"/>
            <a:r>
              <a:rPr lang="en-US" dirty="0"/>
              <a:t>Effects generally males and some females</a:t>
            </a:r>
          </a:p>
          <a:p>
            <a:pPr lvl="1"/>
            <a:r>
              <a:rPr lang="en-US" dirty="0"/>
              <a:t>Age range for demographic typically affected is from 45-70 </a:t>
            </a:r>
          </a:p>
          <a:p>
            <a:pPr lvl="1"/>
            <a:r>
              <a:rPr lang="en-US" dirty="0"/>
              <a:t>Approximately a 15-month survival rate</a:t>
            </a:r>
          </a:p>
          <a:p>
            <a:pPr lvl="1"/>
            <a:r>
              <a:rPr lang="en-US" dirty="0"/>
              <a:t>Known for causing loss in cognitive and motor function, decline in visual sensory ability, and significant changes in behavior and personality which occur relatively abruptly. </a:t>
            </a:r>
          </a:p>
          <a:p>
            <a:pPr lvl="2"/>
            <a:r>
              <a:rPr lang="en-US" dirty="0"/>
              <a:t>May vary according to location of tumor present</a:t>
            </a:r>
          </a:p>
          <a:p>
            <a:r>
              <a:rPr lang="en-US" dirty="0"/>
              <a:t>Female caregivers suffer significant emotional, physical and financial burden. </a:t>
            </a:r>
          </a:p>
          <a:p>
            <a:r>
              <a:rPr lang="en-US" dirty="0">
                <a:solidFill>
                  <a:srgbClr val="404040"/>
                </a:solidFill>
              </a:rPr>
              <a:t>Family members and friends can </a:t>
            </a:r>
            <a:r>
              <a:rPr lang="en-US" dirty="0"/>
              <a:t>help or hinder the psychological distress a caregiver is experiencing</a:t>
            </a:r>
            <a:endParaRPr lang="en-US" dirty="0">
              <a:solidFill>
                <a:srgbClr val="404040"/>
              </a:solidFill>
            </a:endParaRPr>
          </a:p>
        </p:txBody>
      </p:sp>
      <p:pic>
        <p:nvPicPr>
          <p:cNvPr id="5" name="Picture 4">
            <a:extLst>
              <a:ext uri="{FF2B5EF4-FFF2-40B4-BE49-F238E27FC236}">
                <a16:creationId xmlns:a16="http://schemas.microsoft.com/office/drawing/2014/main" id="{F8529656-C07E-964C-9028-B8A7B8470CBB}"/>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8311487" y="1873533"/>
            <a:ext cx="3551098" cy="1844132"/>
          </a:xfrm>
          <a:prstGeom prst="rect">
            <a:avLst/>
          </a:prstGeom>
        </p:spPr>
      </p:pic>
      <p:sp>
        <p:nvSpPr>
          <p:cNvPr id="6" name="TextBox 5">
            <a:extLst>
              <a:ext uri="{FF2B5EF4-FFF2-40B4-BE49-F238E27FC236}">
                <a16:creationId xmlns:a16="http://schemas.microsoft.com/office/drawing/2014/main" id="{DA2316BF-3425-0846-8B53-C41B6E158609}"/>
              </a:ext>
            </a:extLst>
          </p:cNvPr>
          <p:cNvSpPr txBox="1"/>
          <p:nvPr/>
        </p:nvSpPr>
        <p:spPr>
          <a:xfrm>
            <a:off x="8523514" y="3665793"/>
            <a:ext cx="3153824" cy="230832"/>
          </a:xfrm>
          <a:prstGeom prst="rect">
            <a:avLst/>
          </a:prstGeom>
          <a:noFill/>
        </p:spPr>
        <p:txBody>
          <a:bodyPr wrap="square" rtlCol="0">
            <a:spAutoFit/>
          </a:bodyPr>
          <a:lstStyle/>
          <a:p>
            <a:r>
              <a:rPr lang="en-US" sz="900" dirty="0">
                <a:hlinkClick r:id="rId3" tooltip="https://operativeneurosurgery.com/doku.php?id=glioblastoma">
                  <a:extLst>
                    <a:ext uri="{A12FA001-AC4F-418D-AE19-62706E023703}">
                      <ahyp:hlinkClr xmlns:ahyp="http://schemas.microsoft.com/office/drawing/2018/hyperlinkcolor" val="tx"/>
                    </a:ext>
                  </a:extLst>
                </a:hlinkClick>
              </a:rPr>
              <a:t>This Photo</a:t>
            </a:r>
            <a:r>
              <a:rPr lang="en-US" sz="900" dirty="0"/>
              <a:t> by Unknown Author is licensed under </a:t>
            </a:r>
            <a:r>
              <a:rPr lang="en-US" sz="900" dirty="0">
                <a:hlinkClick r:id="rId4" tooltip="https://creativecommons.org/licenses/by-sa/3.0/">
                  <a:extLst>
                    <a:ext uri="{A12FA001-AC4F-418D-AE19-62706E023703}">
                      <ahyp:hlinkClr xmlns:ahyp="http://schemas.microsoft.com/office/drawing/2018/hyperlinkcolor" val="tx"/>
                    </a:ext>
                  </a:extLst>
                </a:hlinkClick>
              </a:rPr>
              <a:t>CC BY-SA</a:t>
            </a:r>
            <a:endParaRPr lang="en-US" sz="900" dirty="0"/>
          </a:p>
        </p:txBody>
      </p:sp>
      <p:pic>
        <p:nvPicPr>
          <p:cNvPr id="7" name="Picture 6">
            <a:extLst>
              <a:ext uri="{FF2B5EF4-FFF2-40B4-BE49-F238E27FC236}">
                <a16:creationId xmlns:a16="http://schemas.microsoft.com/office/drawing/2014/main" id="{A0937031-2A2B-2443-9D3D-34CACF00DF9A}"/>
              </a:ext>
            </a:extLst>
          </p:cNvPr>
          <p:cNvPicPr>
            <a:picLocks noChangeAspect="1"/>
          </p:cNvPicPr>
          <p:nvPr/>
        </p:nvPicPr>
        <p:blipFill>
          <a:blip r:embed="rId5"/>
          <a:stretch>
            <a:fillRect/>
          </a:stretch>
        </p:blipFill>
        <p:spPr>
          <a:xfrm>
            <a:off x="8437786" y="3944209"/>
            <a:ext cx="3271090" cy="2474021"/>
          </a:xfrm>
          <a:prstGeom prst="rect">
            <a:avLst/>
          </a:prstGeom>
        </p:spPr>
      </p:pic>
      <p:sp>
        <p:nvSpPr>
          <p:cNvPr id="8" name="TextBox 7">
            <a:extLst>
              <a:ext uri="{FF2B5EF4-FFF2-40B4-BE49-F238E27FC236}">
                <a16:creationId xmlns:a16="http://schemas.microsoft.com/office/drawing/2014/main" id="{38F35274-4715-614B-92C8-8803A5450D28}"/>
              </a:ext>
            </a:extLst>
          </p:cNvPr>
          <p:cNvSpPr txBox="1"/>
          <p:nvPr/>
        </p:nvSpPr>
        <p:spPr>
          <a:xfrm>
            <a:off x="9069040" y="6390582"/>
            <a:ext cx="2206865" cy="400111"/>
          </a:xfrm>
          <a:prstGeom prst="rect">
            <a:avLst/>
          </a:prstGeom>
          <a:noFill/>
        </p:spPr>
        <p:txBody>
          <a:bodyPr wrap="square" rtlCol="0">
            <a:spAutoFit/>
          </a:bodyPr>
          <a:lstStyle/>
          <a:p>
            <a:r>
              <a:rPr lang="en-US" sz="1000" dirty="0"/>
              <a:t>https://</a:t>
            </a:r>
            <a:r>
              <a:rPr lang="en-US" sz="1000" dirty="0" err="1"/>
              <a:t>www.mayoclinic.org</a:t>
            </a:r>
            <a:r>
              <a:rPr lang="en-US" sz="1000" dirty="0"/>
              <a:t>/diseases-conditions/glioblastoma/cdc-20350148</a:t>
            </a:r>
          </a:p>
        </p:txBody>
      </p:sp>
    </p:spTree>
    <p:extLst>
      <p:ext uri="{BB962C8B-B14F-4D97-AF65-F5344CB8AC3E}">
        <p14:creationId xmlns:p14="http://schemas.microsoft.com/office/powerpoint/2010/main" val="15730208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6800A-FDED-814D-AC24-5FF238CE12A2}"/>
              </a:ext>
            </a:extLst>
          </p:cNvPr>
          <p:cNvSpPr>
            <a:spLocks noGrp="1"/>
          </p:cNvSpPr>
          <p:nvPr>
            <p:ph type="title"/>
          </p:nvPr>
        </p:nvSpPr>
        <p:spPr/>
        <p:txBody>
          <a:bodyPr/>
          <a:lstStyle/>
          <a:p>
            <a:r>
              <a:rPr lang="en-US" dirty="0"/>
              <a:t>Acknowledgements</a:t>
            </a:r>
          </a:p>
        </p:txBody>
      </p:sp>
      <p:graphicFrame>
        <p:nvGraphicFramePr>
          <p:cNvPr id="7" name="Content Placeholder 2">
            <a:extLst>
              <a:ext uri="{FF2B5EF4-FFF2-40B4-BE49-F238E27FC236}">
                <a16:creationId xmlns:a16="http://schemas.microsoft.com/office/drawing/2014/main" id="{DFACB3E4-60C9-4239-9CBC-5DDAE876BD37}"/>
              </a:ext>
            </a:extLst>
          </p:cNvPr>
          <p:cNvGraphicFramePr>
            <a:graphicFrameLocks noGrp="1"/>
          </p:cNvGraphicFramePr>
          <p:nvPr>
            <p:ph idx="1"/>
            <p:extLst>
              <p:ext uri="{D42A27DB-BD31-4B8C-83A1-F6EECF244321}">
                <p14:modId xmlns:p14="http://schemas.microsoft.com/office/powerpoint/2010/main" val="1425768519"/>
              </p:ext>
            </p:extLst>
          </p:nvPr>
        </p:nvGraphicFramePr>
        <p:xfrm>
          <a:off x="2231136" y="2638044"/>
          <a:ext cx="7729728" cy="31019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937890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2" name="Rectangle 7">
            <a:extLst>
              <a:ext uri="{FF2B5EF4-FFF2-40B4-BE49-F238E27FC236}">
                <a16:creationId xmlns:a16="http://schemas.microsoft.com/office/drawing/2014/main" id="{BC3E1C3D-633C-4756-B09B-9AD080714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6668" y="640080"/>
            <a:ext cx="10915252" cy="5263134"/>
          </a:xfrm>
          <a:prstGeom prst="rect">
            <a:avLst/>
          </a:prstGeom>
          <a:noFill/>
          <a:ln w="31750" cap="sq">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9">
            <a:extLst>
              <a:ext uri="{FF2B5EF4-FFF2-40B4-BE49-F238E27FC236}">
                <a16:creationId xmlns:a16="http://schemas.microsoft.com/office/drawing/2014/main" id="{1295DAF8-54BC-4834-A4B1-7DD2F7AFE5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1520" y="802767"/>
            <a:ext cx="10585166" cy="49377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1DB4C3F-91C0-0B44-9532-709643D823D7}"/>
              </a:ext>
            </a:extLst>
          </p:cNvPr>
          <p:cNvSpPr>
            <a:spLocks noGrp="1"/>
          </p:cNvSpPr>
          <p:nvPr>
            <p:ph type="title"/>
          </p:nvPr>
        </p:nvSpPr>
        <p:spPr>
          <a:xfrm>
            <a:off x="1120624" y="1122807"/>
            <a:ext cx="9954443" cy="4297680"/>
          </a:xfrm>
          <a:noFill/>
          <a:ln>
            <a:noFill/>
          </a:ln>
        </p:spPr>
        <p:txBody>
          <a:bodyPr vert="horz" lIns="182880" tIns="182880" rIns="182880" bIns="182880" rtlCol="0" anchor="ctr">
            <a:normAutofit/>
          </a:bodyPr>
          <a:lstStyle/>
          <a:p>
            <a:r>
              <a:rPr lang="en-US" sz="6000" kern="1200" cap="all" spc="200" baseline="0" dirty="0">
                <a:solidFill>
                  <a:srgbClr val="FFFFFF"/>
                </a:solidFill>
                <a:latin typeface="+mj-lt"/>
                <a:ea typeface="+mj-ea"/>
                <a:cs typeface="+mj-cs"/>
              </a:rPr>
              <a:t>Thank you for listening!</a:t>
            </a:r>
          </a:p>
        </p:txBody>
      </p:sp>
    </p:spTree>
    <p:extLst>
      <p:ext uri="{BB962C8B-B14F-4D97-AF65-F5344CB8AC3E}">
        <p14:creationId xmlns:p14="http://schemas.microsoft.com/office/powerpoint/2010/main" val="4240217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3ED10-E85A-CE4B-B00D-44C0BF64A9AC}"/>
              </a:ext>
            </a:extLst>
          </p:cNvPr>
          <p:cNvSpPr>
            <a:spLocks noGrp="1"/>
          </p:cNvSpPr>
          <p:nvPr>
            <p:ph type="title"/>
          </p:nvPr>
        </p:nvSpPr>
        <p:spPr>
          <a:xfrm>
            <a:off x="804672" y="624796"/>
            <a:ext cx="4476806" cy="1188720"/>
          </a:xfrm>
        </p:spPr>
        <p:txBody>
          <a:bodyPr>
            <a:normAutofit/>
          </a:bodyPr>
          <a:lstStyle/>
          <a:p>
            <a:r>
              <a:rPr lang="en-US" sz="2000" dirty="0"/>
              <a:t>Establishment and Requirements of this Study</a:t>
            </a:r>
          </a:p>
        </p:txBody>
      </p:sp>
      <p:sp>
        <p:nvSpPr>
          <p:cNvPr id="3" name="Content Placeholder 2">
            <a:extLst>
              <a:ext uri="{FF2B5EF4-FFF2-40B4-BE49-F238E27FC236}">
                <a16:creationId xmlns:a16="http://schemas.microsoft.com/office/drawing/2014/main" id="{6D2CC76D-6982-F041-BA9F-FCCD7A4FF263}"/>
              </a:ext>
            </a:extLst>
          </p:cNvPr>
          <p:cNvSpPr>
            <a:spLocks noGrp="1"/>
          </p:cNvSpPr>
          <p:nvPr>
            <p:ph idx="1"/>
          </p:nvPr>
        </p:nvSpPr>
        <p:spPr>
          <a:xfrm>
            <a:off x="804672" y="2086001"/>
            <a:ext cx="4476806" cy="2541455"/>
          </a:xfrm>
        </p:spPr>
        <p:txBody>
          <a:bodyPr>
            <a:noAutofit/>
          </a:bodyPr>
          <a:lstStyle/>
          <a:p>
            <a:pPr>
              <a:lnSpc>
                <a:spcPct val="90000"/>
              </a:lnSpc>
            </a:pPr>
            <a:r>
              <a:rPr lang="en-US" dirty="0"/>
              <a:t>102 letters were received from female spouse caregivers who were recruited from a private Facebook support group</a:t>
            </a:r>
          </a:p>
          <a:p>
            <a:pPr>
              <a:lnSpc>
                <a:spcPct val="90000"/>
              </a:lnSpc>
            </a:pPr>
            <a:r>
              <a:rPr lang="en-US" dirty="0"/>
              <a:t>These letters were approved by the institutional review board of the University of Montana (IRB #224-19) and informed consent was obtained from all letter writers </a:t>
            </a:r>
          </a:p>
        </p:txBody>
      </p:sp>
      <p:pic>
        <p:nvPicPr>
          <p:cNvPr id="16" name="Picture 15" descr="Icon&#10;&#10;Description automatically generated with medium confidence">
            <a:extLst>
              <a:ext uri="{FF2B5EF4-FFF2-40B4-BE49-F238E27FC236}">
                <a16:creationId xmlns:a16="http://schemas.microsoft.com/office/drawing/2014/main" id="{4DCB432D-23DD-DC4A-A7B8-6E404AE2479C}"/>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5032948" y="0"/>
            <a:ext cx="6858000" cy="6858000"/>
          </a:xfrm>
          <a:prstGeom prst="rect">
            <a:avLst/>
          </a:prstGeom>
        </p:spPr>
      </p:pic>
      <p:pic>
        <p:nvPicPr>
          <p:cNvPr id="5" name="Picture 4" descr="Text&#10;&#10;Description automatically generated">
            <a:extLst>
              <a:ext uri="{FF2B5EF4-FFF2-40B4-BE49-F238E27FC236}">
                <a16:creationId xmlns:a16="http://schemas.microsoft.com/office/drawing/2014/main" id="{AA50B451-A9A9-614F-863A-33A6B90499D3}"/>
              </a:ext>
            </a:extLst>
          </p:cNvPr>
          <p:cNvPicPr>
            <a:picLocks noChangeAspect="1"/>
          </p:cNvPicPr>
          <p:nvPr/>
        </p:nvPicPr>
        <p:blipFill>
          <a:blip r:embed="rId4"/>
          <a:stretch>
            <a:fillRect/>
          </a:stretch>
        </p:blipFill>
        <p:spPr>
          <a:xfrm>
            <a:off x="6633424" y="2086001"/>
            <a:ext cx="3871573" cy="2371338"/>
          </a:xfrm>
          <a:prstGeom prst="rect">
            <a:avLst/>
          </a:prstGeom>
        </p:spPr>
      </p:pic>
      <p:sp>
        <p:nvSpPr>
          <p:cNvPr id="6" name="TextBox 5">
            <a:extLst>
              <a:ext uri="{FF2B5EF4-FFF2-40B4-BE49-F238E27FC236}">
                <a16:creationId xmlns:a16="http://schemas.microsoft.com/office/drawing/2014/main" id="{5B4DE47F-4988-D848-A12B-396B0FE7784F}"/>
              </a:ext>
            </a:extLst>
          </p:cNvPr>
          <p:cNvSpPr txBox="1"/>
          <p:nvPr/>
        </p:nvSpPr>
        <p:spPr>
          <a:xfrm>
            <a:off x="6565692" y="1579321"/>
            <a:ext cx="4362138" cy="369332"/>
          </a:xfrm>
          <a:prstGeom prst="rect">
            <a:avLst/>
          </a:prstGeom>
          <a:noFill/>
        </p:spPr>
        <p:txBody>
          <a:bodyPr wrap="square" rtlCol="0">
            <a:spAutoFit/>
          </a:bodyPr>
          <a:lstStyle/>
          <a:p>
            <a:r>
              <a:rPr lang="en-US" dirty="0"/>
              <a:t>Instructions for the letters were as follows:</a:t>
            </a:r>
          </a:p>
        </p:txBody>
      </p:sp>
    </p:spTree>
    <p:extLst>
      <p:ext uri="{BB962C8B-B14F-4D97-AF65-F5344CB8AC3E}">
        <p14:creationId xmlns:p14="http://schemas.microsoft.com/office/powerpoint/2010/main" val="1711788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7EAFAA4-859B-42B4-AC85-F32CFE6950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19085" y="-2"/>
            <a:ext cx="6072915" cy="6858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F967919-D4E9-DE4C-A134-A0204EF8511C}"/>
              </a:ext>
            </a:extLst>
          </p:cNvPr>
          <p:cNvSpPr>
            <a:spLocks noGrp="1"/>
          </p:cNvSpPr>
          <p:nvPr>
            <p:ph type="title"/>
          </p:nvPr>
        </p:nvSpPr>
        <p:spPr>
          <a:xfrm>
            <a:off x="6923757" y="1290025"/>
            <a:ext cx="4475892" cy="1188720"/>
          </a:xfrm>
          <a:solidFill>
            <a:srgbClr val="FFFFFF"/>
          </a:solidFill>
          <a:ln>
            <a:solidFill>
              <a:srgbClr val="404040"/>
            </a:solidFill>
          </a:ln>
        </p:spPr>
        <p:txBody>
          <a:bodyPr>
            <a:normAutofit/>
          </a:bodyPr>
          <a:lstStyle/>
          <a:p>
            <a:r>
              <a:rPr lang="en-US" dirty="0"/>
              <a:t>Establishment of Methods</a:t>
            </a:r>
          </a:p>
        </p:txBody>
      </p:sp>
      <p:sp>
        <p:nvSpPr>
          <p:cNvPr id="11" name="Rectangle 10">
            <a:extLst>
              <a:ext uri="{FF2B5EF4-FFF2-40B4-BE49-F238E27FC236}">
                <a16:creationId xmlns:a16="http://schemas.microsoft.com/office/drawing/2014/main" id="{B3855DB9-46C3-47FA-992C-FC2BE58A73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6966" y="640080"/>
            <a:ext cx="4818888" cy="5261170"/>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A2B401D5-BF67-49A4-8617-0C6BD886C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777" y="806357"/>
            <a:ext cx="4511266" cy="49286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0D56CD5-5B61-884F-B624-A07895A960A4}"/>
              </a:ext>
            </a:extLst>
          </p:cNvPr>
          <p:cNvSpPr>
            <a:spLocks noGrp="1"/>
          </p:cNvSpPr>
          <p:nvPr>
            <p:ph idx="1"/>
          </p:nvPr>
        </p:nvSpPr>
        <p:spPr>
          <a:xfrm>
            <a:off x="6923756" y="2899647"/>
            <a:ext cx="4611277" cy="2300151"/>
          </a:xfrm>
        </p:spPr>
        <p:txBody>
          <a:bodyPr>
            <a:normAutofit/>
          </a:bodyPr>
          <a:lstStyle/>
          <a:p>
            <a:pPr marL="0" indent="0">
              <a:lnSpc>
                <a:spcPct val="90000"/>
              </a:lnSpc>
              <a:buNone/>
            </a:pPr>
            <a:r>
              <a:rPr lang="en-US" dirty="0">
                <a:solidFill>
                  <a:schemeClr val="tx1"/>
                </a:solidFill>
              </a:rPr>
              <a:t>This study utilized a mixed methods approach:</a:t>
            </a:r>
          </a:p>
          <a:p>
            <a:pPr marL="228600" lvl="1" indent="0">
              <a:lnSpc>
                <a:spcPct val="90000"/>
              </a:lnSpc>
              <a:buNone/>
            </a:pPr>
            <a:r>
              <a:rPr lang="en-US" dirty="0">
                <a:solidFill>
                  <a:schemeClr val="tx1"/>
                </a:solidFill>
              </a:rPr>
              <a:t>Qualitative thematic analysis using specific keywords like family, kid/s, children, daughter, son and friend/s</a:t>
            </a:r>
          </a:p>
          <a:p>
            <a:pPr marL="228600" lvl="1" indent="0">
              <a:lnSpc>
                <a:spcPct val="90000"/>
              </a:lnSpc>
              <a:buNone/>
            </a:pPr>
            <a:r>
              <a:rPr lang="en-US" dirty="0">
                <a:solidFill>
                  <a:schemeClr val="tx1"/>
                </a:solidFill>
              </a:rPr>
              <a:t>Quantification of letters addressing these keywords and areas of needed support that family and friend’s influence </a:t>
            </a:r>
          </a:p>
          <a:p>
            <a:pPr marL="0" indent="0">
              <a:buNone/>
            </a:pPr>
            <a:endParaRPr lang="en-US" dirty="0">
              <a:solidFill>
                <a:schemeClr val="tx1"/>
              </a:solidFill>
            </a:endParaRPr>
          </a:p>
        </p:txBody>
      </p:sp>
      <p:pic>
        <p:nvPicPr>
          <p:cNvPr id="8" name="Picture 7">
            <a:extLst>
              <a:ext uri="{FF2B5EF4-FFF2-40B4-BE49-F238E27FC236}">
                <a16:creationId xmlns:a16="http://schemas.microsoft.com/office/drawing/2014/main" id="{5EC703BB-CE25-E646-AC81-5D6857000AA7}"/>
              </a:ext>
            </a:extLst>
          </p:cNvPr>
          <p:cNvPicPr>
            <a:picLocks noChangeAspect="1"/>
          </p:cNvPicPr>
          <p:nvPr/>
        </p:nvPicPr>
        <p:blipFill>
          <a:blip r:embed="rId2"/>
          <a:stretch>
            <a:fillRect/>
          </a:stretch>
        </p:blipFill>
        <p:spPr>
          <a:xfrm>
            <a:off x="213847" y="1474463"/>
            <a:ext cx="5624566" cy="3909073"/>
          </a:xfrm>
          <a:prstGeom prst="rect">
            <a:avLst/>
          </a:prstGeom>
        </p:spPr>
      </p:pic>
      <p:sp>
        <p:nvSpPr>
          <p:cNvPr id="10" name="TextBox 9">
            <a:extLst>
              <a:ext uri="{FF2B5EF4-FFF2-40B4-BE49-F238E27FC236}">
                <a16:creationId xmlns:a16="http://schemas.microsoft.com/office/drawing/2014/main" id="{3129DD01-74BD-264C-81C2-2DA238940904}"/>
              </a:ext>
            </a:extLst>
          </p:cNvPr>
          <p:cNvSpPr txBox="1"/>
          <p:nvPr/>
        </p:nvSpPr>
        <p:spPr>
          <a:xfrm>
            <a:off x="810777" y="5342592"/>
            <a:ext cx="4511266" cy="400110"/>
          </a:xfrm>
          <a:prstGeom prst="rect">
            <a:avLst/>
          </a:prstGeom>
          <a:noFill/>
        </p:spPr>
        <p:txBody>
          <a:bodyPr wrap="square" rtlCol="0">
            <a:spAutoFit/>
          </a:bodyPr>
          <a:lstStyle/>
          <a:p>
            <a:r>
              <a:rPr lang="en-US" sz="1000" dirty="0" err="1">
                <a:solidFill>
                  <a:schemeClr val="tx1"/>
                </a:solidFill>
              </a:rPr>
              <a:t>Mayring</a:t>
            </a:r>
            <a:r>
              <a:rPr lang="en-US" sz="1000" dirty="0">
                <a:solidFill>
                  <a:schemeClr val="tx1"/>
                </a:solidFill>
              </a:rPr>
              <a:t> P (2004) Qualitative content analysis. In: Flick U, von </a:t>
            </a:r>
            <a:r>
              <a:rPr lang="en-US" sz="1000" dirty="0" err="1">
                <a:solidFill>
                  <a:schemeClr val="tx1"/>
                </a:solidFill>
              </a:rPr>
              <a:t>Kardoff</a:t>
            </a:r>
            <a:r>
              <a:rPr lang="en-US" sz="1000" dirty="0">
                <a:solidFill>
                  <a:schemeClr val="tx1"/>
                </a:solidFill>
              </a:rPr>
              <a:t> E, Steinke I (</a:t>
            </a:r>
            <a:r>
              <a:rPr lang="en-US" sz="1000" dirty="0" err="1">
                <a:solidFill>
                  <a:schemeClr val="tx1"/>
                </a:solidFill>
              </a:rPr>
              <a:t>eds</a:t>
            </a:r>
            <a:r>
              <a:rPr lang="en-US" sz="1000" dirty="0">
                <a:solidFill>
                  <a:schemeClr val="tx1"/>
                </a:solidFill>
              </a:rPr>
              <a:t>) A companion to qualitative research. Sage, London, </a:t>
            </a:r>
            <a:r>
              <a:rPr lang="en-US" sz="1000" dirty="0" err="1">
                <a:solidFill>
                  <a:schemeClr val="tx1"/>
                </a:solidFill>
              </a:rPr>
              <a:t>pp</a:t>
            </a:r>
            <a:r>
              <a:rPr lang="en-US" sz="1000" dirty="0">
                <a:solidFill>
                  <a:schemeClr val="tx1"/>
                </a:solidFill>
              </a:rPr>
              <a:t> 266–269</a:t>
            </a:r>
          </a:p>
        </p:txBody>
      </p:sp>
    </p:spTree>
    <p:extLst>
      <p:ext uri="{BB962C8B-B14F-4D97-AF65-F5344CB8AC3E}">
        <p14:creationId xmlns:p14="http://schemas.microsoft.com/office/powerpoint/2010/main" val="14047242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3530FE0-C542-45A1-BCD8-935787009C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351" y="640080"/>
            <a:ext cx="8924024" cy="5200996"/>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F2A658D9-F185-44F1-BA33-D50320D1D0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0543" y="825096"/>
            <a:ext cx="8549640" cy="48309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819192D-33E6-BE42-8B9C-444129494847}"/>
              </a:ext>
            </a:extLst>
          </p:cNvPr>
          <p:cNvSpPr>
            <a:spLocks noGrp="1"/>
          </p:cNvSpPr>
          <p:nvPr>
            <p:ph idx="1"/>
          </p:nvPr>
        </p:nvSpPr>
        <p:spPr>
          <a:xfrm>
            <a:off x="1316984" y="1283546"/>
            <a:ext cx="5793500" cy="4131419"/>
          </a:xfrm>
        </p:spPr>
        <p:txBody>
          <a:bodyPr anchor="ctr">
            <a:normAutofit/>
          </a:bodyPr>
          <a:lstStyle/>
          <a:p>
            <a:pPr marL="342900" indent="-342900">
              <a:buFont typeface="+mj-lt"/>
              <a:buAutoNum type="arabicPeriod"/>
            </a:pPr>
            <a:r>
              <a:rPr lang="en-US" dirty="0">
                <a:solidFill>
                  <a:srgbClr val="404040"/>
                </a:solidFill>
              </a:rPr>
              <a:t>Does having family and friend present help or hinder caregivers with the various GBM burdens?</a:t>
            </a:r>
          </a:p>
          <a:p>
            <a:pPr marL="342900" indent="-342900">
              <a:buFont typeface="+mj-lt"/>
              <a:buAutoNum type="arabicPeriod"/>
            </a:pPr>
            <a:r>
              <a:rPr lang="en-US" dirty="0">
                <a:solidFill>
                  <a:srgbClr val="404040"/>
                </a:solidFill>
              </a:rPr>
              <a:t>How can family members and friends of caregiver’s better support, help and educate those experiencing care for GBM patients? What resources can family members and friends better provide to caregivers of patients with GBM?</a:t>
            </a:r>
          </a:p>
          <a:p>
            <a:pPr marL="342900" indent="-342900">
              <a:buFont typeface="+mj-lt"/>
              <a:buAutoNum type="arabicPeriod"/>
            </a:pPr>
            <a:r>
              <a:rPr lang="en-US" dirty="0">
                <a:solidFill>
                  <a:srgbClr val="404040"/>
                </a:solidFill>
              </a:rPr>
              <a:t>Did having medical experience from caregiver, family member or friend in the home impact caregiver experience? Did it change indicated areas of support needed?</a:t>
            </a:r>
          </a:p>
          <a:p>
            <a:endParaRPr lang="en-US" dirty="0">
              <a:solidFill>
                <a:srgbClr val="404040"/>
              </a:solidFill>
            </a:endParaRPr>
          </a:p>
        </p:txBody>
      </p:sp>
      <p:sp>
        <p:nvSpPr>
          <p:cNvPr id="21" name="Oval 20">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76718" y="1443035"/>
            <a:ext cx="3971932" cy="3971930"/>
          </a:xfrm>
          <a:prstGeom prst="ellipse">
            <a:avLst/>
          </a:prstGeom>
          <a:solidFill>
            <a:srgbClr val="FFFFFF"/>
          </a:solid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2253411-E362-2A45-BD5A-215EE6D33ACD}"/>
              </a:ext>
            </a:extLst>
          </p:cNvPr>
          <p:cNvSpPr>
            <a:spLocks noGrp="1"/>
          </p:cNvSpPr>
          <p:nvPr>
            <p:ph type="title"/>
          </p:nvPr>
        </p:nvSpPr>
        <p:spPr>
          <a:xfrm>
            <a:off x="7720168" y="1586484"/>
            <a:ext cx="3685032" cy="3685032"/>
          </a:xfrm>
          <a:prstGeom prst="ellipse">
            <a:avLst/>
          </a:prstGeom>
          <a:solidFill>
            <a:schemeClr val="accent2"/>
          </a:solidFill>
          <a:ln>
            <a:noFill/>
          </a:ln>
        </p:spPr>
        <p:txBody>
          <a:bodyPr>
            <a:normAutofit/>
          </a:bodyPr>
          <a:lstStyle/>
          <a:p>
            <a:r>
              <a:rPr lang="en-US">
                <a:solidFill>
                  <a:srgbClr val="FFFFFF"/>
                </a:solidFill>
              </a:rPr>
              <a:t>Research Questions</a:t>
            </a:r>
          </a:p>
        </p:txBody>
      </p:sp>
    </p:spTree>
    <p:extLst>
      <p:ext uri="{BB962C8B-B14F-4D97-AF65-F5344CB8AC3E}">
        <p14:creationId xmlns:p14="http://schemas.microsoft.com/office/powerpoint/2010/main" val="662000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5DB02-F292-6041-8F7E-D9D3AA1B3EB2}"/>
              </a:ext>
            </a:extLst>
          </p:cNvPr>
          <p:cNvSpPr>
            <a:spLocks noGrp="1"/>
          </p:cNvSpPr>
          <p:nvPr>
            <p:ph type="title"/>
          </p:nvPr>
        </p:nvSpPr>
        <p:spPr>
          <a:xfrm>
            <a:off x="829781" y="2708804"/>
            <a:ext cx="3698803" cy="1440394"/>
          </a:xfrm>
          <a:noFill/>
          <a:ln>
            <a:solidFill>
              <a:schemeClr val="tx1"/>
            </a:solidFill>
          </a:ln>
        </p:spPr>
        <p:txBody>
          <a:bodyPr>
            <a:normAutofit/>
          </a:bodyPr>
          <a:lstStyle/>
          <a:p>
            <a:r>
              <a:rPr lang="en-US" sz="2400" dirty="0">
                <a:solidFill>
                  <a:schemeClr val="tx1"/>
                </a:solidFill>
              </a:rPr>
              <a:t>Methods Flow Chart</a:t>
            </a:r>
          </a:p>
        </p:txBody>
      </p:sp>
      <p:sp>
        <p:nvSpPr>
          <p:cNvPr id="8" name="Rectangle 7">
            <a:extLst>
              <a:ext uri="{FF2B5EF4-FFF2-40B4-BE49-F238E27FC236}">
                <a16:creationId xmlns:a16="http://schemas.microsoft.com/office/drawing/2014/main" id="{FB403EBD-907E-4D59-98D4-A72CD1063C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15061" y="-2"/>
            <a:ext cx="6876939" cy="6858002"/>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C53FA9F7-999F-1841-B01B-F12B1F8F0C2A}"/>
              </a:ext>
            </a:extLst>
          </p:cNvPr>
          <p:cNvSpPr/>
          <p:nvPr/>
        </p:nvSpPr>
        <p:spPr>
          <a:xfrm>
            <a:off x="7899090" y="193801"/>
            <a:ext cx="1712995" cy="9817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102 Total Female Caregiver GBM Letters</a:t>
            </a:r>
          </a:p>
        </p:txBody>
      </p:sp>
      <p:cxnSp>
        <p:nvCxnSpPr>
          <p:cNvPr id="9" name="Straight Connector 8">
            <a:extLst>
              <a:ext uri="{FF2B5EF4-FFF2-40B4-BE49-F238E27FC236}">
                <a16:creationId xmlns:a16="http://schemas.microsoft.com/office/drawing/2014/main" id="{E8524028-8184-A842-BF12-4D1C3AC25997}"/>
              </a:ext>
            </a:extLst>
          </p:cNvPr>
          <p:cNvCxnSpPr>
            <a:cxnSpLocks/>
            <a:stCxn id="4" idx="2"/>
          </p:cNvCxnSpPr>
          <p:nvPr/>
        </p:nvCxnSpPr>
        <p:spPr>
          <a:xfrm flipH="1">
            <a:off x="8753530" y="1175528"/>
            <a:ext cx="2058" cy="990729"/>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D4518D6-62D1-0844-B50A-C0A92D4C1534}"/>
              </a:ext>
            </a:extLst>
          </p:cNvPr>
          <p:cNvCxnSpPr/>
          <p:nvPr/>
        </p:nvCxnSpPr>
        <p:spPr>
          <a:xfrm>
            <a:off x="8753530" y="1727170"/>
            <a:ext cx="1446384"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68241E9D-FA4B-8B41-B072-317317F1C01B}"/>
              </a:ext>
            </a:extLst>
          </p:cNvPr>
          <p:cNvSpPr/>
          <p:nvPr/>
        </p:nvSpPr>
        <p:spPr>
          <a:xfrm>
            <a:off x="10129054" y="505822"/>
            <a:ext cx="1954090" cy="20305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Excluded (n=30)</a:t>
            </a:r>
          </a:p>
          <a:p>
            <a:pPr marL="285750" indent="-285750" algn="ctr">
              <a:buFont typeface="Arial" panose="020B0604020202020204" pitchFamily="34" charset="0"/>
              <a:buChar char="•"/>
            </a:pPr>
            <a:r>
              <a:rPr lang="en-US" sz="1600" dirty="0"/>
              <a:t>Don’t meet inclusion criteria for keywords including: family, </a:t>
            </a:r>
            <a:r>
              <a:rPr lang="en-US" sz="1600" dirty="0">
                <a:solidFill>
                  <a:schemeClr val="tx1"/>
                </a:solidFill>
              </a:rPr>
              <a:t>kid/s, children, daughter, son,  and friend/s </a:t>
            </a:r>
          </a:p>
        </p:txBody>
      </p:sp>
      <p:sp>
        <p:nvSpPr>
          <p:cNvPr id="14" name="Rectangle 13">
            <a:extLst>
              <a:ext uri="{FF2B5EF4-FFF2-40B4-BE49-F238E27FC236}">
                <a16:creationId xmlns:a16="http://schemas.microsoft.com/office/drawing/2014/main" id="{6CA19B7D-9CC6-BC48-8DA9-5A70C0B684E2}"/>
              </a:ext>
            </a:extLst>
          </p:cNvPr>
          <p:cNvSpPr/>
          <p:nvPr/>
        </p:nvSpPr>
        <p:spPr>
          <a:xfrm>
            <a:off x="7291359" y="2084624"/>
            <a:ext cx="2547471" cy="15294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Included (n=72)</a:t>
            </a:r>
          </a:p>
          <a:p>
            <a:pPr marL="285750" indent="-285750" algn="ctr">
              <a:buFont typeface="Arial" panose="020B0604020202020204" pitchFamily="34" charset="0"/>
              <a:buChar char="•"/>
            </a:pPr>
            <a:r>
              <a:rPr lang="en-US" sz="1600" dirty="0"/>
              <a:t>Meet inclusion criteria for keywords including: family, </a:t>
            </a:r>
            <a:r>
              <a:rPr lang="en-US" sz="1600" dirty="0">
                <a:solidFill>
                  <a:schemeClr val="tx1"/>
                </a:solidFill>
              </a:rPr>
              <a:t>kid/s, children, daughter, son,  and friend/s</a:t>
            </a:r>
            <a:r>
              <a:rPr lang="en-US" sz="1600" dirty="0"/>
              <a:t> </a:t>
            </a:r>
          </a:p>
        </p:txBody>
      </p:sp>
      <p:cxnSp>
        <p:nvCxnSpPr>
          <p:cNvPr id="16" name="Straight Connector 15">
            <a:extLst>
              <a:ext uri="{FF2B5EF4-FFF2-40B4-BE49-F238E27FC236}">
                <a16:creationId xmlns:a16="http://schemas.microsoft.com/office/drawing/2014/main" id="{C7ABA860-1272-994B-882E-0A9377F643CB}"/>
              </a:ext>
            </a:extLst>
          </p:cNvPr>
          <p:cNvCxnSpPr>
            <a:cxnSpLocks/>
          </p:cNvCxnSpPr>
          <p:nvPr/>
        </p:nvCxnSpPr>
        <p:spPr>
          <a:xfrm>
            <a:off x="8440864" y="3614058"/>
            <a:ext cx="6486" cy="816436"/>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90EEBFB6-714B-D24C-99C8-E37981AE772E}"/>
              </a:ext>
            </a:extLst>
          </p:cNvPr>
          <p:cNvSpPr/>
          <p:nvPr/>
        </p:nvSpPr>
        <p:spPr>
          <a:xfrm>
            <a:off x="7008331" y="4186490"/>
            <a:ext cx="2002453" cy="9816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Included (n=70)</a:t>
            </a:r>
          </a:p>
          <a:p>
            <a:pPr marL="285750" indent="-285750" algn="ctr">
              <a:buFont typeface="Arial" panose="020B0604020202020204" pitchFamily="34" charset="0"/>
              <a:buChar char="•"/>
            </a:pPr>
            <a:r>
              <a:rPr lang="en-US" sz="1600" dirty="0"/>
              <a:t>Mentioned areas of needed support</a:t>
            </a:r>
          </a:p>
        </p:txBody>
      </p:sp>
      <p:cxnSp>
        <p:nvCxnSpPr>
          <p:cNvPr id="19" name="Straight Connector 18">
            <a:extLst>
              <a:ext uri="{FF2B5EF4-FFF2-40B4-BE49-F238E27FC236}">
                <a16:creationId xmlns:a16="http://schemas.microsoft.com/office/drawing/2014/main" id="{E9698129-987B-A94D-A0F3-5F5625320D72}"/>
              </a:ext>
            </a:extLst>
          </p:cNvPr>
          <p:cNvCxnSpPr/>
          <p:nvPr/>
        </p:nvCxnSpPr>
        <p:spPr>
          <a:xfrm>
            <a:off x="8440864" y="3915292"/>
            <a:ext cx="2002453"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E975D384-25B7-E842-A3AC-D027B40B5035}"/>
              </a:ext>
            </a:extLst>
          </p:cNvPr>
          <p:cNvSpPr/>
          <p:nvPr/>
        </p:nvSpPr>
        <p:spPr>
          <a:xfrm>
            <a:off x="9916886" y="3713768"/>
            <a:ext cx="2002453" cy="9816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Excluded (n=2)</a:t>
            </a:r>
          </a:p>
          <a:p>
            <a:pPr marL="285750" indent="-285750" algn="ctr">
              <a:buFont typeface="Arial" panose="020B0604020202020204" pitchFamily="34" charset="0"/>
              <a:buChar char="•"/>
            </a:pPr>
            <a:r>
              <a:rPr lang="en-US" sz="1600" dirty="0"/>
              <a:t>Didn’t mention areas of needed support</a:t>
            </a:r>
          </a:p>
        </p:txBody>
      </p:sp>
      <p:cxnSp>
        <p:nvCxnSpPr>
          <p:cNvPr id="23" name="Straight Connector 22">
            <a:extLst>
              <a:ext uri="{FF2B5EF4-FFF2-40B4-BE49-F238E27FC236}">
                <a16:creationId xmlns:a16="http://schemas.microsoft.com/office/drawing/2014/main" id="{27B68792-D5B8-EB4A-AADA-98EE29559D95}"/>
              </a:ext>
            </a:extLst>
          </p:cNvPr>
          <p:cNvCxnSpPr>
            <a:cxnSpLocks/>
          </p:cNvCxnSpPr>
          <p:nvPr/>
        </p:nvCxnSpPr>
        <p:spPr>
          <a:xfrm>
            <a:off x="7240127" y="5168105"/>
            <a:ext cx="13213" cy="383609"/>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62554D9E-F40F-3949-B2FE-51AB05692E07}"/>
              </a:ext>
            </a:extLst>
          </p:cNvPr>
          <p:cNvCxnSpPr>
            <a:cxnSpLocks/>
          </p:cNvCxnSpPr>
          <p:nvPr/>
        </p:nvCxnSpPr>
        <p:spPr>
          <a:xfrm>
            <a:off x="6357257" y="5551714"/>
            <a:ext cx="169392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6AEA7656-07F0-8F4D-BBF7-EA0A422F640A}"/>
              </a:ext>
            </a:extLst>
          </p:cNvPr>
          <p:cNvCxnSpPr/>
          <p:nvPr/>
        </p:nvCxnSpPr>
        <p:spPr>
          <a:xfrm>
            <a:off x="6368143" y="5551714"/>
            <a:ext cx="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73F42CF-05F7-3645-9B28-CC75FF637387}"/>
              </a:ext>
            </a:extLst>
          </p:cNvPr>
          <p:cNvCxnSpPr/>
          <p:nvPr/>
        </p:nvCxnSpPr>
        <p:spPr>
          <a:xfrm>
            <a:off x="8051180" y="5551714"/>
            <a:ext cx="0" cy="228600"/>
          </a:xfrm>
          <a:prstGeom prst="line">
            <a:avLst/>
          </a:prstGeom>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4B4302FD-9D56-7D4D-9E0F-6D055287FEB8}"/>
              </a:ext>
            </a:extLst>
          </p:cNvPr>
          <p:cNvSpPr/>
          <p:nvPr/>
        </p:nvSpPr>
        <p:spPr>
          <a:xfrm>
            <a:off x="9188576" y="5770070"/>
            <a:ext cx="1208314" cy="10667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Medical Experience within Home</a:t>
            </a:r>
            <a:r>
              <a:rPr lang="en-US" dirty="0"/>
              <a:t> </a:t>
            </a:r>
          </a:p>
        </p:txBody>
      </p:sp>
      <p:sp>
        <p:nvSpPr>
          <p:cNvPr id="38" name="Rectangle 37">
            <a:extLst>
              <a:ext uri="{FF2B5EF4-FFF2-40B4-BE49-F238E27FC236}">
                <a16:creationId xmlns:a16="http://schemas.microsoft.com/office/drawing/2014/main" id="{078D8B4F-9D71-A149-A984-3CF1DB43F5C0}"/>
              </a:ext>
            </a:extLst>
          </p:cNvPr>
          <p:cNvSpPr/>
          <p:nvPr/>
        </p:nvSpPr>
        <p:spPr>
          <a:xfrm>
            <a:off x="5746365" y="5770071"/>
            <a:ext cx="1208314" cy="10667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Indicated Areas of Support Needed</a:t>
            </a:r>
          </a:p>
        </p:txBody>
      </p:sp>
      <p:sp>
        <p:nvSpPr>
          <p:cNvPr id="21" name="Rectangle 20">
            <a:extLst>
              <a:ext uri="{FF2B5EF4-FFF2-40B4-BE49-F238E27FC236}">
                <a16:creationId xmlns:a16="http://schemas.microsoft.com/office/drawing/2014/main" id="{E188A9E8-286F-3C45-8BDB-E2519F752902}"/>
              </a:ext>
            </a:extLst>
          </p:cNvPr>
          <p:cNvSpPr/>
          <p:nvPr/>
        </p:nvSpPr>
        <p:spPr>
          <a:xfrm>
            <a:off x="7377344" y="5774253"/>
            <a:ext cx="1463997" cy="10667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Could/not or Did/not Rely on Family for Extra Help</a:t>
            </a:r>
            <a:endParaRPr lang="en-US" dirty="0"/>
          </a:p>
        </p:txBody>
      </p:sp>
      <p:cxnSp>
        <p:nvCxnSpPr>
          <p:cNvPr id="22" name="Straight Connector 21">
            <a:extLst>
              <a:ext uri="{FF2B5EF4-FFF2-40B4-BE49-F238E27FC236}">
                <a16:creationId xmlns:a16="http://schemas.microsoft.com/office/drawing/2014/main" id="{708FF6D0-CD26-964D-8524-F2211565843F}"/>
              </a:ext>
            </a:extLst>
          </p:cNvPr>
          <p:cNvCxnSpPr>
            <a:cxnSpLocks/>
          </p:cNvCxnSpPr>
          <p:nvPr/>
        </p:nvCxnSpPr>
        <p:spPr>
          <a:xfrm>
            <a:off x="8051180" y="5551714"/>
            <a:ext cx="169392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C30AEE1-1A40-4840-B8E0-0DDBA98E0E7B}"/>
              </a:ext>
            </a:extLst>
          </p:cNvPr>
          <p:cNvCxnSpPr/>
          <p:nvPr/>
        </p:nvCxnSpPr>
        <p:spPr>
          <a:xfrm>
            <a:off x="9741385" y="5551714"/>
            <a:ext cx="0" cy="2286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401771"/>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FBBCE-9BE3-4248-9822-BC7E6BD69293}"/>
              </a:ext>
            </a:extLst>
          </p:cNvPr>
          <p:cNvSpPr>
            <a:spLocks noGrp="1"/>
          </p:cNvSpPr>
          <p:nvPr>
            <p:ph type="title"/>
          </p:nvPr>
        </p:nvSpPr>
        <p:spPr>
          <a:xfrm>
            <a:off x="2231136" y="703435"/>
            <a:ext cx="7729728" cy="1188720"/>
          </a:xfrm>
        </p:spPr>
        <p:txBody>
          <a:bodyPr>
            <a:normAutofit/>
          </a:bodyPr>
          <a:lstStyle/>
          <a:p>
            <a:r>
              <a:rPr lang="en-US" dirty="0"/>
              <a:t>General Demographic Data</a:t>
            </a:r>
          </a:p>
        </p:txBody>
      </p:sp>
      <p:graphicFrame>
        <p:nvGraphicFramePr>
          <p:cNvPr id="4" name="Table 4">
            <a:extLst>
              <a:ext uri="{FF2B5EF4-FFF2-40B4-BE49-F238E27FC236}">
                <a16:creationId xmlns:a16="http://schemas.microsoft.com/office/drawing/2014/main" id="{58D155C4-BC06-1143-BF95-11EB1412F1F1}"/>
              </a:ext>
            </a:extLst>
          </p:cNvPr>
          <p:cNvGraphicFramePr>
            <a:graphicFrameLocks noGrp="1"/>
          </p:cNvGraphicFramePr>
          <p:nvPr>
            <p:ph idx="1"/>
            <p:extLst>
              <p:ext uri="{D42A27DB-BD31-4B8C-83A1-F6EECF244321}">
                <p14:modId xmlns:p14="http://schemas.microsoft.com/office/powerpoint/2010/main" val="2720489169"/>
              </p:ext>
            </p:extLst>
          </p:nvPr>
        </p:nvGraphicFramePr>
        <p:xfrm>
          <a:off x="1468590" y="2104195"/>
          <a:ext cx="9254820" cy="4610329"/>
        </p:xfrm>
        <a:graphic>
          <a:graphicData uri="http://schemas.openxmlformats.org/drawingml/2006/table">
            <a:tbl>
              <a:tblPr firstRow="1" bandRow="1">
                <a:tableStyleId>{5C22544A-7EE6-4342-B048-85BDC9FD1C3A}</a:tableStyleId>
              </a:tblPr>
              <a:tblGrid>
                <a:gridCol w="4452488">
                  <a:extLst>
                    <a:ext uri="{9D8B030D-6E8A-4147-A177-3AD203B41FA5}">
                      <a16:colId xmlns:a16="http://schemas.microsoft.com/office/drawing/2014/main" val="1963482746"/>
                    </a:ext>
                  </a:extLst>
                </a:gridCol>
                <a:gridCol w="2284420">
                  <a:extLst>
                    <a:ext uri="{9D8B030D-6E8A-4147-A177-3AD203B41FA5}">
                      <a16:colId xmlns:a16="http://schemas.microsoft.com/office/drawing/2014/main" val="2247449953"/>
                    </a:ext>
                  </a:extLst>
                </a:gridCol>
                <a:gridCol w="2517912">
                  <a:extLst>
                    <a:ext uri="{9D8B030D-6E8A-4147-A177-3AD203B41FA5}">
                      <a16:colId xmlns:a16="http://schemas.microsoft.com/office/drawing/2014/main" val="2783776692"/>
                    </a:ext>
                  </a:extLst>
                </a:gridCol>
              </a:tblGrid>
              <a:tr h="6962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Caregiver Burden with Family Members and Friends Present</a:t>
                      </a:r>
                    </a:p>
                  </a:txBody>
                  <a:tcPr marL="100250" marR="100250" marT="50125" marB="50125"/>
                </a:tc>
                <a:tc>
                  <a:txBody>
                    <a:bodyPr/>
                    <a:lstStyle/>
                    <a:p>
                      <a:endParaRPr lang="en-US" sz="2000" dirty="0"/>
                    </a:p>
                  </a:txBody>
                  <a:tcPr marL="100250" marR="100250" marT="50125" marB="50125"/>
                </a:tc>
                <a:tc>
                  <a:txBody>
                    <a:bodyPr/>
                    <a:lstStyle/>
                    <a:p>
                      <a:endParaRPr lang="en-US" sz="2000" dirty="0"/>
                    </a:p>
                  </a:txBody>
                  <a:tcPr marL="100250" marR="100250" marT="50125" marB="50125"/>
                </a:tc>
                <a:extLst>
                  <a:ext uri="{0D108BD9-81ED-4DB2-BD59-A6C34878D82A}">
                    <a16:rowId xmlns:a16="http://schemas.microsoft.com/office/drawing/2014/main" val="1109701721"/>
                  </a:ext>
                </a:extLst>
              </a:tr>
              <a:tr h="445329">
                <a:tc>
                  <a:txBody>
                    <a:bodyPr/>
                    <a:lstStyle/>
                    <a:p>
                      <a:r>
                        <a:rPr lang="en-US" sz="2000" b="1" dirty="0"/>
                        <a:t>Age (Years)</a:t>
                      </a:r>
                    </a:p>
                  </a:txBody>
                  <a:tcPr marL="100250" marR="100250" marT="50125" marB="50125"/>
                </a:tc>
                <a:tc>
                  <a:txBody>
                    <a:bodyPr/>
                    <a:lstStyle/>
                    <a:p>
                      <a:r>
                        <a:rPr lang="en-US" sz="2000" b="1" dirty="0"/>
                        <a:t>Patient</a:t>
                      </a:r>
                    </a:p>
                  </a:txBody>
                  <a:tcPr marL="100250" marR="100250" marT="50125" marB="50125"/>
                </a:tc>
                <a:tc>
                  <a:txBody>
                    <a:bodyPr/>
                    <a:lstStyle/>
                    <a:p>
                      <a:r>
                        <a:rPr lang="en-US" sz="2000" b="1" dirty="0"/>
                        <a:t>Caregiver</a:t>
                      </a:r>
                    </a:p>
                  </a:txBody>
                  <a:tcPr marL="100250" marR="100250" marT="50125" marB="50125"/>
                </a:tc>
                <a:extLst>
                  <a:ext uri="{0D108BD9-81ED-4DB2-BD59-A6C34878D82A}">
                    <a16:rowId xmlns:a16="http://schemas.microsoft.com/office/drawing/2014/main" val="2602913817"/>
                  </a:ext>
                </a:extLst>
              </a:tr>
              <a:tr h="7928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Age Range Sample Subset of 70 Letters </a:t>
                      </a:r>
                    </a:p>
                    <a:p>
                      <a:endParaRPr lang="en-US" sz="2000" dirty="0"/>
                    </a:p>
                  </a:txBody>
                  <a:tcPr marL="100250" marR="100250" marT="50125" marB="50125"/>
                </a:tc>
                <a:tc>
                  <a:txBody>
                    <a:bodyPr/>
                    <a:lstStyle/>
                    <a:p>
                      <a:r>
                        <a:rPr lang="en-US" sz="2000" dirty="0"/>
                        <a:t>28-77</a:t>
                      </a:r>
                    </a:p>
                    <a:p>
                      <a:r>
                        <a:rPr lang="en-US" sz="2000" dirty="0"/>
                        <a:t>(n=48)</a:t>
                      </a:r>
                    </a:p>
                  </a:txBody>
                  <a:tcPr marL="100250" marR="100250" marT="50125" marB="50125"/>
                </a:tc>
                <a:tc>
                  <a:txBody>
                    <a:bodyPr/>
                    <a:lstStyle/>
                    <a:p>
                      <a:r>
                        <a:rPr lang="en-US" sz="2000" dirty="0"/>
                        <a:t>31-66</a:t>
                      </a:r>
                    </a:p>
                    <a:p>
                      <a:r>
                        <a:rPr lang="en-US" sz="2000" dirty="0"/>
                        <a:t>(n=29)</a:t>
                      </a:r>
                    </a:p>
                  </a:txBody>
                  <a:tcPr marL="100250" marR="100250" marT="50125" marB="50125"/>
                </a:tc>
                <a:extLst>
                  <a:ext uri="{0D108BD9-81ED-4DB2-BD59-A6C34878D82A}">
                    <a16:rowId xmlns:a16="http://schemas.microsoft.com/office/drawing/2014/main" val="2457611645"/>
                  </a:ext>
                </a:extLst>
              </a:tr>
              <a:tr h="6962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Median Age Subset Sample of 70 Letters</a:t>
                      </a:r>
                    </a:p>
                    <a:p>
                      <a:endParaRPr lang="en-US" sz="2000" dirty="0"/>
                    </a:p>
                  </a:txBody>
                  <a:tcPr marL="100250" marR="100250" marT="50125" marB="50125"/>
                </a:tc>
                <a:tc>
                  <a:txBody>
                    <a:bodyPr/>
                    <a:lstStyle/>
                    <a:p>
                      <a:r>
                        <a:rPr lang="en-US" sz="2000" dirty="0"/>
                        <a:t>57</a:t>
                      </a:r>
                    </a:p>
                  </a:txBody>
                  <a:tcPr marL="100250" marR="100250" marT="50125" marB="50125"/>
                </a:tc>
                <a:tc>
                  <a:txBody>
                    <a:bodyPr/>
                    <a:lstStyle/>
                    <a:p>
                      <a:r>
                        <a:rPr lang="en-US" sz="2000" dirty="0"/>
                        <a:t>51</a:t>
                      </a:r>
                    </a:p>
                  </a:txBody>
                  <a:tcPr marL="100250" marR="100250" marT="50125" marB="50125"/>
                </a:tc>
                <a:extLst>
                  <a:ext uri="{0D108BD9-81ED-4DB2-BD59-A6C34878D82A}">
                    <a16:rowId xmlns:a16="http://schemas.microsoft.com/office/drawing/2014/main" val="3080261658"/>
                  </a:ext>
                </a:extLst>
              </a:tr>
              <a:tr h="6962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Survival Rate (Months)</a:t>
                      </a:r>
                    </a:p>
                    <a:p>
                      <a:endParaRPr lang="en-US" sz="2000" dirty="0"/>
                    </a:p>
                  </a:txBody>
                  <a:tcPr marL="100250" marR="100250" marT="50125" marB="50125"/>
                </a:tc>
                <a:tc>
                  <a:txBody>
                    <a:bodyPr/>
                    <a:lstStyle/>
                    <a:p>
                      <a:r>
                        <a:rPr lang="en-US" sz="2000" b="1" dirty="0"/>
                        <a:t>Patient</a:t>
                      </a:r>
                    </a:p>
                  </a:txBody>
                  <a:tcPr marL="100250" marR="100250" marT="50125" marB="50125"/>
                </a:tc>
                <a:tc>
                  <a:txBody>
                    <a:bodyPr/>
                    <a:lstStyle/>
                    <a:p>
                      <a:endParaRPr lang="en-US" sz="2000" dirty="0"/>
                    </a:p>
                  </a:txBody>
                  <a:tcPr marL="100250" marR="100250" marT="50125" marB="50125"/>
                </a:tc>
                <a:extLst>
                  <a:ext uri="{0D108BD9-81ED-4DB2-BD59-A6C34878D82A}">
                    <a16:rowId xmlns:a16="http://schemas.microsoft.com/office/drawing/2014/main" val="545580314"/>
                  </a:ext>
                </a:extLst>
              </a:tr>
              <a:tr h="696242">
                <a:tc>
                  <a:txBody>
                    <a:bodyPr/>
                    <a:lstStyle/>
                    <a:p>
                      <a:r>
                        <a:rPr lang="en-US" sz="2000" dirty="0"/>
                        <a:t>Time Range of Deceased</a:t>
                      </a:r>
                    </a:p>
                  </a:txBody>
                  <a:tcPr marL="100250" marR="100250" marT="50125" marB="50125"/>
                </a:tc>
                <a:tc>
                  <a:txBody>
                    <a:bodyPr/>
                    <a:lstStyle/>
                    <a:p>
                      <a:r>
                        <a:rPr lang="en-US" sz="2000" dirty="0"/>
                        <a:t>2-33</a:t>
                      </a:r>
                    </a:p>
                    <a:p>
                      <a:r>
                        <a:rPr lang="en-US" sz="2000" dirty="0"/>
                        <a:t>(n=43)</a:t>
                      </a:r>
                    </a:p>
                  </a:txBody>
                  <a:tcPr marL="100250" marR="100250" marT="50125" marB="50125"/>
                </a:tc>
                <a:tc>
                  <a:txBody>
                    <a:bodyPr/>
                    <a:lstStyle/>
                    <a:p>
                      <a:endParaRPr lang="en-US" sz="2000" dirty="0"/>
                    </a:p>
                  </a:txBody>
                  <a:tcPr marL="100250" marR="100250" marT="50125" marB="50125"/>
                </a:tc>
                <a:extLst>
                  <a:ext uri="{0D108BD9-81ED-4DB2-BD59-A6C34878D82A}">
                    <a16:rowId xmlns:a16="http://schemas.microsoft.com/office/drawing/2014/main" val="2205524439"/>
                  </a:ext>
                </a:extLst>
              </a:tr>
              <a:tr h="532707">
                <a:tc>
                  <a:txBody>
                    <a:bodyPr/>
                    <a:lstStyle/>
                    <a:p>
                      <a:r>
                        <a:rPr lang="en-US" sz="2000" dirty="0"/>
                        <a:t>Mean Survival</a:t>
                      </a:r>
                    </a:p>
                  </a:txBody>
                  <a:tcPr marL="100250" marR="100250" marT="50125" marB="50125"/>
                </a:tc>
                <a:tc>
                  <a:txBody>
                    <a:bodyPr/>
                    <a:lstStyle/>
                    <a:p>
                      <a:r>
                        <a:rPr lang="en-US" sz="2000" dirty="0"/>
                        <a:t>13.45</a:t>
                      </a:r>
                    </a:p>
                  </a:txBody>
                  <a:tcPr marL="100250" marR="100250" marT="50125" marB="50125"/>
                </a:tc>
                <a:tc>
                  <a:txBody>
                    <a:bodyPr/>
                    <a:lstStyle/>
                    <a:p>
                      <a:endParaRPr lang="en-US" sz="2000" dirty="0"/>
                    </a:p>
                  </a:txBody>
                  <a:tcPr marL="100250" marR="100250" marT="50125" marB="50125"/>
                </a:tc>
                <a:extLst>
                  <a:ext uri="{0D108BD9-81ED-4DB2-BD59-A6C34878D82A}">
                    <a16:rowId xmlns:a16="http://schemas.microsoft.com/office/drawing/2014/main" val="3253300487"/>
                  </a:ext>
                </a:extLst>
              </a:tr>
            </a:tbl>
          </a:graphicData>
        </a:graphic>
      </p:graphicFrame>
    </p:spTree>
    <p:extLst>
      <p:ext uri="{BB962C8B-B14F-4D97-AF65-F5344CB8AC3E}">
        <p14:creationId xmlns:p14="http://schemas.microsoft.com/office/powerpoint/2010/main" val="17294471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33976D1-3430-450C-A978-87A9A6E8E7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D6AAC78-7D86-415A-ADC1-2B47480796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9680" y="1248156"/>
            <a:ext cx="9692640" cy="43616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2A658D9-F185-44F1-BA33-D50320D1D0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2228" y="1060704"/>
            <a:ext cx="10067544" cy="4736592"/>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9C94EB2-9B11-3443-8857-B755AF1C2C71}"/>
              </a:ext>
            </a:extLst>
          </p:cNvPr>
          <p:cNvSpPr>
            <a:spLocks noGrp="1"/>
          </p:cNvSpPr>
          <p:nvPr>
            <p:ph type="title"/>
          </p:nvPr>
        </p:nvSpPr>
        <p:spPr>
          <a:xfrm>
            <a:off x="2231136" y="467418"/>
            <a:ext cx="7729728" cy="1188720"/>
          </a:xfrm>
          <a:solidFill>
            <a:srgbClr val="FFFFFF"/>
          </a:solidFill>
        </p:spPr>
        <p:txBody>
          <a:bodyPr>
            <a:normAutofit/>
          </a:bodyPr>
          <a:lstStyle/>
          <a:p>
            <a:r>
              <a:rPr lang="en-US" dirty="0"/>
              <a:t>Most Common Caregiver Wishes Within Letters</a:t>
            </a:r>
          </a:p>
        </p:txBody>
      </p:sp>
      <p:sp>
        <p:nvSpPr>
          <p:cNvPr id="3" name="Content Placeholder 2">
            <a:extLst>
              <a:ext uri="{FF2B5EF4-FFF2-40B4-BE49-F238E27FC236}">
                <a16:creationId xmlns:a16="http://schemas.microsoft.com/office/drawing/2014/main" id="{B5E46808-9932-7841-A7AE-D945C266F8B1}"/>
              </a:ext>
            </a:extLst>
          </p:cNvPr>
          <p:cNvSpPr>
            <a:spLocks noGrp="1"/>
          </p:cNvSpPr>
          <p:nvPr>
            <p:ph idx="1"/>
          </p:nvPr>
        </p:nvSpPr>
        <p:spPr>
          <a:xfrm>
            <a:off x="1569586" y="1843590"/>
            <a:ext cx="8779512" cy="3653696"/>
          </a:xfrm>
        </p:spPr>
        <p:txBody>
          <a:bodyPr>
            <a:normAutofit/>
          </a:bodyPr>
          <a:lstStyle/>
          <a:p>
            <a:pPr marL="342900" indent="-342900">
              <a:buAutoNum type="arabicPeriod"/>
            </a:pPr>
            <a:r>
              <a:rPr lang="en-US" dirty="0"/>
              <a:t>Understanding/education on cognitive decline and resources for GBM</a:t>
            </a:r>
          </a:p>
          <a:p>
            <a:pPr marL="800100" lvl="1" indent="-342900"/>
            <a:r>
              <a:rPr lang="en-US" dirty="0"/>
              <a:t>EX: Outlined resources, standard of care practices, treatment side effects on GBM patients</a:t>
            </a:r>
          </a:p>
          <a:p>
            <a:pPr marL="342900" indent="-342900">
              <a:buFontTx/>
              <a:buAutoNum type="arabicPeriod"/>
            </a:pPr>
            <a:r>
              <a:rPr lang="en-US" dirty="0"/>
              <a:t>Emotional support throughout process and after husband passes away</a:t>
            </a:r>
          </a:p>
          <a:p>
            <a:pPr marL="800100" lvl="1" indent="-342900"/>
            <a:r>
              <a:rPr lang="en-US" dirty="0"/>
              <a:t>EX: Support groups/Therapy</a:t>
            </a:r>
          </a:p>
          <a:p>
            <a:pPr marL="342900" indent="-342900">
              <a:buAutoNum type="arabicPeriod"/>
            </a:pPr>
            <a:r>
              <a:rPr lang="en-US" dirty="0"/>
              <a:t>Physical help taking care of loved one</a:t>
            </a:r>
          </a:p>
          <a:p>
            <a:pPr lvl="2"/>
            <a:r>
              <a:rPr lang="en-US" dirty="0"/>
              <a:t>EX: Moving GBM around household (sitting to standing)</a:t>
            </a:r>
          </a:p>
          <a:p>
            <a:pPr marL="342900" indent="-342900">
              <a:buAutoNum type="arabicPeriod"/>
            </a:pPr>
            <a:r>
              <a:rPr lang="en-US" dirty="0"/>
              <a:t>Financial support</a:t>
            </a:r>
          </a:p>
          <a:p>
            <a:pPr lvl="2"/>
            <a:r>
              <a:rPr lang="en-US" dirty="0"/>
              <a:t>EX: Paying for GBM care/figuring out insurance coverage</a:t>
            </a:r>
            <a:endParaRPr lang="en-US" dirty="0">
              <a:solidFill>
                <a:srgbClr val="404040"/>
              </a:solidFill>
            </a:endParaRPr>
          </a:p>
        </p:txBody>
      </p:sp>
      <p:pic>
        <p:nvPicPr>
          <p:cNvPr id="5" name="Picture 4" descr="A picture containing piece, sliced&#10;&#10;Description automatically generated">
            <a:extLst>
              <a:ext uri="{FF2B5EF4-FFF2-40B4-BE49-F238E27FC236}">
                <a16:creationId xmlns:a16="http://schemas.microsoft.com/office/drawing/2014/main" id="{3ABAE73D-4AE8-4748-AE84-27F1A24A9334}"/>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7168072" y="3429000"/>
            <a:ext cx="4622800" cy="3073400"/>
          </a:xfrm>
          <a:prstGeom prst="rect">
            <a:avLst/>
          </a:prstGeom>
        </p:spPr>
      </p:pic>
      <p:sp>
        <p:nvSpPr>
          <p:cNvPr id="4" name="TextBox 3">
            <a:extLst>
              <a:ext uri="{FF2B5EF4-FFF2-40B4-BE49-F238E27FC236}">
                <a16:creationId xmlns:a16="http://schemas.microsoft.com/office/drawing/2014/main" id="{536BC7D2-6B5E-BA44-AD3D-D77DF3FC950F}"/>
              </a:ext>
            </a:extLst>
          </p:cNvPr>
          <p:cNvSpPr txBox="1"/>
          <p:nvPr/>
        </p:nvSpPr>
        <p:spPr>
          <a:xfrm>
            <a:off x="7188745" y="6470246"/>
            <a:ext cx="4537172" cy="400110"/>
          </a:xfrm>
          <a:prstGeom prst="rect">
            <a:avLst/>
          </a:prstGeom>
          <a:noFill/>
        </p:spPr>
        <p:txBody>
          <a:bodyPr wrap="square" rtlCol="0">
            <a:spAutoFit/>
          </a:bodyPr>
          <a:lstStyle/>
          <a:p>
            <a:r>
              <a:rPr lang="en-US" sz="1000" dirty="0"/>
              <a:t>https://</a:t>
            </a:r>
            <a:r>
              <a:rPr lang="en-US" sz="1000" dirty="0" err="1"/>
              <a:t>www.wallpaperflare.com</a:t>
            </a:r>
            <a:r>
              <a:rPr lang="en-US" sz="1000" dirty="0"/>
              <a:t>/brown-and-black-support-scrabble-tiles-letters-help-service-wallpaper-wealj</a:t>
            </a:r>
          </a:p>
        </p:txBody>
      </p:sp>
    </p:spTree>
    <p:extLst>
      <p:ext uri="{BB962C8B-B14F-4D97-AF65-F5344CB8AC3E}">
        <p14:creationId xmlns:p14="http://schemas.microsoft.com/office/powerpoint/2010/main" val="2672787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9553BAA-9CA0-438B-86B1-A7EBDDAADB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E6850D1-0865-B744-8796-FA414AE8819C}"/>
              </a:ext>
            </a:extLst>
          </p:cNvPr>
          <p:cNvSpPr>
            <a:spLocks noGrp="1"/>
          </p:cNvSpPr>
          <p:nvPr>
            <p:ph type="title"/>
          </p:nvPr>
        </p:nvSpPr>
        <p:spPr>
          <a:xfrm>
            <a:off x="605536" y="520921"/>
            <a:ext cx="7729728" cy="1188720"/>
          </a:xfrm>
          <a:solidFill>
            <a:srgbClr val="FFFFFF">
              <a:alpha val="10000"/>
            </a:srgbClr>
          </a:solidFill>
          <a:ln>
            <a:solidFill>
              <a:schemeClr val="tx1"/>
            </a:solidFill>
          </a:ln>
        </p:spPr>
        <p:txBody>
          <a:bodyPr>
            <a:normAutofit/>
          </a:bodyPr>
          <a:lstStyle/>
          <a:p>
            <a:r>
              <a:rPr lang="en-US" sz="2200">
                <a:solidFill>
                  <a:schemeClr val="tx1"/>
                </a:solidFill>
              </a:rPr>
              <a:t>Understanding/education on cognitive decline and resources for GBM</a:t>
            </a:r>
          </a:p>
        </p:txBody>
      </p:sp>
      <p:pic>
        <p:nvPicPr>
          <p:cNvPr id="5" name="Content Placeholder 4">
            <a:extLst>
              <a:ext uri="{FF2B5EF4-FFF2-40B4-BE49-F238E27FC236}">
                <a16:creationId xmlns:a16="http://schemas.microsoft.com/office/drawing/2014/main" id="{0B81EF14-C9CF-6647-A4BD-68E1FAA6C757}"/>
              </a:ext>
            </a:extLst>
          </p:cNvPr>
          <p:cNvPicPr>
            <a:picLocks noGrp="1" noChangeAspect="1"/>
          </p:cNvPicPr>
          <p:nvPr>
            <p:ph idx="1"/>
          </p:nvPr>
        </p:nvPicPr>
        <p:blipFill>
          <a:blip r:embed="rId2"/>
          <a:stretch>
            <a:fillRect/>
          </a:stretch>
        </p:blipFill>
        <p:spPr>
          <a:xfrm>
            <a:off x="373126" y="2540001"/>
            <a:ext cx="5595834" cy="3353308"/>
          </a:xfrm>
        </p:spPr>
      </p:pic>
      <p:sp>
        <p:nvSpPr>
          <p:cNvPr id="7" name="TextBox 6">
            <a:extLst>
              <a:ext uri="{FF2B5EF4-FFF2-40B4-BE49-F238E27FC236}">
                <a16:creationId xmlns:a16="http://schemas.microsoft.com/office/drawing/2014/main" id="{CBE287AA-3999-774A-ADF9-7C4A864FA25C}"/>
              </a:ext>
            </a:extLst>
          </p:cNvPr>
          <p:cNvSpPr txBox="1"/>
          <p:nvPr/>
        </p:nvSpPr>
        <p:spPr>
          <a:xfrm>
            <a:off x="373126" y="5893309"/>
            <a:ext cx="2614818" cy="246221"/>
          </a:xfrm>
          <a:prstGeom prst="rect">
            <a:avLst/>
          </a:prstGeom>
          <a:noFill/>
        </p:spPr>
        <p:txBody>
          <a:bodyPr wrap="none" rtlCol="0">
            <a:spAutoFit/>
          </a:bodyPr>
          <a:lstStyle/>
          <a:p>
            <a:r>
              <a:rPr lang="en-US" sz="1000" dirty="0"/>
              <a:t>https://</a:t>
            </a:r>
            <a:r>
              <a:rPr lang="en-US" sz="1000" dirty="0" err="1"/>
              <a:t>gfycat.com</a:t>
            </a:r>
            <a:r>
              <a:rPr lang="en-US" sz="1000" dirty="0"/>
              <a:t>/</a:t>
            </a:r>
            <a:r>
              <a:rPr lang="en-US" sz="1000" dirty="0" err="1"/>
              <a:t>sentimentalwarmheartedflee</a:t>
            </a:r>
            <a:endParaRPr lang="en-US" sz="1000" dirty="0"/>
          </a:p>
        </p:txBody>
      </p:sp>
      <p:sp>
        <p:nvSpPr>
          <p:cNvPr id="9" name="Content Placeholder 2">
            <a:extLst>
              <a:ext uri="{FF2B5EF4-FFF2-40B4-BE49-F238E27FC236}">
                <a16:creationId xmlns:a16="http://schemas.microsoft.com/office/drawing/2014/main" id="{419F9816-E6A7-D24E-84D0-6995B40882C8}"/>
              </a:ext>
            </a:extLst>
          </p:cNvPr>
          <p:cNvSpPr txBox="1">
            <a:spLocks/>
          </p:cNvSpPr>
          <p:nvPr/>
        </p:nvSpPr>
        <p:spPr>
          <a:xfrm>
            <a:off x="6223042" y="1869743"/>
            <a:ext cx="5691454" cy="483130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Font typeface="Arial" panose="020B0604020202020204" pitchFamily="34" charset="0"/>
              <a:buNone/>
            </a:pPr>
            <a:r>
              <a:rPr lang="en-US" dirty="0"/>
              <a:t>Example Quotes:</a:t>
            </a:r>
          </a:p>
          <a:p>
            <a:pPr marL="342900" indent="-342900">
              <a:buFont typeface="+mj-lt"/>
              <a:buAutoNum type="arabicPeriod"/>
            </a:pPr>
            <a:r>
              <a:rPr lang="en-US" dirty="0"/>
              <a:t>“While the doctors, hospital and staff were wonderful and supportive in his treatment, it would have been helpful to have something that gave resources in one place. I was able to put together checklists for visits, meds, etc. myself but having to look up resources, GBM information websites and support groups, etc. while he was asleep, or resting was exhausting.  Also, I think it would help to have family resources and support available while the patient is undergoing treatment as this particular cancer is not just the physical part - it would help to explain and help us process the side effects of meds, behavior and emotional changes and other situations that affect the whole family.” (Participant #052)</a:t>
            </a:r>
          </a:p>
          <a:p>
            <a:pPr marL="342900" indent="-342900">
              <a:buFont typeface="+mj-lt"/>
              <a:buAutoNum type="arabicPeriod"/>
            </a:pPr>
            <a:r>
              <a:rPr lang="en-US" dirty="0"/>
              <a:t>“In summary, caregiving for a patient with GBM is a terrifying and overwhelming experience. You are on your own for most of it...a monthly meeting with an oncologist and nurses being available by phone is not anywhere near enough support. Most of us are inexperienced and are left trying to do the best we can with minimal information and guidance.” (Participant #059) </a:t>
            </a:r>
          </a:p>
        </p:txBody>
      </p:sp>
    </p:spTree>
    <p:extLst>
      <p:ext uri="{BB962C8B-B14F-4D97-AF65-F5344CB8AC3E}">
        <p14:creationId xmlns:p14="http://schemas.microsoft.com/office/powerpoint/2010/main" val="3362063983"/>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{3B3A2457-6C6B-7D44-81F5-798C41A19B6A}tf10001120</Template>
  <TotalTime>5624</TotalTime>
  <Words>2579</Words>
  <Application>Microsoft Macintosh PowerPoint</Application>
  <PresentationFormat>Widescreen</PresentationFormat>
  <Paragraphs>177</Paragraphs>
  <Slides>21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Gill Sans MT</vt:lpstr>
      <vt:lpstr>Parcel</vt:lpstr>
      <vt:lpstr>GBM Caregiver Burden with family and friends Present</vt:lpstr>
      <vt:lpstr>Glioblastoma Multiforme Caregiver Burden Background</vt:lpstr>
      <vt:lpstr>Establishment and Requirements of this Study</vt:lpstr>
      <vt:lpstr>Establishment of Methods</vt:lpstr>
      <vt:lpstr>Research Questions</vt:lpstr>
      <vt:lpstr>Methods Flow Chart</vt:lpstr>
      <vt:lpstr>General Demographic Data</vt:lpstr>
      <vt:lpstr>Most Common Caregiver Wishes Within Letters</vt:lpstr>
      <vt:lpstr>Understanding/education on cognitive decline and resources for GBM</vt:lpstr>
      <vt:lpstr>Emotional support</vt:lpstr>
      <vt:lpstr>Physical Support</vt:lpstr>
      <vt:lpstr>Financial Support</vt:lpstr>
      <vt:lpstr>Preliminary Frequencies</vt:lpstr>
      <vt:lpstr>Preliminary Frequencies Continued…</vt:lpstr>
      <vt:lpstr>Preliminary Frequencies Continued…</vt:lpstr>
      <vt:lpstr>Drawing General Conclusions from data</vt:lpstr>
      <vt:lpstr>Resources and Ideas For Families and Friends to Utilize to improve GBM caregiver Burden</vt:lpstr>
      <vt:lpstr>Further Questions</vt:lpstr>
      <vt:lpstr>References</vt:lpstr>
      <vt:lpstr>Acknowledgements</vt:lpstr>
      <vt:lpstr>Thank you for listening!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GBM Caregiver Burden with family and friends Present</dc:title>
  <dc:creator>Molly Massman</dc:creator>
  <cp:lastModifiedBy>Molly Massman</cp:lastModifiedBy>
  <cp:revision>128</cp:revision>
  <dcterms:created xsi:type="dcterms:W3CDTF">2021-03-19T04:09:32Z</dcterms:created>
  <dcterms:modified xsi:type="dcterms:W3CDTF">2021-04-11T21:21:08Z</dcterms:modified>
</cp:coreProperties>
</file>