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9" r:id="rId4"/>
    <p:sldId id="273" r:id="rId5"/>
    <p:sldId id="274" r:id="rId6"/>
    <p:sldId id="258" r:id="rId7"/>
    <p:sldId id="271" r:id="rId8"/>
    <p:sldId id="262" r:id="rId9"/>
    <p:sldId id="263" r:id="rId10"/>
    <p:sldId id="259" r:id="rId11"/>
    <p:sldId id="260" r:id="rId12"/>
    <p:sldId id="275" r:id="rId13"/>
    <p:sldId id="276" r:id="rId14"/>
    <p:sldId id="261" r:id="rId15"/>
    <p:sldId id="272" r:id="rId16"/>
    <p:sldId id="268" r:id="rId17"/>
    <p:sldId id="265" r:id="rId18"/>
    <p:sldId id="266" r:id="rId19"/>
    <p:sldId id="280" r:id="rId20"/>
    <p:sldId id="27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2540"/>
    <a:srgbClr val="999999"/>
    <a:srgbClr val="AD2D4F"/>
    <a:srgbClr val="404040"/>
    <a:srgbClr val="9725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6"/>
    <p:restoredTop sz="84465"/>
  </p:normalViewPr>
  <p:slideViewPr>
    <p:cSldViewPr snapToGrid="0" snapToObjects="1">
      <p:cViewPr varScale="1">
        <p:scale>
          <a:sx n="69" d="100"/>
          <a:sy n="69" d="100"/>
        </p:scale>
        <p:origin x="810" y="48"/>
      </p:cViewPr>
      <p:guideLst/>
    </p:cSldViewPr>
  </p:slideViewPr>
  <p:outlineViewPr>
    <p:cViewPr>
      <p:scale>
        <a:sx n="33" d="100"/>
        <a:sy n="33" d="100"/>
      </p:scale>
      <p:origin x="0" y="-2424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verl\OneDrive\Documents\ATEP%20599%20Capstone%20Res\Data%20Extractio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verl\OneDrive\Documents\ATEP%20599%20Capstone%20Res\Data%20Extraction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Comparison</a:t>
            </a:r>
            <a:r>
              <a:rPr lang="en-US" baseline="0">
                <a:solidFill>
                  <a:schemeClr val="tx1"/>
                </a:solidFill>
              </a:rPr>
              <a:t> of Pre- &amp; Post-Treatment on Headache Intensity Rated with Visual Analog Scale</a:t>
            </a:r>
            <a:endParaRPr lang="en-US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Final!$L$22</c:f>
              <c:strCache>
                <c:ptCount val="1"/>
                <c:pt idx="0">
                  <c:v>Pre-Treatment Intervention</c:v>
                </c:pt>
              </c:strCache>
            </c:strRef>
          </c:tx>
          <c:spPr>
            <a:solidFill>
              <a:srgbClr val="999999"/>
            </a:solidFill>
            <a:ln>
              <a:noFill/>
            </a:ln>
            <a:effectLst/>
            <a:sp3d/>
          </c:spPr>
          <c:invertIfNegative val="0"/>
          <c:cat>
            <c:strRef>
              <c:f>Final!$J$23:$J$26</c:f>
              <c:strCache>
                <c:ptCount val="4"/>
                <c:pt idx="0">
                  <c:v>Malo-Urriés M, et al. (2017)</c:v>
                </c:pt>
                <c:pt idx="1">
                  <c:v>Jafari M, et al. (2017)</c:v>
                </c:pt>
                <c:pt idx="2">
                  <c:v>Borusiak P, et al. (2010)</c:v>
                </c:pt>
                <c:pt idx="3">
                  <c:v>Reid SA, et al. (2008)</c:v>
                </c:pt>
              </c:strCache>
              <c:extLst/>
            </c:strRef>
          </c:cat>
          <c:val>
            <c:numRef>
              <c:f>Final!$L$23:$L$26</c:f>
              <c:numCache>
                <c:formatCode>General</c:formatCode>
                <c:ptCount val="4"/>
                <c:pt idx="0">
                  <c:v>13.1</c:v>
                </c:pt>
                <c:pt idx="1">
                  <c:v>62.3</c:v>
                </c:pt>
                <c:pt idx="2">
                  <c:v>43</c:v>
                </c:pt>
                <c:pt idx="3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7A-4C03-A54B-C3ACBCA1C525}"/>
            </c:ext>
          </c:extLst>
        </c:ser>
        <c:ser>
          <c:idx val="1"/>
          <c:order val="1"/>
          <c:tx>
            <c:strRef>
              <c:f>Final!$M$22</c:f>
              <c:strCache>
                <c:ptCount val="1"/>
                <c:pt idx="0">
                  <c:v>Pre-treatment  Control</c:v>
                </c:pt>
              </c:strCache>
            </c:strRef>
          </c:tx>
          <c:spPr>
            <a:solidFill>
              <a:srgbClr val="660033"/>
            </a:solidFill>
            <a:ln>
              <a:noFill/>
            </a:ln>
            <a:effectLst/>
            <a:sp3d/>
          </c:spPr>
          <c:invertIfNegative val="0"/>
          <c:cat>
            <c:strRef>
              <c:f>Final!$J$23:$J$26</c:f>
              <c:strCache>
                <c:ptCount val="4"/>
                <c:pt idx="0">
                  <c:v>Malo-Urriés M, et al. (2017)</c:v>
                </c:pt>
                <c:pt idx="1">
                  <c:v>Jafari M, et al. (2017)</c:v>
                </c:pt>
                <c:pt idx="2">
                  <c:v>Borusiak P, et al. (2010)</c:v>
                </c:pt>
                <c:pt idx="3">
                  <c:v>Reid SA, et al. (2008)</c:v>
                </c:pt>
              </c:strCache>
              <c:extLst/>
            </c:strRef>
          </c:cat>
          <c:val>
            <c:numRef>
              <c:f>Final!$M$23:$M$26</c:f>
              <c:numCache>
                <c:formatCode>General</c:formatCode>
                <c:ptCount val="4"/>
                <c:pt idx="0">
                  <c:v>15.8</c:v>
                </c:pt>
                <c:pt idx="1">
                  <c:v>58.1</c:v>
                </c:pt>
                <c:pt idx="2">
                  <c:v>49</c:v>
                </c:pt>
                <c:pt idx="3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87A-4C03-A54B-C3ACBCA1C525}"/>
            </c:ext>
          </c:extLst>
        </c:ser>
        <c:ser>
          <c:idx val="2"/>
          <c:order val="2"/>
          <c:tx>
            <c:strRef>
              <c:f>Final!$N$22</c:f>
              <c:strCache>
                <c:ptCount val="1"/>
                <c:pt idx="0">
                  <c:v>Post-Treatment Intervention</c:v>
                </c:pt>
              </c:strCache>
            </c:strRef>
          </c:tx>
          <c:spPr>
            <a:solidFill>
              <a:srgbClr val="999999"/>
            </a:solidFill>
            <a:ln>
              <a:noFill/>
            </a:ln>
            <a:effectLst/>
            <a:sp3d/>
          </c:spPr>
          <c:invertIfNegative val="0"/>
          <c:cat>
            <c:strRef>
              <c:f>Final!$J$23:$J$26</c:f>
              <c:strCache>
                <c:ptCount val="4"/>
                <c:pt idx="0">
                  <c:v>Malo-Urriés M, et al. (2017)</c:v>
                </c:pt>
                <c:pt idx="1">
                  <c:v>Jafari M, et al. (2017)</c:v>
                </c:pt>
                <c:pt idx="2">
                  <c:v>Borusiak P, et al. (2010)</c:v>
                </c:pt>
                <c:pt idx="3">
                  <c:v>Reid SA, et al. (2008)</c:v>
                </c:pt>
              </c:strCache>
              <c:extLst/>
            </c:strRef>
          </c:cat>
          <c:val>
            <c:numRef>
              <c:f>Final!$N$23:$N$26</c:f>
              <c:numCache>
                <c:formatCode>General</c:formatCode>
                <c:ptCount val="4"/>
                <c:pt idx="0">
                  <c:v>7.2</c:v>
                </c:pt>
                <c:pt idx="1">
                  <c:v>20.2</c:v>
                </c:pt>
                <c:pt idx="2">
                  <c:v>40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87A-4C03-A54B-C3ACBCA1C525}"/>
            </c:ext>
          </c:extLst>
        </c:ser>
        <c:ser>
          <c:idx val="3"/>
          <c:order val="3"/>
          <c:tx>
            <c:strRef>
              <c:f>Final!$O$22</c:f>
              <c:strCache>
                <c:ptCount val="1"/>
                <c:pt idx="0">
                  <c:v>Post-treatment  Control</c:v>
                </c:pt>
              </c:strCache>
            </c:strRef>
          </c:tx>
          <c:spPr>
            <a:solidFill>
              <a:srgbClr val="660033"/>
            </a:solidFill>
            <a:ln>
              <a:noFill/>
            </a:ln>
            <a:effectLst/>
            <a:sp3d/>
          </c:spPr>
          <c:invertIfNegative val="0"/>
          <c:cat>
            <c:strRef>
              <c:f>Final!$J$23:$J$26</c:f>
              <c:strCache>
                <c:ptCount val="4"/>
                <c:pt idx="0">
                  <c:v>Malo-Urriés M, et al. (2017)</c:v>
                </c:pt>
                <c:pt idx="1">
                  <c:v>Jafari M, et al. (2017)</c:v>
                </c:pt>
                <c:pt idx="2">
                  <c:v>Borusiak P, et al. (2010)</c:v>
                </c:pt>
                <c:pt idx="3">
                  <c:v>Reid SA, et al. (2008)</c:v>
                </c:pt>
              </c:strCache>
              <c:extLst/>
            </c:strRef>
          </c:cat>
          <c:val>
            <c:numRef>
              <c:f>Final!$O$23:$O$26</c:f>
              <c:numCache>
                <c:formatCode>General</c:formatCode>
                <c:ptCount val="4"/>
                <c:pt idx="0">
                  <c:v>20.2</c:v>
                </c:pt>
                <c:pt idx="1">
                  <c:v>59.5</c:v>
                </c:pt>
                <c:pt idx="2">
                  <c:v>50</c:v>
                </c:pt>
                <c:pt idx="3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87A-4C03-A54B-C3ACBCA1C5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66345903"/>
        <c:axId val="1166342575"/>
        <c:axId val="0"/>
      </c:bar3DChart>
      <c:catAx>
        <c:axId val="116634590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chemeClr val="tx1"/>
                    </a:solidFill>
                  </a:rPr>
                  <a:t>Article</a:t>
                </a:r>
                <a:r>
                  <a:rPr lang="en-US" baseline="0">
                    <a:solidFill>
                      <a:schemeClr val="tx1"/>
                    </a:solidFill>
                  </a:rPr>
                  <a:t> Author (Year)</a:t>
                </a:r>
                <a:endParaRPr lang="en-US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6342575"/>
        <c:crosses val="autoZero"/>
        <c:auto val="1"/>
        <c:lblAlgn val="ctr"/>
        <c:lblOffset val="100"/>
        <c:noMultiLvlLbl val="0"/>
      </c:catAx>
      <c:valAx>
        <c:axId val="11663425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chemeClr val="tx1"/>
                    </a:solidFill>
                  </a:rPr>
                  <a:t>Visual</a:t>
                </a:r>
                <a:r>
                  <a:rPr lang="en-US" baseline="0">
                    <a:solidFill>
                      <a:schemeClr val="tx1"/>
                    </a:solidFill>
                  </a:rPr>
                  <a:t> Analog Scale (mm)</a:t>
                </a:r>
                <a:endParaRPr lang="en-US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63459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Comparison</a:t>
            </a:r>
            <a:r>
              <a:rPr lang="en-US" baseline="0">
                <a:solidFill>
                  <a:schemeClr val="tx1"/>
                </a:solidFill>
              </a:rPr>
              <a:t> of Pre- &amp; Post-Treatment on Headache Intensity with NPRS</a:t>
            </a:r>
            <a:endParaRPr lang="en-US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Final!$I$28</c:f>
              <c:strCache>
                <c:ptCount val="1"/>
                <c:pt idx="0">
                  <c:v>Pre-Treatment Intervention I</c:v>
                </c:pt>
              </c:strCache>
            </c:strRef>
          </c:tx>
          <c:spPr>
            <a:solidFill>
              <a:srgbClr val="999999"/>
            </a:solidFill>
            <a:ln>
              <a:noFill/>
            </a:ln>
            <a:effectLst/>
            <a:sp3d/>
          </c:spPr>
          <c:invertIfNegative val="0"/>
          <c:cat>
            <c:strRef>
              <c:f>Final!$G$29:$G$30</c:f>
              <c:strCache>
                <c:ptCount val="2"/>
                <c:pt idx="0">
                  <c:v>Lerner-Lentz A, et al. (2021)</c:v>
                </c:pt>
                <c:pt idx="1">
                  <c:v>Chaibi A, et al. (2017)</c:v>
                </c:pt>
              </c:strCache>
              <c:extLst/>
            </c:strRef>
          </c:cat>
          <c:val>
            <c:numRef>
              <c:f>Final!$I$29:$I$30</c:f>
              <c:numCache>
                <c:formatCode>General</c:formatCode>
                <c:ptCount val="2"/>
                <c:pt idx="0">
                  <c:v>5</c:v>
                </c:pt>
                <c:pt idx="1">
                  <c:v>6.6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E9-468E-B744-32F4E6826C54}"/>
            </c:ext>
          </c:extLst>
        </c:ser>
        <c:ser>
          <c:idx val="1"/>
          <c:order val="1"/>
          <c:tx>
            <c:strRef>
              <c:f>Final!$J$28</c:f>
              <c:strCache>
                <c:ptCount val="1"/>
                <c:pt idx="0">
                  <c:v>Pre-Treatment Intervention II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Final!$G$29:$G$30</c:f>
              <c:strCache>
                <c:ptCount val="2"/>
                <c:pt idx="0">
                  <c:v>Lerner-Lentz A, et al. (2021)</c:v>
                </c:pt>
                <c:pt idx="1">
                  <c:v>Chaibi A, et al. (2017)</c:v>
                </c:pt>
              </c:strCache>
              <c:extLst/>
            </c:strRef>
          </c:cat>
          <c:val>
            <c:numRef>
              <c:f>Final!$J$29:$J$30</c:f>
              <c:numCache>
                <c:formatCode>General</c:formatCode>
                <c:ptCount val="2"/>
                <c:pt idx="0">
                  <c:v>5.5</c:v>
                </c:pt>
                <c:pt idx="1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E9-468E-B744-32F4E6826C54}"/>
            </c:ext>
          </c:extLst>
        </c:ser>
        <c:ser>
          <c:idx val="2"/>
          <c:order val="2"/>
          <c:tx>
            <c:strRef>
              <c:f>Final!$K$28</c:f>
              <c:strCache>
                <c:ptCount val="1"/>
                <c:pt idx="0">
                  <c:v>Pre-treatment  Control</c:v>
                </c:pt>
              </c:strCache>
            </c:strRef>
          </c:tx>
          <c:spPr>
            <a:solidFill>
              <a:srgbClr val="660033"/>
            </a:solidFill>
            <a:ln>
              <a:noFill/>
            </a:ln>
            <a:effectLst/>
            <a:sp3d/>
          </c:spPr>
          <c:invertIfNegative val="0"/>
          <c:cat>
            <c:strRef>
              <c:f>Final!$G$29:$G$30</c:f>
              <c:strCache>
                <c:ptCount val="2"/>
                <c:pt idx="0">
                  <c:v>Lerner-Lentz A, et al. (2021)</c:v>
                </c:pt>
                <c:pt idx="1">
                  <c:v>Chaibi A, et al. (2017)</c:v>
                </c:pt>
              </c:strCache>
              <c:extLst/>
            </c:strRef>
          </c:cat>
          <c:val>
            <c:numRef>
              <c:f>Final!$K$29:$K$30</c:f>
              <c:numCache>
                <c:formatCode>General</c:formatCode>
                <c:ptCount val="2"/>
                <c:pt idx="1">
                  <c:v>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DE9-468E-B744-32F4E6826C54}"/>
            </c:ext>
          </c:extLst>
        </c:ser>
        <c:ser>
          <c:idx val="3"/>
          <c:order val="3"/>
          <c:tx>
            <c:strRef>
              <c:f>Final!$L$28</c:f>
              <c:strCache>
                <c:ptCount val="1"/>
                <c:pt idx="0">
                  <c:v>Post-Treatment Intervention I</c:v>
                </c:pt>
              </c:strCache>
            </c:strRef>
          </c:tx>
          <c:spPr>
            <a:solidFill>
              <a:srgbClr val="999999"/>
            </a:solidFill>
            <a:ln>
              <a:noFill/>
            </a:ln>
            <a:effectLst/>
            <a:sp3d/>
          </c:spPr>
          <c:invertIfNegative val="0"/>
          <c:cat>
            <c:strRef>
              <c:f>Final!$G$29:$G$30</c:f>
              <c:strCache>
                <c:ptCount val="2"/>
                <c:pt idx="0">
                  <c:v>Lerner-Lentz A, et al. (2021)</c:v>
                </c:pt>
                <c:pt idx="1">
                  <c:v>Chaibi A, et al. (2017)</c:v>
                </c:pt>
              </c:strCache>
              <c:extLst/>
            </c:strRef>
          </c:cat>
          <c:val>
            <c:numRef>
              <c:f>Final!$L$29:$L$30</c:f>
              <c:numCache>
                <c:formatCode>General</c:formatCode>
                <c:ptCount val="2"/>
                <c:pt idx="0">
                  <c:v>2.7</c:v>
                </c:pt>
                <c:pt idx="1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DE9-468E-B744-32F4E6826C54}"/>
            </c:ext>
          </c:extLst>
        </c:ser>
        <c:ser>
          <c:idx val="4"/>
          <c:order val="4"/>
          <c:tx>
            <c:strRef>
              <c:f>Final!$M$28</c:f>
              <c:strCache>
                <c:ptCount val="1"/>
                <c:pt idx="0">
                  <c:v>Post-Treatment Intervention II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Final!$G$29:$G$30</c:f>
              <c:strCache>
                <c:ptCount val="2"/>
                <c:pt idx="0">
                  <c:v>Lerner-Lentz A, et al. (2021)</c:v>
                </c:pt>
                <c:pt idx="1">
                  <c:v>Chaibi A, et al. (2017)</c:v>
                </c:pt>
              </c:strCache>
              <c:extLst/>
            </c:strRef>
          </c:cat>
          <c:val>
            <c:numRef>
              <c:f>Final!$M$29:$M$30</c:f>
              <c:numCache>
                <c:formatCode>General</c:formatCode>
                <c:ptCount val="2"/>
                <c:pt idx="0">
                  <c:v>2.8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DE9-468E-B744-32F4E6826C54}"/>
            </c:ext>
          </c:extLst>
        </c:ser>
        <c:ser>
          <c:idx val="5"/>
          <c:order val="5"/>
          <c:tx>
            <c:strRef>
              <c:f>Final!$N$28</c:f>
              <c:strCache>
                <c:ptCount val="1"/>
                <c:pt idx="0">
                  <c:v>Post-treatment  Control</c:v>
                </c:pt>
              </c:strCache>
            </c:strRef>
          </c:tx>
          <c:spPr>
            <a:solidFill>
              <a:srgbClr val="660033"/>
            </a:solidFill>
            <a:ln>
              <a:noFill/>
            </a:ln>
            <a:effectLst/>
            <a:sp3d/>
          </c:spPr>
          <c:invertIfNegative val="0"/>
          <c:cat>
            <c:strRef>
              <c:f>Final!$G$29:$G$30</c:f>
              <c:strCache>
                <c:ptCount val="2"/>
                <c:pt idx="0">
                  <c:v>Lerner-Lentz A, et al. (2021)</c:v>
                </c:pt>
                <c:pt idx="1">
                  <c:v>Chaibi A, et al. (2017)</c:v>
                </c:pt>
              </c:strCache>
              <c:extLst/>
            </c:strRef>
          </c:cat>
          <c:val>
            <c:numRef>
              <c:f>Final!$N$29:$N$30</c:f>
              <c:numCache>
                <c:formatCode>General</c:formatCode>
                <c:ptCount val="2"/>
                <c:pt idx="1">
                  <c:v>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DE9-468E-B744-32F4E6826C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46776815"/>
        <c:axId val="546778479"/>
        <c:axId val="0"/>
      </c:bar3DChart>
      <c:catAx>
        <c:axId val="54677681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ysClr val="windowText" lastClr="000000"/>
                    </a:solidFill>
                  </a:rPr>
                  <a:t>Author</a:t>
                </a:r>
                <a:r>
                  <a:rPr lang="en-US" baseline="0">
                    <a:solidFill>
                      <a:sysClr val="windowText" lastClr="000000"/>
                    </a:solidFill>
                  </a:rPr>
                  <a:t> (Year)</a:t>
                </a:r>
                <a:endParaRPr lang="en-US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6778479"/>
        <c:crosses val="autoZero"/>
        <c:auto val="1"/>
        <c:lblAlgn val="ctr"/>
        <c:lblOffset val="100"/>
        <c:noMultiLvlLbl val="0"/>
      </c:catAx>
      <c:valAx>
        <c:axId val="546778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ysClr val="windowText" lastClr="000000"/>
                    </a:solidFill>
                  </a:rPr>
                  <a:t>Numeric Pain Rating Scale (0-10)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67768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Comparison</a:t>
            </a:r>
            <a:r>
              <a:rPr lang="en-US" baseline="0">
                <a:solidFill>
                  <a:schemeClr val="tx1"/>
                </a:solidFill>
              </a:rPr>
              <a:t> of Pre- &amp; Post-Treatment on Dizziness Intensity Rated with Visual Analog Scale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Final!$C$22</c:f>
              <c:strCache>
                <c:ptCount val="1"/>
                <c:pt idx="0">
                  <c:v>Pre-Treatment Intervention I </c:v>
                </c:pt>
              </c:strCache>
            </c:strRef>
          </c:tx>
          <c:spPr>
            <a:solidFill>
              <a:srgbClr val="999999"/>
            </a:solidFill>
            <a:ln>
              <a:noFill/>
            </a:ln>
            <a:effectLst/>
            <a:sp3d/>
          </c:spPr>
          <c:invertIfNegative val="0"/>
          <c:cat>
            <c:strRef>
              <c:f>Final!$A$23:$A$25</c:f>
              <c:strCache>
                <c:ptCount val="3"/>
                <c:pt idx="0">
                  <c:v>Carrasco-Uribarren A, et al. (2021)</c:v>
                </c:pt>
                <c:pt idx="1">
                  <c:v>Reid SA, et al. (2015)</c:v>
                </c:pt>
                <c:pt idx="2">
                  <c:v>Reid SA, et al. (2008)</c:v>
                </c:pt>
              </c:strCache>
            </c:strRef>
          </c:cat>
          <c:val>
            <c:numRef>
              <c:f>Final!$C$23:$C$25</c:f>
              <c:numCache>
                <c:formatCode>General</c:formatCode>
                <c:ptCount val="3"/>
                <c:pt idx="0">
                  <c:v>35.9</c:v>
                </c:pt>
                <c:pt idx="1">
                  <c:v>43.3</c:v>
                </c:pt>
                <c:pt idx="2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42-436B-B188-EFDAF7D3DFBD}"/>
            </c:ext>
          </c:extLst>
        </c:ser>
        <c:ser>
          <c:idx val="1"/>
          <c:order val="1"/>
          <c:tx>
            <c:strRef>
              <c:f>Final!$D$22</c:f>
              <c:strCache>
                <c:ptCount val="1"/>
                <c:pt idx="0">
                  <c:v>Pre-Treatment Intervention II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Final!$A$23:$A$25</c:f>
              <c:strCache>
                <c:ptCount val="3"/>
                <c:pt idx="0">
                  <c:v>Carrasco-Uribarren A, et al. (2021)</c:v>
                </c:pt>
                <c:pt idx="1">
                  <c:v>Reid SA, et al. (2015)</c:v>
                </c:pt>
                <c:pt idx="2">
                  <c:v>Reid SA, et al. (2008)</c:v>
                </c:pt>
              </c:strCache>
            </c:strRef>
          </c:cat>
          <c:val>
            <c:numRef>
              <c:f>Final!$D$23:$D$25</c:f>
              <c:numCache>
                <c:formatCode>General</c:formatCode>
                <c:ptCount val="3"/>
                <c:pt idx="1">
                  <c:v>50.3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342-436B-B188-EFDAF7D3DFBD}"/>
            </c:ext>
          </c:extLst>
        </c:ser>
        <c:ser>
          <c:idx val="2"/>
          <c:order val="2"/>
          <c:tx>
            <c:strRef>
              <c:f>Final!$E$22</c:f>
              <c:strCache>
                <c:ptCount val="1"/>
                <c:pt idx="0">
                  <c:v>Pre-treatment  Control</c:v>
                </c:pt>
              </c:strCache>
            </c:strRef>
          </c:tx>
          <c:spPr>
            <a:solidFill>
              <a:srgbClr val="660033"/>
            </a:solidFill>
            <a:ln>
              <a:noFill/>
            </a:ln>
            <a:effectLst/>
            <a:sp3d/>
          </c:spPr>
          <c:invertIfNegative val="0"/>
          <c:cat>
            <c:strRef>
              <c:f>Final!$A$23:$A$25</c:f>
              <c:strCache>
                <c:ptCount val="3"/>
                <c:pt idx="0">
                  <c:v>Carrasco-Uribarren A, et al. (2021)</c:v>
                </c:pt>
                <c:pt idx="1">
                  <c:v>Reid SA, et al. (2015)</c:v>
                </c:pt>
                <c:pt idx="2">
                  <c:v>Reid SA, et al. (2008)</c:v>
                </c:pt>
              </c:strCache>
            </c:strRef>
          </c:cat>
          <c:val>
            <c:numRef>
              <c:f>Final!$E$23:$E$25</c:f>
              <c:numCache>
                <c:formatCode>General</c:formatCode>
                <c:ptCount val="3"/>
                <c:pt idx="0">
                  <c:v>36.75</c:v>
                </c:pt>
                <c:pt idx="1">
                  <c:v>47.5</c:v>
                </c:pt>
                <c:pt idx="2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342-436B-B188-EFDAF7D3DFBD}"/>
            </c:ext>
          </c:extLst>
        </c:ser>
        <c:ser>
          <c:idx val="3"/>
          <c:order val="3"/>
          <c:tx>
            <c:strRef>
              <c:f>Final!$F$22</c:f>
              <c:strCache>
                <c:ptCount val="1"/>
                <c:pt idx="0">
                  <c:v>Post-Treatment Intervention I </c:v>
                </c:pt>
              </c:strCache>
            </c:strRef>
          </c:tx>
          <c:spPr>
            <a:solidFill>
              <a:srgbClr val="999999"/>
            </a:solidFill>
            <a:ln>
              <a:noFill/>
            </a:ln>
            <a:effectLst/>
            <a:sp3d/>
          </c:spPr>
          <c:invertIfNegative val="0"/>
          <c:cat>
            <c:strRef>
              <c:f>Final!$A$23:$A$25</c:f>
              <c:strCache>
                <c:ptCount val="3"/>
                <c:pt idx="0">
                  <c:v>Carrasco-Uribarren A, et al. (2021)</c:v>
                </c:pt>
                <c:pt idx="1">
                  <c:v>Reid SA, et al. (2015)</c:v>
                </c:pt>
                <c:pt idx="2">
                  <c:v>Reid SA, et al. (2008)</c:v>
                </c:pt>
              </c:strCache>
            </c:strRef>
          </c:cat>
          <c:val>
            <c:numRef>
              <c:f>Final!$F$23:$F$25</c:f>
              <c:numCache>
                <c:formatCode>General</c:formatCode>
                <c:ptCount val="3"/>
                <c:pt idx="0">
                  <c:v>7.05</c:v>
                </c:pt>
                <c:pt idx="1">
                  <c:v>22.3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342-436B-B188-EFDAF7D3DFBD}"/>
            </c:ext>
          </c:extLst>
        </c:ser>
        <c:ser>
          <c:idx val="4"/>
          <c:order val="4"/>
          <c:tx>
            <c:strRef>
              <c:f>Final!$G$22</c:f>
              <c:strCache>
                <c:ptCount val="1"/>
                <c:pt idx="0">
                  <c:v>Post-Treatment Intervention II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Final!$A$23:$A$25</c:f>
              <c:strCache>
                <c:ptCount val="3"/>
                <c:pt idx="0">
                  <c:v>Carrasco-Uribarren A, et al. (2021)</c:v>
                </c:pt>
                <c:pt idx="1">
                  <c:v>Reid SA, et al. (2015)</c:v>
                </c:pt>
                <c:pt idx="2">
                  <c:v>Reid SA, et al. (2008)</c:v>
                </c:pt>
              </c:strCache>
            </c:strRef>
          </c:cat>
          <c:val>
            <c:numRef>
              <c:f>Final!$G$23:$G$25</c:f>
              <c:numCache>
                <c:formatCode>General</c:formatCode>
                <c:ptCount val="3"/>
                <c:pt idx="1">
                  <c:v>27.8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342-436B-B188-EFDAF7D3DFBD}"/>
            </c:ext>
          </c:extLst>
        </c:ser>
        <c:ser>
          <c:idx val="5"/>
          <c:order val="5"/>
          <c:tx>
            <c:strRef>
              <c:f>Final!$H$22</c:f>
              <c:strCache>
                <c:ptCount val="1"/>
                <c:pt idx="0">
                  <c:v>Post-treatment  Control</c:v>
                </c:pt>
              </c:strCache>
            </c:strRef>
          </c:tx>
          <c:spPr>
            <a:solidFill>
              <a:srgbClr val="660033"/>
            </a:solidFill>
            <a:ln>
              <a:noFill/>
            </a:ln>
            <a:effectLst/>
            <a:sp3d/>
          </c:spPr>
          <c:invertIfNegative val="0"/>
          <c:cat>
            <c:strRef>
              <c:f>Final!$A$23:$A$25</c:f>
              <c:strCache>
                <c:ptCount val="3"/>
                <c:pt idx="0">
                  <c:v>Carrasco-Uribarren A, et al. (2021)</c:v>
                </c:pt>
                <c:pt idx="1">
                  <c:v>Reid SA, et al. (2015)</c:v>
                </c:pt>
                <c:pt idx="2">
                  <c:v>Reid SA, et al. (2008)</c:v>
                </c:pt>
              </c:strCache>
            </c:strRef>
          </c:cat>
          <c:val>
            <c:numRef>
              <c:f>Final!$H$23:$H$25</c:f>
              <c:numCache>
                <c:formatCode>General</c:formatCode>
                <c:ptCount val="3"/>
                <c:pt idx="0">
                  <c:v>34.049999999999997</c:v>
                </c:pt>
                <c:pt idx="1">
                  <c:v>42.9</c:v>
                </c:pt>
                <c:pt idx="2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342-436B-B188-EFDAF7D3DF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66341743"/>
        <c:axId val="1166347151"/>
        <c:axId val="0"/>
      </c:bar3DChart>
      <c:catAx>
        <c:axId val="116634174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chemeClr val="tx1"/>
                    </a:solidFill>
                  </a:rPr>
                  <a:t>Article</a:t>
                </a:r>
                <a:r>
                  <a:rPr lang="en-US" baseline="0">
                    <a:solidFill>
                      <a:schemeClr val="tx1"/>
                    </a:solidFill>
                  </a:rPr>
                  <a:t> Authors (Year)</a:t>
                </a:r>
                <a:endParaRPr lang="en-US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6347151"/>
        <c:crosses val="autoZero"/>
        <c:auto val="1"/>
        <c:lblAlgn val="ctr"/>
        <c:lblOffset val="100"/>
        <c:noMultiLvlLbl val="0"/>
      </c:catAx>
      <c:valAx>
        <c:axId val="11663471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chemeClr val="tx1"/>
                    </a:solidFill>
                  </a:rPr>
                  <a:t>Visual</a:t>
                </a:r>
                <a:r>
                  <a:rPr lang="en-US" baseline="0">
                    <a:solidFill>
                      <a:schemeClr val="tx1"/>
                    </a:solidFill>
                  </a:rPr>
                  <a:t> Analog Scale (mm)</a:t>
                </a:r>
                <a:endParaRPr lang="en-US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663417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D394F4-0D8C-274D-9319-D9927B55FAB0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BA91D-0CBD-B849-8BDB-12F1DD46C5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188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2BA91D-0CBD-B849-8BDB-12F1DD46C5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731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2BA91D-0CBD-B849-8BDB-12F1DD46C54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462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2BA91D-0CBD-B849-8BDB-12F1DD46C54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986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2BA91D-0CBD-B849-8BDB-12F1DD46C54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562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2BA91D-0CBD-B849-8BDB-12F1DD46C54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86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2BA91D-0CBD-B849-8BDB-12F1DD46C54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156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2BA91D-0CBD-B849-8BDB-12F1DD46C54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719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2BA91D-0CBD-B849-8BDB-12F1DD46C54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508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2BA91D-0CBD-B849-8BDB-12F1DD46C54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529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F910DB1-90BB-594D-B2EE-4E482D4507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</a:blip>
          <a:srcRect l="166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5B824D6-079F-EB4B-A383-DCC1DF7046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2123" y="225425"/>
            <a:ext cx="10879206" cy="835025"/>
          </a:xfrm>
          <a:solidFill>
            <a:schemeClr val="bg1">
              <a:lumMod val="75000"/>
              <a:alpha val="60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>
            <a:normAutofit/>
          </a:bodyPr>
          <a:lstStyle>
            <a:lvl1pPr marL="0" indent="0" algn="ctr">
              <a:buNone/>
              <a:defRPr sz="5400" b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5" name="Content Placeholder 4">
            <a:extLst>
              <a:ext uri="{FF2B5EF4-FFF2-40B4-BE49-F238E27FC236}">
                <a16:creationId xmlns:a16="http://schemas.microsoft.com/office/drawing/2014/main" id="{B2C2DA6C-640C-2F4D-A9F7-3CDDD09821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38146"/>
          <a:stretch/>
        </p:blipFill>
        <p:spPr>
          <a:xfrm>
            <a:off x="6006177" y="5905973"/>
            <a:ext cx="6100763" cy="1056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658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F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F910DB1-90BB-594D-B2EE-4E482D4507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66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46DC9FC7-610F-A14D-B2FD-13127CEA15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-1" b="43384"/>
          <a:stretch/>
        </p:blipFill>
        <p:spPr>
          <a:xfrm>
            <a:off x="0" y="0"/>
            <a:ext cx="9700536" cy="1537252"/>
          </a:xfrm>
          <a:prstGeom prst="rect">
            <a:avLst/>
          </a:prstGeom>
        </p:spPr>
      </p:pic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8F5DC294-5D81-B946-A6E1-8ED2DF61A3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biLevel thresh="25000"/>
          </a:blip>
          <a:srcRect l="15026" t="56317" r="37159"/>
          <a:stretch/>
        </p:blipFill>
        <p:spPr>
          <a:xfrm>
            <a:off x="7553738" y="5671930"/>
            <a:ext cx="4638261" cy="118607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37B85E-AB51-AE49-A6CD-D35CF68185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92350" y="2544763"/>
            <a:ext cx="7646988" cy="2079625"/>
          </a:xfrm>
        </p:spPr>
        <p:txBody>
          <a:bodyPr>
            <a:normAutofit/>
          </a:bodyPr>
          <a:lstStyle>
            <a:lvl1pPr marL="0" indent="0" algn="ctr">
              <a:buNone/>
              <a:defRPr sz="6000" b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847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e Watermark Whi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F1AE8F9-CD3A-CF46-A02B-A889345F0D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56" b="61556" l="4667" r="44510">
                        <a14:foregroundMark x1="5176" y1="61222" x2="7647" y2="61889"/>
                        <a14:foregroundMark x1="7647" y1="61889" x2="9765" y2="61556"/>
                        <a14:foregroundMark x1="9765" y1="61556" x2="11412" y2="58778"/>
                        <a14:foregroundMark x1="42076" y1="32343" x2="44471" y2="34667"/>
                        <a14:backgroundMark x1="41294" y1="32333" x2="41961" y2="32778"/>
                        <a14:backgroundMark x1="41804" y1="32778" x2="42039" y2="32889"/>
                        <a14:backgroundMark x1="41765" y1="32778" x2="42000" y2="32778"/>
                        <a14:backgroundMark x1="44353" y1="34111" x2="44706" y2="34444"/>
                        <a14:backgroundMark x1="44353" y1="34111" x2="44627" y2="34444"/>
                        <a14:backgroundMark x1="44431" y1="34111" x2="44549" y2="34222"/>
                      </a14:backgroundRemoval>
                    </a14:imgEffect>
                  </a14:imgLayer>
                </a14:imgProps>
              </a:ext>
            </a:extLst>
          </a:blip>
          <a:srcRect r="53125" b="33750"/>
          <a:stretch/>
        </p:blipFill>
        <p:spPr>
          <a:xfrm>
            <a:off x="-574584" y="1255701"/>
            <a:ext cx="11896549" cy="593428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11C1D4C-5578-084F-AEF7-320EC8C3F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1" y="424542"/>
            <a:ext cx="6274954" cy="58179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8D2540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Content Placeholder 18">
            <a:extLst>
              <a:ext uri="{FF2B5EF4-FFF2-40B4-BE49-F238E27FC236}">
                <a16:creationId xmlns:a16="http://schemas.microsoft.com/office/drawing/2014/main" id="{D66E40FE-EA96-9C47-953C-1D79AA5EEDC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2082" y="1685766"/>
            <a:ext cx="5237163" cy="438626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60AC0E2-4CA8-BE4E-93C4-37E58CE1A562}"/>
              </a:ext>
            </a:extLst>
          </p:cNvPr>
          <p:cNvSpPr/>
          <p:nvPr userDrawn="1"/>
        </p:nvSpPr>
        <p:spPr>
          <a:xfrm>
            <a:off x="622300" y="6446158"/>
            <a:ext cx="11582400" cy="424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347E62FF-C9CB-3842-93AB-20FEBEB90DA9}"/>
              </a:ext>
            </a:extLst>
          </p:cNvPr>
          <p:cNvSpPr/>
          <p:nvPr userDrawn="1"/>
        </p:nvSpPr>
        <p:spPr>
          <a:xfrm flipH="1">
            <a:off x="0" y="6446158"/>
            <a:ext cx="622300" cy="424542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2DC5983-E119-7042-9BC8-796C621CA70D}"/>
              </a:ext>
            </a:extLst>
          </p:cNvPr>
          <p:cNvSpPr/>
          <p:nvPr userDrawn="1"/>
        </p:nvSpPr>
        <p:spPr>
          <a:xfrm>
            <a:off x="8204200" y="6021616"/>
            <a:ext cx="4000500" cy="424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E19E300C-2EE4-9F46-AEA0-E7D445DED4C5}"/>
              </a:ext>
            </a:extLst>
          </p:cNvPr>
          <p:cNvSpPr/>
          <p:nvPr userDrawn="1"/>
        </p:nvSpPr>
        <p:spPr>
          <a:xfrm flipH="1">
            <a:off x="7581900" y="6021616"/>
            <a:ext cx="622300" cy="424542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Content Placeholder 4">
            <a:extLst>
              <a:ext uri="{FF2B5EF4-FFF2-40B4-BE49-F238E27FC236}">
                <a16:creationId xmlns:a16="http://schemas.microsoft.com/office/drawing/2014/main" id="{BF3F342E-8C24-4BFD-B5C2-6E199F3076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42463"/>
          <a:stretch/>
        </p:blipFill>
        <p:spPr>
          <a:xfrm>
            <a:off x="8588883" y="6140157"/>
            <a:ext cx="3507418" cy="56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290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e Watermark Grey 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F1AE8F9-CD3A-CF46-A02B-A889345F0D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56" b="61556" l="4667" r="44510">
                        <a14:foregroundMark x1="5176" y1="61222" x2="7647" y2="61889"/>
                        <a14:foregroundMark x1="7647" y1="61889" x2="9765" y2="61556"/>
                        <a14:foregroundMark x1="9765" y1="61556" x2="11412" y2="58778"/>
                        <a14:foregroundMark x1="42076" y1="32343" x2="44471" y2="34667"/>
                        <a14:backgroundMark x1="41294" y1="32333" x2="41961" y2="32778"/>
                        <a14:backgroundMark x1="41804" y1="32778" x2="42039" y2="32889"/>
                        <a14:backgroundMark x1="41765" y1="32778" x2="42000" y2="32778"/>
                        <a14:backgroundMark x1="44353" y1="34111" x2="44706" y2="34444"/>
                        <a14:backgroundMark x1="44353" y1="34111" x2="44627" y2="34444"/>
                        <a14:backgroundMark x1="44431" y1="34111" x2="44549" y2="34222"/>
                      </a14:backgroundRemoval>
                    </a14:imgEffect>
                  </a14:imgLayer>
                </a14:imgProps>
              </a:ext>
            </a:extLst>
          </a:blip>
          <a:srcRect r="53125" b="33750"/>
          <a:stretch/>
        </p:blipFill>
        <p:spPr>
          <a:xfrm>
            <a:off x="-574584" y="1255701"/>
            <a:ext cx="11896549" cy="593428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11C1D4C-5578-084F-AEF7-320EC8C3F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1" y="424542"/>
            <a:ext cx="6274954" cy="58179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AD2D4F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Content Placeholder 18">
            <a:extLst>
              <a:ext uri="{FF2B5EF4-FFF2-40B4-BE49-F238E27FC236}">
                <a16:creationId xmlns:a16="http://schemas.microsoft.com/office/drawing/2014/main" id="{D66E40FE-EA96-9C47-953C-1D79AA5EEDC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2082" y="1685766"/>
            <a:ext cx="5237163" cy="438626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60AC0E2-4CA8-BE4E-93C4-37E58CE1A562}"/>
              </a:ext>
            </a:extLst>
          </p:cNvPr>
          <p:cNvSpPr/>
          <p:nvPr userDrawn="1"/>
        </p:nvSpPr>
        <p:spPr>
          <a:xfrm>
            <a:off x="622300" y="6446158"/>
            <a:ext cx="11582400" cy="424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347E62FF-C9CB-3842-93AB-20FEBEB90DA9}"/>
              </a:ext>
            </a:extLst>
          </p:cNvPr>
          <p:cNvSpPr/>
          <p:nvPr userDrawn="1"/>
        </p:nvSpPr>
        <p:spPr>
          <a:xfrm flipH="1">
            <a:off x="0" y="6446158"/>
            <a:ext cx="622300" cy="424542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2DC5983-E119-7042-9BC8-796C621CA70D}"/>
              </a:ext>
            </a:extLst>
          </p:cNvPr>
          <p:cNvSpPr/>
          <p:nvPr userDrawn="1"/>
        </p:nvSpPr>
        <p:spPr>
          <a:xfrm>
            <a:off x="8204200" y="6021616"/>
            <a:ext cx="4000500" cy="424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E19E300C-2EE4-9F46-AEA0-E7D445DED4C5}"/>
              </a:ext>
            </a:extLst>
          </p:cNvPr>
          <p:cNvSpPr/>
          <p:nvPr userDrawn="1"/>
        </p:nvSpPr>
        <p:spPr>
          <a:xfrm flipH="1">
            <a:off x="7581900" y="6021616"/>
            <a:ext cx="622300" cy="424542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Content Placeholder 4">
            <a:extLst>
              <a:ext uri="{FF2B5EF4-FFF2-40B4-BE49-F238E27FC236}">
                <a16:creationId xmlns:a16="http://schemas.microsoft.com/office/drawing/2014/main" id="{BF3F342E-8C24-4BFD-B5C2-6E199F3076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42463"/>
          <a:stretch/>
        </p:blipFill>
        <p:spPr>
          <a:xfrm>
            <a:off x="8588883" y="6140157"/>
            <a:ext cx="3507418" cy="56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2003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8">
            <a:extLst>
              <a:ext uri="{FF2B5EF4-FFF2-40B4-BE49-F238E27FC236}">
                <a16:creationId xmlns:a16="http://schemas.microsoft.com/office/drawing/2014/main" id="{D66E40FE-EA96-9C47-953C-1D79AA5EEDC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2082" y="1685766"/>
            <a:ext cx="5237163" cy="438626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CABCDD9-149A-9849-9378-F55176A754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46575" y="6500813"/>
            <a:ext cx="5645426" cy="357187"/>
          </a:xfrm>
        </p:spPr>
        <p:txBody>
          <a:bodyPr>
            <a:noAutofit/>
          </a:bodyPr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49E1DFD-8CEA-9546-A0F4-EA2AC7A5016A}"/>
              </a:ext>
            </a:extLst>
          </p:cNvPr>
          <p:cNvSpPr/>
          <p:nvPr userDrawn="1"/>
        </p:nvSpPr>
        <p:spPr>
          <a:xfrm>
            <a:off x="0" y="0"/>
            <a:ext cx="12192000" cy="990791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75175BB-14B8-944F-B2D8-5BBA7BBBB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2166" y="275251"/>
            <a:ext cx="5753540" cy="58179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E5E565D-EC0F-9B47-97C4-73039488C9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56" b="61556" l="4667" r="44510">
                        <a14:foregroundMark x1="5176" y1="61222" x2="7647" y2="61889"/>
                        <a14:foregroundMark x1="7647" y1="61889" x2="9765" y2="61556"/>
                        <a14:foregroundMark x1="9765" y1="61556" x2="11412" y2="58778"/>
                        <a14:foregroundMark x1="42076" y1="32343" x2="44471" y2="34667"/>
                        <a14:backgroundMark x1="41294" y1="32333" x2="41961" y2="32778"/>
                        <a14:backgroundMark x1="41804" y1="32778" x2="42039" y2="32889"/>
                        <a14:backgroundMark x1="41765" y1="32778" x2="42000" y2="32778"/>
                        <a14:backgroundMark x1="44353" y1="34111" x2="44706" y2="34444"/>
                        <a14:backgroundMark x1="44353" y1="34111" x2="44627" y2="34444"/>
                        <a14:backgroundMark x1="44431" y1="34111" x2="44549" y2="34222"/>
                      </a14:backgroundRemoval>
                    </a14:imgEffect>
                  </a14:imgLayer>
                </a14:imgProps>
              </a:ext>
            </a:extLst>
          </a:blip>
          <a:srcRect r="53125" b="33750"/>
          <a:stretch/>
        </p:blipFill>
        <p:spPr>
          <a:xfrm>
            <a:off x="531" y="45046"/>
            <a:ext cx="1986267" cy="990797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9E39BAC-808A-9F41-9EFE-230EAB71AD3F}"/>
              </a:ext>
            </a:extLst>
          </p:cNvPr>
          <p:cNvSpPr/>
          <p:nvPr userDrawn="1"/>
        </p:nvSpPr>
        <p:spPr>
          <a:xfrm>
            <a:off x="8207565" y="609765"/>
            <a:ext cx="3984435" cy="387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E2E00CA1-C09E-4041-80BB-7291DA721DF4}"/>
              </a:ext>
            </a:extLst>
          </p:cNvPr>
          <p:cNvSpPr/>
          <p:nvPr userDrawn="1"/>
        </p:nvSpPr>
        <p:spPr>
          <a:xfrm flipH="1">
            <a:off x="7788863" y="609764"/>
            <a:ext cx="418702" cy="38115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12">
            <a:extLst>
              <a:ext uri="{FF2B5EF4-FFF2-40B4-BE49-F238E27FC236}">
                <a16:creationId xmlns:a16="http://schemas.microsoft.com/office/drawing/2014/main" id="{404E120B-EECB-F242-B27A-511F665AFA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07565" y="644755"/>
            <a:ext cx="3921786" cy="357187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4" name="Content Placeholder 4">
            <a:extLst>
              <a:ext uri="{FF2B5EF4-FFF2-40B4-BE49-F238E27FC236}">
                <a16:creationId xmlns:a16="http://schemas.microsoft.com/office/drawing/2014/main" id="{7A5C379B-EC60-409A-9400-550DD3E2715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42463"/>
          <a:stretch/>
        </p:blipFill>
        <p:spPr>
          <a:xfrm>
            <a:off x="8963757" y="45046"/>
            <a:ext cx="3132543" cy="50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478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Blac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8">
            <a:extLst>
              <a:ext uri="{FF2B5EF4-FFF2-40B4-BE49-F238E27FC236}">
                <a16:creationId xmlns:a16="http://schemas.microsoft.com/office/drawing/2014/main" id="{D66E40FE-EA96-9C47-953C-1D79AA5EEDC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2082" y="1685766"/>
            <a:ext cx="5237163" cy="438626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CABCDD9-149A-9849-9378-F55176A754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46575" y="6500813"/>
            <a:ext cx="5645426" cy="357187"/>
          </a:xfrm>
        </p:spPr>
        <p:txBody>
          <a:bodyPr>
            <a:noAutofit/>
          </a:bodyPr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49E1DFD-8CEA-9546-A0F4-EA2AC7A5016A}"/>
              </a:ext>
            </a:extLst>
          </p:cNvPr>
          <p:cNvSpPr/>
          <p:nvPr userDrawn="1"/>
        </p:nvSpPr>
        <p:spPr>
          <a:xfrm>
            <a:off x="0" y="0"/>
            <a:ext cx="12192000" cy="990791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75175BB-14B8-944F-B2D8-5BBA7BBBB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2166" y="275251"/>
            <a:ext cx="5753540" cy="58179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AD2D4F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E5E565D-EC0F-9B47-97C4-73039488C9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56" b="61556" l="4667" r="44510">
                        <a14:foregroundMark x1="5176" y1="61222" x2="7647" y2="61889"/>
                        <a14:foregroundMark x1="7647" y1="61889" x2="9765" y2="61556"/>
                        <a14:foregroundMark x1="9765" y1="61556" x2="11412" y2="58778"/>
                        <a14:foregroundMark x1="42076" y1="32343" x2="44471" y2="34667"/>
                        <a14:backgroundMark x1="41294" y1="32333" x2="41961" y2="32778"/>
                        <a14:backgroundMark x1="41804" y1="32778" x2="42039" y2="32889"/>
                        <a14:backgroundMark x1="41765" y1="32778" x2="42000" y2="32778"/>
                        <a14:backgroundMark x1="44353" y1="34111" x2="44706" y2="34444"/>
                        <a14:backgroundMark x1="44353" y1="34111" x2="44627" y2="34444"/>
                        <a14:backgroundMark x1="44431" y1="34111" x2="44549" y2="34222"/>
                      </a14:backgroundRemoval>
                    </a14:imgEffect>
                  </a14:imgLayer>
                </a14:imgProps>
              </a:ext>
            </a:extLst>
          </a:blip>
          <a:srcRect r="53125" b="33750"/>
          <a:stretch/>
        </p:blipFill>
        <p:spPr>
          <a:xfrm>
            <a:off x="531" y="45046"/>
            <a:ext cx="1986267" cy="990797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9E39BAC-808A-9F41-9EFE-230EAB71AD3F}"/>
              </a:ext>
            </a:extLst>
          </p:cNvPr>
          <p:cNvSpPr/>
          <p:nvPr userDrawn="1"/>
        </p:nvSpPr>
        <p:spPr>
          <a:xfrm>
            <a:off x="8207565" y="609765"/>
            <a:ext cx="3984435" cy="387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E2E00CA1-C09E-4041-80BB-7291DA721DF4}"/>
              </a:ext>
            </a:extLst>
          </p:cNvPr>
          <p:cNvSpPr/>
          <p:nvPr userDrawn="1"/>
        </p:nvSpPr>
        <p:spPr>
          <a:xfrm flipH="1">
            <a:off x="7788863" y="609764"/>
            <a:ext cx="418702" cy="38115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12">
            <a:extLst>
              <a:ext uri="{FF2B5EF4-FFF2-40B4-BE49-F238E27FC236}">
                <a16:creationId xmlns:a16="http://schemas.microsoft.com/office/drawing/2014/main" id="{404E120B-EECB-F242-B27A-511F665AFA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07565" y="644755"/>
            <a:ext cx="3921786" cy="357187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4" name="Content Placeholder 4">
            <a:extLst>
              <a:ext uri="{FF2B5EF4-FFF2-40B4-BE49-F238E27FC236}">
                <a16:creationId xmlns:a16="http://schemas.microsoft.com/office/drawing/2014/main" id="{7A5C379B-EC60-409A-9400-550DD3E2715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b="42463"/>
          <a:stretch/>
        </p:blipFill>
        <p:spPr>
          <a:xfrm>
            <a:off x="8963757" y="45046"/>
            <a:ext cx="3132543" cy="50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6019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B91E130-3EE1-FC40-B547-A0CCC9944A42}"/>
              </a:ext>
            </a:extLst>
          </p:cNvPr>
          <p:cNvSpPr/>
          <p:nvPr userDrawn="1"/>
        </p:nvSpPr>
        <p:spPr>
          <a:xfrm>
            <a:off x="1162146" y="6170689"/>
            <a:ext cx="685848" cy="687311"/>
          </a:xfrm>
          <a:prstGeom prst="rect">
            <a:avLst/>
          </a:prstGeom>
          <a:solidFill>
            <a:srgbClr val="8D25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1B363FE-B69E-EE4C-852A-74E0DCB0FFCD}"/>
              </a:ext>
            </a:extLst>
          </p:cNvPr>
          <p:cNvSpPr/>
          <p:nvPr userDrawn="1"/>
        </p:nvSpPr>
        <p:spPr>
          <a:xfrm>
            <a:off x="1153095" y="5583168"/>
            <a:ext cx="1305292" cy="12829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5521115-4E91-6142-B899-00A95AA8F276}"/>
              </a:ext>
            </a:extLst>
          </p:cNvPr>
          <p:cNvSpPr/>
          <p:nvPr userDrawn="1"/>
        </p:nvSpPr>
        <p:spPr>
          <a:xfrm>
            <a:off x="1162146" y="990791"/>
            <a:ext cx="685848" cy="687311"/>
          </a:xfrm>
          <a:prstGeom prst="rect">
            <a:avLst/>
          </a:prstGeom>
          <a:solidFill>
            <a:srgbClr val="8D25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86B3D76-4B86-2340-BB69-FE51CC8046FA}"/>
              </a:ext>
            </a:extLst>
          </p:cNvPr>
          <p:cNvSpPr/>
          <p:nvPr userDrawn="1"/>
        </p:nvSpPr>
        <p:spPr>
          <a:xfrm>
            <a:off x="1158516" y="979007"/>
            <a:ext cx="1279738" cy="12829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769965-CA35-134E-BB85-C1299FCA6CA1}"/>
              </a:ext>
            </a:extLst>
          </p:cNvPr>
          <p:cNvSpPr/>
          <p:nvPr userDrawn="1"/>
        </p:nvSpPr>
        <p:spPr>
          <a:xfrm>
            <a:off x="-1" y="0"/>
            <a:ext cx="1162147" cy="6858000"/>
          </a:xfrm>
          <a:prstGeom prst="rect">
            <a:avLst/>
          </a:prstGeom>
          <a:solidFill>
            <a:srgbClr val="8D25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56CFE9-5AC4-534E-A653-6214B35DC1C6}"/>
              </a:ext>
            </a:extLst>
          </p:cNvPr>
          <p:cNvSpPr/>
          <p:nvPr userDrawn="1"/>
        </p:nvSpPr>
        <p:spPr>
          <a:xfrm>
            <a:off x="0" y="0"/>
            <a:ext cx="12192000" cy="990791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11C1D4C-5578-084F-AEF7-320EC8C3F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2166" y="275251"/>
            <a:ext cx="5753540" cy="58179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CABCDD9-149A-9849-9378-F55176A754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46575" y="6500813"/>
            <a:ext cx="5645426" cy="357187"/>
          </a:xfrm>
        </p:spPr>
        <p:txBody>
          <a:bodyPr>
            <a:noAutofit/>
          </a:bodyPr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C44AF7A-0080-4D46-ABCF-D5DC57DF35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56" b="61556" l="4667" r="44510">
                        <a14:foregroundMark x1="5176" y1="61222" x2="7647" y2="61889"/>
                        <a14:foregroundMark x1="7647" y1="61889" x2="9765" y2="61556"/>
                        <a14:foregroundMark x1="9765" y1="61556" x2="11412" y2="58778"/>
                        <a14:foregroundMark x1="42076" y1="32343" x2="44471" y2="34667"/>
                        <a14:backgroundMark x1="41294" y1="32333" x2="41961" y2="32778"/>
                        <a14:backgroundMark x1="41804" y1="32778" x2="42039" y2="32889"/>
                        <a14:backgroundMark x1="41765" y1="32778" x2="42000" y2="32778"/>
                        <a14:backgroundMark x1="44353" y1="34111" x2="44706" y2="34444"/>
                        <a14:backgroundMark x1="44353" y1="34111" x2="44627" y2="34444"/>
                        <a14:backgroundMark x1="44431" y1="34111" x2="44549" y2="34222"/>
                      </a14:backgroundRemoval>
                    </a14:imgEffect>
                  </a14:imgLayer>
                </a14:imgProps>
              </a:ext>
            </a:extLst>
          </a:blip>
          <a:srcRect r="53125" b="33750"/>
          <a:stretch/>
        </p:blipFill>
        <p:spPr>
          <a:xfrm>
            <a:off x="531" y="45046"/>
            <a:ext cx="1986267" cy="99079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2255E43-0F30-3846-BBF3-B349E1F16309}"/>
              </a:ext>
            </a:extLst>
          </p:cNvPr>
          <p:cNvSpPr/>
          <p:nvPr userDrawn="1"/>
        </p:nvSpPr>
        <p:spPr>
          <a:xfrm>
            <a:off x="8207565" y="609765"/>
            <a:ext cx="3984435" cy="387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12">
            <a:extLst>
              <a:ext uri="{FF2B5EF4-FFF2-40B4-BE49-F238E27FC236}">
                <a16:creationId xmlns:a16="http://schemas.microsoft.com/office/drawing/2014/main" id="{A691A26B-C1D7-6748-AA09-A89197D8BB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-1" y="1548559"/>
            <a:ext cx="1162147" cy="4090241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6" name="Content Placeholder 4">
            <a:extLst>
              <a:ext uri="{FF2B5EF4-FFF2-40B4-BE49-F238E27FC236}">
                <a16:creationId xmlns:a16="http://schemas.microsoft.com/office/drawing/2014/main" id="{D8D0EB57-D347-EA4C-B0D7-57A1F4F9B5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42463"/>
          <a:stretch/>
        </p:blipFill>
        <p:spPr>
          <a:xfrm>
            <a:off x="8963757" y="45046"/>
            <a:ext cx="3132543" cy="504479"/>
          </a:xfrm>
          <a:prstGeom prst="rect">
            <a:avLst/>
          </a:prstGeom>
        </p:spPr>
      </p:pic>
      <p:sp>
        <p:nvSpPr>
          <p:cNvPr id="3" name="Right Triangle 2">
            <a:extLst>
              <a:ext uri="{FF2B5EF4-FFF2-40B4-BE49-F238E27FC236}">
                <a16:creationId xmlns:a16="http://schemas.microsoft.com/office/drawing/2014/main" id="{2038DBCA-92FA-EB47-9D6B-D0E4C9131A0A}"/>
              </a:ext>
            </a:extLst>
          </p:cNvPr>
          <p:cNvSpPr/>
          <p:nvPr userDrawn="1"/>
        </p:nvSpPr>
        <p:spPr>
          <a:xfrm flipH="1">
            <a:off x="7788863" y="609764"/>
            <a:ext cx="418702" cy="38115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4ACD4FA0-9D32-0947-A138-4927EDD219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07565" y="644755"/>
            <a:ext cx="3921786" cy="357187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8">
            <a:extLst>
              <a:ext uri="{FF2B5EF4-FFF2-40B4-BE49-F238E27FC236}">
                <a16:creationId xmlns:a16="http://schemas.microsoft.com/office/drawing/2014/main" id="{D66E40FE-EA96-9C47-953C-1D79AA5EEDC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613602" y="1530482"/>
            <a:ext cx="5237163" cy="438626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6334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F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8E6A34F1-E1D7-834B-A5A6-E33B95842D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grayscl/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56" b="61556" l="4667" r="44510">
                        <a14:foregroundMark x1="5176" y1="61222" x2="7647" y2="61889"/>
                        <a14:foregroundMark x1="7647" y1="61889" x2="9765" y2="61556"/>
                        <a14:foregroundMark x1="9765" y1="61556" x2="11412" y2="58778"/>
                        <a14:foregroundMark x1="42076" y1="32343" x2="44471" y2="34667"/>
                        <a14:backgroundMark x1="41294" y1="32333" x2="41961" y2="32778"/>
                        <a14:backgroundMark x1="41804" y1="32778" x2="42039" y2="32889"/>
                        <a14:backgroundMark x1="41765" y1="32778" x2="42000" y2="32778"/>
                        <a14:backgroundMark x1="44353" y1="34111" x2="44706" y2="34444"/>
                        <a14:backgroundMark x1="44353" y1="34111" x2="44627" y2="34444"/>
                        <a14:backgroundMark x1="44431" y1="34111" x2="44549" y2="34222"/>
                      </a14:backgroundRemoval>
                    </a14:imgEffect>
                  </a14:imgLayer>
                </a14:imgProps>
              </a:ext>
            </a:extLst>
          </a:blip>
          <a:srcRect r="53125" b="33750"/>
          <a:stretch/>
        </p:blipFill>
        <p:spPr>
          <a:xfrm>
            <a:off x="-1038411" y="1229196"/>
            <a:ext cx="11896549" cy="5934280"/>
          </a:xfrm>
          <a:prstGeom prst="rect">
            <a:avLst/>
          </a:prstGeom>
        </p:spPr>
      </p:pic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4ACD4FA0-9D32-0947-A138-4927EDD219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59468" y="463437"/>
            <a:ext cx="9998670" cy="765759"/>
          </a:xfrm>
        </p:spPr>
        <p:txBody>
          <a:bodyPr>
            <a:noAutofit/>
          </a:bodyPr>
          <a:lstStyle>
            <a:lvl1pPr marL="0" indent="0">
              <a:buNone/>
              <a:defRPr sz="3800" b="1" i="0">
                <a:solidFill>
                  <a:srgbClr val="8D254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8">
            <a:extLst>
              <a:ext uri="{FF2B5EF4-FFF2-40B4-BE49-F238E27FC236}">
                <a16:creationId xmlns:a16="http://schemas.microsoft.com/office/drawing/2014/main" id="{D66E40FE-EA96-9C47-953C-1D79AA5EEDC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59468" y="1712686"/>
            <a:ext cx="5237163" cy="4147390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officeArt object">
            <a:extLst>
              <a:ext uri="{FF2B5EF4-FFF2-40B4-BE49-F238E27FC236}">
                <a16:creationId xmlns:a16="http://schemas.microsoft.com/office/drawing/2014/main" id="{1339452C-89C8-C54C-8336-71339ACD5235}"/>
              </a:ext>
            </a:extLst>
          </p:cNvPr>
          <p:cNvSpPr/>
          <p:nvPr userDrawn="1"/>
        </p:nvSpPr>
        <p:spPr>
          <a:xfrm>
            <a:off x="3073721" y="6247575"/>
            <a:ext cx="7784417" cy="5317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ot="0" spcFirstLastPara="1" vert="horz" wrap="square" lIns="0" tIns="0" rIns="0" bIns="0" numCol="1" spcCol="38100" rtlCol="0" anchor="t">
            <a:prstTxWarp prst="textNoShape">
              <a:avLst/>
            </a:prstTxWarp>
            <a:noAutofit/>
          </a:bodyPr>
          <a:lstStyle/>
          <a:p>
            <a:pPr marL="0" marR="0" algn="r">
              <a:spcBef>
                <a:spcPts val="0"/>
              </a:spcBef>
              <a:spcAft>
                <a:spcPts val="0"/>
              </a:spcAft>
              <a:tabLst>
                <a:tab pos="2971800" algn="ctr"/>
                <a:tab pos="5943600" algn="r"/>
              </a:tabLst>
            </a:pPr>
            <a:r>
              <a:rPr lang="en-US" sz="500" dirty="0">
                <a:effectLst/>
                <a:latin typeface="Avenir" panose="02000503020000020003" pitchFamily="2" charset="0"/>
                <a:ea typeface="Avenir" panose="02000503020000020003" pitchFamily="2" charset="0"/>
                <a:cs typeface="Avenir" panose="02000503020000020003" pitchFamily="2" charset="0"/>
              </a:rPr>
              <a:t> 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r">
              <a:spcBef>
                <a:spcPts val="0"/>
              </a:spcBef>
              <a:spcAft>
                <a:spcPts val="0"/>
              </a:spcAft>
              <a:tabLst>
                <a:tab pos="2971800" algn="ctr"/>
                <a:tab pos="5943600" algn="r"/>
              </a:tabLst>
            </a:pPr>
            <a:r>
              <a:rPr lang="en-US" sz="1600" dirty="0">
                <a:effectLst/>
                <a:latin typeface="Avenir Blac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School of Integrative Physiology &amp; Athletic Training</a:t>
            </a:r>
            <a:endParaRPr lang="en-US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r">
              <a:spcBef>
                <a:spcPts val="0"/>
              </a:spcBef>
              <a:spcAft>
                <a:spcPts val="0"/>
              </a:spcAft>
              <a:tabLst>
                <a:tab pos="2971800" algn="ctr"/>
                <a:tab pos="5943600" algn="r"/>
              </a:tabLst>
            </a:pPr>
            <a:r>
              <a:rPr lang="en-US" sz="1600" i="1" dirty="0">
                <a:solidFill>
                  <a:srgbClr val="8D2540"/>
                </a:solidFill>
                <a:effectLst/>
                <a:latin typeface="Arno Pro"/>
                <a:ea typeface="Calibri" panose="020F0502020204030204" pitchFamily="34" charset="0"/>
                <a:cs typeface="Times New Roman" panose="02020603050405020304" pitchFamily="18" charset="0"/>
              </a:rPr>
              <a:t>…advancing the tradition of Health &amp; Human Performance at the University of Montana</a:t>
            </a:r>
            <a:endParaRPr lang="en-US" sz="1600" dirty="0">
              <a:solidFill>
                <a:srgbClr val="8D254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r">
              <a:spcBef>
                <a:spcPts val="0"/>
              </a:spcBef>
              <a:spcAft>
                <a:spcPts val="0"/>
              </a:spcAft>
              <a:tabLst>
                <a:tab pos="2971800" algn="ctr"/>
                <a:tab pos="5943600" algn="r"/>
              </a:tabLst>
            </a:pPr>
            <a:r>
              <a:rPr lang="en-US" sz="1100" i="1" dirty="0">
                <a:effectLst/>
                <a:latin typeface="Arno Pro"/>
                <a:ea typeface="Avenir Next" panose="020B0503020202020204" pitchFamily="34" charset="0"/>
                <a:cs typeface="Avenir Next" panose="020B0503020202020204" pitchFamily="34" charset="0"/>
              </a:rPr>
              <a:t> </a:t>
            </a:r>
            <a:endParaRPr lang="en-US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r">
              <a:spcBef>
                <a:spcPts val="0"/>
              </a:spcBef>
              <a:spcAft>
                <a:spcPts val="0"/>
              </a:spcAft>
              <a:tabLst>
                <a:tab pos="2971800" algn="ctr"/>
                <a:tab pos="5943600" algn="r"/>
              </a:tabLst>
            </a:pPr>
            <a:r>
              <a:rPr lang="en-US" sz="1200" dirty="0">
                <a:effectLst/>
                <a:latin typeface="Avenir Book" panose="02000503020000020003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557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0500CF66-6CA7-456F-8188-50A16C992C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0432"/>
          <a:stretch/>
        </p:blipFill>
        <p:spPr>
          <a:xfrm>
            <a:off x="0" y="0"/>
            <a:ext cx="12204699" cy="685799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2701BE7-2588-44CA-B1E9-5F14E83DB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300" y="133647"/>
            <a:ext cx="6959600" cy="58179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000">
                <a:solidFill>
                  <a:srgbClr val="8D2540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14D7887-7C35-48D6-B3B1-45E60D96EC5D}"/>
              </a:ext>
            </a:extLst>
          </p:cNvPr>
          <p:cNvSpPr/>
          <p:nvPr userDrawn="1"/>
        </p:nvSpPr>
        <p:spPr>
          <a:xfrm>
            <a:off x="622300" y="6446158"/>
            <a:ext cx="11582400" cy="424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A810B445-931E-4959-9C5C-C25AB5C0718B}"/>
              </a:ext>
            </a:extLst>
          </p:cNvPr>
          <p:cNvSpPr/>
          <p:nvPr userDrawn="1"/>
        </p:nvSpPr>
        <p:spPr>
          <a:xfrm flipH="1">
            <a:off x="0" y="6446158"/>
            <a:ext cx="622300" cy="424542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D81965-6137-4E83-B51B-8CF8833FB1A8}"/>
              </a:ext>
            </a:extLst>
          </p:cNvPr>
          <p:cNvSpPr/>
          <p:nvPr userDrawn="1"/>
        </p:nvSpPr>
        <p:spPr>
          <a:xfrm>
            <a:off x="8204200" y="6021616"/>
            <a:ext cx="4000500" cy="4245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60035855-F00C-4551-981D-6DAAC4FECAF9}"/>
              </a:ext>
            </a:extLst>
          </p:cNvPr>
          <p:cNvSpPr/>
          <p:nvPr userDrawn="1"/>
        </p:nvSpPr>
        <p:spPr>
          <a:xfrm flipH="1">
            <a:off x="7581900" y="6021616"/>
            <a:ext cx="622300" cy="424542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Content Placeholder 4">
            <a:extLst>
              <a:ext uri="{FF2B5EF4-FFF2-40B4-BE49-F238E27FC236}">
                <a16:creationId xmlns:a16="http://schemas.microsoft.com/office/drawing/2014/main" id="{62E6343C-E04C-4140-9209-8094967B37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2578"/>
          <a:stretch/>
        </p:blipFill>
        <p:spPr>
          <a:xfrm>
            <a:off x="7965213" y="6132420"/>
            <a:ext cx="4171702" cy="67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115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38C713-1EB5-5545-987E-9A21CC56A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A9269-94D3-8A46-BF35-05FB24C40F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BD188-9575-8C41-927B-B507B169B6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5D3B9-3EB5-2946-A413-91F07A0D1256}" type="datetimeFigureOut">
              <a:rPr lang="en-US" smtClean="0"/>
              <a:t>12/31/2021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46B94C-7B93-DE44-8A47-FF5F5E0A84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DB60E4-828B-0B4B-A751-C708C1F8C4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FC6B2-C377-C74A-8A4A-BB9CD97CE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672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4" r:id="rId3"/>
    <p:sldLayoutId id="2147483659" r:id="rId4"/>
    <p:sldLayoutId id="2147483657" r:id="rId5"/>
    <p:sldLayoutId id="2147483660" r:id="rId6"/>
    <p:sldLayoutId id="2147483652" r:id="rId7"/>
    <p:sldLayoutId id="2147483651" r:id="rId8"/>
    <p:sldLayoutId id="214748365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B597CF8-A662-6F4D-AFBC-CD31EEEAC7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3862" y="860778"/>
            <a:ext cx="11964276" cy="3850922"/>
          </a:xfrm>
        </p:spPr>
        <p:txBody>
          <a:bodyPr anchor="ctr">
            <a:noAutofit/>
          </a:bodyPr>
          <a:lstStyle/>
          <a:p>
            <a:r>
              <a:rPr lang="en-US" sz="3600" dirty="0"/>
              <a:t>Determining the Efficacy of Manual Therapies for Treatment of Headache and Dizziness: A Systematic Review of Randomized Controlled Trials</a:t>
            </a:r>
          </a:p>
          <a:p>
            <a:endParaRPr lang="en-US" sz="3600" dirty="0"/>
          </a:p>
          <a:p>
            <a:r>
              <a:rPr lang="en-US" sz="3600" b="0" dirty="0"/>
              <a:t>Nicholas Verlanic, ATS</a:t>
            </a:r>
          </a:p>
          <a:p>
            <a:r>
              <a:rPr lang="en-US" sz="3600" b="0" dirty="0"/>
              <a:t>Shane Murphy, PhD, ATC</a:t>
            </a:r>
          </a:p>
        </p:txBody>
      </p:sp>
    </p:spTree>
    <p:extLst>
      <p:ext uri="{BB962C8B-B14F-4D97-AF65-F5344CB8AC3E}">
        <p14:creationId xmlns:p14="http://schemas.microsoft.com/office/powerpoint/2010/main" val="209099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0CD49-A40E-403B-B1BF-8FE787AFD1EE}"/>
              </a:ext>
            </a:extLst>
          </p:cNvPr>
          <p:cNvSpPr/>
          <p:nvPr/>
        </p:nvSpPr>
        <p:spPr>
          <a:xfrm>
            <a:off x="0" y="2000250"/>
            <a:ext cx="12192000" cy="485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BEAC90BD-B1E8-41E5-9010-D8538E2EC6AD}"/>
              </a:ext>
            </a:extLst>
          </p:cNvPr>
          <p:cNvSpPr/>
          <p:nvPr/>
        </p:nvSpPr>
        <p:spPr>
          <a:xfrm rot="5400000">
            <a:off x="6749262" y="-1788372"/>
            <a:ext cx="405769" cy="3982263"/>
          </a:xfrm>
          <a:prstGeom prst="round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7BBC7EE-6982-498D-86AD-31BAFBFC066F}"/>
              </a:ext>
            </a:extLst>
          </p:cNvPr>
          <p:cNvSpPr/>
          <p:nvPr/>
        </p:nvSpPr>
        <p:spPr>
          <a:xfrm>
            <a:off x="2569660" y="704498"/>
            <a:ext cx="405769" cy="1146629"/>
          </a:xfrm>
          <a:prstGeom prst="round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FAFA1E9-9F82-450E-8602-EF823EB49D4D}"/>
              </a:ext>
            </a:extLst>
          </p:cNvPr>
          <p:cNvSpPr/>
          <p:nvPr/>
        </p:nvSpPr>
        <p:spPr>
          <a:xfrm>
            <a:off x="2569660" y="2919390"/>
            <a:ext cx="405769" cy="1109336"/>
          </a:xfrm>
          <a:prstGeom prst="round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AA67EEE-93A4-4801-9C5F-BA60A3F1489E}"/>
              </a:ext>
            </a:extLst>
          </p:cNvPr>
          <p:cNvSpPr/>
          <p:nvPr/>
        </p:nvSpPr>
        <p:spPr>
          <a:xfrm>
            <a:off x="2569660" y="5518909"/>
            <a:ext cx="405769" cy="947389"/>
          </a:xfrm>
          <a:prstGeom prst="round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11C513-A302-3D4E-B770-CAC414DAE9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550" y="456391"/>
            <a:ext cx="2901269" cy="1222959"/>
          </a:xfrm>
        </p:spPr>
        <p:txBody>
          <a:bodyPr/>
          <a:lstStyle/>
          <a:p>
            <a:r>
              <a:rPr lang="en-US" sz="4000" b="0" dirty="0">
                <a:latin typeface="Franklin Gothic Medium" panose="020B0603020102020204" pitchFamily="34" charset="0"/>
              </a:rPr>
              <a:t>PRISMA Flowchart</a:t>
            </a:r>
            <a:endParaRPr lang="en-US" b="0" dirty="0">
              <a:latin typeface="Franklin Gothic Medium" panose="020B0603020102020204" pitchFamily="34" charset="0"/>
            </a:endParaRPr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B57ADF68-1EA1-446E-8EF2-B485CE06E0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9660" y="-77727"/>
            <a:ext cx="7677150" cy="657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829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0319A-8B05-AC4B-B671-7089E347C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13" y="463827"/>
            <a:ext cx="6728170" cy="814382"/>
          </a:xfrm>
        </p:spPr>
        <p:txBody>
          <a:bodyPr/>
          <a:lstStyle/>
          <a:p>
            <a:r>
              <a:rPr lang="en-US" sz="4000" dirty="0"/>
              <a:t>Headache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7D2DA-D46D-0F4E-9D80-769AB90B773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0837" y="1838829"/>
            <a:ext cx="6169233" cy="3952346"/>
          </a:xfrm>
        </p:spPr>
        <p:txBody>
          <a:bodyPr/>
          <a:lstStyle/>
          <a:p>
            <a:r>
              <a:rPr lang="en-US" dirty="0"/>
              <a:t>6 Articles – 4 VAS, 2 Numeric Scale </a:t>
            </a:r>
          </a:p>
          <a:p>
            <a:r>
              <a:rPr lang="en-US" dirty="0"/>
              <a:t>Joint Mobilization</a:t>
            </a:r>
          </a:p>
          <a:p>
            <a:r>
              <a:rPr lang="en-US" dirty="0"/>
              <a:t>Ischemic Compression</a:t>
            </a:r>
          </a:p>
          <a:p>
            <a:r>
              <a:rPr lang="en-US" dirty="0"/>
              <a:t>Joint Manipulation</a:t>
            </a:r>
          </a:p>
          <a:p>
            <a:r>
              <a:rPr lang="en-US" dirty="0"/>
              <a:t>VAS Reduction = 16.17mm</a:t>
            </a:r>
          </a:p>
          <a:p>
            <a:r>
              <a:rPr lang="en-US" dirty="0"/>
              <a:t>Numeric Scale Reduction = 2.3 points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DEBDA8-1861-524D-8940-BB8CF6BACAB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023882" y="1838829"/>
            <a:ext cx="4770511" cy="3180341"/>
          </a:xfrm>
          <a:prstGeom prst="rect">
            <a:avLst/>
          </a:prstGeom>
          <a:ln w="38100" cap="sq" cmpd="thickThin">
            <a:solidFill>
              <a:srgbClr val="8D254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ECDFB8-6498-4E30-8EE9-E5CDEAB515B0}"/>
              </a:ext>
            </a:extLst>
          </p:cNvPr>
          <p:cNvSpPr txBox="1"/>
          <p:nvPr/>
        </p:nvSpPr>
        <p:spPr>
          <a:xfrm>
            <a:off x="514734" y="6534834"/>
            <a:ext cx="81832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(Malo-</a:t>
            </a:r>
            <a:r>
              <a:rPr lang="en-US" sz="1200" dirty="0" err="1">
                <a:solidFill>
                  <a:schemeClr val="bg1"/>
                </a:solidFill>
              </a:rPr>
              <a:t>Urriés</a:t>
            </a:r>
            <a:r>
              <a:rPr lang="en-US" sz="1200" dirty="0">
                <a:solidFill>
                  <a:schemeClr val="bg1"/>
                </a:solidFill>
              </a:rPr>
              <a:t> et al., 2017, Jafari et al., 2017, </a:t>
            </a:r>
            <a:r>
              <a:rPr lang="en-US" sz="1200" dirty="0" err="1">
                <a:solidFill>
                  <a:schemeClr val="bg1"/>
                </a:solidFill>
              </a:rPr>
              <a:t>Borusak</a:t>
            </a:r>
            <a:r>
              <a:rPr lang="en-US" sz="1200" dirty="0">
                <a:solidFill>
                  <a:schemeClr val="bg1"/>
                </a:solidFill>
              </a:rPr>
              <a:t> et al., 2010, Reid et al., 2008 Lerner-Lentz et al., 2021, </a:t>
            </a:r>
            <a:r>
              <a:rPr lang="en-US" sz="1200" dirty="0" err="1">
                <a:solidFill>
                  <a:schemeClr val="bg1"/>
                </a:solidFill>
              </a:rPr>
              <a:t>Chaibi</a:t>
            </a:r>
            <a:r>
              <a:rPr lang="en-US" sz="1200" dirty="0">
                <a:solidFill>
                  <a:schemeClr val="bg1"/>
                </a:solidFill>
              </a:rPr>
              <a:t> et al., 2017)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47727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63EE5240-9F1C-4641-8085-890297F1C9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8636422"/>
              </p:ext>
            </p:extLst>
          </p:nvPr>
        </p:nvGraphicFramePr>
        <p:xfrm>
          <a:off x="1101892" y="240632"/>
          <a:ext cx="9988216" cy="5651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BE27DF4-A04C-4968-B745-643B65FE17E8}"/>
              </a:ext>
            </a:extLst>
          </p:cNvPr>
          <p:cNvSpPr txBox="1"/>
          <p:nvPr/>
        </p:nvSpPr>
        <p:spPr>
          <a:xfrm>
            <a:off x="712082" y="6536671"/>
            <a:ext cx="6946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(Malo-</a:t>
            </a:r>
            <a:r>
              <a:rPr lang="en-US" sz="1400" dirty="0" err="1">
                <a:solidFill>
                  <a:schemeClr val="bg1"/>
                </a:solidFill>
              </a:rPr>
              <a:t>Urriés</a:t>
            </a:r>
            <a:r>
              <a:rPr lang="en-US" sz="1400" dirty="0">
                <a:solidFill>
                  <a:schemeClr val="bg1"/>
                </a:solidFill>
              </a:rPr>
              <a:t> et al., 2017, Jafari et al., 2017, </a:t>
            </a:r>
            <a:r>
              <a:rPr lang="en-US" sz="1400" dirty="0" err="1">
                <a:solidFill>
                  <a:schemeClr val="bg1"/>
                </a:solidFill>
              </a:rPr>
              <a:t>Borusak</a:t>
            </a:r>
            <a:r>
              <a:rPr lang="en-US" sz="1400" dirty="0">
                <a:solidFill>
                  <a:schemeClr val="bg1"/>
                </a:solidFill>
              </a:rPr>
              <a:t> et al., 2010, Reid et al., 2008)</a:t>
            </a:r>
          </a:p>
        </p:txBody>
      </p:sp>
    </p:spTree>
    <p:extLst>
      <p:ext uri="{BB962C8B-B14F-4D97-AF65-F5344CB8AC3E}">
        <p14:creationId xmlns:p14="http://schemas.microsoft.com/office/powerpoint/2010/main" val="3455844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229A1EA-051E-411B-B9C3-DC09679931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3267550"/>
              </p:ext>
            </p:extLst>
          </p:nvPr>
        </p:nvGraphicFramePr>
        <p:xfrm>
          <a:off x="1211179" y="321328"/>
          <a:ext cx="9769642" cy="5737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922B943-ABB0-4C4D-92DF-C6C6965F8868}"/>
              </a:ext>
            </a:extLst>
          </p:cNvPr>
          <p:cNvSpPr txBox="1"/>
          <p:nvPr/>
        </p:nvSpPr>
        <p:spPr>
          <a:xfrm>
            <a:off x="712082" y="6536671"/>
            <a:ext cx="6946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(Lerner-Lentz et al., 2021, </a:t>
            </a:r>
            <a:r>
              <a:rPr lang="en-US" sz="1400" dirty="0" err="1">
                <a:solidFill>
                  <a:schemeClr val="bg1"/>
                </a:solidFill>
              </a:rPr>
              <a:t>Chaibi</a:t>
            </a:r>
            <a:r>
              <a:rPr lang="en-US" sz="1400" dirty="0">
                <a:solidFill>
                  <a:schemeClr val="bg1"/>
                </a:solidFill>
              </a:rPr>
              <a:t> et al., 2017)</a:t>
            </a:r>
          </a:p>
        </p:txBody>
      </p:sp>
    </p:spTree>
    <p:extLst>
      <p:ext uri="{BB962C8B-B14F-4D97-AF65-F5344CB8AC3E}">
        <p14:creationId xmlns:p14="http://schemas.microsoft.com/office/powerpoint/2010/main" val="1715095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0319A-8B05-AC4B-B671-7089E347C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1" y="560685"/>
            <a:ext cx="8290890" cy="581790"/>
          </a:xfrm>
        </p:spPr>
        <p:txBody>
          <a:bodyPr/>
          <a:lstStyle/>
          <a:p>
            <a:r>
              <a:rPr lang="en-US" sz="4000"/>
              <a:t>Dizziness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7D2DA-D46D-0F4E-9D80-769AB90B773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4278" y="1842053"/>
            <a:ext cx="5741722" cy="263718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3 Articles</a:t>
            </a:r>
          </a:p>
          <a:p>
            <a:r>
              <a:rPr lang="en-US" dirty="0"/>
              <a:t>Joint Manipulation</a:t>
            </a:r>
          </a:p>
          <a:p>
            <a:r>
              <a:rPr lang="en-US" dirty="0"/>
              <a:t>SNAGs</a:t>
            </a:r>
          </a:p>
          <a:p>
            <a:r>
              <a:rPr lang="en-US" dirty="0"/>
              <a:t>Passive Joint Mobilization</a:t>
            </a:r>
          </a:p>
          <a:p>
            <a:r>
              <a:rPr lang="en-US" dirty="0"/>
              <a:t>VAS Reduction = 25.84mm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17B285-BD52-D14B-BF13-42DC703FCF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000846" y="1842054"/>
            <a:ext cx="6078705" cy="2637181"/>
          </a:xfrm>
          <a:prstGeom prst="rect">
            <a:avLst/>
          </a:prstGeom>
          <a:ln w="38100" cap="sq" cmpd="thickThin">
            <a:solidFill>
              <a:srgbClr val="8D254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1E7B215-0405-475E-8C41-A2EE41575DAD}"/>
              </a:ext>
            </a:extLst>
          </p:cNvPr>
          <p:cNvSpPr txBox="1"/>
          <p:nvPr/>
        </p:nvSpPr>
        <p:spPr>
          <a:xfrm>
            <a:off x="518531" y="6488668"/>
            <a:ext cx="70419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(Carrasco-Uribarren et al., 2021, Reid, et al., 2015, Reid et al., 2008)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133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9168F50-E951-CE4D-A82F-31263AC33980}"/>
              </a:ext>
            </a:extLst>
          </p:cNvPr>
          <p:cNvSpPr txBox="1"/>
          <p:nvPr/>
        </p:nvSpPr>
        <p:spPr>
          <a:xfrm>
            <a:off x="712082" y="6536671"/>
            <a:ext cx="6946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(Carrasco-</a:t>
            </a:r>
            <a:r>
              <a:rPr lang="en-US" sz="1400" dirty="0" err="1">
                <a:solidFill>
                  <a:schemeClr val="bg1"/>
                </a:solidFill>
              </a:rPr>
              <a:t>Uribarren</a:t>
            </a:r>
            <a:r>
              <a:rPr lang="en-US" sz="1400" dirty="0">
                <a:solidFill>
                  <a:schemeClr val="bg1"/>
                </a:solidFill>
              </a:rPr>
              <a:t> et al., 2021, Reid, et al., 2015, Reid et al., 2008)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0EEE6E5-DC2A-4E56-87FF-6C08A1A350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781877"/>
              </p:ext>
            </p:extLst>
          </p:nvPr>
        </p:nvGraphicFramePr>
        <p:xfrm>
          <a:off x="899532" y="115968"/>
          <a:ext cx="10392936" cy="5663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8976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779F6-4E58-5643-952D-90CA4BF0F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681" y="495076"/>
            <a:ext cx="7797875" cy="581790"/>
          </a:xfrm>
        </p:spPr>
        <p:txBody>
          <a:bodyPr/>
          <a:lstStyle/>
          <a:p>
            <a:r>
              <a:rPr lang="en-US" sz="4000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2FC67-0DE5-9447-8E37-2F091DEE7E3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2082" y="1685766"/>
            <a:ext cx="4350248" cy="4386263"/>
          </a:xfrm>
        </p:spPr>
        <p:txBody>
          <a:bodyPr/>
          <a:lstStyle/>
          <a:p>
            <a:r>
              <a:rPr lang="en-US" dirty="0"/>
              <a:t>Symptom intensity was decreased</a:t>
            </a:r>
          </a:p>
          <a:p>
            <a:r>
              <a:rPr lang="en-US" dirty="0"/>
              <a:t>Symptom duration decreased</a:t>
            </a:r>
          </a:p>
          <a:p>
            <a:r>
              <a:rPr lang="en-US" dirty="0"/>
              <a:t>Long-term effects are not clear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2ADCB4-FCBF-0F4F-BFA2-02DB4514EC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442670" y="1905067"/>
            <a:ext cx="5037248" cy="3047866"/>
          </a:xfrm>
          <a:prstGeom prst="rect">
            <a:avLst/>
          </a:prstGeom>
          <a:ln w="38100" cap="sq" cmpd="thickThin">
            <a:solidFill>
              <a:srgbClr val="8D254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88577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427BD-4B06-9D44-A83D-327139960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186" y="495076"/>
            <a:ext cx="11151754" cy="581790"/>
          </a:xfrm>
        </p:spPr>
        <p:txBody>
          <a:bodyPr/>
          <a:lstStyle/>
          <a:p>
            <a:r>
              <a:rPr lang="en-US" sz="4000" dirty="0"/>
              <a:t>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0F4A7B-C156-4147-B5EC-4D29A71ECB7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Post treatments times varied</a:t>
            </a:r>
          </a:p>
          <a:p>
            <a:r>
              <a:rPr lang="en-US" dirty="0"/>
              <a:t>Grouped by Symptom vs Manual Therapy</a:t>
            </a:r>
          </a:p>
          <a:p>
            <a:r>
              <a:rPr lang="en-US" dirty="0"/>
              <a:t>One Database used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CBBFE-DC88-2548-B677-0EA75CB487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172989" y="1076866"/>
            <a:ext cx="3730537" cy="3467100"/>
          </a:xfrm>
          <a:prstGeom prst="rect">
            <a:avLst/>
          </a:prstGeom>
          <a:ln w="38100" cap="sq" cmpd="thickThin">
            <a:solidFill>
              <a:srgbClr val="8D254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000489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B9955-3D39-7443-9D79-10490E610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186" y="495076"/>
            <a:ext cx="6274954" cy="581790"/>
          </a:xfrm>
        </p:spPr>
        <p:txBody>
          <a:bodyPr/>
          <a:lstStyle/>
          <a:p>
            <a:r>
              <a:rPr lang="en-US" sz="4000" dirty="0"/>
              <a:t>Transition to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7B8D29-F8FB-514A-B4FF-198AC52CD80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Manual Therapies are effective at reducing headache &amp; dizziness</a:t>
            </a:r>
          </a:p>
          <a:p>
            <a:r>
              <a:rPr lang="en-US" dirty="0"/>
              <a:t>Concussion Patients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FCA92C-1210-3842-BB0F-CB45C928AE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54060" y="1076866"/>
            <a:ext cx="4023692" cy="4023692"/>
          </a:xfrm>
          <a:prstGeom prst="rect">
            <a:avLst/>
          </a:prstGeom>
          <a:ln w="38100" cap="sq" cmpd="thickThin">
            <a:solidFill>
              <a:srgbClr val="8D254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527715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B9955-3D39-7443-9D79-10490E610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186" y="495076"/>
            <a:ext cx="8077978" cy="581790"/>
          </a:xfrm>
        </p:spPr>
        <p:txBody>
          <a:bodyPr/>
          <a:lstStyle/>
          <a:p>
            <a:r>
              <a:rPr lang="en-US" sz="4000" dirty="0"/>
              <a:t>Current and Future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7B8D29-F8FB-514A-B4FF-198AC52CD80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Use of Manual Therapies for specific pathologies</a:t>
            </a:r>
          </a:p>
          <a:p>
            <a:r>
              <a:rPr lang="en-US" dirty="0"/>
              <a:t>Different Manual Therapies</a:t>
            </a:r>
          </a:p>
          <a:p>
            <a:pPr lvl="1"/>
            <a:r>
              <a:rPr lang="en-US" dirty="0"/>
              <a:t>Positional &amp; Active Release</a:t>
            </a:r>
          </a:p>
          <a:p>
            <a:pPr lvl="1"/>
            <a:r>
              <a:rPr lang="en-US" dirty="0"/>
              <a:t>Cupping</a:t>
            </a:r>
          </a:p>
          <a:p>
            <a:pPr lvl="1"/>
            <a:r>
              <a:rPr lang="en-US" dirty="0"/>
              <a:t>Dry Needling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FCA92C-1210-3842-BB0F-CB45C928AE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31151" y="1477632"/>
            <a:ext cx="4023692" cy="3222159"/>
          </a:xfrm>
          <a:prstGeom prst="rect">
            <a:avLst/>
          </a:prstGeom>
          <a:ln w="38100" cap="sq" cmpd="thickThin">
            <a:solidFill>
              <a:srgbClr val="8D254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223215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337B3A-EC46-524E-8982-B4B7FBA68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6" y="534180"/>
            <a:ext cx="9551917" cy="581790"/>
          </a:xfrm>
        </p:spPr>
        <p:txBody>
          <a:bodyPr>
            <a:noAutofit/>
          </a:bodyPr>
          <a:lstStyle/>
          <a:p>
            <a:r>
              <a:rPr lang="en-US" sz="4000" dirty="0"/>
              <a:t>Headache &amp; Dizziness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64A695D-1014-F445-8967-A2D9954309A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Headache</a:t>
            </a:r>
          </a:p>
          <a:p>
            <a:pPr lvl="1"/>
            <a:r>
              <a:rPr lang="en-US" dirty="0"/>
              <a:t>46% annually</a:t>
            </a:r>
          </a:p>
          <a:p>
            <a:pPr lvl="1"/>
            <a:r>
              <a:rPr lang="en-US" dirty="0"/>
              <a:t>64% lifetime</a:t>
            </a:r>
          </a:p>
          <a:p>
            <a:r>
              <a:rPr lang="en-US" dirty="0"/>
              <a:t>Dizziness</a:t>
            </a:r>
          </a:p>
          <a:p>
            <a:pPr lvl="1"/>
            <a:r>
              <a:rPr lang="en-US" dirty="0"/>
              <a:t>15% to &gt; 20% annually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3E0F5-5C87-9A4C-9BC9-0F1FE4050D6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546850" y="6500813"/>
            <a:ext cx="5645150" cy="357187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Reference: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60D0D1-1085-694C-AB6A-E9F9F57B70F1}"/>
              </a:ext>
            </a:extLst>
          </p:cNvPr>
          <p:cNvSpPr txBox="1"/>
          <p:nvPr/>
        </p:nvSpPr>
        <p:spPr>
          <a:xfrm>
            <a:off x="712082" y="6500813"/>
            <a:ext cx="609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(Manzoni &amp; </a:t>
            </a:r>
            <a:r>
              <a:rPr lang="en-US" dirty="0" err="1">
                <a:solidFill>
                  <a:schemeClr val="bg1"/>
                </a:solidFill>
              </a:rPr>
              <a:t>Stovner</a:t>
            </a:r>
            <a:r>
              <a:rPr lang="en-US" dirty="0">
                <a:solidFill>
                  <a:schemeClr val="bg1"/>
                </a:solidFill>
              </a:rPr>
              <a:t>, 2010, </a:t>
            </a:r>
            <a:r>
              <a:rPr lang="en-US" dirty="0" err="1">
                <a:solidFill>
                  <a:schemeClr val="bg1"/>
                </a:solidFill>
              </a:rPr>
              <a:t>Neuhauser</a:t>
            </a:r>
            <a:r>
              <a:rPr lang="en-US" dirty="0">
                <a:solidFill>
                  <a:schemeClr val="bg1"/>
                </a:solidFill>
              </a:rPr>
              <a:t>, 2016)</a:t>
            </a:r>
            <a:r>
              <a:rPr lang="en-US" dirty="0"/>
              <a:t> 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Computer Generated Lights">
            <a:extLst>
              <a:ext uri="{FF2B5EF4-FFF2-40B4-BE49-F238E27FC236}">
                <a16:creationId xmlns:a16="http://schemas.microsoft.com/office/drawing/2014/main" id="{95DDB6C7-5E91-0D49-80C2-981E30E2ADF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034334" y="1884846"/>
            <a:ext cx="4670182" cy="3455780"/>
          </a:xfrm>
          <a:prstGeom prst="rect">
            <a:avLst/>
          </a:prstGeom>
          <a:ln w="38100">
            <a:solidFill>
              <a:srgbClr val="8D2540"/>
            </a:solidFill>
          </a:ln>
        </p:spPr>
      </p:pic>
    </p:spTree>
    <p:extLst>
      <p:ext uri="{BB962C8B-B14F-4D97-AF65-F5344CB8AC3E}">
        <p14:creationId xmlns:p14="http://schemas.microsoft.com/office/powerpoint/2010/main" val="31148437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E539C8E-0F5E-4344-87A3-F642A6EF5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333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85407-C0B2-9549-815C-D7305723B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186" y="785971"/>
            <a:ext cx="6274954" cy="581790"/>
          </a:xfrm>
        </p:spPr>
        <p:txBody>
          <a:bodyPr/>
          <a:lstStyle/>
          <a:p>
            <a:r>
              <a:rPr lang="en-US" sz="4000" dirty="0"/>
              <a:t>Concussion Symptoms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F4E231-C33A-854F-AC1C-71AF77B3E66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2956" y="1737106"/>
            <a:ext cx="6474080" cy="40709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20% of adolescents report ≥ 1 Concussion</a:t>
            </a:r>
          </a:p>
          <a:p>
            <a:r>
              <a:rPr lang="en-US" sz="2800" dirty="0"/>
              <a:t>Headache</a:t>
            </a:r>
          </a:p>
          <a:p>
            <a:r>
              <a:rPr lang="en-US" sz="2800" dirty="0"/>
              <a:t>Nausea</a:t>
            </a:r>
          </a:p>
          <a:p>
            <a:r>
              <a:rPr lang="en-US" sz="2800" dirty="0"/>
              <a:t>Dizziness</a:t>
            </a:r>
          </a:p>
          <a:p>
            <a:r>
              <a:rPr lang="en-US" sz="2800" dirty="0"/>
              <a:t>Fatigue</a:t>
            </a:r>
          </a:p>
          <a:p>
            <a:r>
              <a:rPr lang="en-US" sz="2800" dirty="0"/>
              <a:t>Sensitivity to light &amp; noise</a:t>
            </a:r>
          </a:p>
          <a:p>
            <a:r>
              <a:rPr lang="en-US" sz="2800" dirty="0"/>
              <a:t>Balance &amp; Sleep problems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5600B9-8818-4144-B8E2-5169FC12D9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481283" y="1737106"/>
            <a:ext cx="4517531" cy="3383788"/>
          </a:xfrm>
          <a:prstGeom prst="rect">
            <a:avLst/>
          </a:prstGeom>
          <a:ln w="38100" cap="sq" cmpd="thickThin">
            <a:solidFill>
              <a:srgbClr val="8D254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C7C6A9-4889-4D01-AD8A-4529BE603DF4}"/>
              </a:ext>
            </a:extLst>
          </p:cNvPr>
          <p:cNvSpPr txBox="1"/>
          <p:nvPr/>
        </p:nvSpPr>
        <p:spPr>
          <a:xfrm>
            <a:off x="712082" y="6500813"/>
            <a:ext cx="4117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(Collins et al., 2014, </a:t>
            </a:r>
            <a:r>
              <a:rPr lang="en-US" dirty="0" err="1">
                <a:solidFill>
                  <a:schemeClr val="bg1"/>
                </a:solidFill>
              </a:rPr>
              <a:t>Veliz</a:t>
            </a:r>
            <a:r>
              <a:rPr lang="en-US" dirty="0">
                <a:solidFill>
                  <a:schemeClr val="bg1"/>
                </a:solidFill>
              </a:rPr>
              <a:t> et al., 2017)</a:t>
            </a:r>
          </a:p>
        </p:txBody>
      </p:sp>
    </p:spTree>
    <p:extLst>
      <p:ext uri="{BB962C8B-B14F-4D97-AF65-F5344CB8AC3E}">
        <p14:creationId xmlns:p14="http://schemas.microsoft.com/office/powerpoint/2010/main" val="3262557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DE9EE-CB52-CF4E-BD14-AB577A24F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185" y="495076"/>
            <a:ext cx="8858049" cy="581790"/>
          </a:xfrm>
        </p:spPr>
        <p:txBody>
          <a:bodyPr/>
          <a:lstStyle/>
          <a:p>
            <a:r>
              <a:rPr lang="en-US" sz="4000" dirty="0"/>
              <a:t>Concussion Trajectories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D96867-D146-D842-80D2-588A0F30322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2082" y="1685766"/>
            <a:ext cx="5237163" cy="4033716"/>
          </a:xfrm>
        </p:spPr>
        <p:txBody>
          <a:bodyPr>
            <a:noAutofit/>
          </a:bodyPr>
          <a:lstStyle/>
          <a:p>
            <a:r>
              <a:rPr lang="en-US" dirty="0"/>
              <a:t>Vestibular</a:t>
            </a:r>
          </a:p>
          <a:p>
            <a:r>
              <a:rPr lang="en-US" dirty="0"/>
              <a:t>Ocular motor</a:t>
            </a:r>
          </a:p>
          <a:p>
            <a:r>
              <a:rPr lang="en-US" dirty="0"/>
              <a:t>Cognitive</a:t>
            </a:r>
          </a:p>
          <a:p>
            <a:r>
              <a:rPr lang="en-US" dirty="0"/>
              <a:t>Post-Traumatic Migraine</a:t>
            </a:r>
          </a:p>
          <a:p>
            <a:r>
              <a:rPr lang="en-US" dirty="0"/>
              <a:t>Anxiety/Mood</a:t>
            </a:r>
          </a:p>
          <a:p>
            <a:r>
              <a:rPr lang="en-US" dirty="0"/>
              <a:t>Cervical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AF1E11-7178-F048-8281-0940D1908076}"/>
              </a:ext>
            </a:extLst>
          </p:cNvPr>
          <p:cNvSpPr txBox="1"/>
          <p:nvPr/>
        </p:nvSpPr>
        <p:spPr>
          <a:xfrm>
            <a:off x="712082" y="6500813"/>
            <a:ext cx="4117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(Collins et al., 2014)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636BB6-2D18-364D-8C3F-37E1B8766B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7260144" y="1412142"/>
            <a:ext cx="3582180" cy="4033716"/>
          </a:xfrm>
          <a:prstGeom prst="rect">
            <a:avLst/>
          </a:prstGeom>
          <a:ln w="38100" cap="sq" cmpd="thickThin">
            <a:solidFill>
              <a:srgbClr val="8D254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8510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3E47F9A-C680-5946-90DD-2AE71A4E3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185" y="495076"/>
            <a:ext cx="8858049" cy="581790"/>
          </a:xfrm>
        </p:spPr>
        <p:txBody>
          <a:bodyPr/>
          <a:lstStyle/>
          <a:p>
            <a:r>
              <a:rPr lang="en-US" sz="4000" dirty="0"/>
              <a:t>Manual Therapy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1832E9-A92E-ED4B-8F50-9D5D97B3163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6835" y="1685766"/>
            <a:ext cx="6202017" cy="4386263"/>
          </a:xfrm>
        </p:spPr>
        <p:txBody>
          <a:bodyPr>
            <a:normAutofit/>
          </a:bodyPr>
          <a:lstStyle/>
          <a:p>
            <a:r>
              <a:rPr lang="en-US" dirty="0"/>
              <a:t>Use of clinician's hands to produce a therapeutic effect</a:t>
            </a:r>
          </a:p>
          <a:p>
            <a:r>
              <a:rPr lang="en-US" dirty="0"/>
              <a:t>Manipulation</a:t>
            </a:r>
          </a:p>
          <a:p>
            <a:r>
              <a:rPr lang="en-US" dirty="0"/>
              <a:t>Mobilization</a:t>
            </a:r>
          </a:p>
          <a:p>
            <a:r>
              <a:rPr lang="en-US" dirty="0"/>
              <a:t>Ischemic Compression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D2A4CC-69B6-8244-953A-017662071A9B}"/>
              </a:ext>
            </a:extLst>
          </p:cNvPr>
          <p:cNvSpPr txBox="1"/>
          <p:nvPr/>
        </p:nvSpPr>
        <p:spPr>
          <a:xfrm>
            <a:off x="712082" y="6500813"/>
            <a:ext cx="6893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(Maitland, 1986, </a:t>
            </a:r>
            <a:r>
              <a:rPr lang="en-US" dirty="0" err="1">
                <a:solidFill>
                  <a:schemeClr val="bg1"/>
                </a:solidFill>
              </a:rPr>
              <a:t>Vincenzino</a:t>
            </a:r>
            <a:r>
              <a:rPr lang="en-US" dirty="0">
                <a:solidFill>
                  <a:schemeClr val="bg1"/>
                </a:solidFill>
              </a:rPr>
              <a:t> et al., 2011, Simons et al., 1998)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18D564-6675-4147-B775-3799C8815D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864626" y="2258799"/>
            <a:ext cx="5080000" cy="2885439"/>
          </a:xfrm>
          <a:prstGeom prst="rect">
            <a:avLst/>
          </a:prstGeom>
          <a:ln w="38100">
            <a:solidFill>
              <a:srgbClr val="8D2540"/>
            </a:solidFill>
          </a:ln>
        </p:spPr>
      </p:pic>
    </p:spTree>
    <p:extLst>
      <p:ext uri="{BB962C8B-B14F-4D97-AF65-F5344CB8AC3E}">
        <p14:creationId xmlns:p14="http://schemas.microsoft.com/office/powerpoint/2010/main" val="4131836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B14A6-00AD-8E46-9AA9-A451B6C86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1" y="495077"/>
            <a:ext cx="6274954" cy="581790"/>
          </a:xfrm>
        </p:spPr>
        <p:txBody>
          <a:bodyPr/>
          <a:lstStyle/>
          <a:p>
            <a:r>
              <a:rPr lang="en-US" sz="4000" dirty="0"/>
              <a:t>Purpose of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78B5BA-60A7-AF4F-9360-F67CB956D1D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2082" y="2986087"/>
            <a:ext cx="10789356" cy="308594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b="1" dirty="0"/>
              <a:t>To determine the efficacy of different manual therapies for the treatment of headache and dizziness</a:t>
            </a:r>
          </a:p>
        </p:txBody>
      </p:sp>
    </p:spTree>
    <p:extLst>
      <p:ext uri="{BB962C8B-B14F-4D97-AF65-F5344CB8AC3E}">
        <p14:creationId xmlns:p14="http://schemas.microsoft.com/office/powerpoint/2010/main" val="3187930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50109-B2A7-E141-A798-7C8A57EB4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3" y="538842"/>
            <a:ext cx="6274954" cy="581790"/>
          </a:xfrm>
        </p:spPr>
        <p:txBody>
          <a:bodyPr/>
          <a:lstStyle/>
          <a:p>
            <a:r>
              <a:rPr lang="en-US" sz="4000" dirty="0"/>
              <a:t>Key words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88F13BB-5ACF-4D79-B426-BBDD5F63171E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033814157"/>
              </p:ext>
            </p:extLst>
          </p:nvPr>
        </p:nvGraphicFramePr>
        <p:xfrm>
          <a:off x="2098963" y="1448242"/>
          <a:ext cx="7994073" cy="4463142"/>
        </p:xfrm>
        <a:graphic>
          <a:graphicData uri="http://schemas.openxmlformats.org/drawingml/2006/table">
            <a:tbl>
              <a:tblPr firstRow="1" firstCol="1" bandRow="1"/>
              <a:tblGrid>
                <a:gridCol w="7994073">
                  <a:extLst>
                    <a:ext uri="{9D8B030D-6E8A-4147-A177-3AD203B41FA5}">
                      <a16:colId xmlns:a16="http://schemas.microsoft.com/office/drawing/2014/main" val="2897850011"/>
                    </a:ext>
                  </a:extLst>
                </a:gridCol>
              </a:tblGrid>
              <a:tr h="8803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(Headache OR Dizziness)</a:t>
                      </a:r>
                    </a:p>
                  </a:txBody>
                  <a:tcPr marL="68580" marR="68580" marT="0" marB="0" anchor="ctr">
                    <a:lnL w="57150" cap="flat" cmpd="sng" algn="ctr">
                      <a:solidFill>
                        <a:srgbClr val="8D25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8D25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8D25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8784211"/>
                  </a:ext>
                </a:extLst>
              </a:tr>
              <a:tr h="7931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</a:t>
                      </a:r>
                    </a:p>
                  </a:txBody>
                  <a:tcPr marL="68580" marR="68580" marT="0" marB="0" anchor="ctr">
                    <a:lnL w="57150" cap="flat" cmpd="sng" algn="ctr">
                      <a:solidFill>
                        <a:srgbClr val="8D25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8D25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764270"/>
                  </a:ext>
                </a:extLst>
              </a:tr>
              <a:tr h="7931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(“Manual Therap*”)</a:t>
                      </a:r>
                    </a:p>
                  </a:txBody>
                  <a:tcPr marL="68580" marR="68580" marT="0" marB="0" anchor="ctr">
                    <a:lnL w="57150" cap="flat" cmpd="sng" algn="ctr">
                      <a:solidFill>
                        <a:srgbClr val="8D25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8D25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686329"/>
                  </a:ext>
                </a:extLst>
              </a:tr>
              <a:tr h="7931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</a:t>
                      </a:r>
                    </a:p>
                  </a:txBody>
                  <a:tcPr marL="68580" marR="68580" marT="0" marB="0" anchor="ctr">
                    <a:lnL w="57150" cap="flat" cmpd="sng" algn="ctr">
                      <a:solidFill>
                        <a:srgbClr val="8D25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8D25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2135948"/>
                  </a:ext>
                </a:extLst>
              </a:tr>
              <a:tr h="11372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(Migraine OR Tension OR “Temporomandibular Joint” OR TMJ)</a:t>
                      </a:r>
                    </a:p>
                  </a:txBody>
                  <a:tcPr marL="68580" marR="68580" marT="0" marB="0" anchor="ctr">
                    <a:lnL w="57150" cap="flat" cmpd="sng" algn="ctr">
                      <a:solidFill>
                        <a:srgbClr val="8D25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8D25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solidFill>
                        <a:srgbClr val="8D25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570188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235B6666-D416-6E44-BBA7-12DD4759E5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5812" y="404287"/>
            <a:ext cx="2387600" cy="85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08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85407-C0B2-9549-815C-D7305723B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186" y="785971"/>
            <a:ext cx="6274954" cy="581790"/>
          </a:xfrm>
        </p:spPr>
        <p:txBody>
          <a:bodyPr/>
          <a:lstStyle/>
          <a:p>
            <a:r>
              <a:rPr lang="en-US" sz="4000" dirty="0"/>
              <a:t>Inclusion Criteria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F4E231-C33A-854F-AC1C-71AF77B3E66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2082" y="2001078"/>
            <a:ext cx="5237163" cy="4070951"/>
          </a:xfrm>
        </p:spPr>
        <p:txBody>
          <a:bodyPr/>
          <a:lstStyle/>
          <a:p>
            <a:r>
              <a:rPr lang="en-US" dirty="0"/>
              <a:t>Patients had to have headaches or dizziness</a:t>
            </a:r>
          </a:p>
          <a:p>
            <a:r>
              <a:rPr lang="en-US" dirty="0"/>
              <a:t>Manual therapy as a Treatment</a:t>
            </a:r>
          </a:p>
          <a:p>
            <a:r>
              <a:rPr lang="en-US" dirty="0"/>
              <a:t>Headache &amp; dizziness quantified with either VAS or a numeric rating scale</a:t>
            </a:r>
          </a:p>
        </p:txBody>
      </p:sp>
      <p:pic>
        <p:nvPicPr>
          <p:cNvPr id="4" name="Picture 3" descr="Football line of scrimmage">
            <a:extLst>
              <a:ext uri="{FF2B5EF4-FFF2-40B4-BE49-F238E27FC236}">
                <a16:creationId xmlns:a16="http://schemas.microsoft.com/office/drawing/2014/main" id="{5B5600B9-8818-4144-B8E2-5169FC12D9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769105" y="1991100"/>
            <a:ext cx="4264764" cy="2875800"/>
          </a:xfrm>
          <a:prstGeom prst="rect">
            <a:avLst/>
          </a:prstGeom>
          <a:ln w="38100" cap="sq" cmpd="thickThin">
            <a:solidFill>
              <a:srgbClr val="8D254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875528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7EB97-312A-E546-9755-E5DA9C359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186" y="609217"/>
            <a:ext cx="6274954" cy="933674"/>
          </a:xfrm>
        </p:spPr>
        <p:txBody>
          <a:bodyPr/>
          <a:lstStyle/>
          <a:p>
            <a:r>
              <a:rPr lang="en-US" sz="4000" dirty="0"/>
              <a:t>Exclusion Criteria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C875C-F5C9-8244-BCDF-53F7DFA8E40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2081" y="1391478"/>
            <a:ext cx="6695883" cy="4680551"/>
          </a:xfrm>
        </p:spPr>
        <p:txBody>
          <a:bodyPr>
            <a:normAutofit/>
          </a:bodyPr>
          <a:lstStyle/>
          <a:p>
            <a:r>
              <a:rPr lang="en-US" dirty="0"/>
              <a:t>Headache could not be migraine, tension type headache, or related to TMJ syndrome</a:t>
            </a:r>
          </a:p>
          <a:p>
            <a:r>
              <a:rPr lang="en-US" dirty="0"/>
              <a:t>Articles could not be case review or report, systematic review, meta-analysis, narrative review, or a pilot study</a:t>
            </a:r>
          </a:p>
        </p:txBody>
      </p:sp>
      <p:pic>
        <p:nvPicPr>
          <p:cNvPr id="4" name="Picture 3" descr="Orange ball in sea of white bouncing balls">
            <a:extLst>
              <a:ext uri="{FF2B5EF4-FFF2-40B4-BE49-F238E27FC236}">
                <a16:creationId xmlns:a16="http://schemas.microsoft.com/office/drawing/2014/main" id="{ADFEF27D-8D16-EE4E-AAE6-508884C457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205" r="9205"/>
          <a:stretch/>
        </p:blipFill>
        <p:spPr>
          <a:xfrm>
            <a:off x="7593496" y="1391478"/>
            <a:ext cx="4257483" cy="3477905"/>
          </a:xfrm>
          <a:prstGeom prst="rect">
            <a:avLst/>
          </a:prstGeom>
          <a:ln w="38100" cap="sq" cmpd="thickThin">
            <a:solidFill>
              <a:srgbClr val="8D254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6884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MAT_Template_2019_v1" id="{6864C541-BB97-8A4F-BFDE-0F0FC5263BA1}" vid="{032CA33F-6545-7640-A457-4BC3FAF96D5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8446</TotalTime>
  <Words>553</Words>
  <Application>Microsoft Office PowerPoint</Application>
  <PresentationFormat>Widescreen</PresentationFormat>
  <Paragraphs>104</Paragraphs>
  <Slides>20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Arno Pro</vt:lpstr>
      <vt:lpstr>Avenir</vt:lpstr>
      <vt:lpstr>Avenir Black</vt:lpstr>
      <vt:lpstr>Avenir Book</vt:lpstr>
      <vt:lpstr>Calibri</vt:lpstr>
      <vt:lpstr>Calibri Light</vt:lpstr>
      <vt:lpstr>Franklin Gothic Medium</vt:lpstr>
      <vt:lpstr>Times New Roman</vt:lpstr>
      <vt:lpstr>Office Theme</vt:lpstr>
      <vt:lpstr>PowerPoint Presentation</vt:lpstr>
      <vt:lpstr>Headache &amp; Dizziness </vt:lpstr>
      <vt:lpstr>Concussion Symptoms </vt:lpstr>
      <vt:lpstr>Concussion Trajectories </vt:lpstr>
      <vt:lpstr>Manual Therapy</vt:lpstr>
      <vt:lpstr>Purpose of study</vt:lpstr>
      <vt:lpstr>Key words</vt:lpstr>
      <vt:lpstr>Inclusion Criteria </vt:lpstr>
      <vt:lpstr>Exclusion Criteria </vt:lpstr>
      <vt:lpstr>PowerPoint Presentation</vt:lpstr>
      <vt:lpstr>Headache</vt:lpstr>
      <vt:lpstr>PowerPoint Presentation</vt:lpstr>
      <vt:lpstr>PowerPoint Presentation</vt:lpstr>
      <vt:lpstr>Dizziness</vt:lpstr>
      <vt:lpstr>PowerPoint Presentation</vt:lpstr>
      <vt:lpstr>Conclusions</vt:lpstr>
      <vt:lpstr>Limitations</vt:lpstr>
      <vt:lpstr>Transition to Practice</vt:lpstr>
      <vt:lpstr>Current and Future Research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Murphy, Shane</dc:creator>
  <cp:lastModifiedBy>nick verlanic</cp:lastModifiedBy>
  <cp:revision>95</cp:revision>
  <dcterms:created xsi:type="dcterms:W3CDTF">2019-08-08T19:31:51Z</dcterms:created>
  <dcterms:modified xsi:type="dcterms:W3CDTF">2022-01-01T02:33:46Z</dcterms:modified>
</cp:coreProperties>
</file>