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comments/comment1.xml" ContentType="application/vnd.openxmlformats-officedocument.presentationml.comments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92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8" r:id="rId7"/>
    <p:sldId id="262" r:id="rId8"/>
    <p:sldId id="263" r:id="rId9"/>
    <p:sldId id="264" r:id="rId10"/>
    <p:sldId id="265" r:id="rId11"/>
    <p:sldId id="267" r:id="rId12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Brown, Blakely" initials="BB" lastIdx="8" clrIdx="0">
    <p:extLst>
      <p:ext uri="{19B8F6BF-5375-455C-9EA6-DF929625EA0E}">
        <p15:presenceInfo xmlns:p15="http://schemas.microsoft.com/office/powerpoint/2012/main" userId="S::blakely.brown@umt.edu::fcfbca89-1b95-4076-a039-8705b8088855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Graphik"/>
          <a:ea typeface="Graphik"/>
          <a:cs typeface="Graphik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381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381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>
          <a:latin typeface="Graphik"/>
          <a:ea typeface="Graphik"/>
          <a:cs typeface="Graphik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254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>
          <a:latin typeface="Graphik"/>
          <a:ea typeface="Graphik"/>
          <a:cs typeface="Graphik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rgbClr val="00A1FF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solidFill>
            <a:srgbClr val="014D80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Graphik"/>
          <a:ea typeface="Graphik"/>
          <a:cs typeface="Graphik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/>
          </a:solidFill>
        </a:fill>
      </a:tcStyle>
    </a:band2H>
    <a:firstCol>
      <a:tcTxStyle b="off" i="off">
        <a:font>
          <a:latin typeface="Graphik Medium"/>
          <a:ea typeface="Graphik Medium"/>
          <a:cs typeface="Graphik Medium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13B100"/>
          </a:solidFill>
        </a:fill>
      </a:tcStyle>
    </a:firstCol>
    <a:lastRow>
      <a:tcTxStyle b="off" i="off">
        <a:font>
          <a:latin typeface="Graphik"/>
          <a:ea typeface="Graphik"/>
          <a:cs typeface="Graphik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61D836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Graphik Medium"/>
          <a:ea typeface="Graphik Medium"/>
          <a:cs typeface="Graphik Medium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552055"/>
              <a:lumOff val="-12548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Graphik"/>
          <a:ea typeface="Graphik"/>
          <a:cs typeface="Graphik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/>
          </a:solidFill>
        </a:fill>
      </a:tcStyle>
    </a:band2H>
    <a:firstCol>
      <a:tcTxStyle b="off" i="off">
        <a:font>
          <a:latin typeface="Graphik Medium"/>
          <a:ea typeface="Graphik Medium"/>
          <a:cs typeface="Graphik Medium"/>
        </a:font>
        <a:srgbClr val="000000"/>
      </a:tcTxStyle>
      <a:tcStyle>
        <a:tcBdr>
          <a:left>
            <a:ln w="12700" cap="flat">
              <a:solidFill>
                <a:srgbClr val="E3E5E8"/>
              </a:solidFill>
              <a:prstDash val="solid"/>
              <a:miter lim="400000"/>
            </a:ln>
          </a:left>
          <a:right>
            <a:ln w="254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chemeClr val="accent4">
              <a:hueOff val="-613784"/>
              <a:lumOff val="1275"/>
            </a:schemeClr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4">
                  <a:hueOff val="-613784"/>
                  <a:lumOff val="1275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E3E5E8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Graphik Medium"/>
          <a:ea typeface="Graphik Medium"/>
          <a:cs typeface="Graphik Medium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E3E5E8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FF5300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Graphik"/>
          <a:ea typeface="Graphik"/>
          <a:cs typeface="Graphik"/>
        </a:font>
        <a:srgbClr val="FFFFFF"/>
      </a:tcTxStyle>
      <a:tcStyle>
        <a:tcBdr>
          <a:left>
            <a:ln w="12700" cap="flat">
              <a:solidFill>
                <a:srgbClr val="C0C0C0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C0C0C0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C0C0C0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solidFill>
            <a:srgbClr val="98195F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6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C0C0C0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Graphik"/>
          <a:ea typeface="Graphik"/>
          <a:cs typeface="Graphik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747676"/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381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381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64646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840"/>
    <p:restoredTop sz="93770"/>
  </p:normalViewPr>
  <p:slideViewPr>
    <p:cSldViewPr snapToGrid="0" snapToObjects="1">
      <p:cViewPr varScale="1">
        <p:scale>
          <a:sx n="51" d="100"/>
          <a:sy n="51" d="100"/>
        </p:scale>
        <p:origin x="872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4000" b="0" i="0" u="none" strike="noStrike" kern="1200" spc="0" baseline="0">
                <a:solidFill>
                  <a:schemeClr val="tx1">
                    <a:lumMod val="95000"/>
                    <a:lumOff val="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sz="40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Demographics</a:t>
            </a:r>
          </a:p>
        </c:rich>
      </c:tx>
      <c:layout>
        <c:manualLayout>
          <c:xMode val="edge"/>
          <c:yMode val="edge"/>
          <c:x val="0.41014925373134331"/>
          <c:y val="0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4000" b="0" i="0" u="none" strike="noStrike" kern="1200" spc="0" baseline="0">
              <a:solidFill>
                <a:schemeClr val="tx1">
                  <a:lumMod val="95000"/>
                  <a:lumOff val="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6.0666935863786256E-2"/>
          <c:y val="5.4982581184123996E-2"/>
          <c:w val="0.93351037851037855"/>
          <c:h val="0.83206498416189789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dLbl>
              <c:idx val="0"/>
              <c:tx>
                <c:rich>
                  <a:bodyPr/>
                  <a:lstStyle/>
                  <a:p>
                    <a:r>
                      <a:rPr lang="en-US"/>
                      <a:t>Male</a:t>
                    </a:r>
                  </a:p>
                </c:rich>
              </c:tx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4-76D6-F849-B254-1833D7C71D61}"/>
                </c:ext>
              </c:extLst>
            </c:dLbl>
            <c:dLbl>
              <c:idx val="1"/>
              <c:tx>
                <c:rich>
                  <a:bodyPr/>
                  <a:lstStyle/>
                  <a:p>
                    <a:r>
                      <a:rPr lang="en-US"/>
                      <a:t>Yes</a:t>
                    </a:r>
                  </a:p>
                </c:rich>
              </c:tx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6-76D6-F849-B254-1833D7C71D61}"/>
                </c:ext>
              </c:extLst>
            </c:dLbl>
            <c:dLbl>
              <c:idx val="2"/>
              <c:tx>
                <c:rich>
                  <a:bodyPr/>
                  <a:lstStyle/>
                  <a:p>
                    <a:r>
                      <a:rPr lang="en-US" dirty="0"/>
                      <a:t>White</a:t>
                    </a:r>
                  </a:p>
                </c:rich>
              </c:tx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8-76D6-F849-B254-1833D7C71D61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0" i="0" u="none" strike="noStrike" kern="1200" baseline="0">
                    <a:solidFill>
                      <a:schemeClr val="tx2">
                        <a:lumMod val="10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Gender</c:v>
                </c:pt>
                <c:pt idx="1">
                  <c:v>UM Student</c:v>
                </c:pt>
                <c:pt idx="2">
                  <c:v>Race</c:v>
                </c:pt>
              </c:strCache>
            </c:strRef>
          </c:cat>
          <c:val>
            <c:numRef>
              <c:f>Sheet1!$B$2:$B$4</c:f>
              <c:numCache>
                <c:formatCode>General</c:formatCode>
                <c:ptCount val="3"/>
                <c:pt idx="0">
                  <c:v>21</c:v>
                </c:pt>
                <c:pt idx="1">
                  <c:v>24</c:v>
                </c:pt>
                <c:pt idx="2">
                  <c:v>23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6D6-F849-B254-1833D7C71D61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dLbl>
              <c:idx val="0"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2000" b="0" i="0" u="none" strike="noStrike" kern="1200" baseline="0">
                        <a:solidFill>
                          <a:schemeClr val="tx2">
                            <a:lumMod val="10000"/>
                          </a:schemeClr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 sz="2000" dirty="0"/>
                      <a:t>Fem</a:t>
                    </a:r>
                    <a:r>
                      <a:rPr lang="en-US" sz="2000" baseline="0" dirty="0"/>
                      <a:t>a</a:t>
                    </a:r>
                    <a:r>
                      <a:rPr lang="en-US" sz="2000" dirty="0"/>
                      <a:t>le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2000" b="0" i="0" u="none" strike="noStrike" kern="1200" baseline="0">
                      <a:solidFill>
                        <a:schemeClr val="tx2">
                          <a:lumMod val="10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5-76D6-F849-B254-1833D7C71D61}"/>
                </c:ext>
              </c:extLst>
            </c:dLbl>
            <c:dLbl>
              <c:idx val="1"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2000" b="0" i="0" u="none" strike="noStrike" kern="1200" baseline="0">
                        <a:solidFill>
                          <a:schemeClr val="tx2">
                            <a:lumMod val="10000"/>
                          </a:schemeClr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/>
                      <a:t>No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2000" b="0" i="0" u="none" strike="noStrike" kern="1200" baseline="0">
                      <a:solidFill>
                        <a:schemeClr val="tx2">
                          <a:lumMod val="10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7-76D6-F849-B254-1833D7C71D61}"/>
                </c:ext>
              </c:extLst>
            </c:dLbl>
            <c:dLbl>
              <c:idx val="2"/>
              <c:tx>
                <c:rich>
                  <a:bodyPr rot="0" spcFirstLastPara="1" vertOverflow="ellipsis" vert="horz" wrap="square" lIns="38100" tIns="19050" rIns="38100" bIns="19050" anchor="ctr" anchorCtr="1">
                    <a:spAutoFit/>
                  </a:bodyPr>
                  <a:lstStyle/>
                  <a:p>
                    <a:pPr>
                      <a:defRPr sz="2000" b="0" i="0" u="none" strike="noStrike" kern="1200" baseline="0">
                        <a:solidFill>
                          <a:schemeClr val="tx2">
                            <a:lumMod val="10000"/>
                          </a:schemeClr>
                        </a:solidFill>
                        <a:latin typeface="+mn-lt"/>
                        <a:ea typeface="+mn-ea"/>
                        <a:cs typeface="+mn-cs"/>
                      </a:defRPr>
                    </a:pPr>
                    <a:r>
                      <a:rPr lang="en-US" dirty="0"/>
                      <a:t>Native American</a:t>
                    </a:r>
                  </a:p>
                </c:rich>
              </c:tx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2000" b="0" i="0" u="none" strike="noStrike" kern="1200" baseline="0">
                      <a:solidFill>
                        <a:schemeClr val="tx2">
                          <a:lumMod val="10000"/>
                        </a:schemeClr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en-US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showDataLabelsRange val="0"/>
                </c:ext>
                <c:ext xmlns:c16="http://schemas.microsoft.com/office/drawing/2014/chart" uri="{C3380CC4-5D6E-409C-BE32-E72D297353CC}">
                  <c16:uniqueId val="{00000009-76D6-F849-B254-1833D7C71D61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2">
                        <a:lumMod val="10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Sheet1!$A$2:$A$4</c:f>
              <c:strCache>
                <c:ptCount val="3"/>
                <c:pt idx="0">
                  <c:v>Gender</c:v>
                </c:pt>
                <c:pt idx="1">
                  <c:v>UM Student</c:v>
                </c:pt>
                <c:pt idx="2">
                  <c:v>Race</c:v>
                </c:pt>
              </c:strCache>
            </c:strRef>
          </c:cat>
          <c:val>
            <c:numRef>
              <c:f>Sheet1!$C$2:$C$4</c:f>
              <c:numCache>
                <c:formatCode>General</c:formatCode>
                <c:ptCount val="3"/>
                <c:pt idx="0">
                  <c:v>4</c:v>
                </c:pt>
                <c:pt idx="1">
                  <c:v>1</c:v>
                </c:pt>
                <c:pt idx="2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6D6-F849-B254-1833D7C71D6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80"/>
        <c:overlap val="-27"/>
        <c:axId val="2123196959"/>
        <c:axId val="2090788895"/>
      </c:barChart>
      <c:catAx>
        <c:axId val="2123196959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3200" b="0" i="0" u="none" strike="noStrike" kern="1200" baseline="0">
                <a:solidFill>
                  <a:schemeClr val="tx1">
                    <a:lumMod val="95000"/>
                    <a:lumOff val="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090788895"/>
        <c:crosses val="autoZero"/>
        <c:auto val="1"/>
        <c:lblAlgn val="ctr"/>
        <c:lblOffset val="100"/>
        <c:noMultiLvlLbl val="0"/>
      </c:catAx>
      <c:valAx>
        <c:axId val="2090788895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2800" b="0" i="0" u="none" strike="noStrike" kern="1200" baseline="0">
                    <a:solidFill>
                      <a:schemeClr val="tx1">
                        <a:lumMod val="95000"/>
                        <a:lumOff val="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en-US" sz="2800" dirty="0">
                    <a:solidFill>
                      <a:schemeClr val="tx1">
                        <a:lumMod val="95000"/>
                        <a:lumOff val="5000"/>
                      </a:schemeClr>
                    </a:solidFill>
                  </a:rPr>
                  <a:t>Number of Subjects</a:t>
                </a:r>
              </a:p>
            </c:rich>
          </c:tx>
          <c:layout>
            <c:manualLayout>
              <c:xMode val="edge"/>
              <c:yMode val="edge"/>
              <c:x val="2.9640525703517832E-4"/>
              <c:y val="0.36137302581964365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2800" b="0" i="0" u="none" strike="noStrike" kern="1200" baseline="0">
                  <a:solidFill>
                    <a:schemeClr val="tx1">
                      <a:lumMod val="95000"/>
                      <a:lumOff val="5000"/>
                    </a:schemeClr>
                  </a:solidFill>
                  <a:latin typeface="+mn-lt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800" b="1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123196959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1"/>
  <c:lang val="en-US"/>
  <c:roundedCorners val="0"/>
  <c:style val="2"/>
  <c:chart>
    <c:title>
      <c:tx>
        <c:rich>
          <a:bodyPr rot="0"/>
          <a:lstStyle/>
          <a:p>
            <a:pPr>
              <a:defRPr lang="en-US" sz="3600" dirty="0">
                <a:solidFill>
                  <a:schemeClr val="tx2"/>
                </a:solidFill>
              </a:defRPr>
            </a:pPr>
            <a:r>
              <a:rPr lang="en-US" sz="3600" dirty="0">
                <a:solidFill>
                  <a:schemeClr val="tx2"/>
                </a:solidFill>
              </a:rPr>
              <a:t>Comparison of the prevalence of food insecurity in UM student veterans compared  to the U.S. and Montana general populations</a:t>
            </a:r>
          </a:p>
        </c:rich>
      </c:tx>
      <c:layout>
        <c:manualLayout>
          <c:xMode val="edge"/>
          <c:yMode val="edge"/>
          <c:x val="0.12134582752673509"/>
          <c:y val="0"/>
          <c:w val="0.39344000000000001"/>
          <c:h val="9.7399299999999994E-2"/>
        </c:manualLayout>
      </c:layout>
      <c:overlay val="1"/>
      <c:spPr>
        <a:noFill/>
        <a:effectLst/>
      </c:spPr>
    </c:title>
    <c:autoTitleDeleted val="0"/>
    <c:plotArea>
      <c:layout>
        <c:manualLayout>
          <c:layoutTarget val="inner"/>
          <c:xMode val="edge"/>
          <c:yMode val="edge"/>
          <c:x val="7.9705899999999996E-2"/>
          <c:y val="9.7399299999999994E-2"/>
          <c:w val="0.91529400000000005"/>
          <c:h val="0.81096299999999999"/>
        </c:manualLayout>
      </c:layout>
      <c:barChart>
        <c:barDir val="col"/>
        <c:grouping val="clustered"/>
        <c:varyColors val="0"/>
        <c:ser>
          <c:idx val="0"/>
          <c:order val="0"/>
          <c:tx>
            <c:v/>
          </c:tx>
          <c:spPr>
            <a:gradFill flip="none" rotWithShape="1">
              <a:gsLst>
                <a:gs pos="0">
                  <a:schemeClr val="accent2">
                    <a:hueOff val="-186156"/>
                    <a:satOff val="5698"/>
                    <a:lumOff val="16186"/>
                  </a:schemeClr>
                </a:gs>
                <a:gs pos="100000">
                  <a:srgbClr val="34CD01"/>
                </a:gs>
              </a:gsLst>
              <a:lin ang="5400000" scaled="0"/>
            </a:gradFill>
            <a:ln w="12700" cap="flat">
              <a:noFill/>
              <a:miter lim="400000"/>
            </a:ln>
            <a:effectLst/>
          </c:spPr>
          <c:invertIfNegative val="0"/>
          <c:dPt>
            <c:idx val="0"/>
            <c:invertIfNegative val="1"/>
            <c:bubble3D val="0"/>
            <c:extLst>
              <c:ext xmlns:c16="http://schemas.microsoft.com/office/drawing/2014/chart" uri="{C3380CC4-5D6E-409C-BE32-E72D297353CC}">
                <c16:uniqueId val="{00000001-0AD5-6946-9B6A-37E861F4138C}"/>
              </c:ext>
            </c:extLst>
          </c:dPt>
          <c:dPt>
            <c:idx val="1"/>
            <c:invertIfNegative val="1"/>
            <c:bubble3D val="0"/>
            <c:spPr>
              <a:gradFill flip="none" rotWithShape="1">
                <a:gsLst>
                  <a:gs pos="0">
                    <a:schemeClr val="accent1">
                      <a:lumOff val="13575"/>
                    </a:schemeClr>
                  </a:gs>
                  <a:gs pos="100000">
                    <a:schemeClr val="accent2">
                      <a:hueOff val="-186156"/>
                      <a:satOff val="5698"/>
                      <a:lumOff val="16186"/>
                    </a:schemeClr>
                  </a:gs>
                </a:gsLst>
                <a:lin ang="5400000" scaled="0"/>
              </a:gradFill>
              <a:ln w="12700" cap="flat">
                <a:noFill/>
                <a:miter lim="400000"/>
              </a:ln>
              <a:effectLst/>
            </c:spPr>
            <c:extLst>
              <c:ext xmlns:c16="http://schemas.microsoft.com/office/drawing/2014/chart" uri="{C3380CC4-5D6E-409C-BE32-E72D297353CC}">
                <c16:uniqueId val="{00000003-0AD5-6946-9B6A-37E861F4138C}"/>
              </c:ext>
            </c:extLst>
          </c:dPt>
          <c:dPt>
            <c:idx val="2"/>
            <c:invertIfNegative val="1"/>
            <c:bubble3D val="0"/>
            <c:spPr>
              <a:gradFill flip="none" rotWithShape="1">
                <a:gsLst>
                  <a:gs pos="0">
                    <a:srgbClr val="CF00FF"/>
                  </a:gs>
                  <a:gs pos="100000">
                    <a:schemeClr val="accent1">
                      <a:lumOff val="13575"/>
                    </a:schemeClr>
                  </a:gs>
                </a:gsLst>
                <a:lin ang="5400000" scaled="0"/>
              </a:gradFill>
              <a:ln w="12700" cap="flat">
                <a:noFill/>
                <a:miter lim="400000"/>
              </a:ln>
              <a:effectLst/>
            </c:spPr>
            <c:extLst>
              <c:ext xmlns:c16="http://schemas.microsoft.com/office/drawing/2014/chart" uri="{C3380CC4-5D6E-409C-BE32-E72D297353CC}">
                <c16:uniqueId val="{00000005-0AD5-6946-9B6A-37E861F4138C}"/>
              </c:ext>
            </c:extLst>
          </c:dPt>
          <c:dLbls>
            <c:dLbl>
              <c:idx val="0"/>
              <c:numFmt formatCode="#,##0" sourceLinked="0"/>
              <c:spPr/>
              <c:txPr>
                <a:bodyPr/>
                <a:lstStyle/>
                <a:p>
                  <a:pPr>
                    <a:defRPr sz="5000" b="0" i="0" u="none" strike="noStrike">
                      <a:solidFill>
                        <a:srgbClr val="FFFFFF"/>
                      </a:solidFill>
                      <a:latin typeface="Graphik"/>
                    </a:defRPr>
                  </a:pPr>
                  <a:endParaRPr lang="en-US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6="http://schemas.microsoft.com/office/drawing/2014/chart" uri="{C3380CC4-5D6E-409C-BE32-E72D297353CC}">
                  <c16:uniqueId val="{00000001-0AD5-6946-9B6A-37E861F4138C}"/>
                </c:ext>
              </c:extLst>
            </c:dLbl>
            <c:dLbl>
              <c:idx val="1"/>
              <c:numFmt formatCode="#,##0" sourceLinked="0"/>
              <c:spPr/>
              <c:txPr>
                <a:bodyPr/>
                <a:lstStyle/>
                <a:p>
                  <a:pPr>
                    <a:defRPr sz="5000" b="0" i="0" u="none" strike="noStrike">
                      <a:solidFill>
                        <a:srgbClr val="FFFFFF"/>
                      </a:solidFill>
                      <a:latin typeface="Graphik"/>
                    </a:defRPr>
                  </a:pPr>
                  <a:endParaRPr lang="en-US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6="http://schemas.microsoft.com/office/drawing/2014/chart" uri="{C3380CC4-5D6E-409C-BE32-E72D297353CC}">
                  <c16:uniqueId val="{00000003-0AD5-6946-9B6A-37E861F4138C}"/>
                </c:ext>
              </c:extLst>
            </c:dLbl>
            <c:dLbl>
              <c:idx val="2"/>
              <c:numFmt formatCode="#,##0" sourceLinked="0"/>
              <c:spPr/>
              <c:txPr>
                <a:bodyPr/>
                <a:lstStyle/>
                <a:p>
                  <a:pPr>
                    <a:defRPr sz="5000" b="0" i="0" u="none" strike="noStrike">
                      <a:solidFill>
                        <a:srgbClr val="FFFFFF"/>
                      </a:solidFill>
                      <a:latin typeface="Graphik"/>
                    </a:defRPr>
                  </a:pPr>
                  <a:endParaRPr lang="en-US"/>
                </a:p>
              </c:txPr>
              <c:dLblPos val="in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6="http://schemas.microsoft.com/office/drawing/2014/chart" uri="{C3380CC4-5D6E-409C-BE32-E72D297353CC}">
                  <c16:uniqueId val="{00000005-0AD5-6946-9B6A-37E861F4138C}"/>
                </c:ext>
              </c:extLst>
            </c:dLbl>
            <c:numFmt formatCode="#,##0" sourceLinked="0"/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5000" b="0" i="0" u="none" strike="noStrike">
                    <a:solidFill>
                      <a:srgbClr val="FFFFFF"/>
                    </a:solidFill>
                    <a:latin typeface="Graphik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3"/>
              <c:pt idx="0">
                <c:v>Food Insecure Student Veterans</c:v>
              </c:pt>
              <c:pt idx="1">
                <c:v>National Rate of Food Insecurity</c:v>
              </c:pt>
              <c:pt idx="2">
                <c:v>Montana Food Insecurity</c:v>
              </c:pt>
            </c:strLit>
          </c:cat>
          <c:val>
            <c:numLit>
              <c:formatCode>General</c:formatCode>
              <c:ptCount val="3"/>
              <c:pt idx="0">
                <c:v>20</c:v>
              </c:pt>
              <c:pt idx="1">
                <c:v>10.5</c:v>
              </c:pt>
              <c:pt idx="2">
                <c:v>16</c:v>
              </c:pt>
            </c:numLit>
          </c:val>
          <c:extLst>
            <c:ext xmlns:c16="http://schemas.microsoft.com/office/drawing/2014/chart" uri="{C3380CC4-5D6E-409C-BE32-E72D297353CC}">
              <c16:uniqueId val="{00000006-0AD5-6946-9B6A-37E861F4138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0"/>
        <c:overlap val="-40"/>
        <c:axId val="2094734552"/>
        <c:axId val="2094734553"/>
      </c:barChart>
      <c:catAx>
        <c:axId val="2094734552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low"/>
        <c:spPr>
          <a:ln w="12700" cap="flat">
            <a:solidFill>
              <a:srgbClr val="FFFFFF"/>
            </a:solidFill>
            <a:prstDash val="solid"/>
            <a:miter lim="400000"/>
          </a:ln>
        </c:spPr>
        <c:txPr>
          <a:bodyPr rot="0"/>
          <a:lstStyle/>
          <a:p>
            <a:pPr>
              <a:defRPr sz="2300" b="0" i="0" u="none" strike="noStrike">
                <a:solidFill>
                  <a:schemeClr val="tx1">
                    <a:lumMod val="95000"/>
                    <a:lumOff val="5000"/>
                  </a:schemeClr>
                </a:solidFill>
                <a:latin typeface="Graphik"/>
              </a:defRPr>
            </a:pPr>
            <a:endParaRPr lang="en-US"/>
          </a:p>
        </c:txPr>
        <c:crossAx val="2094734553"/>
        <c:crosses val="autoZero"/>
        <c:auto val="1"/>
        <c:lblAlgn val="ctr"/>
        <c:lblOffset val="100"/>
        <c:noMultiLvlLbl val="1"/>
      </c:catAx>
      <c:valAx>
        <c:axId val="2094734553"/>
        <c:scaling>
          <c:orientation val="minMax"/>
        </c:scaling>
        <c:delete val="0"/>
        <c:axPos val="l"/>
        <c:majorGridlines>
          <c:spPr>
            <a:ln w="12700" cap="flat">
              <a:solidFill>
                <a:srgbClr val="FFFFFF"/>
              </a:solidFill>
              <a:prstDash val="solid"/>
              <a:miter lim="400000"/>
            </a:ln>
          </c:spPr>
        </c:majorGridlines>
        <c:title>
          <c:tx>
            <c:rich>
              <a:bodyPr rot="-5400000"/>
              <a:lstStyle/>
              <a:p>
                <a:pPr>
                  <a:defRPr sz="3400" b="0" i="0" u="none" strike="noStrike">
                    <a:solidFill>
                      <a:schemeClr val="tx1">
                        <a:lumMod val="95000"/>
                        <a:lumOff val="5000"/>
                      </a:schemeClr>
                    </a:solidFill>
                    <a:latin typeface="Graphik"/>
                  </a:defRPr>
                </a:pPr>
                <a:r>
                  <a:rPr lang="en-US" sz="3400" b="0" i="0" u="none" strike="noStrike">
                    <a:solidFill>
                      <a:schemeClr val="tx1">
                        <a:lumMod val="95000"/>
                        <a:lumOff val="5000"/>
                      </a:schemeClr>
                    </a:solidFill>
                    <a:latin typeface="Graphik"/>
                  </a:rPr>
                  <a:t>Percent of Population</a:t>
                </a:r>
              </a:p>
            </c:rich>
          </c:tx>
          <c:overlay val="1"/>
        </c:title>
        <c:numFmt formatCode="General" sourceLinked="0"/>
        <c:majorTickMark val="none"/>
        <c:minorTickMark val="none"/>
        <c:tickLblPos val="nextTo"/>
        <c:spPr>
          <a:ln w="12700" cap="flat">
            <a:solidFill>
              <a:srgbClr val="FFFFFF"/>
            </a:solidFill>
            <a:prstDash val="solid"/>
            <a:miter lim="400000"/>
          </a:ln>
        </c:spPr>
        <c:txPr>
          <a:bodyPr rot="0"/>
          <a:lstStyle/>
          <a:p>
            <a:pPr>
              <a:defRPr sz="3400" b="0" i="0" u="none" strike="noStrike">
                <a:solidFill>
                  <a:srgbClr val="FFFFFF"/>
                </a:solidFill>
                <a:latin typeface="Graphik"/>
              </a:defRPr>
            </a:pPr>
            <a:endParaRPr lang="en-US"/>
          </a:p>
        </c:txPr>
        <c:crossAx val="2094734552"/>
        <c:crosses val="autoZero"/>
        <c:crossBetween val="between"/>
        <c:majorUnit val="5"/>
        <c:minorUnit val="2.5"/>
      </c:valAx>
      <c:spPr>
        <a:noFill/>
        <a:ln w="12700" cap="flat">
          <a:noFill/>
          <a:miter lim="400000"/>
        </a:ln>
        <a:effectLst/>
      </c:spPr>
    </c:plotArea>
    <c:plotVisOnly val="1"/>
    <c:dispBlanksAs val="gap"/>
    <c:showDLblsOverMax val="1"/>
  </c:chart>
  <c:spPr>
    <a:noFill/>
    <a:ln>
      <a:noFill/>
    </a:ln>
    <a:effectLst/>
  </c:sp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omments/comment1.xml><?xml version="1.0" encoding="utf-8"?>
<p:cmLst xmlns:a="http://schemas.openxmlformats.org/drawingml/2006/main" xmlns:r="http://schemas.openxmlformats.org/officeDocument/2006/relationships" xmlns:p="http://schemas.openxmlformats.org/presentationml/2006/main">
  <p:cm authorId="1" dt="2021-04-10T14:00:34.395" idx="1">
    <p:pos x="10344" y="3624"/>
    <p:text>I don't think these are your hypothesis - but you could say something like:</p:text>
    <p:extLst>
      <p:ext uri="{C676402C-5697-4E1C-873F-D02D1690AC5C}">
        <p15:threadingInfo xmlns:p15="http://schemas.microsoft.com/office/powerpoint/2012/main" timeZoneBias="360"/>
      </p:ext>
    </p:extLst>
  </p:cm>
</p:cmLst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49" name="Shape 149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35559" y="1604597"/>
            <a:ext cx="17274146" cy="5082862"/>
          </a:xfrm>
        </p:spPr>
        <p:txBody>
          <a:bodyPr bIns="0" anchor="b">
            <a:normAutofit/>
          </a:bodyPr>
          <a:lstStyle>
            <a:lvl1pPr algn="l">
              <a:defRPr sz="1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35560" y="7062409"/>
            <a:ext cx="17274144" cy="1955242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3600" b="0" cap="all" baseline="0">
                <a:solidFill>
                  <a:schemeClr val="tx1"/>
                </a:solidFill>
              </a:defRPr>
            </a:lvl1pPr>
            <a:lvl2pPr marL="914400" indent="0" algn="ctr">
              <a:buNone/>
              <a:defRPr sz="36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833001" y="658615"/>
            <a:ext cx="9947830" cy="618402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2875329" y="1597946"/>
            <a:ext cx="1622038" cy="1007156"/>
          </a:xfrm>
        </p:spPr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4835560" y="7057084"/>
            <a:ext cx="17274144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45817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26" name="Straight Connector 25"/>
          <p:cNvCxnSpPr/>
          <p:nvPr/>
        </p:nvCxnSpPr>
        <p:spPr>
          <a:xfrm>
            <a:off x="2907792" y="3694176"/>
            <a:ext cx="19215044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33898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8878222" y="1597947"/>
            <a:ext cx="3231484" cy="9319778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889344" y="1597947"/>
            <a:ext cx="15657660" cy="931977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18878222" y="1597947"/>
            <a:ext cx="0" cy="9319778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043994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resentation Title"/>
          <p:cNvSpPr txBox="1">
            <a:spLocks noGrp="1"/>
          </p:cNvSpPr>
          <p:nvPr>
            <p:ph type="title" hasCustomPrompt="1"/>
          </p:nvPr>
        </p:nvSpPr>
        <p:spPr>
          <a:xfrm>
            <a:off x="1270000" y="3289300"/>
            <a:ext cx="21844000" cy="3879454"/>
          </a:xfrm>
          <a:prstGeom prst="rect">
            <a:avLst/>
          </a:prstGeom>
        </p:spPr>
        <p:txBody>
          <a:bodyPr/>
          <a:lstStyle>
            <a:lvl1pPr defTabSz="2438338">
              <a:lnSpc>
                <a:spcPct val="90000"/>
              </a:lnSpc>
              <a:defRPr sz="11600" spc="-348">
                <a:gradFill flip="none" rotWithShape="1">
                  <a:gsLst>
                    <a:gs pos="0">
                      <a:srgbClr val="00E8FF"/>
                    </a:gs>
                    <a:gs pos="100000">
                      <a:srgbClr val="FF00F7"/>
                    </a:gs>
                  </a:gsLst>
                  <a:lin ang="3967761" scaled="0"/>
                </a:gradFill>
              </a:defRPr>
            </a:lvl1pPr>
          </a:lstStyle>
          <a:p>
            <a:r>
              <a:t>Presentation Title</a:t>
            </a:r>
          </a:p>
        </p:txBody>
      </p:sp>
      <p:sp>
        <p:nvSpPr>
          <p:cNvPr id="12" name="Author and Dat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70000" y="12160429"/>
            <a:ext cx="21844000" cy="694056"/>
          </a:xfrm>
          <a:prstGeom prst="rect">
            <a:avLst/>
          </a:prstGeom>
        </p:spPr>
        <p:txBody>
          <a:bodyPr/>
          <a:lstStyle>
            <a:lvl1pPr marL="0" indent="0" algn="ctr" defTabSz="825500">
              <a:spcBef>
                <a:spcPts val="0"/>
              </a:spcBef>
              <a:buClrTx/>
              <a:buSzTx/>
              <a:buNone/>
              <a:defRPr sz="3500">
                <a:solidFill>
                  <a:srgbClr val="D5D5D5"/>
                </a:solidFill>
                <a:latin typeface="Graphik-Medium"/>
                <a:ea typeface="Graphik-Medium"/>
                <a:cs typeface="Graphik-Medium"/>
                <a:sym typeface="Graphik Medium"/>
              </a:defRPr>
            </a:lvl1pPr>
          </a:lstStyle>
          <a:p>
            <a:r>
              <a:t>Author and Date</a:t>
            </a:r>
          </a:p>
        </p:txBody>
      </p:sp>
      <p:sp>
        <p:nvSpPr>
          <p:cNvPr id="13" name="Body Level One…"/>
          <p:cNvSpPr txBox="1">
            <a:spLocks noGrp="1"/>
          </p:cNvSpPr>
          <p:nvPr>
            <p:ph type="body" sz="quarter" idx="1" hasCustomPrompt="1"/>
          </p:nvPr>
        </p:nvSpPr>
        <p:spPr>
          <a:xfrm>
            <a:off x="1270000" y="6985000"/>
            <a:ext cx="21844000" cy="2512352"/>
          </a:xfrm>
          <a:prstGeom prst="rect">
            <a:avLst/>
          </a:prstGeom>
        </p:spPr>
        <p:txBody>
          <a:bodyPr/>
          <a:lstStyle>
            <a:lvl1pPr marL="0" indent="0" algn="ctr" defTabSz="825500">
              <a:spcBef>
                <a:spcPts val="0"/>
              </a:spcBef>
              <a:buClrTx/>
              <a:buSzTx/>
              <a:buNone/>
              <a:defRPr sz="6400">
                <a:solidFill>
                  <a:srgbClr val="D5D5D5"/>
                </a:solidFill>
                <a:latin typeface="Graphik-Medium"/>
                <a:ea typeface="Graphik-Medium"/>
                <a:cs typeface="Graphik-Medium"/>
                <a:sym typeface="Graphik Medium"/>
              </a:defRPr>
            </a:lvl1pPr>
            <a:lvl2pPr marL="0" indent="0" algn="ctr" defTabSz="825500">
              <a:spcBef>
                <a:spcPts val="0"/>
              </a:spcBef>
              <a:buClrTx/>
              <a:buSzTx/>
              <a:buNone/>
              <a:defRPr sz="6400">
                <a:solidFill>
                  <a:srgbClr val="D5D5D5"/>
                </a:solidFill>
                <a:latin typeface="Graphik-Medium"/>
                <a:ea typeface="Graphik-Medium"/>
                <a:cs typeface="Graphik-Medium"/>
                <a:sym typeface="Graphik Medium"/>
              </a:defRPr>
            </a:lvl2pPr>
            <a:lvl3pPr marL="0" indent="0" algn="ctr" defTabSz="825500">
              <a:spcBef>
                <a:spcPts val="0"/>
              </a:spcBef>
              <a:buClrTx/>
              <a:buSzTx/>
              <a:buNone/>
              <a:defRPr sz="6400">
                <a:solidFill>
                  <a:srgbClr val="D5D5D5"/>
                </a:solidFill>
                <a:latin typeface="Graphik-Medium"/>
                <a:ea typeface="Graphik-Medium"/>
                <a:cs typeface="Graphik-Medium"/>
                <a:sym typeface="Graphik Medium"/>
              </a:defRPr>
            </a:lvl3pPr>
            <a:lvl4pPr marL="0" indent="0" algn="ctr" defTabSz="825500">
              <a:spcBef>
                <a:spcPts val="0"/>
              </a:spcBef>
              <a:buClrTx/>
              <a:buSzTx/>
              <a:buNone/>
              <a:defRPr sz="6400">
                <a:solidFill>
                  <a:srgbClr val="D5D5D5"/>
                </a:solidFill>
                <a:latin typeface="Graphik-Medium"/>
                <a:ea typeface="Graphik-Medium"/>
                <a:cs typeface="Graphik-Medium"/>
                <a:sym typeface="Graphik Medium"/>
              </a:defRPr>
            </a:lvl4pPr>
            <a:lvl5pPr marL="0" indent="0" algn="ctr" defTabSz="825500">
              <a:spcBef>
                <a:spcPts val="0"/>
              </a:spcBef>
              <a:buClrTx/>
              <a:buSzTx/>
              <a:buNone/>
              <a:defRPr sz="6400">
                <a:solidFill>
                  <a:srgbClr val="D5D5D5"/>
                </a:solidFill>
                <a:latin typeface="Graphik-Medium"/>
                <a:ea typeface="Graphik-Medium"/>
                <a:cs typeface="Graphik-Medium"/>
                <a:sym typeface="Graphik Medium"/>
              </a:defRPr>
            </a:lvl5pPr>
          </a:lstStyle>
          <a:p>
            <a:r>
              <a:t>Presentation Subtitle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14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583857400"/>
      </p:ext>
    </p:extLst>
  </p:cSld>
  <p:clrMapOvr>
    <a:masterClrMapping/>
  </p:clrMapOvr>
  <p:transition spd="med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lide Title"/>
          <p:cNvSpPr txBox="1">
            <a:spLocks noGrp="1"/>
          </p:cNvSpPr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Slide Title</a:t>
            </a:r>
          </a:p>
        </p:txBody>
      </p:sp>
      <p:sp>
        <p:nvSpPr>
          <p:cNvPr id="43" name="Slide Subtitle"/>
          <p:cNvSpPr txBox="1">
            <a:spLocks noGrp="1"/>
          </p:cNvSpPr>
          <p:nvPr>
            <p:ph type="body" sz="quarter" idx="21" hasCustomPrompt="1"/>
          </p:nvPr>
        </p:nvSpPr>
        <p:spPr>
          <a:xfrm>
            <a:off x="1270000" y="2133600"/>
            <a:ext cx="21844000" cy="1016000"/>
          </a:xfrm>
          <a:prstGeom prst="rect">
            <a:avLst/>
          </a:prstGeom>
        </p:spPr>
        <p:txBody>
          <a:bodyPr/>
          <a:lstStyle>
            <a:lvl1pPr marL="0" indent="0" algn="ctr" defTabSz="825500">
              <a:spcBef>
                <a:spcPts val="0"/>
              </a:spcBef>
              <a:buClrTx/>
              <a:buSzTx/>
              <a:buNone/>
              <a:defRPr sz="5400">
                <a:solidFill>
                  <a:srgbClr val="D5D5D5"/>
                </a:solidFill>
                <a:latin typeface="Graphik-Medium"/>
                <a:ea typeface="Graphik-Medium"/>
                <a:cs typeface="Graphik-Medium"/>
                <a:sym typeface="Graphik Medium"/>
              </a:defRPr>
            </a:lvl1pPr>
          </a:lstStyle>
          <a:p>
            <a:r>
              <a:t>Slide Subtitle</a:t>
            </a:r>
          </a:p>
        </p:txBody>
      </p:sp>
      <p:sp>
        <p:nvSpPr>
          <p:cNvPr id="44" name="Body Level One…"/>
          <p:cNvSpPr txBox="1">
            <a:spLocks noGrp="1"/>
          </p:cNvSpPr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Slide bullet text</a:t>
            </a:r>
          </a:p>
          <a:p>
            <a:pPr lvl="1"/>
            <a:endParaRPr/>
          </a:p>
          <a:p>
            <a:pPr lvl="2"/>
            <a:endParaRPr/>
          </a:p>
          <a:p>
            <a:pPr lvl="3"/>
            <a:endParaRPr/>
          </a:p>
          <a:p>
            <a:pPr lvl="4"/>
            <a:endParaRPr/>
          </a:p>
        </p:txBody>
      </p:sp>
      <p:sp>
        <p:nvSpPr>
          <p:cNvPr id="4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061221060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33" name="Straight Connector 32"/>
          <p:cNvCxnSpPr/>
          <p:nvPr/>
        </p:nvCxnSpPr>
        <p:spPr>
          <a:xfrm>
            <a:off x="2907792" y="3694176"/>
            <a:ext cx="19215044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680667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08478" y="3512260"/>
            <a:ext cx="17286308" cy="3775900"/>
          </a:xfrm>
        </p:spPr>
        <p:txBody>
          <a:bodyPr anchor="b">
            <a:normAutofit/>
          </a:bodyPr>
          <a:lstStyle>
            <a:lvl1pPr algn="l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8478" y="7612391"/>
            <a:ext cx="17260892" cy="2025858"/>
          </a:xfrm>
        </p:spPr>
        <p:txBody>
          <a:bodyPr tIns="91440">
            <a:normAutofit/>
          </a:bodyPr>
          <a:lstStyle>
            <a:lvl1pPr marL="0" indent="0" algn="l">
              <a:buNone/>
              <a:defRPr sz="3600">
                <a:solidFill>
                  <a:schemeClr val="tx1"/>
                </a:solidFill>
              </a:defRPr>
            </a:lvl1pPr>
            <a:lvl2pPr marL="9144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2908478" y="7609970"/>
            <a:ext cx="1726089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813079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98435" y="1609779"/>
            <a:ext cx="19211270" cy="211861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894662" y="4021757"/>
            <a:ext cx="9290304" cy="689719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827542" y="4034686"/>
            <a:ext cx="9290304" cy="688304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35" name="Straight Connector 34"/>
          <p:cNvCxnSpPr/>
          <p:nvPr/>
        </p:nvCxnSpPr>
        <p:spPr>
          <a:xfrm>
            <a:off x="2907792" y="3694176"/>
            <a:ext cx="19215044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931097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94383" y="1608327"/>
            <a:ext cx="19215322" cy="211263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894382" y="4039099"/>
            <a:ext cx="9290304" cy="1603886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4400" b="0" cap="all" baseline="0">
                <a:solidFill>
                  <a:schemeClr val="accent1"/>
                </a:solidFill>
              </a:defRPr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894382" y="5648539"/>
            <a:ext cx="9290304" cy="528891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824724" y="4046007"/>
            <a:ext cx="9290304" cy="1604474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4400" b="0" cap="all" baseline="0">
                <a:solidFill>
                  <a:schemeClr val="accent1"/>
                </a:solidFill>
              </a:defRPr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824724" y="5642983"/>
            <a:ext cx="9290304" cy="527474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29" name="Straight Connector 28"/>
          <p:cNvCxnSpPr/>
          <p:nvPr/>
        </p:nvCxnSpPr>
        <p:spPr>
          <a:xfrm>
            <a:off x="2907792" y="3694176"/>
            <a:ext cx="19215044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726596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25" name="Straight Connector 24"/>
          <p:cNvCxnSpPr/>
          <p:nvPr/>
        </p:nvCxnSpPr>
        <p:spPr>
          <a:xfrm>
            <a:off x="2907792" y="3694176"/>
            <a:ext cx="19215044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284295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57463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89343" y="1597947"/>
            <a:ext cx="6546198" cy="4494234"/>
          </a:xfrm>
        </p:spPr>
        <p:txBody>
          <a:bodyPr anchor="b">
            <a:normAutofit/>
          </a:bodyPr>
          <a:lstStyle>
            <a:lvl1pPr algn="l"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87428" y="1597948"/>
            <a:ext cx="12024940" cy="9317652"/>
          </a:xfrm>
        </p:spPr>
        <p:txBody>
          <a:bodyPr anchor="ctr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889343" y="6410983"/>
            <a:ext cx="6550026" cy="4496362"/>
          </a:xfrm>
        </p:spPr>
        <p:txBody>
          <a:bodyPr/>
          <a:lstStyle>
            <a:lvl1pPr marL="0" indent="0" algn="l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17" name="Straight Connector 16"/>
          <p:cNvCxnSpPr/>
          <p:nvPr/>
        </p:nvCxnSpPr>
        <p:spPr>
          <a:xfrm>
            <a:off x="2896560" y="6410982"/>
            <a:ext cx="6538980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351229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14954775" y="964341"/>
            <a:ext cx="8149066" cy="10298202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 bwMode="black"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rgbClr val="000001"/>
                </a:gs>
                <a:gs pos="100000">
                  <a:srgbClr val="191919"/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>
              <a:bevelT w="152400" h="50800" prst="softRound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 bwMode="blackWhite"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02412" y="2259026"/>
            <a:ext cx="11064656" cy="3661168"/>
          </a:xfrm>
        </p:spPr>
        <p:txBody>
          <a:bodyPr anchor="b">
            <a:normAutofit/>
          </a:bodyPr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248779" y="2245085"/>
            <a:ext cx="5582342" cy="7732654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900658" y="6291984"/>
            <a:ext cx="11048808" cy="4007484"/>
          </a:xfrm>
        </p:spPr>
        <p:txBody>
          <a:bodyPr>
            <a:normAutofit/>
          </a:bodyPr>
          <a:lstStyle>
            <a:lvl1pPr marL="0" indent="0" algn="l">
              <a:buNone/>
              <a:defRPr sz="36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2894765" y="10939713"/>
            <a:ext cx="11054702" cy="640246"/>
          </a:xfrm>
        </p:spPr>
        <p:txBody>
          <a:bodyPr/>
          <a:lstStyle>
            <a:lvl1pPr algn="l">
              <a:defRPr/>
            </a:lvl1pPr>
          </a:lstStyle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894764" y="637281"/>
            <a:ext cx="11082008" cy="641862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31" name="Straight Connector 30"/>
          <p:cNvCxnSpPr/>
          <p:nvPr/>
        </p:nvCxnSpPr>
        <p:spPr>
          <a:xfrm>
            <a:off x="2894765" y="6287210"/>
            <a:ext cx="11054702" cy="0"/>
          </a:xfrm>
          <a:prstGeom prst="line">
            <a:avLst/>
          </a:prstGeom>
          <a:ln w="31750"/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872430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jp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038953"/>
            <a:ext cx="24384000" cy="8211882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38" b="-1538"/>
          <a:stretch/>
        </p:blipFill>
        <p:spPr bwMode="black">
          <a:xfrm>
            <a:off x="0" y="12252960"/>
            <a:ext cx="24384000" cy="148590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903159" y="1609039"/>
            <a:ext cx="19206550" cy="209847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03159" y="4031465"/>
            <a:ext cx="19206550" cy="690122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5108277" y="660741"/>
            <a:ext cx="7001430" cy="618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B58FB7-A397-CD46-A2E4-66A9FDDCA7C6}" type="datetimeFigureOut">
              <a:rPr lang="en-US" smtClean="0"/>
              <a:t>4/11/21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03158" y="658615"/>
            <a:ext cx="11877672" cy="61840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60121" y="1597946"/>
            <a:ext cx="1622038" cy="1007156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5600">
                <a:solidFill>
                  <a:schemeClr val="accent1"/>
                </a:solidFill>
              </a:defRPr>
            </a:lvl1pPr>
          </a:lstStyle>
          <a:p>
            <a:fld id="{86CB4B4D-7CA3-9044-876B-883B54F8677D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0" y="12256826"/>
            <a:ext cx="24384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814588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3" r:id="rId1"/>
    <p:sldLayoutId id="2147483694" r:id="rId2"/>
    <p:sldLayoutId id="2147483695" r:id="rId3"/>
    <p:sldLayoutId id="2147483696" r:id="rId4"/>
    <p:sldLayoutId id="2147483697" r:id="rId5"/>
    <p:sldLayoutId id="2147483698" r:id="rId6"/>
    <p:sldLayoutId id="2147483699" r:id="rId7"/>
    <p:sldLayoutId id="2147483700" r:id="rId8"/>
    <p:sldLayoutId id="2147483701" r:id="rId9"/>
    <p:sldLayoutId id="2147483702" r:id="rId10"/>
    <p:sldLayoutId id="2147483703" r:id="rId11"/>
    <p:sldLayoutId id="2147483704" r:id="rId12"/>
    <p:sldLayoutId id="2147483705" r:id="rId13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6400" b="0" i="0" kern="1200" cap="all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120000"/>
        </a:lnSpc>
        <a:spcBef>
          <a:spcPts val="2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4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36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32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4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4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4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4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4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npr.org/2020/09/27/912486921/food-insecurity-in-the-u-s-by-the-numbers" TargetMode="External"/><Relationship Id="rId2" Type="http://schemas.openxmlformats.org/officeDocument/2006/relationships/hyperlink" Target="https://search.datacite.org/works/10.1177/1045159515583813" TargetMode="External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omments" Target="../comments/comment1.xml"/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Food Insecurity in Student Veterans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/>
              <a:t>Assessing </a:t>
            </a:r>
            <a:r>
              <a:rPr dirty="0"/>
              <a:t>Food Insecurity in Student Veterans</a:t>
            </a:r>
          </a:p>
        </p:txBody>
      </p:sp>
      <p:sp>
        <p:nvSpPr>
          <p:cNvPr id="153" name="Honors Capstone Research Project"/>
          <p:cNvSpPr txBox="1">
            <a:spLocks noGrp="1"/>
          </p:cNvSpPr>
          <p:nvPr>
            <p:ph type="body" sz="quarter" idx="21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dirty="0">
                <a:solidFill>
                  <a:schemeClr val="tx2"/>
                </a:solidFill>
              </a:rPr>
              <a:t>Honors Capstone Research Project</a:t>
            </a:r>
          </a:p>
        </p:txBody>
      </p:sp>
      <p:sp>
        <p:nvSpPr>
          <p:cNvPr id="152" name="Gabrielle Norconk; Faculty Mentor: Dr. Blakely Brown"/>
          <p:cNvSpPr txBox="1">
            <a:spLocks noGrp="1"/>
          </p:cNvSpPr>
          <p:nvPr>
            <p:ph type="body" sz="quarter" idx="1"/>
          </p:nvPr>
        </p:nvSpPr>
        <p:spPr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/>
          <a:lstStyle/>
          <a:p>
            <a:r>
              <a:rPr dirty="0">
                <a:solidFill>
                  <a:schemeClr val="tx2"/>
                </a:solidFill>
              </a:rPr>
              <a:t>Gabrielle Norconk; Faculty Mentor: Dr. Blakely Brown</a:t>
            </a:r>
          </a:p>
        </p:txBody>
      </p:sp>
    </p:spTree>
  </p:cSld>
  <p:clrMapOvr>
    <a:masterClrMapping/>
  </p:clrMapOvr>
  <p:transition spd="med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8" name="Conclusion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dirty="0"/>
              <a:t>Conclusion</a:t>
            </a:r>
          </a:p>
        </p:txBody>
      </p:sp>
      <p:sp>
        <p:nvSpPr>
          <p:cNvPr id="179" name="Veterans who have served after 1990 likely have a higher rate of food insecurity than the general population…"/>
          <p:cNvSpPr txBox="1">
            <a:spLocks noGrp="1"/>
          </p:cNvSpPr>
          <p:nvPr>
            <p:ph type="body" idx="1"/>
          </p:nvPr>
        </p:nvSpPr>
        <p:spPr>
          <a:xfrm>
            <a:off x="1887159" y="3707509"/>
            <a:ext cx="19206550" cy="6901226"/>
          </a:xfrm>
          <a:prstGeom prst="rect">
            <a:avLst/>
          </a:prstGeom>
        </p:spPr>
        <p:txBody>
          <a:bodyPr>
            <a:normAutofit/>
          </a:bodyPr>
          <a:lstStyle/>
          <a:p>
            <a:r>
              <a:rPr sz="4800" dirty="0"/>
              <a:t>Veterans who have served after 1990 likely have a higher rate of food insecurity than the general population</a:t>
            </a:r>
            <a:r>
              <a:rPr lang="en-US" sz="4800" dirty="0"/>
              <a:t>.</a:t>
            </a:r>
            <a:endParaRPr sz="4800" dirty="0"/>
          </a:p>
          <a:p>
            <a:r>
              <a:rPr sz="4800" dirty="0"/>
              <a:t>This population includes student veterans, who have the additional challenge of transitioning to being a college student</a:t>
            </a:r>
            <a:r>
              <a:rPr lang="en-US" sz="4800" dirty="0"/>
              <a:t>.</a:t>
            </a:r>
            <a:endParaRPr sz="4800" dirty="0"/>
          </a:p>
          <a:p>
            <a:r>
              <a:rPr sz="4800" dirty="0"/>
              <a:t>More research needs to be done to confirm these results and to understand how to best support this population</a:t>
            </a:r>
            <a:r>
              <a:rPr lang="en-US" sz="4800" dirty="0"/>
              <a:t>.</a:t>
            </a:r>
            <a:endParaRPr sz="4800" dirty="0"/>
          </a:p>
        </p:txBody>
      </p: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A02211-22AA-2242-96B8-2AF724BA30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References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D64B424-D235-8B45-A3B5-0EA54C43757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14350" y="2686050"/>
            <a:ext cx="23869650" cy="10344150"/>
          </a:xfrm>
        </p:spPr>
        <p:txBody>
          <a:bodyPr>
            <a:normAutofit fontScale="25000" lnSpcReduction="20000"/>
          </a:bodyPr>
          <a:lstStyle/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5) Andrew S. London, &amp; Colleen M. Heflin. (2015). Supplemental nutrition assistance program (SNAP) use among active-duty military personnel, veterans, and reservists.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Population Research and Policy Review, 34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(6), 805-826. doi:10.1007/s11113-015-9373-x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11) Becerra, M. B., &amp; Becerra, B. J. (2020). Psychological distress among college students: Role of food insecurity and other social determinants of mental health.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International Journal of Environmental Research and Public Health, 17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(11), 4118. doi:10.3390/ijerph17114118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6)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Brostow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D.,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Gunzburger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E., &amp; Thomas, K. (2017). Food insecurity among veterans: Findings from the health and retirement study.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The Journal of Nutrition, Health &amp; Aging, 21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(10), 1358-1364. doi:10.1007/s12603-017-0910-7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12) Griffin, B. J., Williams, C. L., Shaler, L., Dees, R. F., Cowden, R. G., Bryan, C. J., . . .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Maguen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S. (2020). Profiles of moral distress and associated outcomes among student veterans.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Psychological Trauma: Theory, Research, Practice, and Policy, 12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(7), 669-677. doi:10.1037/tra0000584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2)Kirchner, M. J. (2015, Apr 24,). Supporting student veteran transition to college and academic success.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Adult Learning (Washington, D.C.), 26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116-123. doi:10.1177/1045159515583813 Retrieved from 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https://search.datacite.org/works/10.1177/1045159515583813</a:t>
            </a:r>
            <a:endParaRPr lang="en-US" sz="7200" dirty="0">
              <a:solidFill>
                <a:schemeClr val="tx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7) Mares, A., &amp;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Rosenheck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R. (2004). Perceived relationship between military service and homelessness among homeless veterans with mental illness.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The Journal of Nervous and Mental Disease, 192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(10), 715-719. doi:10.1097/01.nmd.0000142022.08830.f4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8) Miller, D. P., Larson, M. J., Byrne, T., &amp;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DeVoe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E. (2016). Food insecurity in veteran households: Findings from nationally representative data.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Public Health Nutrition, 19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(10), 1731-1740. doi:10.1017/S1368980015003067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3) Seal, K. H.,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Bertenthal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D., Miner, C. R., Sen, S., &amp;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Marmar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C. (2007). Bringing the war back home: Mental health disorders among 103 788 US veterans returning from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iraq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and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afghanistan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seen at department of veterans affairs facilities.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Archives of Internal Medicine (1960), 167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(5), 476-482. doi:10.1001/archinte.167.5.476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1) Silva,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C.Food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insecurity in the U.S. by the numbers. Retrieved from 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https://www.npr.org/2020/09/27/912486921/food-insecurity-in-the-u-s-by-the-numbers</a:t>
            </a:r>
            <a:endParaRPr lang="en-US" sz="7200" dirty="0">
              <a:solidFill>
                <a:schemeClr val="tx1">
                  <a:lumMod val="95000"/>
                  <a:lumOff val="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9) Wang, E. A., McGinnis, K. A., Goulet, J., Bryant, K.,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Gibert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C., Leaf, D. A., . . .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Fiellin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D. A. (2015). Food insecurity and health: Data from the veterans aging cohort study.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Public Health Reports (1974), 130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(3), 261-268. doi:10.1177/003335491513000313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10) Wax, S. G., &amp;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Stankorb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S. M. (2016). Prevalence of food insecurity among military households with children 5 years of age and younger.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Public Health Nutrition, 19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(13), 2458-2466. doi:10.1017/S1368980016000422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4)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Widome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R., Jensen, A.,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Bangerter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A., &amp; Fu, S. S. (2015). Food insecurity among veterans of the US wars in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iraq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and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afghanistan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Public Health Nutrition, 18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(5), 844-849. doi:10.1017/S136898001400072X</a:t>
            </a:r>
          </a:p>
          <a:p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13)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Widome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R., Laska, M. N., Gulden, A., Fu, S. S., &amp; Lust, K. (2011). Health risk behaviors of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afghanistan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and </a:t>
            </a:r>
            <a:r>
              <a:rPr lang="en-US" sz="7200" dirty="0" err="1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iraq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war veterans attending college.</a:t>
            </a:r>
            <a:r>
              <a:rPr lang="en-US" sz="7200" i="1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 American Journal of Health Promotion, 26</a:t>
            </a:r>
            <a:r>
              <a:rPr lang="en-US" sz="7200" dirty="0">
                <a:solidFill>
                  <a:schemeClr val="tx1">
                    <a:lumMod val="95000"/>
                    <a:lumOff val="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(2), 101-108. doi:10.4278/ajhp.090826-QUAN-278</a:t>
            </a:r>
          </a:p>
          <a:p>
            <a:endParaRPr lang="en-US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4431339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Background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dirty="0"/>
              <a:t>Background</a:t>
            </a:r>
          </a:p>
        </p:txBody>
      </p:sp>
      <p:sp>
        <p:nvSpPr>
          <p:cNvPr id="156" name="Limited research specifically exploring rates of food insecurity within the veteran population…"/>
          <p:cNvSpPr txBox="1">
            <a:spLocks noGrp="1"/>
          </p:cNvSpPr>
          <p:nvPr>
            <p:ph type="body" idx="1"/>
          </p:nvPr>
        </p:nvSpPr>
        <p:spPr>
          <a:xfrm>
            <a:off x="1127760" y="2818181"/>
            <a:ext cx="20645120" cy="9288780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r>
              <a:rPr lang="en-US" dirty="0"/>
              <a:t>Food insecurity is the lack of a household’s physical and economic access to adequate amounts of nutritious, safe, and culturally appropriate foods. </a:t>
            </a:r>
          </a:p>
          <a:p>
            <a:r>
              <a:rPr lang="en-US" dirty="0"/>
              <a:t>In 2019 the United States had a household food insecurity rate of 10.5% which represents a total of 35.2 million people.(1)</a:t>
            </a:r>
          </a:p>
          <a:p>
            <a:r>
              <a:rPr lang="en-US" dirty="0"/>
              <a:t>The COVID-19 pandemic is expected to increase the number of food-insecure individuals in the U.S. to 54.3 million. (1)</a:t>
            </a:r>
          </a:p>
          <a:p>
            <a:r>
              <a:rPr lang="en-US" dirty="0"/>
              <a:t>Limited research exploring rates of food insecurity within the veteran population, in particular, student veterans. (2,3,4)</a:t>
            </a:r>
          </a:p>
          <a:p>
            <a:r>
              <a:rPr dirty="0"/>
              <a:t>The</a:t>
            </a:r>
            <a:r>
              <a:rPr lang="en-US" dirty="0"/>
              <a:t> limited</a:t>
            </a:r>
            <a:r>
              <a:rPr dirty="0"/>
              <a:t> studies mostly surveyed retired veterans, who were 65</a:t>
            </a:r>
            <a:r>
              <a:rPr lang="en-US" dirty="0"/>
              <a:t> years</a:t>
            </a:r>
            <a:r>
              <a:rPr dirty="0"/>
              <a:t> and older</a:t>
            </a:r>
            <a:r>
              <a:rPr lang="en-US" dirty="0"/>
              <a:t>. (5,6,7,8,9,10)</a:t>
            </a:r>
          </a:p>
          <a:p>
            <a:r>
              <a:rPr dirty="0"/>
              <a:t>Our newest </a:t>
            </a:r>
            <a:r>
              <a:rPr lang="en-US" dirty="0"/>
              <a:t>student v</a:t>
            </a:r>
            <a:r>
              <a:rPr dirty="0"/>
              <a:t>eterans are struggling more with their mental health, substance addictions, and displaying life risking behavior</a:t>
            </a:r>
            <a:r>
              <a:rPr lang="en-US" dirty="0"/>
              <a:t>. (2,3,11,12,13)</a:t>
            </a:r>
            <a:endParaRPr dirty="0"/>
          </a:p>
        </p:txBody>
      </p:sp>
    </p:spTree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Hypothesis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>
                <a:solidFill>
                  <a:schemeClr val="tx1">
                    <a:lumMod val="95000"/>
                    <a:lumOff val="5000"/>
                  </a:schemeClr>
                </a:solidFill>
              </a:rPr>
              <a:t>Hypothesis</a:t>
            </a:r>
            <a:endParaRPr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159" name="Veterans who have served after 1990 have a higher prevalence rate of food insecurity…"/>
          <p:cNvSpPr txBox="1">
            <a:spLocks noGrp="1"/>
          </p:cNvSpPr>
          <p:nvPr>
            <p:ph type="body" idx="1"/>
          </p:nvPr>
        </p:nvSpPr>
        <p:spPr>
          <a:xfrm>
            <a:off x="2274291" y="3707509"/>
            <a:ext cx="19206550" cy="6901226"/>
          </a:xfrm>
          <a:prstGeom prst="rect">
            <a:avLst/>
          </a:prstGeom>
        </p:spPr>
        <p:txBody>
          <a:bodyPr>
            <a:normAutofit/>
          </a:bodyPr>
          <a:lstStyle/>
          <a:p>
            <a:r>
              <a:rPr lang="en-US" sz="4800" dirty="0"/>
              <a:t>From my review of the published research, I developed a hypothesis:  Veterans who served after 1990 will have a higher prevalence of food insecurity than the general population.</a:t>
            </a:r>
          </a:p>
          <a:p>
            <a:r>
              <a:rPr lang="en-US" sz="4800" dirty="0"/>
              <a:t>People who experience food insecurity will have an unhealthier diet, and eat less fruits and vegetables</a:t>
            </a:r>
          </a:p>
        </p:txBody>
      </p:sp>
    </p:spTree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My Research"/>
          <p:cNvSpPr txBox="1">
            <a:spLocks noGrp="1"/>
          </p:cNvSpPr>
          <p:nvPr>
            <p:ph type="title"/>
          </p:nvPr>
        </p:nvSpPr>
        <p:spPr>
          <a:xfrm>
            <a:off x="1769303" y="914095"/>
            <a:ext cx="19206550" cy="20984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Methods</a:t>
            </a:r>
            <a:endParaRPr dirty="0"/>
          </a:p>
        </p:txBody>
      </p:sp>
      <p:sp>
        <p:nvSpPr>
          <p:cNvPr id="162" name="Distributed an online survey, created in Qualtrics, via student email…"/>
          <p:cNvSpPr txBox="1">
            <a:spLocks noGrp="1"/>
          </p:cNvSpPr>
          <p:nvPr>
            <p:ph type="body" idx="1"/>
          </p:nvPr>
        </p:nvSpPr>
        <p:spPr>
          <a:xfrm>
            <a:off x="776224" y="2358136"/>
            <a:ext cx="21844000" cy="9804400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r>
              <a:rPr lang="en-US" sz="4800" dirty="0"/>
              <a:t>Developed an 16-item survey containing demographic, dietary, socioeconomic and validated food security questions.</a:t>
            </a:r>
          </a:p>
          <a:p>
            <a:r>
              <a:rPr lang="en-US" sz="4800" dirty="0"/>
              <a:t>Obtained UM IRB approval for the study (IRB # 30-21).</a:t>
            </a:r>
          </a:p>
          <a:p>
            <a:r>
              <a:rPr sz="4800" dirty="0"/>
              <a:t>Distributed </a:t>
            </a:r>
            <a:r>
              <a:rPr lang="en-US" sz="4800" dirty="0"/>
              <a:t>the</a:t>
            </a:r>
            <a:r>
              <a:rPr sz="4800" dirty="0"/>
              <a:t> online survey, created in Qualtrics, via email</a:t>
            </a:r>
            <a:r>
              <a:rPr lang="en-US" sz="4800" dirty="0"/>
              <a:t> to student veterans, age 18 and older attending either UM and Missoula College.</a:t>
            </a:r>
          </a:p>
          <a:p>
            <a:r>
              <a:rPr lang="en-US" sz="4800" dirty="0"/>
              <a:t>Worked in partnership with the UM Vets Office to distribute survey during the first 7 weeks of spring semester 2021.</a:t>
            </a:r>
            <a:endParaRPr sz="4800" dirty="0"/>
          </a:p>
          <a:p>
            <a:r>
              <a:rPr sz="4800" dirty="0"/>
              <a:t>25</a:t>
            </a:r>
            <a:r>
              <a:rPr lang="en-US" sz="4800" dirty="0"/>
              <a:t> out of 33 participants </a:t>
            </a:r>
            <a:r>
              <a:rPr sz="4800" dirty="0"/>
              <a:t>respon</a:t>
            </a:r>
            <a:r>
              <a:rPr lang="en-US" sz="4800" dirty="0"/>
              <a:t>ded</a:t>
            </a:r>
            <a:r>
              <a:rPr sz="4800" dirty="0"/>
              <a:t> to the majority of the survey</a:t>
            </a:r>
            <a:r>
              <a:rPr lang="en-US" sz="4800" dirty="0"/>
              <a:t> questions.</a:t>
            </a:r>
          </a:p>
          <a:p>
            <a:r>
              <a:rPr lang="en-US" sz="4800" dirty="0"/>
              <a:t>Data analysis:  Assessed descriptive and frequency distributions for multiple variables using SPSS version 25. </a:t>
            </a:r>
            <a:endParaRPr sz="4800" dirty="0"/>
          </a:p>
        </p:txBody>
      </p:sp>
    </p:spTree>
  </p:cSld>
  <p:clrMapOvr>
    <a:masterClrMapping/>
  </p:clrMapOvr>
  <p:transition spd="med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More Collected Demographics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en-US" dirty="0"/>
              <a:t>Results</a:t>
            </a:r>
            <a:endParaRPr dirty="0"/>
          </a:p>
        </p:txBody>
      </p:sp>
      <p:sp>
        <p:nvSpPr>
          <p:cNvPr id="165" name="96% (24) reported previous or current service in any branch of the U.S. military…"/>
          <p:cNvSpPr txBox="1">
            <a:spLocks noGrp="1"/>
          </p:cNvSpPr>
          <p:nvPr>
            <p:ph type="body" idx="1"/>
          </p:nvPr>
        </p:nvSpPr>
        <p:spPr>
          <a:xfrm>
            <a:off x="1473200" y="3078480"/>
            <a:ext cx="20636509" cy="9291320"/>
          </a:xfrm>
          <a:prstGeom prst="rect">
            <a:avLst/>
          </a:prstGeom>
        </p:spPr>
        <p:txBody>
          <a:bodyPr>
            <a:normAutofit fontScale="92500" lnSpcReduction="10000"/>
          </a:bodyPr>
          <a:lstStyle/>
          <a:p>
            <a:r>
              <a:rPr lang="en-US" sz="5200" dirty="0"/>
              <a:t>33 survey responses; of these, 25 participants completed most/all of the survey questions. Analyzed these 25 surveys.</a:t>
            </a:r>
          </a:p>
          <a:p>
            <a:r>
              <a:rPr lang="en-US" sz="5200" dirty="0"/>
              <a:t>Demographics:</a:t>
            </a:r>
          </a:p>
          <a:p>
            <a:pPr lvl="1"/>
            <a:r>
              <a:rPr lang="en-US" sz="4800" dirty="0"/>
              <a:t>Age range: 22 - 67 years old; Mean: 38.74 </a:t>
            </a:r>
            <a:r>
              <a:rPr lang="en-US" sz="4800" dirty="0">
                <a:sym typeface="Symbol" pitchFamily="2" charset="2"/>
              </a:rPr>
              <a:t></a:t>
            </a:r>
            <a:r>
              <a:rPr lang="en-US" sz="4800" dirty="0"/>
              <a:t> 14.12 years old</a:t>
            </a:r>
          </a:p>
          <a:p>
            <a:pPr lvl="1"/>
            <a:r>
              <a:rPr lang="en-US" sz="4800" dirty="0"/>
              <a:t>Gender: 84% (n=21) male, 16% (n=4) female</a:t>
            </a:r>
          </a:p>
          <a:p>
            <a:pPr lvl="1"/>
            <a:r>
              <a:rPr lang="en-US" sz="4800" dirty="0"/>
              <a:t>Student status: 96% University of Montana student, 4% (n=1) Not</a:t>
            </a:r>
          </a:p>
          <a:p>
            <a:pPr lvl="1"/>
            <a:r>
              <a:rPr lang="en-US" sz="4800" dirty="0"/>
              <a:t>Race: 92% (n=23) White, 4% (n=1) Native American</a:t>
            </a:r>
          </a:p>
          <a:p>
            <a:r>
              <a:rPr lang="en-US" sz="5200" dirty="0"/>
              <a:t>Food Insecurity Score:</a:t>
            </a:r>
          </a:p>
          <a:p>
            <a:pPr lvl="1"/>
            <a:r>
              <a:rPr lang="en-US" sz="4800" dirty="0"/>
              <a:t>80% (n=20) were food secure</a:t>
            </a:r>
          </a:p>
          <a:p>
            <a:pPr lvl="1"/>
            <a:r>
              <a:rPr lang="en-US" sz="4800" dirty="0"/>
              <a:t>20% (n= 5) were food insecure</a:t>
            </a:r>
          </a:p>
          <a:p>
            <a:pPr marL="0" indent="0">
              <a:buNone/>
            </a:pPr>
            <a:endParaRPr lang="en-US" dirty="0"/>
          </a:p>
          <a:p>
            <a:pPr marL="508508" indent="-508508" defTabSz="2218944">
              <a:spcBef>
                <a:spcPts val="2100"/>
              </a:spcBef>
              <a:defRPr sz="4368"/>
            </a:pPr>
            <a:endParaRPr dirty="0"/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Chart 8">
            <a:extLst>
              <a:ext uri="{FF2B5EF4-FFF2-40B4-BE49-F238E27FC236}">
                <a16:creationId xmlns:a16="http://schemas.microsoft.com/office/drawing/2014/main" id="{14796FD7-55D6-D94D-9109-726D20BED47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697997256"/>
              </p:ext>
            </p:extLst>
          </p:nvPr>
        </p:nvGraphicFramePr>
        <p:xfrm>
          <a:off x="942975" y="1"/>
          <a:ext cx="21917025" cy="124301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841004050"/>
      </p:ext>
    </p:extLst>
  </p:cSld>
  <p:clrMapOvr>
    <a:masterClrMapping/>
  </p:clrMapOvr>
  <p:transition spd="med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70" name="U.S. Rates of Food Insecurity"/>
          <p:cNvGraphicFramePr/>
          <p:nvPr>
            <p:extLst>
              <p:ext uri="{D42A27DB-BD31-4B8C-83A1-F6EECF244321}">
                <p14:modId xmlns:p14="http://schemas.microsoft.com/office/powerpoint/2010/main" val="3554944603"/>
              </p:ext>
            </p:extLst>
          </p:nvPr>
        </p:nvGraphicFramePr>
        <p:xfrm>
          <a:off x="886057" y="149334"/>
          <a:ext cx="21709498" cy="125527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2" name="Interesting Correlations from Data"/>
          <p:cNvSpPr txBox="1">
            <a:spLocks noGrp="1"/>
          </p:cNvSpPr>
          <p:nvPr>
            <p:ph type="title"/>
          </p:nvPr>
        </p:nvSpPr>
        <p:spPr>
          <a:xfrm>
            <a:off x="1270000" y="772160"/>
            <a:ext cx="21844000" cy="1557437"/>
          </a:xfrm>
          <a:prstGeom prst="rect">
            <a:avLst/>
          </a:prstGeom>
        </p:spPr>
        <p:txBody>
          <a:bodyPr>
            <a:normAutofit/>
          </a:bodyPr>
          <a:lstStyle/>
          <a:p>
            <a:r>
              <a:rPr lang="en-US" dirty="0"/>
              <a:t>Discussion</a:t>
            </a:r>
            <a:endParaRPr dirty="0"/>
          </a:p>
        </p:txBody>
      </p:sp>
      <p:sp>
        <p:nvSpPr>
          <p:cNvPr id="173" name="100% of food insecure subjects had served after the year 2000…"/>
          <p:cNvSpPr txBox="1">
            <a:spLocks noGrp="1"/>
          </p:cNvSpPr>
          <p:nvPr>
            <p:ph type="body" idx="1"/>
          </p:nvPr>
        </p:nvSpPr>
        <p:spPr>
          <a:xfrm>
            <a:off x="841695" y="2136625"/>
            <a:ext cx="19206550" cy="6901226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100% </a:t>
            </a:r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(n=5) </a:t>
            </a:r>
            <a:r>
              <a:rPr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of food insecure </a:t>
            </a:r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UM student veterans who completed the survey </a:t>
            </a:r>
            <a:r>
              <a:rPr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served</a:t>
            </a:r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in the military</a:t>
            </a:r>
            <a:r>
              <a:rPr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after the year 2000</a:t>
            </a:r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. </a:t>
            </a:r>
            <a:endParaRPr sz="48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As expected</a:t>
            </a:r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,</a:t>
            </a:r>
            <a:r>
              <a:rPr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 those who were food insecure were more likely to rate their diet as average or worse, and were less likely to eat fruits and vegetables on a regular basis</a:t>
            </a:r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.</a:t>
            </a:r>
            <a:endParaRPr sz="48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Those who were food insecure didn’t believe their lack of access to food was influenced by their previous military service or veteran status</a:t>
            </a:r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.</a:t>
            </a:r>
            <a:endParaRPr sz="4800" dirty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r>
              <a:rPr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3 of the 5 food insecure </a:t>
            </a:r>
            <a:r>
              <a:rPr lang="en-US"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student veterans </a:t>
            </a:r>
            <a:r>
              <a:rPr sz="4800" dirty="0">
                <a:solidFill>
                  <a:schemeClr val="tx1">
                    <a:lumMod val="95000"/>
                    <a:lumOff val="5000"/>
                  </a:schemeClr>
                </a:solidFill>
              </a:rPr>
              <a:t>claimed better employment options and higher income would be the best way to increase their access to food</a:t>
            </a:r>
          </a:p>
        </p:txBody>
      </p: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5" name="Discussion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dirty="0"/>
              <a:t>Discussion</a:t>
            </a:r>
            <a:r>
              <a:rPr lang="en-US" dirty="0"/>
              <a:t>, (cont’d).</a:t>
            </a:r>
            <a:endParaRPr dirty="0">
              <a:solidFill>
                <a:srgbClr val="FFFF00"/>
              </a:solidFill>
            </a:endParaRPr>
          </a:p>
        </p:txBody>
      </p:sp>
      <p:sp>
        <p:nvSpPr>
          <p:cNvPr id="176" name="Limitations…"/>
          <p:cNvSpPr txBox="1">
            <a:spLocks noGrp="1"/>
          </p:cNvSpPr>
          <p:nvPr>
            <p:ph type="body" idx="1"/>
          </p:nvPr>
        </p:nvSpPr>
        <p:spPr>
          <a:xfrm>
            <a:off x="1416545" y="2828826"/>
            <a:ext cx="21550909" cy="9278135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sz="4800" dirty="0"/>
              <a:t>Limitations</a:t>
            </a:r>
          </a:p>
          <a:p>
            <a:pPr lvl="1"/>
            <a:r>
              <a:rPr lang="en-US" sz="4800" dirty="0"/>
              <a:t>Small s</a:t>
            </a:r>
            <a:r>
              <a:rPr sz="4800" dirty="0"/>
              <a:t>ample size</a:t>
            </a:r>
            <a:r>
              <a:rPr lang="en-US" sz="4800" dirty="0"/>
              <a:t> (n=25) </a:t>
            </a:r>
          </a:p>
          <a:p>
            <a:pPr lvl="1"/>
            <a:r>
              <a:rPr sz="4800" dirty="0"/>
              <a:t>Uncertainty </a:t>
            </a:r>
            <a:r>
              <a:rPr lang="en-US" sz="4800" dirty="0"/>
              <a:t>about how the </a:t>
            </a:r>
            <a:r>
              <a:rPr sz="4800" dirty="0"/>
              <a:t>COVID</a:t>
            </a:r>
            <a:r>
              <a:rPr lang="en-US" sz="4800" dirty="0"/>
              <a:t>-19 pandemic impacted food security</a:t>
            </a:r>
            <a:endParaRPr sz="4800" dirty="0"/>
          </a:p>
          <a:p>
            <a:r>
              <a:rPr sz="4800" dirty="0"/>
              <a:t>Further research</a:t>
            </a:r>
          </a:p>
          <a:p>
            <a:pPr lvl="1"/>
            <a:r>
              <a:rPr sz="4800" dirty="0"/>
              <a:t>Larger</a:t>
            </a:r>
            <a:r>
              <a:rPr lang="en-US" sz="4800" dirty="0"/>
              <a:t>, prospective</a:t>
            </a:r>
            <a:r>
              <a:rPr sz="4800" dirty="0"/>
              <a:t> studies analyzing the </a:t>
            </a:r>
            <a:r>
              <a:rPr lang="en-US" sz="4800" dirty="0"/>
              <a:t>prevalence </a:t>
            </a:r>
            <a:r>
              <a:rPr sz="4800" dirty="0"/>
              <a:t>of food insecurity in student veterans </a:t>
            </a:r>
          </a:p>
          <a:p>
            <a:pPr lvl="2"/>
            <a:r>
              <a:rPr lang="en-US" sz="4800" dirty="0"/>
              <a:t>Explore c</a:t>
            </a:r>
            <a:r>
              <a:rPr sz="4800" dirty="0"/>
              <a:t>orrelation between time of service and food insecurity </a:t>
            </a:r>
            <a:r>
              <a:rPr lang="en-US" sz="4800" dirty="0"/>
              <a:t>prevalence</a:t>
            </a:r>
            <a:endParaRPr sz="4800" dirty="0"/>
          </a:p>
          <a:p>
            <a:pPr lvl="1"/>
            <a:r>
              <a:rPr sz="4800" dirty="0"/>
              <a:t>If this pattern continues what is causing it? What changes/challenges do our current veterans have? 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Gallery">
  <a:themeElements>
    <a:clrScheme name="Gallery">
      <a:dk1>
        <a:sysClr val="windowText" lastClr="000000"/>
      </a:dk1>
      <a:lt1>
        <a:sysClr val="window" lastClr="FFFFFF"/>
      </a:lt1>
      <a:dk2>
        <a:srgbClr val="454545"/>
      </a:dk2>
      <a:lt2>
        <a:srgbClr val="DFDBD5"/>
      </a:lt2>
      <a:accent1>
        <a:srgbClr val="B71E42"/>
      </a:accent1>
      <a:accent2>
        <a:srgbClr val="DE478E"/>
      </a:accent2>
      <a:accent3>
        <a:srgbClr val="BC72F0"/>
      </a:accent3>
      <a:accent4>
        <a:srgbClr val="795FAF"/>
      </a:accent4>
      <a:accent5>
        <a:srgbClr val="586EA6"/>
      </a:accent5>
      <a:accent6>
        <a:srgbClr val="6892A0"/>
      </a:accent6>
      <a:hlink>
        <a:srgbClr val="FA2B5C"/>
      </a:hlink>
      <a:folHlink>
        <a:srgbClr val="BC658E"/>
      </a:folHlink>
    </a:clrScheme>
    <a:fontScheme name="Gallery">
      <a:majorFont>
        <a:latin typeface="Gill Sans MT" panose="020B0502020104020203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lery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F5E91637-A7B6-4E27-B710-77DA7014EE1E}"/>
    </a:ext>
  </a:extLst>
</a:theme>
</file>

<file path=ppt/theme/theme2.xml><?xml version="1.0" encoding="utf-8"?>
<a:theme xmlns:a="http://schemas.openxmlformats.org/drawingml/2006/main" name="22_ColorGradient">
  <a:themeElements>
    <a:clrScheme name="22_ColorGradient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76BA"/>
      </a:accent1>
      <a:accent2>
        <a:srgbClr val="05A89D"/>
      </a:accent2>
      <a:accent3>
        <a:srgbClr val="1DB100"/>
      </a:accent3>
      <a:accent4>
        <a:srgbClr val="F9B900"/>
      </a:accent4>
      <a:accent5>
        <a:srgbClr val="EE220D"/>
      </a:accent5>
      <a:accent6>
        <a:srgbClr val="CB297B"/>
      </a:accent6>
      <a:hlink>
        <a:srgbClr val="0000FF"/>
      </a:hlink>
      <a:folHlink>
        <a:srgbClr val="FF00FF"/>
      </a:folHlink>
    </a:clrScheme>
    <a:fontScheme name="22_ColorGradient">
      <a:majorFont>
        <a:latin typeface="Graphik Semibold"/>
        <a:ea typeface="Graphik Semibold"/>
        <a:cs typeface="Graphik Semibold"/>
      </a:majorFont>
      <a:minorFont>
        <a:latin typeface="Graphik Semibold"/>
        <a:ea typeface="Graphik Semibold"/>
        <a:cs typeface="Graphik Semibold"/>
      </a:minorFont>
    </a:fontScheme>
    <a:fmtScheme name="22_ColorGradient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2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Graphik-Medium"/>
            <a:ea typeface="Graphik-Medium"/>
            <a:cs typeface="Graphik-Medium"/>
            <a:sym typeface="Graphik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929292"/>
            </a:solidFill>
            <a:effectLst/>
            <a:uFillTx/>
            <a:latin typeface="Graphik"/>
            <a:ea typeface="Graphik"/>
            <a:cs typeface="Graphik"/>
            <a:sym typeface="Graphik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{59EABEC5-935A-0144-BB08-722B391B1A75}tf10001119</Template>
  <TotalTime>135</TotalTime>
  <Words>1431</Words>
  <Application>Microsoft Macintosh PowerPoint</Application>
  <PresentationFormat>Custom</PresentationFormat>
  <Paragraphs>71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8" baseType="lpstr">
      <vt:lpstr>Arial</vt:lpstr>
      <vt:lpstr>Gill Sans MT</vt:lpstr>
      <vt:lpstr>Graphik</vt:lpstr>
      <vt:lpstr>Graphik-Medium</vt:lpstr>
      <vt:lpstr>Helvetica Neue</vt:lpstr>
      <vt:lpstr>Times New Roman</vt:lpstr>
      <vt:lpstr>Gallery</vt:lpstr>
      <vt:lpstr>Assessing Food Insecurity in Student Veterans</vt:lpstr>
      <vt:lpstr>Background</vt:lpstr>
      <vt:lpstr>Hypothesis</vt:lpstr>
      <vt:lpstr>Methods</vt:lpstr>
      <vt:lpstr>Results</vt:lpstr>
      <vt:lpstr>PowerPoint Presentation</vt:lpstr>
      <vt:lpstr>PowerPoint Presentation</vt:lpstr>
      <vt:lpstr>Discussion</vt:lpstr>
      <vt:lpstr>Discussion, (cont’d).</vt:lpstr>
      <vt:lpstr>Conclusion</vt:lpstr>
      <vt:lpstr>References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Food Insecurity in Student Veterans</dc:title>
  <cp:lastModifiedBy>Microsoft Office User</cp:lastModifiedBy>
  <cp:revision>19</cp:revision>
  <dcterms:modified xsi:type="dcterms:W3CDTF">2021-04-11T18:52:58Z</dcterms:modified>
</cp:coreProperties>
</file>