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sldIdLst>
    <p:sldId id="257" r:id="rId2"/>
    <p:sldId id="269" r:id="rId3"/>
    <p:sldId id="259" r:id="rId4"/>
    <p:sldId id="303" r:id="rId5"/>
    <p:sldId id="289" r:id="rId6"/>
    <p:sldId id="291" r:id="rId7"/>
    <p:sldId id="292" r:id="rId8"/>
    <p:sldId id="304" r:id="rId9"/>
    <p:sldId id="293" r:id="rId10"/>
    <p:sldId id="294" r:id="rId11"/>
    <p:sldId id="273" r:id="rId12"/>
    <p:sldId id="295" r:id="rId13"/>
    <p:sldId id="307" r:id="rId14"/>
    <p:sldId id="300" r:id="rId15"/>
    <p:sldId id="298" r:id="rId16"/>
    <p:sldId id="301" r:id="rId17"/>
    <p:sldId id="302" r:id="rId18"/>
    <p:sldId id="308" r:id="rId19"/>
    <p:sldId id="310" r:id="rId20"/>
    <p:sldId id="306"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760"/>
    <p:restoredTop sz="91914"/>
  </p:normalViewPr>
  <p:slideViewPr>
    <p:cSldViewPr snapToGrid="0" snapToObjects="1">
      <p:cViewPr varScale="1">
        <p:scale>
          <a:sx n="107" d="100"/>
          <a:sy n="107" d="100"/>
        </p:scale>
        <p:origin x="656" y="1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3D6DD0-E344-774E-8A31-1FB139F92CA6}" type="datetimeFigureOut">
              <a:rPr lang="en-US" smtClean="0"/>
              <a:t>4/20/22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FEF368-0E67-5C43-9F2B-C6E9C6AE7833}" type="slidenum">
              <a:rPr lang="en-US" smtClean="0"/>
              <a:t>‹#›</a:t>
            </a:fld>
            <a:endParaRPr lang="en-US"/>
          </a:p>
        </p:txBody>
      </p:sp>
    </p:spTree>
    <p:extLst>
      <p:ext uri="{BB962C8B-B14F-4D97-AF65-F5344CB8AC3E}">
        <p14:creationId xmlns:p14="http://schemas.microsoft.com/office/powerpoint/2010/main" val="28566238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for the introduction Chris. Today, I’ll talk about how I was able to improve one of our assays that we use to study Human Cytomegalovirus</a:t>
            </a:r>
          </a:p>
        </p:txBody>
      </p:sp>
      <p:sp>
        <p:nvSpPr>
          <p:cNvPr id="4" name="Slide Number Placeholder 3"/>
          <p:cNvSpPr>
            <a:spLocks noGrp="1"/>
          </p:cNvSpPr>
          <p:nvPr>
            <p:ph type="sldNum" sz="quarter" idx="5"/>
          </p:nvPr>
        </p:nvSpPr>
        <p:spPr/>
        <p:txBody>
          <a:bodyPr/>
          <a:lstStyle/>
          <a:p>
            <a:fld id="{A7FEF368-0E67-5C43-9F2B-C6E9C6AE7833}" type="slidenum">
              <a:rPr lang="en-US" smtClean="0"/>
              <a:t>1</a:t>
            </a:fld>
            <a:endParaRPr lang="en-US"/>
          </a:p>
        </p:txBody>
      </p:sp>
    </p:spTree>
    <p:extLst>
      <p:ext uri="{BB962C8B-B14F-4D97-AF65-F5344CB8AC3E}">
        <p14:creationId xmlns:p14="http://schemas.microsoft.com/office/powerpoint/2010/main" val="11767575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However, there is a problem when using this assay with our HCMV glycoproteins. </a:t>
            </a:r>
          </a:p>
          <a:p>
            <a:r>
              <a:rPr lang="en-US" dirty="0"/>
              <a:t>click.</a:t>
            </a:r>
          </a:p>
          <a:p>
            <a:r>
              <a:rPr lang="en-US" dirty="0"/>
              <a:t>When we express only the </a:t>
            </a:r>
            <a:r>
              <a:rPr lang="en-US" dirty="0" err="1"/>
              <a:t>gB</a:t>
            </a:r>
            <a:r>
              <a:rPr lang="en-US" dirty="0"/>
              <a:t> and </a:t>
            </a:r>
            <a:r>
              <a:rPr lang="en-US" dirty="0" err="1"/>
              <a:t>gH</a:t>
            </a:r>
            <a:r>
              <a:rPr lang="en-US" dirty="0"/>
              <a:t>/</a:t>
            </a:r>
            <a:r>
              <a:rPr lang="en-US" dirty="0" err="1"/>
              <a:t>gL</a:t>
            </a:r>
            <a:r>
              <a:rPr lang="en-US" dirty="0"/>
              <a:t> proteins... </a:t>
            </a:r>
          </a:p>
          <a:p>
            <a:r>
              <a:rPr lang="en-US" dirty="0"/>
              <a:t>click. </a:t>
            </a:r>
          </a:p>
          <a:p>
            <a:r>
              <a:rPr lang="en-US" dirty="0"/>
              <a:t>Fusion occurs, </a:t>
            </a:r>
          </a:p>
          <a:p>
            <a:r>
              <a:rPr lang="en-US" dirty="0"/>
              <a:t>click.</a:t>
            </a:r>
          </a:p>
          <a:p>
            <a:r>
              <a:rPr lang="en-US" dirty="0"/>
              <a:t>Here is an example of fusion occurring with only the H and L proteins expressed. the membranes of cells are stained green while the nuclei are stained blue. In the middle there is one membrane that holds about 10 nuclei, this is a </a:t>
            </a:r>
            <a:r>
              <a:rPr lang="en-US" dirty="0" err="1"/>
              <a:t>synctium</a:t>
            </a:r>
            <a:r>
              <a:rPr lang="en-US" dirty="0"/>
              <a:t> and is evidence of cell-cell fusion.</a:t>
            </a:r>
          </a:p>
          <a:p>
            <a:endParaRPr lang="en-US" dirty="0"/>
          </a:p>
          <a:p>
            <a:r>
              <a:rPr lang="en-US" dirty="0"/>
              <a:t>click. I will call this "dimer" fusion </a:t>
            </a:r>
          </a:p>
          <a:p>
            <a:endParaRPr lang="en-US" dirty="0"/>
          </a:p>
          <a:p>
            <a:r>
              <a:rPr lang="en-US" dirty="0"/>
              <a:t>But, this is not an accurate representation of the regulation of the fusion mechanism of the virus because</a:t>
            </a:r>
          </a:p>
          <a:p>
            <a:r>
              <a:rPr lang="en-US" dirty="0"/>
              <a:t>click</a:t>
            </a:r>
          </a:p>
          <a:p>
            <a:r>
              <a:rPr lang="en-US" dirty="0"/>
              <a:t>The virus requires, at least, the complete trimer and the cellular receptor.</a:t>
            </a:r>
          </a:p>
          <a:p>
            <a:endParaRPr lang="en-US" dirty="0"/>
          </a:p>
        </p:txBody>
      </p:sp>
      <p:sp>
        <p:nvSpPr>
          <p:cNvPr id="4" name="Slide Number Placeholder 3"/>
          <p:cNvSpPr>
            <a:spLocks noGrp="1"/>
          </p:cNvSpPr>
          <p:nvPr>
            <p:ph type="sldNum" sz="quarter" idx="5"/>
          </p:nvPr>
        </p:nvSpPr>
        <p:spPr/>
        <p:txBody>
          <a:bodyPr/>
          <a:lstStyle/>
          <a:p>
            <a:fld id="{A7FEF368-0E67-5C43-9F2B-C6E9C6AE7833}" type="slidenum">
              <a:rPr lang="en-US" smtClean="0"/>
              <a:t>10</a:t>
            </a:fld>
            <a:endParaRPr lang="en-US"/>
          </a:p>
        </p:txBody>
      </p:sp>
    </p:spTree>
    <p:extLst>
      <p:ext uri="{BB962C8B-B14F-4D97-AF65-F5344CB8AC3E}">
        <p14:creationId xmlns:p14="http://schemas.microsoft.com/office/powerpoint/2010/main" val="17347356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lab had previously characterized a </a:t>
            </a:r>
            <a:r>
              <a:rPr lang="en-US" dirty="0" err="1"/>
              <a:t>gL</a:t>
            </a:r>
            <a:r>
              <a:rPr lang="en-US" dirty="0"/>
              <a:t> mutant library and their abilities to produce this dimer (h and L) cell cell fusion. The left result shows  a control condition of cells without HCMV glycoproteins, the middle result shows the WT dimer condition </a:t>
            </a:r>
            <a:r>
              <a:rPr lang="en-US" dirty="0" err="1"/>
              <a:t>i</a:t>
            </a:r>
            <a:r>
              <a:rPr lang="en-US" dirty="0"/>
              <a:t> explained previously, and interestingly..</a:t>
            </a:r>
          </a:p>
          <a:p>
            <a:endParaRPr lang="en-US" dirty="0"/>
          </a:p>
          <a:p>
            <a:r>
              <a:rPr lang="en-US" dirty="0"/>
              <a:t>click</a:t>
            </a:r>
          </a:p>
          <a:p>
            <a:r>
              <a:rPr lang="en-US" dirty="0"/>
              <a:t>there is a mutant that did not produce the same "dimer" fusion.</a:t>
            </a:r>
          </a:p>
          <a:p>
            <a:endParaRPr lang="en-US" dirty="0"/>
          </a:p>
          <a:p>
            <a:r>
              <a:rPr lang="en-US" dirty="0"/>
              <a:t>click.</a:t>
            </a:r>
          </a:p>
          <a:p>
            <a:r>
              <a:rPr lang="en-US" dirty="0"/>
              <a:t>These same mutants were </a:t>
            </a:r>
            <a:r>
              <a:rPr lang="en-US" dirty="0" err="1"/>
              <a:t>constitued</a:t>
            </a:r>
            <a:r>
              <a:rPr lang="en-US" dirty="0"/>
              <a:t> into a virus and analyzed for their infectivity. The y-axis is a measure of infectivity.</a:t>
            </a:r>
          </a:p>
          <a:p>
            <a:r>
              <a:rPr lang="en-US" dirty="0"/>
              <a:t>click.</a:t>
            </a:r>
          </a:p>
          <a:p>
            <a:endParaRPr lang="en-US" dirty="0"/>
          </a:p>
          <a:p>
            <a:r>
              <a:rPr lang="en-US" dirty="0"/>
              <a:t>Interestingly, one of the mutants had similar infectivity to the wild type counterpart. This means that the infectivity must be a result of a trimer dependent mechanism. So, I asked the question: Could the Cell Cell fusion assay be rescued by using this mutant?</a:t>
            </a:r>
          </a:p>
        </p:txBody>
      </p:sp>
      <p:sp>
        <p:nvSpPr>
          <p:cNvPr id="4" name="Slide Number Placeholder 3"/>
          <p:cNvSpPr>
            <a:spLocks noGrp="1"/>
          </p:cNvSpPr>
          <p:nvPr>
            <p:ph type="sldNum" sz="quarter" idx="5"/>
          </p:nvPr>
        </p:nvSpPr>
        <p:spPr/>
        <p:txBody>
          <a:bodyPr/>
          <a:lstStyle/>
          <a:p>
            <a:fld id="{C811B87A-0750-0347-8BCD-94B8BFDEBF1C}" type="slidenum">
              <a:rPr lang="en-US" smtClean="0"/>
              <a:t>11</a:t>
            </a:fld>
            <a:endParaRPr lang="en-US"/>
          </a:p>
        </p:txBody>
      </p:sp>
    </p:spTree>
    <p:extLst>
      <p:ext uri="{BB962C8B-B14F-4D97-AF65-F5344CB8AC3E}">
        <p14:creationId xmlns:p14="http://schemas.microsoft.com/office/powerpoint/2010/main" val="36524253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used the gL63 mutant with the </a:t>
            </a:r>
            <a:r>
              <a:rPr lang="en-US" dirty="0" err="1"/>
              <a:t>gO</a:t>
            </a:r>
            <a:r>
              <a:rPr lang="en-US" dirty="0"/>
              <a:t> protein and an inducible cell line to express the cellular receptor: </a:t>
            </a:r>
            <a:r>
              <a:rPr lang="en-US" dirty="0" err="1"/>
              <a:t>PDGFRa</a:t>
            </a:r>
            <a:r>
              <a:rPr lang="en-US" dirty="0"/>
              <a:t> shown in brown. </a:t>
            </a:r>
          </a:p>
          <a:p>
            <a:r>
              <a:rPr lang="en-US" dirty="0"/>
              <a:t>When these conditions were tested...</a:t>
            </a:r>
          </a:p>
          <a:p>
            <a:r>
              <a:rPr lang="en-US" dirty="0"/>
              <a:t>click.</a:t>
            </a:r>
          </a:p>
          <a:p>
            <a:endParaRPr lang="en-US" dirty="0"/>
          </a:p>
          <a:p>
            <a:r>
              <a:rPr lang="en-US" dirty="0"/>
              <a:t>Fusion </a:t>
            </a:r>
            <a:r>
              <a:rPr lang="en-US" dirty="0" err="1"/>
              <a:t>occured</a:t>
            </a:r>
            <a:r>
              <a:rPr lang="en-US" dirty="0"/>
              <a:t>!</a:t>
            </a:r>
          </a:p>
          <a:p>
            <a:r>
              <a:rPr lang="en-US" dirty="0"/>
              <a:t>click. </a:t>
            </a:r>
          </a:p>
          <a:p>
            <a:endParaRPr lang="en-US" dirty="0"/>
          </a:p>
          <a:p>
            <a:r>
              <a:rPr lang="en-US" dirty="0"/>
              <a:t>here you can see a single membrane with many nuclei, or a </a:t>
            </a:r>
            <a:r>
              <a:rPr lang="en-US" dirty="0" err="1"/>
              <a:t>synctium</a:t>
            </a:r>
            <a:r>
              <a:rPr lang="en-US" dirty="0"/>
              <a:t>. Again, this is a result of fusion.</a:t>
            </a:r>
          </a:p>
        </p:txBody>
      </p:sp>
      <p:sp>
        <p:nvSpPr>
          <p:cNvPr id="4" name="Slide Number Placeholder 3"/>
          <p:cNvSpPr>
            <a:spLocks noGrp="1"/>
          </p:cNvSpPr>
          <p:nvPr>
            <p:ph type="sldNum" sz="quarter" idx="5"/>
          </p:nvPr>
        </p:nvSpPr>
        <p:spPr/>
        <p:txBody>
          <a:bodyPr/>
          <a:lstStyle/>
          <a:p>
            <a:fld id="{A7FEF368-0E67-5C43-9F2B-C6E9C6AE7833}" type="slidenum">
              <a:rPr lang="en-US" smtClean="0"/>
              <a:t>12</a:t>
            </a:fld>
            <a:endParaRPr lang="en-US"/>
          </a:p>
        </p:txBody>
      </p:sp>
    </p:spTree>
    <p:extLst>
      <p:ext uri="{BB962C8B-B14F-4D97-AF65-F5344CB8AC3E}">
        <p14:creationId xmlns:p14="http://schemas.microsoft.com/office/powerpoint/2010/main" val="30138551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to test for improvement of the method I must determine if the cell cell fusion is trimer dependent (as observed with the virus) and if it is dependent on the availability of the cellular receptor </a:t>
            </a:r>
            <a:r>
              <a:rPr lang="en-US" dirty="0" err="1"/>
              <a:t>PDGFRa</a:t>
            </a:r>
            <a:r>
              <a:rPr lang="en-US" dirty="0"/>
              <a:t>...</a:t>
            </a:r>
          </a:p>
          <a:p>
            <a:r>
              <a:rPr lang="en-US" dirty="0"/>
              <a:t>click</a:t>
            </a:r>
          </a:p>
          <a:p>
            <a:endParaRPr lang="en-US" dirty="0"/>
          </a:p>
          <a:p>
            <a:r>
              <a:rPr lang="en-US" dirty="0"/>
              <a:t>This represents the wildtype assay that is not dependent on cellular receptor presence and is not trimer dependent (meaning the dimer condition results in fusion just fine)</a:t>
            </a:r>
          </a:p>
          <a:p>
            <a:r>
              <a:rPr lang="en-US" dirty="0"/>
              <a:t>click.</a:t>
            </a:r>
          </a:p>
          <a:p>
            <a:endParaRPr lang="en-US" dirty="0"/>
          </a:p>
          <a:p>
            <a:r>
              <a:rPr lang="en-US" dirty="0"/>
              <a:t>When using the mutant gL63 the H-L63 complex cannot produce fusion with or without </a:t>
            </a:r>
            <a:r>
              <a:rPr lang="en-US" dirty="0" err="1"/>
              <a:t>PDGFRa</a:t>
            </a:r>
            <a:r>
              <a:rPr lang="en-US" dirty="0"/>
              <a:t> expression.. This matches previous data.</a:t>
            </a:r>
          </a:p>
          <a:p>
            <a:r>
              <a:rPr lang="en-US" dirty="0"/>
              <a:t>click. </a:t>
            </a:r>
          </a:p>
          <a:p>
            <a:r>
              <a:rPr lang="en-US" dirty="0"/>
              <a:t>when the </a:t>
            </a:r>
            <a:r>
              <a:rPr lang="en-US" dirty="0" err="1"/>
              <a:t>gO</a:t>
            </a:r>
            <a:r>
              <a:rPr lang="en-US" dirty="0"/>
              <a:t> protein is added to the gL63 system</a:t>
            </a:r>
          </a:p>
          <a:p>
            <a:r>
              <a:rPr lang="en-US" dirty="0"/>
              <a:t>Fusion is only observed </a:t>
            </a:r>
            <a:r>
              <a:rPr lang="en-US" dirty="0" err="1"/>
              <a:t>PDGFRa</a:t>
            </a:r>
            <a:r>
              <a:rPr lang="en-US" dirty="0"/>
              <a:t> is expressed.</a:t>
            </a:r>
          </a:p>
          <a:p>
            <a:endParaRPr lang="en-US" dirty="0"/>
          </a:p>
          <a:p>
            <a:r>
              <a:rPr lang="en-US" dirty="0"/>
              <a:t>This is great! Now this system </a:t>
            </a:r>
            <a:r>
              <a:rPr lang="en-US" dirty="0" err="1"/>
              <a:t>accuratley</a:t>
            </a:r>
            <a:r>
              <a:rPr lang="en-US" dirty="0"/>
              <a:t> reflects the known mechanism of trimer regulation of the fusion protein.</a:t>
            </a:r>
          </a:p>
          <a:p>
            <a:r>
              <a:rPr lang="en-US" dirty="0"/>
              <a:t>With the rescue of this assay we can now ask questions similar to what we would ask when testing the virus. </a:t>
            </a:r>
          </a:p>
          <a:p>
            <a:endParaRPr lang="en-US" dirty="0"/>
          </a:p>
          <a:p>
            <a:r>
              <a:rPr lang="en-US" dirty="0"/>
              <a:t>For example: </a:t>
            </a:r>
          </a:p>
        </p:txBody>
      </p:sp>
      <p:sp>
        <p:nvSpPr>
          <p:cNvPr id="4" name="Slide Number Placeholder 3"/>
          <p:cNvSpPr>
            <a:spLocks noGrp="1"/>
          </p:cNvSpPr>
          <p:nvPr>
            <p:ph type="sldNum" sz="quarter" idx="5"/>
          </p:nvPr>
        </p:nvSpPr>
        <p:spPr/>
        <p:txBody>
          <a:bodyPr/>
          <a:lstStyle/>
          <a:p>
            <a:fld id="{A7FEF368-0E67-5C43-9F2B-C6E9C6AE7833}" type="slidenum">
              <a:rPr lang="en-US" smtClean="0"/>
              <a:t>13</a:t>
            </a:fld>
            <a:endParaRPr lang="en-US"/>
          </a:p>
        </p:txBody>
      </p:sp>
    </p:spTree>
    <p:extLst>
      <p:ext uri="{BB962C8B-B14F-4D97-AF65-F5344CB8AC3E}">
        <p14:creationId xmlns:p14="http://schemas.microsoft.com/office/powerpoint/2010/main" val="15839575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wether</a:t>
            </a:r>
            <a:r>
              <a:rPr lang="en-US" dirty="0"/>
              <a:t> or not this system would respond to neutralizing antibodies in the same manner the virus does. </a:t>
            </a:r>
          </a:p>
          <a:p>
            <a:endParaRPr lang="en-US" dirty="0"/>
          </a:p>
          <a:p>
            <a:r>
              <a:rPr lang="en-US" dirty="0"/>
              <a:t>For a quick overview of what an antibody is:</a:t>
            </a:r>
          </a:p>
          <a:p>
            <a:r>
              <a:rPr lang="en-US" dirty="0"/>
              <a:t>click. </a:t>
            </a:r>
          </a:p>
          <a:p>
            <a:r>
              <a:rPr lang="en-US" dirty="0"/>
              <a:t>An antibody can bind to the glycoproteins of the virus and prohibit some aspect of viral entry/ or infection</a:t>
            </a:r>
          </a:p>
          <a:p>
            <a:r>
              <a:rPr lang="en-US" dirty="0"/>
              <a:t>click.</a:t>
            </a:r>
          </a:p>
          <a:p>
            <a:r>
              <a:rPr lang="en-US" dirty="0"/>
              <a:t>One characterized antibody is 14.4b and it binds to </a:t>
            </a:r>
            <a:r>
              <a:rPr lang="en-US" dirty="0" err="1"/>
              <a:t>gH</a:t>
            </a:r>
            <a:endParaRPr lang="en-US" dirty="0"/>
          </a:p>
          <a:p>
            <a:r>
              <a:rPr lang="en-US" dirty="0"/>
              <a:t>click. </a:t>
            </a:r>
          </a:p>
          <a:p>
            <a:r>
              <a:rPr lang="en-US" dirty="0"/>
              <a:t>This prevents the virus from being able to interact with </a:t>
            </a:r>
            <a:r>
              <a:rPr lang="en-US" dirty="0" err="1"/>
              <a:t>PDGFRa</a:t>
            </a:r>
            <a:r>
              <a:rPr lang="en-US" dirty="0"/>
              <a:t> effectively in order to induce fusion and prevents infection</a:t>
            </a:r>
          </a:p>
        </p:txBody>
      </p:sp>
      <p:sp>
        <p:nvSpPr>
          <p:cNvPr id="4" name="Slide Number Placeholder 3"/>
          <p:cNvSpPr>
            <a:spLocks noGrp="1"/>
          </p:cNvSpPr>
          <p:nvPr>
            <p:ph type="sldNum" sz="quarter" idx="5"/>
          </p:nvPr>
        </p:nvSpPr>
        <p:spPr/>
        <p:txBody>
          <a:bodyPr/>
          <a:lstStyle/>
          <a:p>
            <a:fld id="{C811B87A-0750-0347-8BCD-94B8BFDEBF1C}" type="slidenum">
              <a:rPr lang="en-US" smtClean="0"/>
              <a:t>14</a:t>
            </a:fld>
            <a:endParaRPr lang="en-US"/>
          </a:p>
        </p:txBody>
      </p:sp>
    </p:spTree>
    <p:extLst>
      <p:ext uri="{BB962C8B-B14F-4D97-AF65-F5344CB8AC3E}">
        <p14:creationId xmlns:p14="http://schemas.microsoft.com/office/powerpoint/2010/main" val="4460352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Antibody neutralization curve of HCMV. The x axis shows the concentration of antibody increasing and the y axis shows the level of infection observed. Neatly enough, high antibody concentration result in lowered infection. </a:t>
            </a:r>
          </a:p>
          <a:p>
            <a:r>
              <a:rPr lang="en-US" dirty="0"/>
              <a:t>TB, TR, and TN are different strains of the virus having different phenotypes for the trimer complex. And again, 14-4b binds to the </a:t>
            </a:r>
            <a:r>
              <a:rPr lang="en-US" dirty="0" err="1"/>
              <a:t>gH</a:t>
            </a:r>
            <a:endParaRPr lang="en-US" dirty="0"/>
          </a:p>
          <a:p>
            <a:endParaRPr lang="en-US" dirty="0"/>
          </a:p>
          <a:p>
            <a:r>
              <a:rPr lang="en-US" dirty="0"/>
              <a:t>We can test the trimer dependent CCF with this same antibody</a:t>
            </a:r>
          </a:p>
          <a:p>
            <a:r>
              <a:rPr lang="en-US" dirty="0"/>
              <a:t>click</a:t>
            </a:r>
          </a:p>
          <a:p>
            <a:endParaRPr lang="en-US" dirty="0"/>
          </a:p>
          <a:p>
            <a:r>
              <a:rPr lang="en-US" dirty="0"/>
              <a:t>This Ab neutralization curve shows that the cell cell fusion CAN be inhibited by 14.4b</a:t>
            </a:r>
          </a:p>
          <a:p>
            <a:r>
              <a:rPr lang="en-US" dirty="0"/>
              <a:t>click. </a:t>
            </a:r>
          </a:p>
          <a:p>
            <a:endParaRPr lang="en-US" dirty="0"/>
          </a:p>
          <a:p>
            <a:r>
              <a:rPr lang="en-US" dirty="0"/>
              <a:t>This is great because now the inhibition of fusion for a trimer specific  receptor-engagement interaction can be displayed.</a:t>
            </a:r>
          </a:p>
          <a:p>
            <a:endParaRPr lang="en-US" dirty="0"/>
          </a:p>
          <a:p>
            <a:r>
              <a:rPr lang="en-US" dirty="0"/>
              <a:t>As you can see from the graph on the left the different types of trimer have different abilities to be neutralized by the antibody. Next I asked if my CCF assay would have the resolution to show the same result.</a:t>
            </a:r>
          </a:p>
        </p:txBody>
      </p:sp>
      <p:sp>
        <p:nvSpPr>
          <p:cNvPr id="4" name="Slide Number Placeholder 3"/>
          <p:cNvSpPr>
            <a:spLocks noGrp="1"/>
          </p:cNvSpPr>
          <p:nvPr>
            <p:ph type="sldNum" sz="quarter" idx="5"/>
          </p:nvPr>
        </p:nvSpPr>
        <p:spPr/>
        <p:txBody>
          <a:bodyPr/>
          <a:lstStyle/>
          <a:p>
            <a:fld id="{A7FEF368-0E67-5C43-9F2B-C6E9C6AE7833}" type="slidenum">
              <a:rPr lang="en-US" smtClean="0"/>
              <a:t>15</a:t>
            </a:fld>
            <a:endParaRPr lang="en-US"/>
          </a:p>
        </p:txBody>
      </p:sp>
    </p:spTree>
    <p:extLst>
      <p:ext uri="{BB962C8B-B14F-4D97-AF65-F5344CB8AC3E}">
        <p14:creationId xmlns:p14="http://schemas.microsoft.com/office/powerpoint/2010/main" val="20047321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However, this virus has a lot of diversity in that each </a:t>
            </a:r>
            <a:r>
              <a:rPr lang="en-US" dirty="0" err="1"/>
              <a:t>glycoprotien</a:t>
            </a:r>
            <a:r>
              <a:rPr lang="en-US" dirty="0"/>
              <a:t> has multiple alleles. Can we use this assay to test the genetic diversity of the trimer complex by using the L63 mutant with different alleles of </a:t>
            </a:r>
            <a:r>
              <a:rPr lang="en-US" dirty="0" err="1"/>
              <a:t>gO</a:t>
            </a:r>
            <a:r>
              <a:rPr lang="en-US" dirty="0"/>
              <a:t>?</a:t>
            </a:r>
          </a:p>
          <a:p>
            <a:r>
              <a:rPr lang="en-US" dirty="0"/>
              <a:t>click.</a:t>
            </a:r>
          </a:p>
          <a:p>
            <a:r>
              <a:rPr lang="en-US" dirty="0"/>
              <a:t>This figure shows the differences between </a:t>
            </a:r>
            <a:r>
              <a:rPr lang="en-US" dirty="0" err="1"/>
              <a:t>gO</a:t>
            </a:r>
            <a:r>
              <a:rPr lang="en-US" dirty="0"/>
              <a:t> alleles, presented on the right side of the figure, and their </a:t>
            </a:r>
            <a:r>
              <a:rPr lang="en-US" dirty="0" err="1"/>
              <a:t>susceptibitlity</a:t>
            </a:r>
            <a:r>
              <a:rPr lang="en-US" dirty="0"/>
              <a:t> to the 14-4b antibody. </a:t>
            </a:r>
          </a:p>
          <a:p>
            <a:r>
              <a:rPr lang="en-US" dirty="0"/>
              <a:t>The allele, TN, shows a clear difference in response to the antibody when compared to TR</a:t>
            </a:r>
          </a:p>
          <a:p>
            <a:endParaRPr lang="en-US" dirty="0"/>
          </a:p>
          <a:p>
            <a:r>
              <a:rPr lang="en-US" dirty="0"/>
              <a:t>Point to graph, </a:t>
            </a:r>
          </a:p>
          <a:p>
            <a:r>
              <a:rPr lang="en-US" dirty="0"/>
              <a:t>Does not show the same level of inhibition, at high levels infection remains.</a:t>
            </a:r>
          </a:p>
          <a:p>
            <a:endParaRPr lang="en-US" dirty="0"/>
          </a:p>
          <a:p>
            <a:r>
              <a:rPr lang="en-US" dirty="0"/>
              <a:t>click.</a:t>
            </a:r>
          </a:p>
          <a:p>
            <a:r>
              <a:rPr lang="en-US" dirty="0"/>
              <a:t>Testing these different alleles in my CCF shows that this same </a:t>
            </a:r>
            <a:r>
              <a:rPr lang="en-US" dirty="0" err="1"/>
              <a:t>charactersitc</a:t>
            </a:r>
            <a:r>
              <a:rPr lang="en-US" dirty="0"/>
              <a:t> can be observed. Which is great because my assay is cheaper to produce in reagents and labor. Well, it may not be as nice to conduct but it is a good project for an undergrad </a:t>
            </a:r>
            <a:r>
              <a:rPr lang="en-US" dirty="0" err="1"/>
              <a:t>haha</a:t>
            </a:r>
            <a:r>
              <a:rPr lang="en-US" dirty="0"/>
              <a:t>. </a:t>
            </a:r>
          </a:p>
        </p:txBody>
      </p:sp>
      <p:sp>
        <p:nvSpPr>
          <p:cNvPr id="4" name="Slide Number Placeholder 3"/>
          <p:cNvSpPr>
            <a:spLocks noGrp="1"/>
          </p:cNvSpPr>
          <p:nvPr>
            <p:ph type="sldNum" sz="quarter" idx="5"/>
          </p:nvPr>
        </p:nvSpPr>
        <p:spPr/>
        <p:txBody>
          <a:bodyPr/>
          <a:lstStyle/>
          <a:p>
            <a:fld id="{A7FEF368-0E67-5C43-9F2B-C6E9C6AE7833}" type="slidenum">
              <a:rPr lang="en-US" smtClean="0"/>
              <a:t>16</a:t>
            </a:fld>
            <a:endParaRPr lang="en-US"/>
          </a:p>
        </p:txBody>
      </p:sp>
    </p:spTree>
    <p:extLst>
      <p:ext uri="{BB962C8B-B14F-4D97-AF65-F5344CB8AC3E}">
        <p14:creationId xmlns:p14="http://schemas.microsoft.com/office/powerpoint/2010/main" val="694593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7FEF368-0E67-5C43-9F2B-C6E9C6AE7833}" type="slidenum">
              <a:rPr lang="en-US" smtClean="0"/>
              <a:t>17</a:t>
            </a:fld>
            <a:endParaRPr lang="en-US"/>
          </a:p>
        </p:txBody>
      </p:sp>
    </p:spTree>
    <p:extLst>
      <p:ext uri="{BB962C8B-B14F-4D97-AF65-F5344CB8AC3E}">
        <p14:creationId xmlns:p14="http://schemas.microsoft.com/office/powerpoint/2010/main" val="32422752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I’d like to thank the current and former members of the </a:t>
            </a:r>
            <a:r>
              <a:rPr lang="en-US" dirty="0" err="1"/>
              <a:t>Ryckman</a:t>
            </a:r>
            <a:r>
              <a:rPr lang="en-US" dirty="0"/>
              <a:t> lab. Without them none of this would have been possible. </a:t>
            </a:r>
          </a:p>
        </p:txBody>
      </p:sp>
      <p:sp>
        <p:nvSpPr>
          <p:cNvPr id="4" name="Slide Number Placeholder 3"/>
          <p:cNvSpPr>
            <a:spLocks noGrp="1"/>
          </p:cNvSpPr>
          <p:nvPr>
            <p:ph type="sldNum" sz="quarter" idx="5"/>
          </p:nvPr>
        </p:nvSpPr>
        <p:spPr/>
        <p:txBody>
          <a:bodyPr/>
          <a:lstStyle/>
          <a:p>
            <a:fld id="{A7FEF368-0E67-5C43-9F2B-C6E9C6AE7833}" type="slidenum">
              <a:rPr lang="en-US" smtClean="0"/>
              <a:t>18</a:t>
            </a:fld>
            <a:endParaRPr lang="en-US"/>
          </a:p>
        </p:txBody>
      </p:sp>
    </p:spTree>
    <p:extLst>
      <p:ext uri="{BB962C8B-B14F-4D97-AF65-F5344CB8AC3E}">
        <p14:creationId xmlns:p14="http://schemas.microsoft.com/office/powerpoint/2010/main" val="3499334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for listening to my talk. I can answer any questions. </a:t>
            </a:r>
          </a:p>
        </p:txBody>
      </p:sp>
      <p:sp>
        <p:nvSpPr>
          <p:cNvPr id="4" name="Slide Number Placeholder 3"/>
          <p:cNvSpPr>
            <a:spLocks noGrp="1"/>
          </p:cNvSpPr>
          <p:nvPr>
            <p:ph type="sldNum" sz="quarter" idx="5"/>
          </p:nvPr>
        </p:nvSpPr>
        <p:spPr/>
        <p:txBody>
          <a:bodyPr/>
          <a:lstStyle/>
          <a:p>
            <a:fld id="{A7FEF368-0E67-5C43-9F2B-C6E9C6AE7833}" type="slidenum">
              <a:rPr lang="en-US" smtClean="0"/>
              <a:t>20</a:t>
            </a:fld>
            <a:endParaRPr lang="en-US"/>
          </a:p>
        </p:txBody>
      </p:sp>
    </p:spTree>
    <p:extLst>
      <p:ext uri="{BB962C8B-B14F-4D97-AF65-F5344CB8AC3E}">
        <p14:creationId xmlns:p14="http://schemas.microsoft.com/office/powerpoint/2010/main" val="12475031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of all, Human Cytomegalovirus is a type of herpes virus. Herpes viruses don’t get much news coverage but it is important to know that they can cause significant disease and infect a majority of the population.</a:t>
            </a:r>
          </a:p>
          <a:p>
            <a:endParaRPr lang="en-US" dirty="0"/>
          </a:p>
          <a:p>
            <a:r>
              <a:rPr lang="en-US" dirty="0"/>
              <a:t>Here you can see that HCMV infects up to 95% of individuals and may not cause disease in an immunocompetent host but acts as an opportunistic pathogen when the host is immunosuppressed. </a:t>
            </a:r>
          </a:p>
        </p:txBody>
      </p:sp>
      <p:sp>
        <p:nvSpPr>
          <p:cNvPr id="4" name="Slide Number Placeholder 3"/>
          <p:cNvSpPr>
            <a:spLocks noGrp="1"/>
          </p:cNvSpPr>
          <p:nvPr>
            <p:ph type="sldNum" sz="quarter" idx="5"/>
          </p:nvPr>
        </p:nvSpPr>
        <p:spPr/>
        <p:txBody>
          <a:bodyPr/>
          <a:lstStyle/>
          <a:p>
            <a:fld id="{A7FEF368-0E67-5C43-9F2B-C6E9C6AE7833}" type="slidenum">
              <a:rPr lang="en-US" smtClean="0"/>
              <a:t>2</a:t>
            </a:fld>
            <a:endParaRPr lang="en-US"/>
          </a:p>
        </p:txBody>
      </p:sp>
    </p:spTree>
    <p:extLst>
      <p:ext uri="{BB962C8B-B14F-4D97-AF65-F5344CB8AC3E}">
        <p14:creationId xmlns:p14="http://schemas.microsoft.com/office/powerpoint/2010/main" val="3945728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HCMV can cause significant disease for HIV Positive individuals, individuals in an immunosuppressive state after organ transplant, and fetuses through congenital infection.</a:t>
            </a:r>
          </a:p>
          <a:p>
            <a:endParaRPr lang="en-US" dirty="0"/>
          </a:p>
        </p:txBody>
      </p:sp>
      <p:sp>
        <p:nvSpPr>
          <p:cNvPr id="4" name="Slide Number Placeholder 3"/>
          <p:cNvSpPr>
            <a:spLocks noGrp="1"/>
          </p:cNvSpPr>
          <p:nvPr>
            <p:ph type="sldNum" sz="quarter" idx="5"/>
          </p:nvPr>
        </p:nvSpPr>
        <p:spPr/>
        <p:txBody>
          <a:bodyPr/>
          <a:lstStyle/>
          <a:p>
            <a:fld id="{A7FEF368-0E67-5C43-9F2B-C6E9C6AE7833}" type="slidenum">
              <a:rPr lang="en-US" smtClean="0"/>
              <a:t>3</a:t>
            </a:fld>
            <a:endParaRPr lang="en-US"/>
          </a:p>
        </p:txBody>
      </p:sp>
    </p:spTree>
    <p:extLst>
      <p:ext uri="{BB962C8B-B14F-4D97-AF65-F5344CB8AC3E}">
        <p14:creationId xmlns:p14="http://schemas.microsoft.com/office/powerpoint/2010/main" val="12593000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HCMV is a membrane enveloped virus containing a double stranded DNA genome. Part of what makes this virus unique (and the herpes family in general) is the impressive amount of glycoproteins it expresses. </a:t>
            </a:r>
          </a:p>
          <a:p>
            <a:r>
              <a:rPr lang="en-US" dirty="0"/>
              <a:t>click.</a:t>
            </a:r>
          </a:p>
          <a:p>
            <a:endParaRPr lang="en-US" dirty="0"/>
          </a:p>
          <a:p>
            <a:r>
              <a:rPr lang="en-US" dirty="0"/>
              <a:t>Each item in this list is a presumed glycoprotein that has not been characterized, or a known glycoprotein. </a:t>
            </a:r>
          </a:p>
          <a:p>
            <a:r>
              <a:rPr lang="en-US" dirty="0"/>
              <a:t>click.</a:t>
            </a:r>
          </a:p>
          <a:p>
            <a:r>
              <a:rPr lang="en-US" dirty="0"/>
              <a:t>Other viruses you may be familiar with have a limited number of glycoproteins or what are commonly referred to as ‘spike proteins’. For example influenza virus contains 2 glycoproteins and SARS </a:t>
            </a:r>
            <a:r>
              <a:rPr lang="en-US" dirty="0" err="1"/>
              <a:t>CoV</a:t>
            </a:r>
            <a:r>
              <a:rPr lang="en-US" dirty="0"/>
              <a:t> 2 contains only 1 glycoprotein (or spike protein)</a:t>
            </a:r>
          </a:p>
          <a:p>
            <a:endParaRPr lang="en-US" dirty="0"/>
          </a:p>
          <a:p>
            <a:r>
              <a:rPr lang="en-US" dirty="0"/>
              <a:t>Now, these glycoproteins are an important subject of research because all viruses face the same fundamental problem: they require a host cell to replicate. This can occur in a few ways but importantly viruses contain a “fusion” glycoprotein that allows the virus particle to penetrate the membrane of a host cell in order to gain access to the host cell’s replication machinery. These fusion glycoproteins are a main target of vaccine epitopes and antiviral monoclonal antibody treatments. </a:t>
            </a:r>
          </a:p>
          <a:p>
            <a:endParaRPr lang="en-US" dirty="0"/>
          </a:p>
        </p:txBody>
      </p:sp>
      <p:sp>
        <p:nvSpPr>
          <p:cNvPr id="4" name="Slide Number Placeholder 3"/>
          <p:cNvSpPr>
            <a:spLocks noGrp="1"/>
          </p:cNvSpPr>
          <p:nvPr>
            <p:ph type="sldNum" sz="quarter" idx="5"/>
          </p:nvPr>
        </p:nvSpPr>
        <p:spPr/>
        <p:txBody>
          <a:bodyPr/>
          <a:lstStyle/>
          <a:p>
            <a:fld id="{A7FEF368-0E67-5C43-9F2B-C6E9C6AE7833}" type="slidenum">
              <a:rPr lang="en-US" smtClean="0"/>
              <a:t>4</a:t>
            </a:fld>
            <a:endParaRPr lang="en-US"/>
          </a:p>
        </p:txBody>
      </p:sp>
    </p:spTree>
    <p:extLst>
      <p:ext uri="{BB962C8B-B14F-4D97-AF65-F5344CB8AC3E}">
        <p14:creationId xmlns:p14="http://schemas.microsoft.com/office/powerpoint/2010/main" val="40259852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031"/>
          <p:cNvSpPr>
            <a:spLocks noGrp="1" noChangeArrowheads="1"/>
          </p:cNvSpPr>
          <p:nvPr>
            <p:ph type="sldNum" sz="quarter" idx="5"/>
          </p:nvPr>
        </p:nvSpPr>
        <p:spPr>
          <a:noFill/>
        </p:spPr>
        <p:txBody>
          <a:bodyPr/>
          <a:lstStyle/>
          <a:p>
            <a:fld id="{F7313FF3-45C9-A143-AFA0-8F890FE9DFCC}" type="slidenum">
              <a:rPr lang="en-US"/>
              <a:pPr/>
              <a:t>5</a:t>
            </a:fld>
            <a:endParaRPr lang="en-US"/>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p:spPr>
        <p:txBody>
          <a:bodyPr/>
          <a:lstStyle/>
          <a:p>
            <a:pPr eaLnBrk="1" hangingPunct="1"/>
            <a:r>
              <a:rPr lang="en-US" baseline="0" dirty="0"/>
              <a:t>All </a:t>
            </a:r>
            <a:r>
              <a:rPr lang="en-US" baseline="0" dirty="0" err="1"/>
              <a:t>herpesviruses</a:t>
            </a:r>
            <a:r>
              <a:rPr lang="en-US" baseline="0" dirty="0"/>
              <a:t> have a fusion protein called glycoprotein B (or </a:t>
            </a:r>
            <a:r>
              <a:rPr lang="en-US" baseline="0" dirty="0" err="1"/>
              <a:t>gB</a:t>
            </a:r>
            <a:r>
              <a:rPr lang="en-US" baseline="0" dirty="0"/>
              <a:t>).  Most virus fusion proteins, like influenza HA, work by themselves, can interact with a cellular receptor and regulate fusion,  </a:t>
            </a:r>
          </a:p>
          <a:p>
            <a:pPr eaLnBrk="1" hangingPunct="1"/>
            <a:r>
              <a:rPr lang="en-US" baseline="0" dirty="0"/>
              <a:t>But herpesvirus </a:t>
            </a:r>
            <a:r>
              <a:rPr lang="en-US" baseline="0" dirty="0" err="1"/>
              <a:t>gBs</a:t>
            </a:r>
            <a:r>
              <a:rPr lang="en-US" baseline="0" dirty="0"/>
              <a:t> need another set of proteins in order to do fusion, called gH/gL  So we often call </a:t>
            </a:r>
            <a:r>
              <a:rPr lang="en-US" baseline="0" dirty="0" err="1"/>
              <a:t>gB</a:t>
            </a:r>
            <a:r>
              <a:rPr lang="en-US" baseline="0" dirty="0"/>
              <a:t> and gH/gL the “core” fusion apparatus. Somehow, </a:t>
            </a:r>
            <a:r>
              <a:rPr lang="en-US" baseline="0" dirty="0" err="1"/>
              <a:t>gH</a:t>
            </a:r>
            <a:r>
              <a:rPr lang="en-US" baseline="0" dirty="0"/>
              <a:t>/</a:t>
            </a:r>
            <a:r>
              <a:rPr lang="en-US" baseline="0" dirty="0" err="1"/>
              <a:t>gL</a:t>
            </a:r>
            <a:r>
              <a:rPr lang="en-US" baseline="0" dirty="0"/>
              <a:t> activates </a:t>
            </a:r>
            <a:r>
              <a:rPr lang="en-US" baseline="0" dirty="0" err="1"/>
              <a:t>gB</a:t>
            </a:r>
            <a:r>
              <a:rPr lang="en-US" baseline="0" dirty="0"/>
              <a:t> (or I like to think of it as a biochemical tickle) and fusion occurs, this is not well understood. </a:t>
            </a:r>
          </a:p>
          <a:p>
            <a:pPr eaLnBrk="1" hangingPunct="1"/>
            <a:endParaRPr lang="en-US" baseline="0" dirty="0"/>
          </a:p>
        </p:txBody>
      </p:sp>
    </p:spTree>
    <p:extLst>
      <p:ext uri="{BB962C8B-B14F-4D97-AF65-F5344CB8AC3E}">
        <p14:creationId xmlns:p14="http://schemas.microsoft.com/office/powerpoint/2010/main" val="5166502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gets a little more complicated because HCMV’s </a:t>
            </a:r>
            <a:r>
              <a:rPr lang="en-US" dirty="0" err="1"/>
              <a:t>gH</a:t>
            </a:r>
            <a:r>
              <a:rPr lang="en-US" dirty="0"/>
              <a:t>/</a:t>
            </a:r>
            <a:r>
              <a:rPr lang="en-US" dirty="0" err="1"/>
              <a:t>gL</a:t>
            </a:r>
            <a:r>
              <a:rPr lang="en-US" dirty="0"/>
              <a:t> proteins are further modified by either the </a:t>
            </a:r>
            <a:r>
              <a:rPr lang="en-US" dirty="0" err="1"/>
              <a:t>gO</a:t>
            </a:r>
            <a:r>
              <a:rPr lang="en-US" dirty="0"/>
              <a:t> protein or the UL proteins. I’ll be focusing on the interaction of </a:t>
            </a:r>
            <a:r>
              <a:rPr lang="en-US" dirty="0" err="1"/>
              <a:t>gH</a:t>
            </a:r>
            <a:r>
              <a:rPr lang="en-US" dirty="0"/>
              <a:t>/</a:t>
            </a:r>
            <a:r>
              <a:rPr lang="en-US" dirty="0" err="1"/>
              <a:t>gL</a:t>
            </a:r>
            <a:r>
              <a:rPr lang="en-US" dirty="0"/>
              <a:t> with </a:t>
            </a:r>
            <a:r>
              <a:rPr lang="en-US" dirty="0" err="1"/>
              <a:t>gO</a:t>
            </a:r>
            <a:r>
              <a:rPr lang="en-US" dirty="0"/>
              <a:t>.</a:t>
            </a:r>
          </a:p>
          <a:p>
            <a:endParaRPr lang="en-US" dirty="0"/>
          </a:p>
          <a:p>
            <a:r>
              <a:rPr lang="en-US" dirty="0"/>
              <a:t>Click.</a:t>
            </a:r>
          </a:p>
          <a:p>
            <a:endParaRPr lang="en-US" dirty="0"/>
          </a:p>
          <a:p>
            <a:r>
              <a:rPr lang="en-US" dirty="0"/>
              <a:t>When </a:t>
            </a:r>
            <a:r>
              <a:rPr lang="en-US" dirty="0" err="1"/>
              <a:t>gO</a:t>
            </a:r>
            <a:r>
              <a:rPr lang="en-US" dirty="0"/>
              <a:t> assembles with </a:t>
            </a:r>
            <a:r>
              <a:rPr lang="en-US" dirty="0" err="1"/>
              <a:t>gH</a:t>
            </a:r>
            <a:r>
              <a:rPr lang="en-US" dirty="0"/>
              <a:t>/</a:t>
            </a:r>
            <a:r>
              <a:rPr lang="en-US" dirty="0" err="1"/>
              <a:t>gL</a:t>
            </a:r>
            <a:r>
              <a:rPr lang="en-US" dirty="0"/>
              <a:t> we call this a trimer. This Trimer is important in regulating the fusion protein </a:t>
            </a:r>
            <a:r>
              <a:rPr lang="en-US" dirty="0" err="1"/>
              <a:t>gB</a:t>
            </a:r>
            <a:r>
              <a:rPr lang="en-US" dirty="0"/>
              <a:t>.</a:t>
            </a:r>
          </a:p>
        </p:txBody>
      </p:sp>
      <p:sp>
        <p:nvSpPr>
          <p:cNvPr id="4" name="Slide Number Placeholder 3"/>
          <p:cNvSpPr>
            <a:spLocks noGrp="1"/>
          </p:cNvSpPr>
          <p:nvPr>
            <p:ph type="sldNum" sz="quarter" idx="5"/>
          </p:nvPr>
        </p:nvSpPr>
        <p:spPr/>
        <p:txBody>
          <a:bodyPr/>
          <a:lstStyle/>
          <a:p>
            <a:fld id="{A7FEF368-0E67-5C43-9F2B-C6E9C6AE7833}" type="slidenum">
              <a:rPr lang="en-US" smtClean="0"/>
              <a:t>6</a:t>
            </a:fld>
            <a:endParaRPr lang="en-US"/>
          </a:p>
        </p:txBody>
      </p:sp>
    </p:spTree>
    <p:extLst>
      <p:ext uri="{BB962C8B-B14F-4D97-AF65-F5344CB8AC3E}">
        <p14:creationId xmlns:p14="http://schemas.microsoft.com/office/powerpoint/2010/main" val="12094940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diagram displays the minimum necessary proteins that HCMV requires to direct fusion and ultimately result in infection. The trimer activates the fusion protein, </a:t>
            </a:r>
            <a:r>
              <a:rPr lang="en-US" dirty="0" err="1"/>
              <a:t>gB</a:t>
            </a:r>
            <a:r>
              <a:rPr lang="en-US" dirty="0"/>
              <a:t>. </a:t>
            </a:r>
          </a:p>
          <a:p>
            <a:endParaRPr lang="en-US" dirty="0"/>
          </a:p>
          <a:p>
            <a:r>
              <a:rPr lang="en-US" dirty="0"/>
              <a:t>Click.</a:t>
            </a:r>
          </a:p>
          <a:p>
            <a:endParaRPr lang="en-US" dirty="0"/>
          </a:p>
          <a:p>
            <a:r>
              <a:rPr lang="en-US" dirty="0"/>
              <a:t>This model here is of a HCMV virus with the same glycoproteins shown to the left. To quote the great Billy Mays, but wait there’s more, the virus needs to regulate the fusion proteins to be specific to a cellular receptor on the surface of a permissive cell. </a:t>
            </a:r>
          </a:p>
          <a:p>
            <a:endParaRPr lang="en-US" dirty="0"/>
          </a:p>
          <a:p>
            <a:r>
              <a:rPr lang="en-US" dirty="0"/>
              <a:t>Click. </a:t>
            </a:r>
          </a:p>
          <a:p>
            <a:endParaRPr lang="en-US" dirty="0"/>
          </a:p>
          <a:p>
            <a:r>
              <a:rPr lang="en-US" dirty="0"/>
              <a:t>The cellular receptor, Platelet Derived Growth Factor Receptor alpha, or </a:t>
            </a:r>
            <a:r>
              <a:rPr lang="en-US" dirty="0" err="1"/>
              <a:t>PDGFRa</a:t>
            </a:r>
            <a:r>
              <a:rPr lang="en-US" dirty="0"/>
              <a:t>, is a receptor known to interact with the HCMV trimer and trigger </a:t>
            </a:r>
            <a:r>
              <a:rPr lang="en-US" dirty="0" err="1"/>
              <a:t>gB</a:t>
            </a:r>
            <a:r>
              <a:rPr lang="en-US" dirty="0"/>
              <a:t>. </a:t>
            </a:r>
          </a:p>
          <a:p>
            <a:endParaRPr lang="en-US" dirty="0"/>
          </a:p>
          <a:p>
            <a:r>
              <a:rPr lang="en-US" dirty="0"/>
              <a:t>Click. </a:t>
            </a:r>
          </a:p>
          <a:p>
            <a:endParaRPr lang="en-US" dirty="0"/>
          </a:p>
          <a:p>
            <a:r>
              <a:rPr lang="en-US" dirty="0"/>
              <a:t>This results in infection.</a:t>
            </a:r>
          </a:p>
          <a:p>
            <a:endParaRPr lang="en-US" dirty="0"/>
          </a:p>
        </p:txBody>
      </p:sp>
      <p:sp>
        <p:nvSpPr>
          <p:cNvPr id="4" name="Slide Number Placeholder 3"/>
          <p:cNvSpPr>
            <a:spLocks noGrp="1"/>
          </p:cNvSpPr>
          <p:nvPr>
            <p:ph type="sldNum" sz="quarter" idx="5"/>
          </p:nvPr>
        </p:nvSpPr>
        <p:spPr/>
        <p:txBody>
          <a:bodyPr/>
          <a:lstStyle/>
          <a:p>
            <a:fld id="{C811B87A-0750-0347-8BCD-94B8BFDEBF1C}" type="slidenum">
              <a:rPr lang="en-US" smtClean="0"/>
              <a:t>7</a:t>
            </a:fld>
            <a:endParaRPr lang="en-US"/>
          </a:p>
        </p:txBody>
      </p:sp>
    </p:spTree>
    <p:extLst>
      <p:ext uri="{BB962C8B-B14F-4D97-AF65-F5344CB8AC3E}">
        <p14:creationId xmlns:p14="http://schemas.microsoft.com/office/powerpoint/2010/main" val="16027699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comes a major problem with studying the Trimer fusion apparatus of our virus. If we want to study the effect of mutations in the glycoproteins of interest,</a:t>
            </a:r>
          </a:p>
          <a:p>
            <a:endParaRPr lang="en-US" dirty="0"/>
          </a:p>
          <a:p>
            <a:r>
              <a:rPr lang="en-US" dirty="0"/>
              <a:t>Click. </a:t>
            </a:r>
          </a:p>
          <a:p>
            <a:endParaRPr lang="en-US" dirty="0"/>
          </a:p>
          <a:p>
            <a:r>
              <a:rPr lang="en-US" dirty="0"/>
              <a:t>Interpreting the results can be difficult because of the compounding effects of the other glycoproteins and their interactions or effects on the cell. </a:t>
            </a:r>
          </a:p>
          <a:p>
            <a:endParaRPr lang="en-US" dirty="0"/>
          </a:p>
          <a:p>
            <a:r>
              <a:rPr lang="en-US" dirty="0"/>
              <a:t>How can we study the effects of mutation or the antibody neutralization of trimer interactions without having the other proteins interact?</a:t>
            </a:r>
          </a:p>
        </p:txBody>
      </p:sp>
      <p:sp>
        <p:nvSpPr>
          <p:cNvPr id="4" name="Slide Number Placeholder 3"/>
          <p:cNvSpPr>
            <a:spLocks noGrp="1"/>
          </p:cNvSpPr>
          <p:nvPr>
            <p:ph type="sldNum" sz="quarter" idx="5"/>
          </p:nvPr>
        </p:nvSpPr>
        <p:spPr/>
        <p:txBody>
          <a:bodyPr/>
          <a:lstStyle/>
          <a:p>
            <a:fld id="{A7FEF368-0E67-5C43-9F2B-C6E9C6AE7833}" type="slidenum">
              <a:rPr lang="en-US" smtClean="0"/>
              <a:t>8</a:t>
            </a:fld>
            <a:endParaRPr lang="en-US"/>
          </a:p>
        </p:txBody>
      </p:sp>
    </p:spTree>
    <p:extLst>
      <p:ext uri="{BB962C8B-B14F-4D97-AF65-F5344CB8AC3E}">
        <p14:creationId xmlns:p14="http://schemas.microsoft.com/office/powerpoint/2010/main" val="30884304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Virologists have taken advantage of a cell-cell fusion assay. </a:t>
            </a:r>
          </a:p>
          <a:p>
            <a:endParaRPr lang="en-US" dirty="0"/>
          </a:p>
          <a:p>
            <a:r>
              <a:rPr lang="en-US" dirty="0"/>
              <a:t>Click.</a:t>
            </a:r>
          </a:p>
          <a:p>
            <a:r>
              <a:rPr lang="en-US" dirty="0"/>
              <a:t>This is a reductionist assay because we are able to study only the glycoproteins of interest.</a:t>
            </a:r>
          </a:p>
          <a:p>
            <a:endParaRPr lang="en-US" dirty="0"/>
          </a:p>
          <a:p>
            <a:r>
              <a:rPr lang="en-US" dirty="0"/>
              <a:t>click.</a:t>
            </a:r>
          </a:p>
          <a:p>
            <a:r>
              <a:rPr lang="en-US" dirty="0"/>
              <a:t>Cells in a confluent culture, think of cells that are really close to each other, are used to transiently express the viral surface proteins of interest. </a:t>
            </a:r>
          </a:p>
          <a:p>
            <a:endParaRPr lang="en-US" dirty="0"/>
          </a:p>
          <a:p>
            <a:r>
              <a:rPr lang="en-US" dirty="0"/>
              <a:t>explain proteins</a:t>
            </a:r>
          </a:p>
          <a:p>
            <a:endParaRPr lang="en-US" dirty="0"/>
          </a:p>
          <a:p>
            <a:r>
              <a:rPr lang="en-US" dirty="0"/>
              <a:t>When these surfaces meet the viral fusion mechanism engages, similar to a virus, and the membranes fuse together. This results in a multinucleated cell, or syncytium. </a:t>
            </a:r>
          </a:p>
          <a:p>
            <a:endParaRPr lang="en-US" dirty="0"/>
          </a:p>
          <a:p>
            <a:endParaRPr lang="en-US" dirty="0"/>
          </a:p>
          <a:p>
            <a:r>
              <a:rPr lang="en-US" dirty="0"/>
              <a:t>This assay solves the problem of the confounding affects of the other dozen plus glycoproteins on the surface of HCMV that we are not interested in testing. </a:t>
            </a:r>
          </a:p>
          <a:p>
            <a:endParaRPr lang="en-US" dirty="0"/>
          </a:p>
          <a:p>
            <a:r>
              <a:rPr lang="en-US" dirty="0"/>
              <a:t>Add that we can directly choose which combinations of HCMV glycoproteins that we want to express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a:t>
            </a:r>
            <a:r>
              <a:rPr lang="en-US" dirty="0" err="1"/>
              <a:t>journals.asm.org</a:t>
            </a:r>
            <a:r>
              <a:rPr lang="en-US" dirty="0"/>
              <a:t>/</a:t>
            </a:r>
            <a:r>
              <a:rPr lang="en-US" dirty="0" err="1"/>
              <a:t>doi</a:t>
            </a:r>
            <a:r>
              <a:rPr lang="en-US" dirty="0"/>
              <a:t>/10.1128/AAC.01043-16</a:t>
            </a:r>
          </a:p>
          <a:p>
            <a:endParaRPr lang="en-US" dirty="0"/>
          </a:p>
        </p:txBody>
      </p:sp>
      <p:sp>
        <p:nvSpPr>
          <p:cNvPr id="4" name="Slide Number Placeholder 3"/>
          <p:cNvSpPr>
            <a:spLocks noGrp="1"/>
          </p:cNvSpPr>
          <p:nvPr>
            <p:ph type="sldNum" sz="quarter" idx="5"/>
          </p:nvPr>
        </p:nvSpPr>
        <p:spPr/>
        <p:txBody>
          <a:bodyPr/>
          <a:lstStyle/>
          <a:p>
            <a:fld id="{A7FEF368-0E67-5C43-9F2B-C6E9C6AE7833}" type="slidenum">
              <a:rPr lang="en-US" smtClean="0"/>
              <a:t>9</a:t>
            </a:fld>
            <a:endParaRPr lang="en-US"/>
          </a:p>
        </p:txBody>
      </p:sp>
    </p:spTree>
    <p:extLst>
      <p:ext uri="{BB962C8B-B14F-4D97-AF65-F5344CB8AC3E}">
        <p14:creationId xmlns:p14="http://schemas.microsoft.com/office/powerpoint/2010/main" val="3392358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519811-6311-CC47-A157-02E03A9E98C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8396A8C-9E7D-1742-97F8-E5C5F620C69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5FB7658-E54C-DF4C-A1DD-E23F00526298}"/>
              </a:ext>
            </a:extLst>
          </p:cNvPr>
          <p:cNvSpPr>
            <a:spLocks noGrp="1"/>
          </p:cNvSpPr>
          <p:nvPr>
            <p:ph type="dt" sz="half" idx="10"/>
          </p:nvPr>
        </p:nvSpPr>
        <p:spPr/>
        <p:txBody>
          <a:bodyPr/>
          <a:lstStyle/>
          <a:p>
            <a:fld id="{B20AA712-264A-7648-A7AF-C800A58187FB}" type="datetimeFigureOut">
              <a:rPr lang="en-US" smtClean="0"/>
              <a:t>4/20/22</a:t>
            </a:fld>
            <a:endParaRPr lang="en-US"/>
          </a:p>
        </p:txBody>
      </p:sp>
      <p:sp>
        <p:nvSpPr>
          <p:cNvPr id="5" name="Footer Placeholder 4">
            <a:extLst>
              <a:ext uri="{FF2B5EF4-FFF2-40B4-BE49-F238E27FC236}">
                <a16:creationId xmlns:a16="http://schemas.microsoft.com/office/drawing/2014/main" id="{3A985BAF-CAA8-F14C-8C26-5A8BC8EBCA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45CB266-1E5F-E044-AD81-3378B3D85C8E}"/>
              </a:ext>
            </a:extLst>
          </p:cNvPr>
          <p:cNvSpPr>
            <a:spLocks noGrp="1"/>
          </p:cNvSpPr>
          <p:nvPr>
            <p:ph type="sldNum" sz="quarter" idx="12"/>
          </p:nvPr>
        </p:nvSpPr>
        <p:spPr/>
        <p:txBody>
          <a:bodyPr/>
          <a:lstStyle/>
          <a:p>
            <a:fld id="{8EEC753F-5C88-EE49-84A1-AEDB03441C87}" type="slidenum">
              <a:rPr lang="en-US" smtClean="0"/>
              <a:t>‹#›</a:t>
            </a:fld>
            <a:endParaRPr lang="en-US"/>
          </a:p>
        </p:txBody>
      </p:sp>
    </p:spTree>
    <p:extLst>
      <p:ext uri="{BB962C8B-B14F-4D97-AF65-F5344CB8AC3E}">
        <p14:creationId xmlns:p14="http://schemas.microsoft.com/office/powerpoint/2010/main" val="26059079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AD79D8-C3B8-C347-B1AC-A322F3FB7D9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2864061-B6A0-F649-85D2-F2919119CA5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E3BD45-7800-9A4A-8B34-75DDBF9CB109}"/>
              </a:ext>
            </a:extLst>
          </p:cNvPr>
          <p:cNvSpPr>
            <a:spLocks noGrp="1"/>
          </p:cNvSpPr>
          <p:nvPr>
            <p:ph type="dt" sz="half" idx="10"/>
          </p:nvPr>
        </p:nvSpPr>
        <p:spPr/>
        <p:txBody>
          <a:bodyPr/>
          <a:lstStyle/>
          <a:p>
            <a:fld id="{B20AA712-264A-7648-A7AF-C800A58187FB}" type="datetimeFigureOut">
              <a:rPr lang="en-US" smtClean="0"/>
              <a:t>4/20/22</a:t>
            </a:fld>
            <a:endParaRPr lang="en-US"/>
          </a:p>
        </p:txBody>
      </p:sp>
      <p:sp>
        <p:nvSpPr>
          <p:cNvPr id="5" name="Footer Placeholder 4">
            <a:extLst>
              <a:ext uri="{FF2B5EF4-FFF2-40B4-BE49-F238E27FC236}">
                <a16:creationId xmlns:a16="http://schemas.microsoft.com/office/drawing/2014/main" id="{D939FD98-4A37-C640-BA26-999B7E9055B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4BFEBDE-0EC5-A142-BCBA-A04A08060C0F}"/>
              </a:ext>
            </a:extLst>
          </p:cNvPr>
          <p:cNvSpPr>
            <a:spLocks noGrp="1"/>
          </p:cNvSpPr>
          <p:nvPr>
            <p:ph type="sldNum" sz="quarter" idx="12"/>
          </p:nvPr>
        </p:nvSpPr>
        <p:spPr/>
        <p:txBody>
          <a:bodyPr/>
          <a:lstStyle/>
          <a:p>
            <a:fld id="{8EEC753F-5C88-EE49-84A1-AEDB03441C87}" type="slidenum">
              <a:rPr lang="en-US" smtClean="0"/>
              <a:t>‹#›</a:t>
            </a:fld>
            <a:endParaRPr lang="en-US"/>
          </a:p>
        </p:txBody>
      </p:sp>
    </p:spTree>
    <p:extLst>
      <p:ext uri="{BB962C8B-B14F-4D97-AF65-F5344CB8AC3E}">
        <p14:creationId xmlns:p14="http://schemas.microsoft.com/office/powerpoint/2010/main" val="28906324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7A1DFEC-A0A5-0843-B6E1-1E393591578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833C4E9-52E1-2E48-85B2-7B0C9EEB636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FBD4D61-A4F4-0F44-B5FC-CDFD5CDBF990}"/>
              </a:ext>
            </a:extLst>
          </p:cNvPr>
          <p:cNvSpPr>
            <a:spLocks noGrp="1"/>
          </p:cNvSpPr>
          <p:nvPr>
            <p:ph type="dt" sz="half" idx="10"/>
          </p:nvPr>
        </p:nvSpPr>
        <p:spPr/>
        <p:txBody>
          <a:bodyPr/>
          <a:lstStyle/>
          <a:p>
            <a:fld id="{B20AA712-264A-7648-A7AF-C800A58187FB}" type="datetimeFigureOut">
              <a:rPr lang="en-US" smtClean="0"/>
              <a:t>4/20/22</a:t>
            </a:fld>
            <a:endParaRPr lang="en-US"/>
          </a:p>
        </p:txBody>
      </p:sp>
      <p:sp>
        <p:nvSpPr>
          <p:cNvPr id="5" name="Footer Placeholder 4">
            <a:extLst>
              <a:ext uri="{FF2B5EF4-FFF2-40B4-BE49-F238E27FC236}">
                <a16:creationId xmlns:a16="http://schemas.microsoft.com/office/drawing/2014/main" id="{3141DC7F-7175-1D4A-A20C-6435F494C1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86C32B7-6186-2644-A3D2-4DA174E65966}"/>
              </a:ext>
            </a:extLst>
          </p:cNvPr>
          <p:cNvSpPr>
            <a:spLocks noGrp="1"/>
          </p:cNvSpPr>
          <p:nvPr>
            <p:ph type="sldNum" sz="quarter" idx="12"/>
          </p:nvPr>
        </p:nvSpPr>
        <p:spPr/>
        <p:txBody>
          <a:bodyPr/>
          <a:lstStyle/>
          <a:p>
            <a:fld id="{8EEC753F-5C88-EE49-84A1-AEDB03441C87}" type="slidenum">
              <a:rPr lang="en-US" smtClean="0"/>
              <a:t>‹#›</a:t>
            </a:fld>
            <a:endParaRPr lang="en-US"/>
          </a:p>
        </p:txBody>
      </p:sp>
    </p:spTree>
    <p:extLst>
      <p:ext uri="{BB962C8B-B14F-4D97-AF65-F5344CB8AC3E}">
        <p14:creationId xmlns:p14="http://schemas.microsoft.com/office/powerpoint/2010/main" val="1376245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136EE1-CBF8-A141-9BC9-505A3A99839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29D064B-1FA6-0E47-82AE-E64661799D9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59F25D-41E2-B240-90F4-CEC0654C47F4}"/>
              </a:ext>
            </a:extLst>
          </p:cNvPr>
          <p:cNvSpPr>
            <a:spLocks noGrp="1"/>
          </p:cNvSpPr>
          <p:nvPr>
            <p:ph type="dt" sz="half" idx="10"/>
          </p:nvPr>
        </p:nvSpPr>
        <p:spPr/>
        <p:txBody>
          <a:bodyPr/>
          <a:lstStyle/>
          <a:p>
            <a:fld id="{B20AA712-264A-7648-A7AF-C800A58187FB}" type="datetimeFigureOut">
              <a:rPr lang="en-US" smtClean="0"/>
              <a:t>4/20/22</a:t>
            </a:fld>
            <a:endParaRPr lang="en-US"/>
          </a:p>
        </p:txBody>
      </p:sp>
      <p:sp>
        <p:nvSpPr>
          <p:cNvPr id="5" name="Footer Placeholder 4">
            <a:extLst>
              <a:ext uri="{FF2B5EF4-FFF2-40B4-BE49-F238E27FC236}">
                <a16:creationId xmlns:a16="http://schemas.microsoft.com/office/drawing/2014/main" id="{E93E78B4-DB6B-7A41-8DF6-C29421A375E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64E513-EEFB-424F-BF8C-0F58ADBF64E4}"/>
              </a:ext>
            </a:extLst>
          </p:cNvPr>
          <p:cNvSpPr>
            <a:spLocks noGrp="1"/>
          </p:cNvSpPr>
          <p:nvPr>
            <p:ph type="sldNum" sz="quarter" idx="12"/>
          </p:nvPr>
        </p:nvSpPr>
        <p:spPr/>
        <p:txBody>
          <a:bodyPr/>
          <a:lstStyle/>
          <a:p>
            <a:fld id="{8EEC753F-5C88-EE49-84A1-AEDB03441C87}" type="slidenum">
              <a:rPr lang="en-US" smtClean="0"/>
              <a:t>‹#›</a:t>
            </a:fld>
            <a:endParaRPr lang="en-US"/>
          </a:p>
        </p:txBody>
      </p:sp>
    </p:spTree>
    <p:extLst>
      <p:ext uri="{BB962C8B-B14F-4D97-AF65-F5344CB8AC3E}">
        <p14:creationId xmlns:p14="http://schemas.microsoft.com/office/powerpoint/2010/main" val="13158970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86FBE4-61E8-9F40-B0F4-0C5E2CE9599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26C07B4-B5E7-A64D-B4F4-C4CEE08B5E7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EA6FD98-B644-494B-8A4F-31D5BD499FEF}"/>
              </a:ext>
            </a:extLst>
          </p:cNvPr>
          <p:cNvSpPr>
            <a:spLocks noGrp="1"/>
          </p:cNvSpPr>
          <p:nvPr>
            <p:ph type="dt" sz="half" idx="10"/>
          </p:nvPr>
        </p:nvSpPr>
        <p:spPr/>
        <p:txBody>
          <a:bodyPr/>
          <a:lstStyle/>
          <a:p>
            <a:fld id="{B20AA712-264A-7648-A7AF-C800A58187FB}" type="datetimeFigureOut">
              <a:rPr lang="en-US" smtClean="0"/>
              <a:t>4/20/22</a:t>
            </a:fld>
            <a:endParaRPr lang="en-US"/>
          </a:p>
        </p:txBody>
      </p:sp>
      <p:sp>
        <p:nvSpPr>
          <p:cNvPr id="5" name="Footer Placeholder 4">
            <a:extLst>
              <a:ext uri="{FF2B5EF4-FFF2-40B4-BE49-F238E27FC236}">
                <a16:creationId xmlns:a16="http://schemas.microsoft.com/office/drawing/2014/main" id="{3D43C1C9-C6D2-6749-AF3F-07D3AEA0A83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CCD448-825F-D545-BC44-A6DD771E0897}"/>
              </a:ext>
            </a:extLst>
          </p:cNvPr>
          <p:cNvSpPr>
            <a:spLocks noGrp="1"/>
          </p:cNvSpPr>
          <p:nvPr>
            <p:ph type="sldNum" sz="quarter" idx="12"/>
          </p:nvPr>
        </p:nvSpPr>
        <p:spPr/>
        <p:txBody>
          <a:bodyPr/>
          <a:lstStyle/>
          <a:p>
            <a:fld id="{8EEC753F-5C88-EE49-84A1-AEDB03441C87}" type="slidenum">
              <a:rPr lang="en-US" smtClean="0"/>
              <a:t>‹#›</a:t>
            </a:fld>
            <a:endParaRPr lang="en-US"/>
          </a:p>
        </p:txBody>
      </p:sp>
    </p:spTree>
    <p:extLst>
      <p:ext uri="{BB962C8B-B14F-4D97-AF65-F5344CB8AC3E}">
        <p14:creationId xmlns:p14="http://schemas.microsoft.com/office/powerpoint/2010/main" val="11772188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FC22E-9605-AC47-9952-140282A27F3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F6F6FDA-9908-6045-8FA8-FB3689D6578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E8B5F1-0181-2444-8CD5-F3835BA7930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4D4AC96-C04D-F349-AFE7-B3B5FC568B50}"/>
              </a:ext>
            </a:extLst>
          </p:cNvPr>
          <p:cNvSpPr>
            <a:spLocks noGrp="1"/>
          </p:cNvSpPr>
          <p:nvPr>
            <p:ph type="dt" sz="half" idx="10"/>
          </p:nvPr>
        </p:nvSpPr>
        <p:spPr/>
        <p:txBody>
          <a:bodyPr/>
          <a:lstStyle/>
          <a:p>
            <a:fld id="{B20AA712-264A-7648-A7AF-C800A58187FB}" type="datetimeFigureOut">
              <a:rPr lang="en-US" smtClean="0"/>
              <a:t>4/20/22</a:t>
            </a:fld>
            <a:endParaRPr lang="en-US"/>
          </a:p>
        </p:txBody>
      </p:sp>
      <p:sp>
        <p:nvSpPr>
          <p:cNvPr id="6" name="Footer Placeholder 5">
            <a:extLst>
              <a:ext uri="{FF2B5EF4-FFF2-40B4-BE49-F238E27FC236}">
                <a16:creationId xmlns:a16="http://schemas.microsoft.com/office/drawing/2014/main" id="{4C4350AE-4C5E-914C-8D62-4EE62696F34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BFE6393-CEF7-994E-B730-F22F2F9D82BF}"/>
              </a:ext>
            </a:extLst>
          </p:cNvPr>
          <p:cNvSpPr>
            <a:spLocks noGrp="1"/>
          </p:cNvSpPr>
          <p:nvPr>
            <p:ph type="sldNum" sz="quarter" idx="12"/>
          </p:nvPr>
        </p:nvSpPr>
        <p:spPr/>
        <p:txBody>
          <a:bodyPr/>
          <a:lstStyle/>
          <a:p>
            <a:fld id="{8EEC753F-5C88-EE49-84A1-AEDB03441C87}" type="slidenum">
              <a:rPr lang="en-US" smtClean="0"/>
              <a:t>‹#›</a:t>
            </a:fld>
            <a:endParaRPr lang="en-US"/>
          </a:p>
        </p:txBody>
      </p:sp>
    </p:spTree>
    <p:extLst>
      <p:ext uri="{BB962C8B-B14F-4D97-AF65-F5344CB8AC3E}">
        <p14:creationId xmlns:p14="http://schemas.microsoft.com/office/powerpoint/2010/main" val="40930379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3B6365-EEEE-DE4C-AB98-536BE77A3EF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CEFD867-04D9-834B-9AE3-5080FC9DC00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9E05495-12CF-7B49-87C9-054FF743C00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8B02C4E-DA2F-EF4D-A31F-88956E95F90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7BDC864-D775-3A48-A7D3-431EE4D1AB9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DE29B5F-D59C-C546-9A61-02703A76FF22}"/>
              </a:ext>
            </a:extLst>
          </p:cNvPr>
          <p:cNvSpPr>
            <a:spLocks noGrp="1"/>
          </p:cNvSpPr>
          <p:nvPr>
            <p:ph type="dt" sz="half" idx="10"/>
          </p:nvPr>
        </p:nvSpPr>
        <p:spPr/>
        <p:txBody>
          <a:bodyPr/>
          <a:lstStyle/>
          <a:p>
            <a:fld id="{B20AA712-264A-7648-A7AF-C800A58187FB}" type="datetimeFigureOut">
              <a:rPr lang="en-US" smtClean="0"/>
              <a:t>4/20/22</a:t>
            </a:fld>
            <a:endParaRPr lang="en-US"/>
          </a:p>
        </p:txBody>
      </p:sp>
      <p:sp>
        <p:nvSpPr>
          <p:cNvPr id="8" name="Footer Placeholder 7">
            <a:extLst>
              <a:ext uri="{FF2B5EF4-FFF2-40B4-BE49-F238E27FC236}">
                <a16:creationId xmlns:a16="http://schemas.microsoft.com/office/drawing/2014/main" id="{0DC70424-16C6-2E47-9A4C-775A43C9575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0EBACF7-035D-1C4A-8706-0B88D670E96A}"/>
              </a:ext>
            </a:extLst>
          </p:cNvPr>
          <p:cNvSpPr>
            <a:spLocks noGrp="1"/>
          </p:cNvSpPr>
          <p:nvPr>
            <p:ph type="sldNum" sz="quarter" idx="12"/>
          </p:nvPr>
        </p:nvSpPr>
        <p:spPr/>
        <p:txBody>
          <a:bodyPr/>
          <a:lstStyle/>
          <a:p>
            <a:fld id="{8EEC753F-5C88-EE49-84A1-AEDB03441C87}" type="slidenum">
              <a:rPr lang="en-US" smtClean="0"/>
              <a:t>‹#›</a:t>
            </a:fld>
            <a:endParaRPr lang="en-US"/>
          </a:p>
        </p:txBody>
      </p:sp>
    </p:spTree>
    <p:extLst>
      <p:ext uri="{BB962C8B-B14F-4D97-AF65-F5344CB8AC3E}">
        <p14:creationId xmlns:p14="http://schemas.microsoft.com/office/powerpoint/2010/main" val="1809399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CA0FCA-1A2B-8544-898C-C788DC33C1E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C3B8286-720E-1445-9811-A7404FEE3496}"/>
              </a:ext>
            </a:extLst>
          </p:cNvPr>
          <p:cNvSpPr>
            <a:spLocks noGrp="1"/>
          </p:cNvSpPr>
          <p:nvPr>
            <p:ph type="dt" sz="half" idx="10"/>
          </p:nvPr>
        </p:nvSpPr>
        <p:spPr/>
        <p:txBody>
          <a:bodyPr/>
          <a:lstStyle/>
          <a:p>
            <a:fld id="{B20AA712-264A-7648-A7AF-C800A58187FB}" type="datetimeFigureOut">
              <a:rPr lang="en-US" smtClean="0"/>
              <a:t>4/20/22</a:t>
            </a:fld>
            <a:endParaRPr lang="en-US"/>
          </a:p>
        </p:txBody>
      </p:sp>
      <p:sp>
        <p:nvSpPr>
          <p:cNvPr id="4" name="Footer Placeholder 3">
            <a:extLst>
              <a:ext uri="{FF2B5EF4-FFF2-40B4-BE49-F238E27FC236}">
                <a16:creationId xmlns:a16="http://schemas.microsoft.com/office/drawing/2014/main" id="{A6DE11A1-17D3-8D42-ACEB-9C60158ADC3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CA44B2E-0B08-1448-96DB-20DCE8666ADC}"/>
              </a:ext>
            </a:extLst>
          </p:cNvPr>
          <p:cNvSpPr>
            <a:spLocks noGrp="1"/>
          </p:cNvSpPr>
          <p:nvPr>
            <p:ph type="sldNum" sz="quarter" idx="12"/>
          </p:nvPr>
        </p:nvSpPr>
        <p:spPr/>
        <p:txBody>
          <a:bodyPr/>
          <a:lstStyle/>
          <a:p>
            <a:fld id="{8EEC753F-5C88-EE49-84A1-AEDB03441C87}" type="slidenum">
              <a:rPr lang="en-US" smtClean="0"/>
              <a:t>‹#›</a:t>
            </a:fld>
            <a:endParaRPr lang="en-US"/>
          </a:p>
        </p:txBody>
      </p:sp>
    </p:spTree>
    <p:extLst>
      <p:ext uri="{BB962C8B-B14F-4D97-AF65-F5344CB8AC3E}">
        <p14:creationId xmlns:p14="http://schemas.microsoft.com/office/powerpoint/2010/main" val="14104708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5AA6255-21E2-0642-B23A-AB64F3B8E67B}"/>
              </a:ext>
            </a:extLst>
          </p:cNvPr>
          <p:cNvSpPr>
            <a:spLocks noGrp="1"/>
          </p:cNvSpPr>
          <p:nvPr>
            <p:ph type="dt" sz="half" idx="10"/>
          </p:nvPr>
        </p:nvSpPr>
        <p:spPr/>
        <p:txBody>
          <a:bodyPr/>
          <a:lstStyle/>
          <a:p>
            <a:fld id="{B20AA712-264A-7648-A7AF-C800A58187FB}" type="datetimeFigureOut">
              <a:rPr lang="en-US" smtClean="0"/>
              <a:t>4/20/22</a:t>
            </a:fld>
            <a:endParaRPr lang="en-US"/>
          </a:p>
        </p:txBody>
      </p:sp>
      <p:sp>
        <p:nvSpPr>
          <p:cNvPr id="3" name="Footer Placeholder 2">
            <a:extLst>
              <a:ext uri="{FF2B5EF4-FFF2-40B4-BE49-F238E27FC236}">
                <a16:creationId xmlns:a16="http://schemas.microsoft.com/office/drawing/2014/main" id="{1C5E579F-BB49-8947-AA01-0C834C5AF05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8A8B986-53FB-CE4F-B48A-76DC22B79108}"/>
              </a:ext>
            </a:extLst>
          </p:cNvPr>
          <p:cNvSpPr>
            <a:spLocks noGrp="1"/>
          </p:cNvSpPr>
          <p:nvPr>
            <p:ph type="sldNum" sz="quarter" idx="12"/>
          </p:nvPr>
        </p:nvSpPr>
        <p:spPr/>
        <p:txBody>
          <a:bodyPr/>
          <a:lstStyle/>
          <a:p>
            <a:fld id="{8EEC753F-5C88-EE49-84A1-AEDB03441C87}" type="slidenum">
              <a:rPr lang="en-US" smtClean="0"/>
              <a:t>‹#›</a:t>
            </a:fld>
            <a:endParaRPr lang="en-US"/>
          </a:p>
        </p:txBody>
      </p:sp>
    </p:spTree>
    <p:extLst>
      <p:ext uri="{BB962C8B-B14F-4D97-AF65-F5344CB8AC3E}">
        <p14:creationId xmlns:p14="http://schemas.microsoft.com/office/powerpoint/2010/main" val="9105497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9F94A1-405D-1347-AB6D-470030A935F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4CA4818-B060-004D-A6FF-88A939BAAEF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2947895-8838-6342-B2EC-A9939B4525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B292CEF-904B-F149-8C99-D3D5E90D20A8}"/>
              </a:ext>
            </a:extLst>
          </p:cNvPr>
          <p:cNvSpPr>
            <a:spLocks noGrp="1"/>
          </p:cNvSpPr>
          <p:nvPr>
            <p:ph type="dt" sz="half" idx="10"/>
          </p:nvPr>
        </p:nvSpPr>
        <p:spPr/>
        <p:txBody>
          <a:bodyPr/>
          <a:lstStyle/>
          <a:p>
            <a:fld id="{B20AA712-264A-7648-A7AF-C800A58187FB}" type="datetimeFigureOut">
              <a:rPr lang="en-US" smtClean="0"/>
              <a:t>4/20/22</a:t>
            </a:fld>
            <a:endParaRPr lang="en-US"/>
          </a:p>
        </p:txBody>
      </p:sp>
      <p:sp>
        <p:nvSpPr>
          <p:cNvPr id="6" name="Footer Placeholder 5">
            <a:extLst>
              <a:ext uri="{FF2B5EF4-FFF2-40B4-BE49-F238E27FC236}">
                <a16:creationId xmlns:a16="http://schemas.microsoft.com/office/drawing/2014/main" id="{43368499-00F3-5A45-9582-E1FD6090407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A6B61E4-FDDA-D548-8C84-A4CCEE00EEFC}"/>
              </a:ext>
            </a:extLst>
          </p:cNvPr>
          <p:cNvSpPr>
            <a:spLocks noGrp="1"/>
          </p:cNvSpPr>
          <p:nvPr>
            <p:ph type="sldNum" sz="quarter" idx="12"/>
          </p:nvPr>
        </p:nvSpPr>
        <p:spPr/>
        <p:txBody>
          <a:bodyPr/>
          <a:lstStyle/>
          <a:p>
            <a:fld id="{8EEC753F-5C88-EE49-84A1-AEDB03441C87}" type="slidenum">
              <a:rPr lang="en-US" smtClean="0"/>
              <a:t>‹#›</a:t>
            </a:fld>
            <a:endParaRPr lang="en-US"/>
          </a:p>
        </p:txBody>
      </p:sp>
    </p:spTree>
    <p:extLst>
      <p:ext uri="{BB962C8B-B14F-4D97-AF65-F5344CB8AC3E}">
        <p14:creationId xmlns:p14="http://schemas.microsoft.com/office/powerpoint/2010/main" val="981805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1CB9AD-11FC-6E45-9448-059B47245EC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DEE4C71-EB3B-7349-AABB-87197301C41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894C7C2-B524-204D-B08C-A343AADA55B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079FC65-A33F-F244-BA07-55F6B5F31F97}"/>
              </a:ext>
            </a:extLst>
          </p:cNvPr>
          <p:cNvSpPr>
            <a:spLocks noGrp="1"/>
          </p:cNvSpPr>
          <p:nvPr>
            <p:ph type="dt" sz="half" idx="10"/>
          </p:nvPr>
        </p:nvSpPr>
        <p:spPr/>
        <p:txBody>
          <a:bodyPr/>
          <a:lstStyle/>
          <a:p>
            <a:fld id="{B20AA712-264A-7648-A7AF-C800A58187FB}" type="datetimeFigureOut">
              <a:rPr lang="en-US" smtClean="0"/>
              <a:t>4/20/22</a:t>
            </a:fld>
            <a:endParaRPr lang="en-US"/>
          </a:p>
        </p:txBody>
      </p:sp>
      <p:sp>
        <p:nvSpPr>
          <p:cNvPr id="6" name="Footer Placeholder 5">
            <a:extLst>
              <a:ext uri="{FF2B5EF4-FFF2-40B4-BE49-F238E27FC236}">
                <a16:creationId xmlns:a16="http://schemas.microsoft.com/office/drawing/2014/main" id="{CA76FBA1-974A-9246-9844-40205626EED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967F210-C791-744B-BECE-D66CC8899925}"/>
              </a:ext>
            </a:extLst>
          </p:cNvPr>
          <p:cNvSpPr>
            <a:spLocks noGrp="1"/>
          </p:cNvSpPr>
          <p:nvPr>
            <p:ph type="sldNum" sz="quarter" idx="12"/>
          </p:nvPr>
        </p:nvSpPr>
        <p:spPr/>
        <p:txBody>
          <a:bodyPr/>
          <a:lstStyle/>
          <a:p>
            <a:fld id="{8EEC753F-5C88-EE49-84A1-AEDB03441C87}" type="slidenum">
              <a:rPr lang="en-US" smtClean="0"/>
              <a:t>‹#›</a:t>
            </a:fld>
            <a:endParaRPr lang="en-US"/>
          </a:p>
        </p:txBody>
      </p:sp>
    </p:spTree>
    <p:extLst>
      <p:ext uri="{BB962C8B-B14F-4D97-AF65-F5344CB8AC3E}">
        <p14:creationId xmlns:p14="http://schemas.microsoft.com/office/powerpoint/2010/main" val="29145582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EED0EC9-2A61-A345-AC17-63F5D0D73EF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71A0D46-CD8C-DF4E-913D-9B1A3AE9FF4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0DC426D-2D9A-9743-9AAD-15458A4114A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0AA712-264A-7648-A7AF-C800A58187FB}" type="datetimeFigureOut">
              <a:rPr lang="en-US" smtClean="0"/>
              <a:t>4/20/22</a:t>
            </a:fld>
            <a:endParaRPr lang="en-US"/>
          </a:p>
        </p:txBody>
      </p:sp>
      <p:sp>
        <p:nvSpPr>
          <p:cNvPr id="5" name="Footer Placeholder 4">
            <a:extLst>
              <a:ext uri="{FF2B5EF4-FFF2-40B4-BE49-F238E27FC236}">
                <a16:creationId xmlns:a16="http://schemas.microsoft.com/office/drawing/2014/main" id="{82651A40-6235-7B4D-AE97-E368CB6DE23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EFE52AE-A2FC-2542-B1ED-1C2C3B7EBA3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EC753F-5C88-EE49-84A1-AEDB03441C87}" type="slidenum">
              <a:rPr lang="en-US" smtClean="0"/>
              <a:t>‹#›</a:t>
            </a:fld>
            <a:endParaRPr lang="en-US"/>
          </a:p>
        </p:txBody>
      </p:sp>
    </p:spTree>
    <p:extLst>
      <p:ext uri="{BB962C8B-B14F-4D97-AF65-F5344CB8AC3E}">
        <p14:creationId xmlns:p14="http://schemas.microsoft.com/office/powerpoint/2010/main" val="13758672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jpg"/><Relationship Id="rId7"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14.jp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1.jpg"/><Relationship Id="rId4" Type="http://schemas.openxmlformats.org/officeDocument/2006/relationships/image" Target="../media/image10.jp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0.jp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0.jpg"/><Relationship Id="rId5" Type="http://schemas.openxmlformats.org/officeDocument/2006/relationships/image" Target="../media/image14.jpg"/><Relationship Id="rId4" Type="http://schemas.openxmlformats.org/officeDocument/2006/relationships/image" Target="../media/image13.jpg"/></Relationships>
</file>

<file path=ppt/slides/_rels/slide1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10.jpg"/></Relationships>
</file>

<file path=ppt/slides/_rels/slide15.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4.emf"/></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6.emf"/></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emf"/><Relationship Id="rId4" Type="http://schemas.openxmlformats.org/officeDocument/2006/relationships/image" Target="../media/image24.emf"/></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6.xml"/><Relationship Id="rId5" Type="http://schemas.openxmlformats.org/officeDocument/2006/relationships/image" Target="../media/image31.emf"/><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7.png"/><Relationship Id="rId7"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FB503C-FB0B-514B-902E-89B13794BAA4}"/>
              </a:ext>
            </a:extLst>
          </p:cNvPr>
          <p:cNvSpPr>
            <a:spLocks noGrp="1"/>
          </p:cNvSpPr>
          <p:nvPr>
            <p:ph type="ctrTitle"/>
          </p:nvPr>
        </p:nvSpPr>
        <p:spPr/>
        <p:txBody>
          <a:bodyPr>
            <a:normAutofit fontScale="90000"/>
          </a:bodyPr>
          <a:lstStyle/>
          <a:p>
            <a:r>
              <a:rPr lang="en-US" i="1" dirty="0"/>
              <a:t>An Improved Method to Study Viral Entry of Human Cytomegalovirus</a:t>
            </a:r>
            <a:endParaRPr lang="en-US" dirty="0"/>
          </a:p>
        </p:txBody>
      </p:sp>
      <p:sp>
        <p:nvSpPr>
          <p:cNvPr id="3" name="Subtitle 2">
            <a:extLst>
              <a:ext uri="{FF2B5EF4-FFF2-40B4-BE49-F238E27FC236}">
                <a16:creationId xmlns:a16="http://schemas.microsoft.com/office/drawing/2014/main" id="{776E7330-D904-5246-B6CE-5E4124FA7FBE}"/>
              </a:ext>
            </a:extLst>
          </p:cNvPr>
          <p:cNvSpPr>
            <a:spLocks noGrp="1"/>
          </p:cNvSpPr>
          <p:nvPr>
            <p:ph type="subTitle" idx="1"/>
          </p:nvPr>
        </p:nvSpPr>
        <p:spPr/>
        <p:txBody>
          <a:bodyPr/>
          <a:lstStyle/>
          <a:p>
            <a:r>
              <a:rPr lang="en-US" dirty="0"/>
              <a:t>Lars Ponsness</a:t>
            </a:r>
          </a:p>
          <a:p>
            <a:r>
              <a:rPr lang="en-US" dirty="0" err="1"/>
              <a:t>Ryckman</a:t>
            </a:r>
            <a:r>
              <a:rPr lang="en-US" dirty="0"/>
              <a:t> Lab</a:t>
            </a:r>
          </a:p>
          <a:p>
            <a:r>
              <a:rPr lang="en-US" dirty="0"/>
              <a:t>April 22, 2022</a:t>
            </a:r>
          </a:p>
        </p:txBody>
      </p:sp>
    </p:spTree>
    <p:extLst>
      <p:ext uri="{BB962C8B-B14F-4D97-AF65-F5344CB8AC3E}">
        <p14:creationId xmlns:p14="http://schemas.microsoft.com/office/powerpoint/2010/main" val="15521186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0DE7FD-5035-C547-B23E-6D98D77D9CB4}"/>
              </a:ext>
            </a:extLst>
          </p:cNvPr>
          <p:cNvSpPr>
            <a:spLocks noGrp="1"/>
          </p:cNvSpPr>
          <p:nvPr>
            <p:ph type="title"/>
          </p:nvPr>
        </p:nvSpPr>
        <p:spPr/>
        <p:txBody>
          <a:bodyPr/>
          <a:lstStyle/>
          <a:p>
            <a:r>
              <a:rPr lang="en-US" dirty="0"/>
              <a:t>Cell-Cell Fusion with HCMV Fusion Proteins</a:t>
            </a:r>
          </a:p>
        </p:txBody>
      </p:sp>
      <p:pic>
        <p:nvPicPr>
          <p:cNvPr id="4" name="Picture 3" descr="Icon&#10;&#10;Description automatically generated">
            <a:extLst>
              <a:ext uri="{FF2B5EF4-FFF2-40B4-BE49-F238E27FC236}">
                <a16:creationId xmlns:a16="http://schemas.microsoft.com/office/drawing/2014/main" id="{0392B027-40A2-2E41-92F9-9D553587DEA5}"/>
              </a:ext>
            </a:extLst>
          </p:cNvPr>
          <p:cNvPicPr>
            <a:picLocks noChangeAspect="1"/>
          </p:cNvPicPr>
          <p:nvPr/>
        </p:nvPicPr>
        <p:blipFill>
          <a:blip r:embed="rId3"/>
          <a:stretch>
            <a:fillRect/>
          </a:stretch>
        </p:blipFill>
        <p:spPr>
          <a:xfrm>
            <a:off x="403806" y="2031021"/>
            <a:ext cx="4102100" cy="2413000"/>
          </a:xfrm>
          <a:prstGeom prst="rect">
            <a:avLst/>
          </a:prstGeom>
        </p:spPr>
      </p:pic>
      <p:pic>
        <p:nvPicPr>
          <p:cNvPr id="6" name="Picture 5" descr="Icon&#10;&#10;Description automatically generated with medium confidence">
            <a:extLst>
              <a:ext uri="{FF2B5EF4-FFF2-40B4-BE49-F238E27FC236}">
                <a16:creationId xmlns:a16="http://schemas.microsoft.com/office/drawing/2014/main" id="{9ECD19D0-5DE0-6D40-87AE-22B27E85C761}"/>
              </a:ext>
            </a:extLst>
          </p:cNvPr>
          <p:cNvPicPr>
            <a:picLocks noChangeAspect="1"/>
          </p:cNvPicPr>
          <p:nvPr/>
        </p:nvPicPr>
        <p:blipFill>
          <a:blip r:embed="rId4"/>
          <a:stretch>
            <a:fillRect/>
          </a:stretch>
        </p:blipFill>
        <p:spPr>
          <a:xfrm>
            <a:off x="4757492" y="2000778"/>
            <a:ext cx="4102100" cy="2413000"/>
          </a:xfrm>
          <a:prstGeom prst="rect">
            <a:avLst/>
          </a:prstGeom>
        </p:spPr>
      </p:pic>
      <p:pic>
        <p:nvPicPr>
          <p:cNvPr id="10" name="Picture 9" descr="Diagram&#10;&#10;Description automatically generated">
            <a:extLst>
              <a:ext uri="{FF2B5EF4-FFF2-40B4-BE49-F238E27FC236}">
                <a16:creationId xmlns:a16="http://schemas.microsoft.com/office/drawing/2014/main" id="{8FB53D31-E251-814D-9866-3C0B0CFCF0EB}"/>
              </a:ext>
            </a:extLst>
          </p:cNvPr>
          <p:cNvPicPr>
            <a:picLocks noChangeAspect="1"/>
          </p:cNvPicPr>
          <p:nvPr/>
        </p:nvPicPr>
        <p:blipFill>
          <a:blip r:embed="rId5"/>
          <a:stretch>
            <a:fillRect/>
          </a:stretch>
        </p:blipFill>
        <p:spPr>
          <a:xfrm>
            <a:off x="3543300" y="5084739"/>
            <a:ext cx="2552700" cy="1574800"/>
          </a:xfrm>
          <a:prstGeom prst="rect">
            <a:avLst/>
          </a:prstGeom>
        </p:spPr>
      </p:pic>
      <p:pic>
        <p:nvPicPr>
          <p:cNvPr id="12" name="Picture 11" descr="Icon, bubble chart&#10;&#10;Description automatically generated">
            <a:extLst>
              <a:ext uri="{FF2B5EF4-FFF2-40B4-BE49-F238E27FC236}">
                <a16:creationId xmlns:a16="http://schemas.microsoft.com/office/drawing/2014/main" id="{E1B62FC1-9D77-FA48-8438-4F8ED57DBCC5}"/>
              </a:ext>
            </a:extLst>
          </p:cNvPr>
          <p:cNvPicPr>
            <a:picLocks noChangeAspect="1"/>
          </p:cNvPicPr>
          <p:nvPr/>
        </p:nvPicPr>
        <p:blipFill>
          <a:blip r:embed="rId6"/>
          <a:stretch>
            <a:fillRect/>
          </a:stretch>
        </p:blipFill>
        <p:spPr>
          <a:xfrm>
            <a:off x="6387920" y="4779062"/>
            <a:ext cx="3349223" cy="1970131"/>
          </a:xfrm>
          <a:prstGeom prst="rect">
            <a:avLst/>
          </a:prstGeom>
        </p:spPr>
      </p:pic>
      <p:pic>
        <p:nvPicPr>
          <p:cNvPr id="13" name="Picture 12" descr="A close up of some flowers&#10;&#10;Description automatically generated with low confidence">
            <a:extLst>
              <a:ext uri="{FF2B5EF4-FFF2-40B4-BE49-F238E27FC236}">
                <a16:creationId xmlns:a16="http://schemas.microsoft.com/office/drawing/2014/main" id="{414E257B-157C-0041-940D-0B1718000553}"/>
              </a:ext>
            </a:extLst>
          </p:cNvPr>
          <p:cNvPicPr>
            <a:picLocks noChangeAspect="1"/>
          </p:cNvPicPr>
          <p:nvPr/>
        </p:nvPicPr>
        <p:blipFill>
          <a:blip r:embed="rId7"/>
          <a:stretch>
            <a:fillRect/>
          </a:stretch>
        </p:blipFill>
        <p:spPr>
          <a:xfrm>
            <a:off x="8839919" y="1265031"/>
            <a:ext cx="3352081" cy="3331389"/>
          </a:xfrm>
          <a:prstGeom prst="rect">
            <a:avLst/>
          </a:prstGeom>
        </p:spPr>
      </p:pic>
      <p:sp>
        <p:nvSpPr>
          <p:cNvPr id="3" name="Rectangle 2">
            <a:extLst>
              <a:ext uri="{FF2B5EF4-FFF2-40B4-BE49-F238E27FC236}">
                <a16:creationId xmlns:a16="http://schemas.microsoft.com/office/drawing/2014/main" id="{1AEEA8D8-F48C-CE21-B359-2EBA89ED0EB3}"/>
              </a:ext>
            </a:extLst>
          </p:cNvPr>
          <p:cNvSpPr/>
          <p:nvPr/>
        </p:nvSpPr>
        <p:spPr>
          <a:xfrm>
            <a:off x="9341224" y="1265031"/>
            <a:ext cx="2474258" cy="5816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5745DEC2-FD42-8772-79AE-60ED04CE8D02}"/>
              </a:ext>
            </a:extLst>
          </p:cNvPr>
          <p:cNvSpPr txBox="1"/>
          <p:nvPr/>
        </p:nvSpPr>
        <p:spPr>
          <a:xfrm>
            <a:off x="9643782" y="1411665"/>
            <a:ext cx="1940859" cy="461665"/>
          </a:xfrm>
          <a:prstGeom prst="rect">
            <a:avLst/>
          </a:prstGeom>
          <a:noFill/>
        </p:spPr>
        <p:txBody>
          <a:bodyPr wrap="square" rtlCol="0">
            <a:spAutoFit/>
          </a:bodyPr>
          <a:lstStyle/>
          <a:p>
            <a:pPr algn="ctr"/>
            <a:r>
              <a:rPr lang="en-US" sz="2400" dirty="0" err="1"/>
              <a:t>gHgL</a:t>
            </a:r>
            <a:endParaRPr lang="en-US" sz="2400" dirty="0"/>
          </a:p>
        </p:txBody>
      </p:sp>
      <p:sp>
        <p:nvSpPr>
          <p:cNvPr id="7" name="TextBox 6">
            <a:extLst>
              <a:ext uri="{FF2B5EF4-FFF2-40B4-BE49-F238E27FC236}">
                <a16:creationId xmlns:a16="http://schemas.microsoft.com/office/drawing/2014/main" id="{A4A72391-C7A0-FBE6-57F6-7247647BB992}"/>
              </a:ext>
            </a:extLst>
          </p:cNvPr>
          <p:cNvSpPr txBox="1"/>
          <p:nvPr/>
        </p:nvSpPr>
        <p:spPr>
          <a:xfrm>
            <a:off x="3543300" y="1543925"/>
            <a:ext cx="1099318" cy="369332"/>
          </a:xfrm>
          <a:prstGeom prst="rect">
            <a:avLst/>
          </a:prstGeom>
          <a:noFill/>
        </p:spPr>
        <p:txBody>
          <a:bodyPr wrap="square" rtlCol="0">
            <a:spAutoFit/>
          </a:bodyPr>
          <a:lstStyle/>
          <a:p>
            <a:r>
              <a:rPr lang="en-US" dirty="0"/>
              <a:t>Dimer</a:t>
            </a:r>
          </a:p>
        </p:txBody>
      </p:sp>
      <p:cxnSp>
        <p:nvCxnSpPr>
          <p:cNvPr id="11" name="Straight Arrow Connector 10">
            <a:extLst>
              <a:ext uri="{FF2B5EF4-FFF2-40B4-BE49-F238E27FC236}">
                <a16:creationId xmlns:a16="http://schemas.microsoft.com/office/drawing/2014/main" id="{2C38DF6A-5D37-5425-33AC-05641741A8B6}"/>
              </a:ext>
            </a:extLst>
          </p:cNvPr>
          <p:cNvCxnSpPr>
            <a:stCxn id="7" idx="2"/>
          </p:cNvCxnSpPr>
          <p:nvPr/>
        </p:nvCxnSpPr>
        <p:spPr>
          <a:xfrm>
            <a:off x="4092959" y="1913257"/>
            <a:ext cx="0" cy="435496"/>
          </a:xfrm>
          <a:prstGeom prst="straightConnector1">
            <a:avLst/>
          </a:prstGeom>
          <a:ln w="31750">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B19BE906-2FC3-4CD6-A446-C2370D5B8D03}"/>
              </a:ext>
            </a:extLst>
          </p:cNvPr>
          <p:cNvSpPr txBox="1"/>
          <p:nvPr/>
        </p:nvSpPr>
        <p:spPr>
          <a:xfrm>
            <a:off x="4861707" y="4413943"/>
            <a:ext cx="1099318" cy="369332"/>
          </a:xfrm>
          <a:prstGeom prst="rect">
            <a:avLst/>
          </a:prstGeom>
          <a:noFill/>
        </p:spPr>
        <p:txBody>
          <a:bodyPr wrap="square" rtlCol="0">
            <a:spAutoFit/>
          </a:bodyPr>
          <a:lstStyle/>
          <a:p>
            <a:r>
              <a:rPr lang="en-US" dirty="0"/>
              <a:t>Trimer</a:t>
            </a:r>
          </a:p>
        </p:txBody>
      </p:sp>
      <p:cxnSp>
        <p:nvCxnSpPr>
          <p:cNvPr id="16" name="Straight Arrow Connector 15">
            <a:extLst>
              <a:ext uri="{FF2B5EF4-FFF2-40B4-BE49-F238E27FC236}">
                <a16:creationId xmlns:a16="http://schemas.microsoft.com/office/drawing/2014/main" id="{F85AA470-32D7-E316-1541-84F466BFC7A4}"/>
              </a:ext>
            </a:extLst>
          </p:cNvPr>
          <p:cNvCxnSpPr>
            <a:stCxn id="14" idx="2"/>
          </p:cNvCxnSpPr>
          <p:nvPr/>
        </p:nvCxnSpPr>
        <p:spPr>
          <a:xfrm>
            <a:off x="5411366" y="4783275"/>
            <a:ext cx="0" cy="301464"/>
          </a:xfrm>
          <a:prstGeom prst="straightConnector1">
            <a:avLst/>
          </a:prstGeom>
          <a:ln w="31750">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9EA28DA3-DA83-F020-9E9E-A0A92D94FF1A}"/>
                  </a:ext>
                </a:extLst>
              </p:cNvPr>
              <p:cNvSpPr txBox="1"/>
              <p:nvPr/>
            </p:nvSpPr>
            <p:spPr>
              <a:xfrm>
                <a:off x="6668601" y="4409730"/>
                <a:ext cx="1017495" cy="369332"/>
              </a:xfrm>
              <a:prstGeom prst="rect">
                <a:avLst/>
              </a:prstGeom>
              <a:noFill/>
            </p:spPr>
            <p:txBody>
              <a:bodyPr wrap="square">
                <a:spAutoFit/>
              </a:bodyPr>
              <a:lstStyle/>
              <a:p>
                <a:r>
                  <a:rPr lang="en-US" dirty="0"/>
                  <a:t>PDGFR</a:t>
                </a:r>
                <a14:m>
                  <m:oMath xmlns:m="http://schemas.openxmlformats.org/officeDocument/2006/math">
                    <m:r>
                      <a:rPr lang="en-US" i="1">
                        <a:latin typeface="Cambria Math" panose="02040503050406030204" pitchFamily="18" charset="0"/>
                        <a:ea typeface="Cambria Math" panose="02040503050406030204" pitchFamily="18" charset="0"/>
                      </a:rPr>
                      <m:t>𝛼</m:t>
                    </m:r>
                  </m:oMath>
                </a14:m>
                <a:endParaRPr lang="en-US" dirty="0"/>
              </a:p>
            </p:txBody>
          </p:sp>
        </mc:Choice>
        <mc:Fallback xmlns="">
          <p:sp>
            <p:nvSpPr>
              <p:cNvPr id="20" name="TextBox 19">
                <a:extLst>
                  <a:ext uri="{FF2B5EF4-FFF2-40B4-BE49-F238E27FC236}">
                    <a16:creationId xmlns:a16="http://schemas.microsoft.com/office/drawing/2014/main" id="{9EA28DA3-DA83-F020-9E9E-A0A92D94FF1A}"/>
                  </a:ext>
                </a:extLst>
              </p:cNvPr>
              <p:cNvSpPr txBox="1">
                <a:spLocks noRot="1" noChangeAspect="1" noMove="1" noResize="1" noEditPoints="1" noAdjustHandles="1" noChangeArrowheads="1" noChangeShapeType="1" noTextEdit="1"/>
              </p:cNvSpPr>
              <p:nvPr/>
            </p:nvSpPr>
            <p:spPr>
              <a:xfrm>
                <a:off x="6668601" y="4409730"/>
                <a:ext cx="1017495" cy="369332"/>
              </a:xfrm>
              <a:prstGeom prst="rect">
                <a:avLst/>
              </a:prstGeom>
              <a:blipFill>
                <a:blip r:embed="rId8"/>
                <a:stretch>
                  <a:fillRect l="-4938" t="-6667" b="-23333"/>
                </a:stretch>
              </a:blipFill>
            </p:spPr>
            <p:txBody>
              <a:bodyPr/>
              <a:lstStyle/>
              <a:p>
                <a:r>
                  <a:rPr lang="en-US">
                    <a:noFill/>
                  </a:rPr>
                  <a:t> </a:t>
                </a:r>
              </a:p>
            </p:txBody>
          </p:sp>
        </mc:Fallback>
      </mc:AlternateContent>
      <p:cxnSp>
        <p:nvCxnSpPr>
          <p:cNvPr id="22" name="Straight Arrow Connector 21">
            <a:extLst>
              <a:ext uri="{FF2B5EF4-FFF2-40B4-BE49-F238E27FC236}">
                <a16:creationId xmlns:a16="http://schemas.microsoft.com/office/drawing/2014/main" id="{9E6803A0-27B5-6420-E4F9-B2200B56DB23}"/>
              </a:ext>
            </a:extLst>
          </p:cNvPr>
          <p:cNvCxnSpPr/>
          <p:nvPr/>
        </p:nvCxnSpPr>
        <p:spPr>
          <a:xfrm>
            <a:off x="6938682" y="4779062"/>
            <a:ext cx="0" cy="922491"/>
          </a:xfrm>
          <a:prstGeom prst="straightConnector1">
            <a:avLst/>
          </a:prstGeom>
          <a:ln w="317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4981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linds(horizontal)">
                                      <p:cBhvr>
                                        <p:cTn id="15" dur="500"/>
                                        <p:tgtEl>
                                          <p:spTgt spid="13"/>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500"/>
                                        <p:tgtEl>
                                          <p:spTgt spid="7"/>
                                        </p:tgtEl>
                                      </p:cBhvr>
                                    </p:animEffect>
                                  </p:childTnLst>
                                </p:cTn>
                              </p:par>
                              <p:par>
                                <p:cTn id="24" presetID="3" presetClass="entr" presetSubtype="10"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linds(horizontal)">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blinds(horizontal)">
                                      <p:cBhvr>
                                        <p:cTn id="31" dur="500"/>
                                        <p:tgtEl>
                                          <p:spTgt spid="12"/>
                                        </p:tgtEl>
                                      </p:cBhvr>
                                    </p:animEffect>
                                  </p:childTnLst>
                                </p:cTn>
                              </p:par>
                              <p:par>
                                <p:cTn id="32" presetID="3" presetClass="entr" presetSubtype="10"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linds(horizontal)">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blinds(horizontal)">
                                      <p:cBhvr>
                                        <p:cTn id="39" dur="500"/>
                                        <p:tgtEl>
                                          <p:spTgt spid="14"/>
                                        </p:tgtEl>
                                      </p:cBhvr>
                                    </p:animEffect>
                                  </p:childTnLst>
                                </p:cTn>
                              </p:par>
                              <p:par>
                                <p:cTn id="40" presetID="3" presetClass="entr" presetSubtype="10" fill="hold"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blinds(horizontal)">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blinds(horizontal)">
                                      <p:cBhvr>
                                        <p:cTn id="47" dur="500"/>
                                        <p:tgtEl>
                                          <p:spTgt spid="20"/>
                                        </p:tgtEl>
                                      </p:cBhvr>
                                    </p:animEffect>
                                  </p:childTnLst>
                                </p:cTn>
                              </p:par>
                              <p:par>
                                <p:cTn id="48" presetID="3" presetClass="entr" presetSubtype="10" fill="hold"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blinds(horizontal)">
                                      <p:cBhvr>
                                        <p:cTn id="5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4"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7A82F9-899C-7F4B-9E8F-D16737CE07F3}"/>
              </a:ext>
            </a:extLst>
          </p:cNvPr>
          <p:cNvSpPr>
            <a:spLocks noGrp="1"/>
          </p:cNvSpPr>
          <p:nvPr>
            <p:ph type="title"/>
          </p:nvPr>
        </p:nvSpPr>
        <p:spPr/>
        <p:txBody>
          <a:bodyPr/>
          <a:lstStyle/>
          <a:p>
            <a:r>
              <a:rPr lang="en-US" dirty="0"/>
              <a:t>Can the Cell-Cell Fusion Assay be Improved?</a:t>
            </a:r>
          </a:p>
        </p:txBody>
      </p:sp>
      <p:pic>
        <p:nvPicPr>
          <p:cNvPr id="15" name="Picture 14" descr="A picture containing application&#10;&#10;Description automatically generated">
            <a:extLst>
              <a:ext uri="{FF2B5EF4-FFF2-40B4-BE49-F238E27FC236}">
                <a16:creationId xmlns:a16="http://schemas.microsoft.com/office/drawing/2014/main" id="{1242701D-0968-1967-3625-31E610EEE7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366" y="2490643"/>
            <a:ext cx="6315266" cy="2159263"/>
          </a:xfrm>
          <a:prstGeom prst="rect">
            <a:avLst/>
          </a:prstGeom>
        </p:spPr>
      </p:pic>
      <p:pic>
        <p:nvPicPr>
          <p:cNvPr id="17" name="Picture 16" descr="Shape&#10;&#10;Description automatically generated with medium confidence">
            <a:extLst>
              <a:ext uri="{FF2B5EF4-FFF2-40B4-BE49-F238E27FC236}">
                <a16:creationId xmlns:a16="http://schemas.microsoft.com/office/drawing/2014/main" id="{52BA3287-067B-E8E5-77AE-365588116C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03584" y="1905841"/>
            <a:ext cx="3950216" cy="4306833"/>
          </a:xfrm>
          <a:prstGeom prst="rect">
            <a:avLst/>
          </a:prstGeom>
        </p:spPr>
      </p:pic>
      <p:sp>
        <p:nvSpPr>
          <p:cNvPr id="12" name="Rectangle 11">
            <a:extLst>
              <a:ext uri="{FF2B5EF4-FFF2-40B4-BE49-F238E27FC236}">
                <a16:creationId xmlns:a16="http://schemas.microsoft.com/office/drawing/2014/main" id="{C8117907-833B-7CDA-0E1E-8C41F9A6F2A6}"/>
              </a:ext>
            </a:extLst>
          </p:cNvPr>
          <p:cNvSpPr/>
          <p:nvPr/>
        </p:nvSpPr>
        <p:spPr>
          <a:xfrm>
            <a:off x="591671" y="2241176"/>
            <a:ext cx="5504329"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53F4207B-1701-5CE6-964B-74619B3F65BD}"/>
              </a:ext>
            </a:extLst>
          </p:cNvPr>
          <p:cNvSpPr txBox="1"/>
          <p:nvPr/>
        </p:nvSpPr>
        <p:spPr>
          <a:xfrm>
            <a:off x="591669" y="2315143"/>
            <a:ext cx="1308847" cy="461665"/>
          </a:xfrm>
          <a:prstGeom prst="rect">
            <a:avLst/>
          </a:prstGeom>
          <a:noFill/>
        </p:spPr>
        <p:txBody>
          <a:bodyPr wrap="square" rtlCol="0">
            <a:spAutoFit/>
          </a:bodyPr>
          <a:lstStyle/>
          <a:p>
            <a:pPr algn="ctr"/>
            <a:r>
              <a:rPr lang="en-US" sz="2400" dirty="0"/>
              <a:t>Mock</a:t>
            </a:r>
          </a:p>
        </p:txBody>
      </p:sp>
      <p:sp>
        <p:nvSpPr>
          <p:cNvPr id="18" name="TextBox 17">
            <a:extLst>
              <a:ext uri="{FF2B5EF4-FFF2-40B4-BE49-F238E27FC236}">
                <a16:creationId xmlns:a16="http://schemas.microsoft.com/office/drawing/2014/main" id="{B23CFA03-5344-D1DF-8CC0-7B11333682EC}"/>
              </a:ext>
            </a:extLst>
          </p:cNvPr>
          <p:cNvSpPr txBox="1"/>
          <p:nvPr/>
        </p:nvSpPr>
        <p:spPr>
          <a:xfrm>
            <a:off x="2581835" y="2238085"/>
            <a:ext cx="1523999" cy="707886"/>
          </a:xfrm>
          <a:prstGeom prst="rect">
            <a:avLst/>
          </a:prstGeom>
          <a:noFill/>
        </p:spPr>
        <p:txBody>
          <a:bodyPr wrap="square" rtlCol="0">
            <a:spAutoFit/>
          </a:bodyPr>
          <a:lstStyle/>
          <a:p>
            <a:pPr algn="ctr"/>
            <a:r>
              <a:rPr lang="en-US" sz="2400" dirty="0" err="1"/>
              <a:t>gH</a:t>
            </a:r>
            <a:r>
              <a:rPr lang="en-US" sz="2400" dirty="0"/>
              <a:t> &amp; </a:t>
            </a:r>
            <a:r>
              <a:rPr lang="en-US" sz="2400" dirty="0" err="1"/>
              <a:t>gL</a:t>
            </a:r>
            <a:r>
              <a:rPr lang="en-US" sz="2400" dirty="0"/>
              <a:t> </a:t>
            </a:r>
          </a:p>
          <a:p>
            <a:pPr algn="ctr"/>
            <a:r>
              <a:rPr lang="en-US" sz="1600" dirty="0"/>
              <a:t>Wildtype (</a:t>
            </a:r>
            <a:r>
              <a:rPr lang="en-US" sz="1600" dirty="0" err="1"/>
              <a:t>wt</a:t>
            </a:r>
            <a:r>
              <a:rPr lang="en-US" sz="1600" dirty="0"/>
              <a:t>)</a:t>
            </a:r>
          </a:p>
        </p:txBody>
      </p:sp>
      <p:sp>
        <p:nvSpPr>
          <p:cNvPr id="19" name="TextBox 18">
            <a:extLst>
              <a:ext uri="{FF2B5EF4-FFF2-40B4-BE49-F238E27FC236}">
                <a16:creationId xmlns:a16="http://schemas.microsoft.com/office/drawing/2014/main" id="{6F1F2047-E9C0-ADCA-53C9-93B9B7AA0580}"/>
              </a:ext>
            </a:extLst>
          </p:cNvPr>
          <p:cNvSpPr txBox="1"/>
          <p:nvPr/>
        </p:nvSpPr>
        <p:spPr>
          <a:xfrm>
            <a:off x="4651418" y="2315143"/>
            <a:ext cx="1523999" cy="461665"/>
          </a:xfrm>
          <a:prstGeom prst="rect">
            <a:avLst/>
          </a:prstGeom>
          <a:noFill/>
        </p:spPr>
        <p:txBody>
          <a:bodyPr wrap="square" rtlCol="0">
            <a:spAutoFit/>
          </a:bodyPr>
          <a:lstStyle/>
          <a:p>
            <a:pPr algn="ctr"/>
            <a:r>
              <a:rPr lang="en-US" sz="2400" dirty="0" err="1"/>
              <a:t>gH</a:t>
            </a:r>
            <a:r>
              <a:rPr lang="en-US" sz="2400" dirty="0"/>
              <a:t> &amp; gL</a:t>
            </a:r>
            <a:r>
              <a:rPr lang="en-US" sz="2400" baseline="-25000" dirty="0"/>
              <a:t>63</a:t>
            </a:r>
            <a:endParaRPr lang="en-US" sz="2400" dirty="0"/>
          </a:p>
        </p:txBody>
      </p:sp>
      <p:sp>
        <p:nvSpPr>
          <p:cNvPr id="21" name="TextBox 20">
            <a:extLst>
              <a:ext uri="{FF2B5EF4-FFF2-40B4-BE49-F238E27FC236}">
                <a16:creationId xmlns:a16="http://schemas.microsoft.com/office/drawing/2014/main" id="{EA9650DF-C37A-5012-CC0C-7C4245DE9B11}"/>
              </a:ext>
            </a:extLst>
          </p:cNvPr>
          <p:cNvSpPr txBox="1"/>
          <p:nvPr/>
        </p:nvSpPr>
        <p:spPr>
          <a:xfrm>
            <a:off x="1908145" y="1665493"/>
            <a:ext cx="2880272" cy="584775"/>
          </a:xfrm>
          <a:prstGeom prst="rect">
            <a:avLst/>
          </a:prstGeom>
          <a:noFill/>
        </p:spPr>
        <p:txBody>
          <a:bodyPr wrap="square" rtlCol="0">
            <a:spAutoFit/>
          </a:bodyPr>
          <a:lstStyle/>
          <a:p>
            <a:r>
              <a:rPr lang="en-US" sz="3200" dirty="0"/>
              <a:t>Cell-Cell Fusion</a:t>
            </a:r>
          </a:p>
        </p:txBody>
      </p:sp>
      <p:sp>
        <p:nvSpPr>
          <p:cNvPr id="22" name="Rectangle 21">
            <a:extLst>
              <a:ext uri="{FF2B5EF4-FFF2-40B4-BE49-F238E27FC236}">
                <a16:creationId xmlns:a16="http://schemas.microsoft.com/office/drawing/2014/main" id="{BE8F31FF-F6DA-2B91-BB47-BCAA9847577A}"/>
              </a:ext>
            </a:extLst>
          </p:cNvPr>
          <p:cNvSpPr/>
          <p:nvPr/>
        </p:nvSpPr>
        <p:spPr>
          <a:xfrm>
            <a:off x="8588189" y="5271247"/>
            <a:ext cx="2528047" cy="815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2379C9BC-E8D5-046E-8435-3CCF8952D87F}"/>
              </a:ext>
            </a:extLst>
          </p:cNvPr>
          <p:cNvSpPr txBox="1"/>
          <p:nvPr/>
        </p:nvSpPr>
        <p:spPr>
          <a:xfrm>
            <a:off x="8713695" y="5305931"/>
            <a:ext cx="699246" cy="646331"/>
          </a:xfrm>
          <a:prstGeom prst="rect">
            <a:avLst/>
          </a:prstGeom>
          <a:noFill/>
        </p:spPr>
        <p:txBody>
          <a:bodyPr wrap="square" rtlCol="0">
            <a:spAutoFit/>
          </a:bodyPr>
          <a:lstStyle/>
          <a:p>
            <a:r>
              <a:rPr lang="en-US" dirty="0" err="1"/>
              <a:t>gHgL</a:t>
            </a:r>
            <a:endParaRPr lang="en-US" dirty="0"/>
          </a:p>
          <a:p>
            <a:r>
              <a:rPr lang="en-US" dirty="0"/>
              <a:t>(</a:t>
            </a:r>
            <a:r>
              <a:rPr lang="en-US" dirty="0" err="1"/>
              <a:t>wt</a:t>
            </a:r>
            <a:r>
              <a:rPr lang="en-US" dirty="0"/>
              <a:t>)</a:t>
            </a:r>
          </a:p>
        </p:txBody>
      </p:sp>
      <p:sp>
        <p:nvSpPr>
          <p:cNvPr id="25" name="TextBox 24">
            <a:extLst>
              <a:ext uri="{FF2B5EF4-FFF2-40B4-BE49-F238E27FC236}">
                <a16:creationId xmlns:a16="http://schemas.microsoft.com/office/drawing/2014/main" id="{3E670F73-A0FB-F38C-E104-2CA60395A9D8}"/>
              </a:ext>
            </a:extLst>
          </p:cNvPr>
          <p:cNvSpPr txBox="1"/>
          <p:nvPr/>
        </p:nvSpPr>
        <p:spPr>
          <a:xfrm>
            <a:off x="9619761" y="5309875"/>
            <a:ext cx="464901" cy="369332"/>
          </a:xfrm>
          <a:prstGeom prst="rect">
            <a:avLst/>
          </a:prstGeom>
          <a:noFill/>
        </p:spPr>
        <p:txBody>
          <a:bodyPr wrap="square">
            <a:spAutoFit/>
          </a:bodyPr>
          <a:lstStyle/>
          <a:p>
            <a:r>
              <a:rPr lang="en-US" dirty="0" err="1"/>
              <a:t>gH</a:t>
            </a:r>
            <a:endParaRPr lang="en-US" dirty="0"/>
          </a:p>
        </p:txBody>
      </p:sp>
      <p:sp>
        <p:nvSpPr>
          <p:cNvPr id="26" name="TextBox 25">
            <a:extLst>
              <a:ext uri="{FF2B5EF4-FFF2-40B4-BE49-F238E27FC236}">
                <a16:creationId xmlns:a16="http://schemas.microsoft.com/office/drawing/2014/main" id="{4298FD20-5489-2D3C-A1D0-3232C348432A}"/>
              </a:ext>
            </a:extLst>
          </p:cNvPr>
          <p:cNvSpPr txBox="1"/>
          <p:nvPr/>
        </p:nvSpPr>
        <p:spPr>
          <a:xfrm>
            <a:off x="10387190" y="5309875"/>
            <a:ext cx="1070020" cy="369332"/>
          </a:xfrm>
          <a:prstGeom prst="rect">
            <a:avLst/>
          </a:prstGeom>
          <a:noFill/>
        </p:spPr>
        <p:txBody>
          <a:bodyPr wrap="square" rtlCol="0">
            <a:spAutoFit/>
          </a:bodyPr>
          <a:lstStyle/>
          <a:p>
            <a:r>
              <a:rPr lang="en-US" dirty="0" err="1"/>
              <a:t>gH</a:t>
            </a:r>
            <a:r>
              <a:rPr lang="en-US" dirty="0"/>
              <a:t> gL</a:t>
            </a:r>
            <a:r>
              <a:rPr lang="en-US" baseline="-25000" dirty="0"/>
              <a:t>63</a:t>
            </a:r>
            <a:endParaRPr lang="en-US" dirty="0"/>
          </a:p>
        </p:txBody>
      </p:sp>
      <p:sp>
        <p:nvSpPr>
          <p:cNvPr id="27" name="TextBox 26">
            <a:extLst>
              <a:ext uri="{FF2B5EF4-FFF2-40B4-BE49-F238E27FC236}">
                <a16:creationId xmlns:a16="http://schemas.microsoft.com/office/drawing/2014/main" id="{027F263E-A2FB-FF1F-8B50-E8BC5E55CA12}"/>
              </a:ext>
            </a:extLst>
          </p:cNvPr>
          <p:cNvSpPr txBox="1"/>
          <p:nvPr/>
        </p:nvSpPr>
        <p:spPr>
          <a:xfrm>
            <a:off x="8053194" y="1822780"/>
            <a:ext cx="3598033" cy="461665"/>
          </a:xfrm>
          <a:prstGeom prst="rect">
            <a:avLst/>
          </a:prstGeom>
          <a:noFill/>
        </p:spPr>
        <p:txBody>
          <a:bodyPr wrap="square" rtlCol="0">
            <a:spAutoFit/>
          </a:bodyPr>
          <a:lstStyle/>
          <a:p>
            <a:r>
              <a:rPr lang="en-US" sz="2400" dirty="0"/>
              <a:t>HCMV </a:t>
            </a:r>
            <a:r>
              <a:rPr lang="en-US" sz="2400" dirty="0" err="1"/>
              <a:t>gL</a:t>
            </a:r>
            <a:r>
              <a:rPr lang="en-US" sz="2400" dirty="0"/>
              <a:t> Mutant Infectivity</a:t>
            </a:r>
          </a:p>
        </p:txBody>
      </p:sp>
      <p:sp>
        <p:nvSpPr>
          <p:cNvPr id="28" name="TextBox 27">
            <a:extLst>
              <a:ext uri="{FF2B5EF4-FFF2-40B4-BE49-F238E27FC236}">
                <a16:creationId xmlns:a16="http://schemas.microsoft.com/office/drawing/2014/main" id="{92236677-1FA1-7F51-316E-55A765C180B0}"/>
              </a:ext>
            </a:extLst>
          </p:cNvPr>
          <p:cNvSpPr txBox="1"/>
          <p:nvPr/>
        </p:nvSpPr>
        <p:spPr>
          <a:xfrm>
            <a:off x="0" y="6488668"/>
            <a:ext cx="1374094" cy="369332"/>
          </a:xfrm>
          <a:prstGeom prst="rect">
            <a:avLst/>
          </a:prstGeom>
          <a:noFill/>
        </p:spPr>
        <p:txBody>
          <a:bodyPr wrap="none" rtlCol="0">
            <a:spAutoFit/>
          </a:bodyPr>
          <a:lstStyle/>
          <a:p>
            <a:r>
              <a:rPr lang="en-US" dirty="0"/>
              <a:t>Schultz 2016</a:t>
            </a:r>
          </a:p>
        </p:txBody>
      </p:sp>
      <p:sp>
        <p:nvSpPr>
          <p:cNvPr id="29" name="TextBox 28">
            <a:extLst>
              <a:ext uri="{FF2B5EF4-FFF2-40B4-BE49-F238E27FC236}">
                <a16:creationId xmlns:a16="http://schemas.microsoft.com/office/drawing/2014/main" id="{723F772E-DC7A-3010-2BA3-24D905DF9BBE}"/>
              </a:ext>
            </a:extLst>
          </p:cNvPr>
          <p:cNvSpPr txBox="1"/>
          <p:nvPr/>
        </p:nvSpPr>
        <p:spPr>
          <a:xfrm>
            <a:off x="10666753" y="6490580"/>
            <a:ext cx="1374094" cy="369332"/>
          </a:xfrm>
          <a:prstGeom prst="rect">
            <a:avLst/>
          </a:prstGeom>
          <a:noFill/>
        </p:spPr>
        <p:txBody>
          <a:bodyPr wrap="none" rtlCol="0">
            <a:spAutoFit/>
          </a:bodyPr>
          <a:lstStyle/>
          <a:p>
            <a:r>
              <a:rPr lang="en-US" dirty="0"/>
              <a:t>Schultz 2021</a:t>
            </a:r>
          </a:p>
        </p:txBody>
      </p:sp>
    </p:spTree>
    <p:extLst>
      <p:ext uri="{BB962C8B-B14F-4D97-AF65-F5344CB8AC3E}">
        <p14:creationId xmlns:p14="http://schemas.microsoft.com/office/powerpoint/2010/main" val="2673225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blinds(horizontal)">
                                      <p:cBhvr>
                                        <p:cTn id="10" dur="500"/>
                                        <p:tgtEl>
                                          <p:spTgt spid="21"/>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linds(horizontal)">
                                      <p:cBhvr>
                                        <p:cTn id="13" dur="500"/>
                                        <p:tgtEl>
                                          <p:spTgt spid="13"/>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blinds(horizontal)">
                                      <p:cBhvr>
                                        <p:cTn id="16" dur="500"/>
                                        <p:tgtEl>
                                          <p:spTgt spid="28"/>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blinds(horizontal)">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blinds(horizontal)">
                                      <p:cBhvr>
                                        <p:cTn id="24" dur="500"/>
                                        <p:tgtEl>
                                          <p:spTgt spid="19"/>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blinds(horizontal)">
                                      <p:cBhvr>
                                        <p:cTn id="29" dur="500"/>
                                        <p:tgtEl>
                                          <p:spTgt spid="17"/>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linds(horizontal)">
                                      <p:cBhvr>
                                        <p:cTn id="32" dur="500"/>
                                        <p:tgtEl>
                                          <p:spTgt spid="23"/>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blinds(horizontal)">
                                      <p:cBhvr>
                                        <p:cTn id="35" dur="500"/>
                                        <p:tgtEl>
                                          <p:spTgt spid="25"/>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blinds(horizontal)">
                                      <p:cBhvr>
                                        <p:cTn id="38" dur="500"/>
                                        <p:tgtEl>
                                          <p:spTgt spid="26"/>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blinds(horizontal)">
                                      <p:cBhvr>
                                        <p:cTn id="41" dur="500"/>
                                        <p:tgtEl>
                                          <p:spTgt spid="27"/>
                                        </p:tgtEl>
                                      </p:cBhvr>
                                    </p:animEffect>
                                  </p:childTnLst>
                                </p:cTn>
                              </p:par>
                              <p:par>
                                <p:cTn id="42" presetID="3" presetClass="entr" presetSubtype="10" fill="hold" grpId="0" nodeType="with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blinds(horizontal)">
                                      <p:cBhvr>
                                        <p:cTn id="4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9" grpId="0"/>
      <p:bldP spid="21" grpId="0"/>
      <p:bldP spid="23" grpId="0"/>
      <p:bldP spid="25" grpId="0"/>
      <p:bldP spid="26" grpId="0"/>
      <p:bldP spid="27" grpId="0"/>
      <p:bldP spid="28" grpId="0"/>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C3C104-C3D5-F141-BACD-7AE1AE7FCECA}"/>
              </a:ext>
            </a:extLst>
          </p:cNvPr>
          <p:cNvSpPr>
            <a:spLocks noGrp="1"/>
          </p:cNvSpPr>
          <p:nvPr>
            <p:ph type="title"/>
          </p:nvPr>
        </p:nvSpPr>
        <p:spPr/>
        <p:txBody>
          <a:bodyPr/>
          <a:lstStyle/>
          <a:p>
            <a:r>
              <a:rPr lang="en-US" dirty="0"/>
              <a:t>gL</a:t>
            </a:r>
            <a:r>
              <a:rPr lang="en-US" baseline="-25000" dirty="0"/>
              <a:t>63</a:t>
            </a:r>
            <a:r>
              <a:rPr lang="en-US" dirty="0"/>
              <a:t> Cell-Cell Fusion</a:t>
            </a:r>
          </a:p>
        </p:txBody>
      </p:sp>
      <p:pic>
        <p:nvPicPr>
          <p:cNvPr id="5" name="Content Placeholder 4" descr="Icon&#10;&#10;Description automatically generated">
            <a:extLst>
              <a:ext uri="{FF2B5EF4-FFF2-40B4-BE49-F238E27FC236}">
                <a16:creationId xmlns:a16="http://schemas.microsoft.com/office/drawing/2014/main" id="{0E729219-0A4E-B844-8423-94921D57691A}"/>
              </a:ext>
            </a:extLst>
          </p:cNvPr>
          <p:cNvPicPr>
            <a:picLocks noGrp="1" noChangeAspect="1"/>
          </p:cNvPicPr>
          <p:nvPr>
            <p:ph idx="1"/>
          </p:nvPr>
        </p:nvPicPr>
        <p:blipFill>
          <a:blip r:embed="rId3"/>
          <a:stretch>
            <a:fillRect/>
          </a:stretch>
        </p:blipFill>
        <p:spPr>
          <a:xfrm>
            <a:off x="1646518" y="2739106"/>
            <a:ext cx="4368800" cy="2362200"/>
          </a:xfrm>
        </p:spPr>
      </p:pic>
      <p:pic>
        <p:nvPicPr>
          <p:cNvPr id="7" name="Picture 6" descr="Icon, bubble chart&#10;&#10;Description automatically generated">
            <a:extLst>
              <a:ext uri="{FF2B5EF4-FFF2-40B4-BE49-F238E27FC236}">
                <a16:creationId xmlns:a16="http://schemas.microsoft.com/office/drawing/2014/main" id="{B3040B6B-47C7-FB40-8688-29DBC8B9087F}"/>
              </a:ext>
            </a:extLst>
          </p:cNvPr>
          <p:cNvPicPr>
            <a:picLocks noChangeAspect="1"/>
          </p:cNvPicPr>
          <p:nvPr/>
        </p:nvPicPr>
        <p:blipFill>
          <a:blip r:embed="rId4"/>
          <a:stretch>
            <a:fillRect/>
          </a:stretch>
        </p:blipFill>
        <p:spPr>
          <a:xfrm>
            <a:off x="6096000" y="2222500"/>
            <a:ext cx="4102100" cy="2413000"/>
          </a:xfrm>
          <a:prstGeom prst="rect">
            <a:avLst/>
          </a:prstGeom>
        </p:spPr>
      </p:pic>
      <p:pic>
        <p:nvPicPr>
          <p:cNvPr id="4" name="Picture 3">
            <a:extLst>
              <a:ext uri="{FF2B5EF4-FFF2-40B4-BE49-F238E27FC236}">
                <a16:creationId xmlns:a16="http://schemas.microsoft.com/office/drawing/2014/main" id="{68A1AD44-3DE5-06E2-1515-D4F67F9DE1F4}"/>
              </a:ext>
            </a:extLst>
          </p:cNvPr>
          <p:cNvPicPr>
            <a:picLocks noChangeAspect="1"/>
          </p:cNvPicPr>
          <p:nvPr/>
        </p:nvPicPr>
        <p:blipFill>
          <a:blip r:embed="rId5"/>
          <a:stretch>
            <a:fillRect/>
          </a:stretch>
        </p:blipFill>
        <p:spPr>
          <a:xfrm>
            <a:off x="2456330" y="1250964"/>
            <a:ext cx="7117976" cy="5338483"/>
          </a:xfrm>
          <a:prstGeom prst="rect">
            <a:avLst/>
          </a:prstGeom>
        </p:spPr>
      </p:pic>
      <p:pic>
        <p:nvPicPr>
          <p:cNvPr id="10" name="Content Placeholder 4" descr="Icon&#10;&#10;Description automatically generated">
            <a:extLst>
              <a:ext uri="{FF2B5EF4-FFF2-40B4-BE49-F238E27FC236}">
                <a16:creationId xmlns:a16="http://schemas.microsoft.com/office/drawing/2014/main" id="{1EA4C753-8713-9F0C-4FE7-E46110C34246}"/>
              </a:ext>
            </a:extLst>
          </p:cNvPr>
          <p:cNvPicPr>
            <a:picLocks noChangeAspect="1"/>
          </p:cNvPicPr>
          <p:nvPr/>
        </p:nvPicPr>
        <p:blipFill>
          <a:blip r:embed="rId3"/>
          <a:stretch>
            <a:fillRect/>
          </a:stretch>
        </p:blipFill>
        <p:spPr>
          <a:xfrm>
            <a:off x="-1912470" y="2739106"/>
            <a:ext cx="4368800" cy="2362200"/>
          </a:xfrm>
          <a:prstGeom prst="rect">
            <a:avLst/>
          </a:prstGeom>
        </p:spPr>
      </p:pic>
      <p:pic>
        <p:nvPicPr>
          <p:cNvPr id="12" name="Picture 11" descr="Icon, bubble chart&#10;&#10;Description automatically generated">
            <a:extLst>
              <a:ext uri="{FF2B5EF4-FFF2-40B4-BE49-F238E27FC236}">
                <a16:creationId xmlns:a16="http://schemas.microsoft.com/office/drawing/2014/main" id="{5F3D5199-61E7-50FE-6BD2-129EE9BD7EF0}"/>
              </a:ext>
            </a:extLst>
          </p:cNvPr>
          <p:cNvPicPr>
            <a:picLocks noChangeAspect="1"/>
          </p:cNvPicPr>
          <p:nvPr/>
        </p:nvPicPr>
        <p:blipFill>
          <a:blip r:embed="rId4"/>
          <a:stretch>
            <a:fillRect/>
          </a:stretch>
        </p:blipFill>
        <p:spPr>
          <a:xfrm>
            <a:off x="9574306" y="2222500"/>
            <a:ext cx="4102100" cy="2413000"/>
          </a:xfrm>
          <a:prstGeom prst="rect">
            <a:avLst/>
          </a:prstGeom>
        </p:spPr>
      </p:pic>
      <p:sp>
        <p:nvSpPr>
          <p:cNvPr id="6" name="Oval 5">
            <a:extLst>
              <a:ext uri="{FF2B5EF4-FFF2-40B4-BE49-F238E27FC236}">
                <a16:creationId xmlns:a16="http://schemas.microsoft.com/office/drawing/2014/main" id="{5857E4DE-CDE3-10A2-5F9A-ADED1A4A4281}"/>
              </a:ext>
            </a:extLst>
          </p:cNvPr>
          <p:cNvSpPr/>
          <p:nvPr/>
        </p:nvSpPr>
        <p:spPr>
          <a:xfrm>
            <a:off x="5289178" y="1950370"/>
            <a:ext cx="1775012" cy="178301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80BBE2B9-DD55-52ED-267A-47F079A33818}"/>
              </a:ext>
            </a:extLst>
          </p:cNvPr>
          <p:cNvSpPr/>
          <p:nvPr/>
        </p:nvSpPr>
        <p:spPr>
          <a:xfrm>
            <a:off x="3167530" y="4598004"/>
            <a:ext cx="1326776" cy="138914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AC06C66E-E9A7-A7FB-E8C0-A7E81A7F86AE}"/>
              </a:ext>
            </a:extLst>
          </p:cNvPr>
          <p:cNvSpPr txBox="1"/>
          <p:nvPr/>
        </p:nvSpPr>
        <p:spPr>
          <a:xfrm>
            <a:off x="5339213" y="2472545"/>
            <a:ext cx="595423" cy="369332"/>
          </a:xfrm>
          <a:prstGeom prst="rect">
            <a:avLst/>
          </a:prstGeom>
          <a:noFill/>
        </p:spPr>
        <p:txBody>
          <a:bodyPr wrap="square">
            <a:spAutoFit/>
          </a:bodyPr>
          <a:lstStyle/>
          <a:p>
            <a:r>
              <a:rPr lang="en-US" sz="1800" dirty="0"/>
              <a:t>gL</a:t>
            </a:r>
            <a:r>
              <a:rPr lang="en-US" sz="1800" baseline="-25000" dirty="0"/>
              <a:t>63</a:t>
            </a:r>
            <a:endParaRPr lang="en-US" sz="1800" dirty="0"/>
          </a:p>
        </p:txBody>
      </p:sp>
      <p:cxnSp>
        <p:nvCxnSpPr>
          <p:cNvPr id="13" name="Straight Arrow Connector 12">
            <a:extLst>
              <a:ext uri="{FF2B5EF4-FFF2-40B4-BE49-F238E27FC236}">
                <a16:creationId xmlns:a16="http://schemas.microsoft.com/office/drawing/2014/main" id="{D0947B1E-E090-16B1-EE49-867A0EFAD0B2}"/>
              </a:ext>
            </a:extLst>
          </p:cNvPr>
          <p:cNvCxnSpPr>
            <a:cxnSpLocks/>
          </p:cNvCxnSpPr>
          <p:nvPr/>
        </p:nvCxnSpPr>
        <p:spPr>
          <a:xfrm>
            <a:off x="5636924" y="2841877"/>
            <a:ext cx="0" cy="359119"/>
          </a:xfrm>
          <a:prstGeom prst="straightConnector1">
            <a:avLst/>
          </a:prstGeom>
          <a:ln w="31750">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FA935124-F56E-E760-D539-F7C6C4213474}"/>
              </a:ext>
            </a:extLst>
          </p:cNvPr>
          <p:cNvSpPr txBox="1"/>
          <p:nvPr/>
        </p:nvSpPr>
        <p:spPr>
          <a:xfrm>
            <a:off x="1449764" y="2222500"/>
            <a:ext cx="708854" cy="369332"/>
          </a:xfrm>
          <a:prstGeom prst="rect">
            <a:avLst/>
          </a:prstGeom>
          <a:noFill/>
        </p:spPr>
        <p:txBody>
          <a:bodyPr wrap="square">
            <a:spAutoFit/>
          </a:bodyPr>
          <a:lstStyle/>
          <a:p>
            <a:r>
              <a:rPr lang="en-US" sz="1800" dirty="0"/>
              <a:t>gL</a:t>
            </a:r>
            <a:r>
              <a:rPr lang="en-US" sz="1800" baseline="-25000" dirty="0"/>
              <a:t>63</a:t>
            </a:r>
            <a:endParaRPr lang="en-US" sz="1800" dirty="0"/>
          </a:p>
        </p:txBody>
      </p:sp>
      <p:cxnSp>
        <p:nvCxnSpPr>
          <p:cNvPr id="19" name="Straight Arrow Connector 18">
            <a:extLst>
              <a:ext uri="{FF2B5EF4-FFF2-40B4-BE49-F238E27FC236}">
                <a16:creationId xmlns:a16="http://schemas.microsoft.com/office/drawing/2014/main" id="{2B417588-9613-ECB5-0596-0A89B75B96C4}"/>
              </a:ext>
            </a:extLst>
          </p:cNvPr>
          <p:cNvCxnSpPr/>
          <p:nvPr/>
        </p:nvCxnSpPr>
        <p:spPr>
          <a:xfrm>
            <a:off x="1646518" y="2739106"/>
            <a:ext cx="246077" cy="461890"/>
          </a:xfrm>
          <a:prstGeom prst="straightConnector1">
            <a:avLst/>
          </a:prstGeom>
          <a:ln w="317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2038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7"/>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13"/>
                                        </p:tgtEl>
                                        <p:attrNameLst>
                                          <p:attrName>style.visibility</p:attrName>
                                        </p:attrNameLst>
                                      </p:cBhvr>
                                      <p:to>
                                        <p:strVal val="hidden"/>
                                      </p:to>
                                    </p:set>
                                  </p:childTnLst>
                                </p:cTn>
                              </p:par>
                              <p:par>
                                <p:cTn id="13" presetID="3" presetClass="entr" presetSubtype="1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par>
                                <p:cTn id="16" presetID="3" presetClass="entr" presetSubtype="1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linds(horizontal)">
                                      <p:cBhvr>
                                        <p:cTn id="18" dur="500"/>
                                        <p:tgtEl>
                                          <p:spTgt spid="12"/>
                                        </p:tgtEl>
                                      </p:cBhvr>
                                    </p:animEffect>
                                  </p:childTnLst>
                                </p:cTn>
                              </p:par>
                              <p:par>
                                <p:cTn id="19" presetID="3" presetClass="entr" presetSubtype="1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linds(horizontal)">
                                      <p:cBhvr>
                                        <p:cTn id="21" dur="500"/>
                                        <p:tgtEl>
                                          <p:spTgt spid="10"/>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blinds(horizontal)">
                                      <p:cBhvr>
                                        <p:cTn id="24" dur="500"/>
                                        <p:tgtEl>
                                          <p:spTgt spid="17"/>
                                        </p:tgtEl>
                                      </p:cBhvr>
                                    </p:animEffect>
                                  </p:childTnLst>
                                </p:cTn>
                              </p:par>
                              <p:par>
                                <p:cTn id="25" presetID="3" presetClass="entr" presetSubtype="1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linds(horizontal)">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linds(horizontal)">
                                      <p:cBhvr>
                                        <p:cTn id="32" dur="500"/>
                                        <p:tgtEl>
                                          <p:spTgt spid="6"/>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blinds(horizontal)">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1"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19832-1E32-7949-8F86-ACF62C026DFF}"/>
              </a:ext>
            </a:extLst>
          </p:cNvPr>
          <p:cNvSpPr>
            <a:spLocks noGrp="1"/>
          </p:cNvSpPr>
          <p:nvPr>
            <p:ph type="title"/>
          </p:nvPr>
        </p:nvSpPr>
        <p:spPr/>
        <p:txBody>
          <a:bodyPr/>
          <a:lstStyle/>
          <a:p>
            <a:r>
              <a:rPr lang="en-US" dirty="0"/>
              <a:t>Testing the Conditions of gL</a:t>
            </a:r>
            <a:r>
              <a:rPr lang="en-US" baseline="-25000" dirty="0"/>
              <a:t>63</a:t>
            </a:r>
            <a:r>
              <a:rPr lang="en-US" dirty="0"/>
              <a:t> Cell-Cell Fusion</a:t>
            </a:r>
          </a:p>
        </p:txBody>
      </p:sp>
      <p:pic>
        <p:nvPicPr>
          <p:cNvPr id="5" name="Content Placeholder 4" descr="Text&#10;&#10;Description automatically generated">
            <a:extLst>
              <a:ext uri="{FF2B5EF4-FFF2-40B4-BE49-F238E27FC236}">
                <a16:creationId xmlns:a16="http://schemas.microsoft.com/office/drawing/2014/main" id="{D2B48CF6-48FD-5C4C-835C-74BA630F40BA}"/>
              </a:ext>
            </a:extLst>
          </p:cNvPr>
          <p:cNvPicPr>
            <a:picLocks noGrp="1" noChangeAspect="1"/>
          </p:cNvPicPr>
          <p:nvPr>
            <p:ph idx="1"/>
          </p:nvPr>
        </p:nvPicPr>
        <p:blipFill rotWithShape="1">
          <a:blip r:embed="rId3"/>
          <a:srcRect l="581" t="1553" r="66256" b="40140"/>
          <a:stretch/>
        </p:blipFill>
        <p:spPr>
          <a:xfrm>
            <a:off x="838200" y="1690688"/>
            <a:ext cx="4056846" cy="4701167"/>
          </a:xfrm>
        </p:spPr>
      </p:pic>
      <p:sp>
        <p:nvSpPr>
          <p:cNvPr id="6" name="Rectangle 5">
            <a:extLst>
              <a:ext uri="{FF2B5EF4-FFF2-40B4-BE49-F238E27FC236}">
                <a16:creationId xmlns:a16="http://schemas.microsoft.com/office/drawing/2014/main" id="{3771E2CD-3D58-3547-87FF-798582661678}"/>
              </a:ext>
            </a:extLst>
          </p:cNvPr>
          <p:cNvSpPr/>
          <p:nvPr/>
        </p:nvSpPr>
        <p:spPr>
          <a:xfrm>
            <a:off x="2807594" y="2550016"/>
            <a:ext cx="1867437" cy="3940935"/>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7" name="Rectangle 6">
            <a:extLst>
              <a:ext uri="{FF2B5EF4-FFF2-40B4-BE49-F238E27FC236}">
                <a16:creationId xmlns:a16="http://schemas.microsoft.com/office/drawing/2014/main" id="{16252A0E-E944-3541-9877-DBE547A895E1}"/>
              </a:ext>
            </a:extLst>
          </p:cNvPr>
          <p:cNvSpPr/>
          <p:nvPr/>
        </p:nvSpPr>
        <p:spPr>
          <a:xfrm>
            <a:off x="669701" y="5834130"/>
            <a:ext cx="4005330" cy="7984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5A93F9AF-40F4-D541-B8B5-BD00D26D6C36}"/>
              </a:ext>
            </a:extLst>
          </p:cNvPr>
          <p:cNvSpPr/>
          <p:nvPr/>
        </p:nvSpPr>
        <p:spPr>
          <a:xfrm>
            <a:off x="3631842" y="3245476"/>
            <a:ext cx="888643" cy="21894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587DA3B0-3053-414D-BBB7-0C38637DC8C6}"/>
              </a:ext>
            </a:extLst>
          </p:cNvPr>
          <p:cNvSpPr/>
          <p:nvPr/>
        </p:nvSpPr>
        <p:spPr>
          <a:xfrm>
            <a:off x="3734873" y="5774746"/>
            <a:ext cx="785612" cy="5577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456B5FFC-CF52-B24C-B5A5-89168358003E}"/>
              </a:ext>
            </a:extLst>
          </p:cNvPr>
          <p:cNvSpPr/>
          <p:nvPr/>
        </p:nvSpPr>
        <p:spPr>
          <a:xfrm>
            <a:off x="408214" y="1591592"/>
            <a:ext cx="4647880" cy="45969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066F667C-DA5D-C3DD-9ED0-781B204CDA5A}"/>
              </a:ext>
            </a:extLst>
          </p:cNvPr>
          <p:cNvSpPr/>
          <p:nvPr/>
        </p:nvSpPr>
        <p:spPr>
          <a:xfrm>
            <a:off x="677152" y="5904965"/>
            <a:ext cx="3829917" cy="3543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1D3E3FEB-F1E3-3E2C-5F25-35A9AE1425C2}"/>
              </a:ext>
            </a:extLst>
          </p:cNvPr>
          <p:cNvSpPr txBox="1"/>
          <p:nvPr/>
        </p:nvSpPr>
        <p:spPr>
          <a:xfrm>
            <a:off x="838200" y="5904963"/>
            <a:ext cx="3668869" cy="369332"/>
          </a:xfrm>
          <a:prstGeom prst="rect">
            <a:avLst/>
          </a:prstGeom>
          <a:solidFill>
            <a:schemeClr val="bg1"/>
          </a:solidFill>
        </p:spPr>
        <p:txBody>
          <a:bodyPr wrap="square" rtlCol="0">
            <a:spAutoFit/>
          </a:bodyPr>
          <a:lstStyle/>
          <a:p>
            <a:r>
              <a:rPr lang="en-US" dirty="0"/>
              <a:t>            </a:t>
            </a:r>
            <a:r>
              <a:rPr lang="en-US" b="1" dirty="0" err="1"/>
              <a:t>gO</a:t>
            </a:r>
            <a:r>
              <a:rPr lang="en-US" dirty="0"/>
              <a:t>:                -                        +</a:t>
            </a:r>
          </a:p>
        </p:txBody>
      </p:sp>
      <p:pic>
        <p:nvPicPr>
          <p:cNvPr id="11" name="Picture 10" descr="Icon&#10;&#10;Description automatically generated">
            <a:extLst>
              <a:ext uri="{FF2B5EF4-FFF2-40B4-BE49-F238E27FC236}">
                <a16:creationId xmlns:a16="http://schemas.microsoft.com/office/drawing/2014/main" id="{CF1C33B3-7F4E-3B59-6193-19CEC3E3EA68}"/>
              </a:ext>
            </a:extLst>
          </p:cNvPr>
          <p:cNvPicPr>
            <a:picLocks noChangeAspect="1"/>
          </p:cNvPicPr>
          <p:nvPr/>
        </p:nvPicPr>
        <p:blipFill rotWithShape="1">
          <a:blip r:embed="rId4"/>
          <a:srcRect l="53166" t="-2023"/>
          <a:stretch/>
        </p:blipFill>
        <p:spPr>
          <a:xfrm>
            <a:off x="6454588" y="1895507"/>
            <a:ext cx="1921181" cy="2461811"/>
          </a:xfrm>
          <a:prstGeom prst="rect">
            <a:avLst/>
          </a:prstGeom>
        </p:spPr>
      </p:pic>
      <p:pic>
        <p:nvPicPr>
          <p:cNvPr id="12" name="Picture 11" descr="Icon&#10;&#10;Description automatically generated with medium confidence">
            <a:extLst>
              <a:ext uri="{FF2B5EF4-FFF2-40B4-BE49-F238E27FC236}">
                <a16:creationId xmlns:a16="http://schemas.microsoft.com/office/drawing/2014/main" id="{665A413E-896D-3A8E-46E3-ECA6F6471593}"/>
              </a:ext>
            </a:extLst>
          </p:cNvPr>
          <p:cNvPicPr>
            <a:picLocks noChangeAspect="1"/>
          </p:cNvPicPr>
          <p:nvPr/>
        </p:nvPicPr>
        <p:blipFill rotWithShape="1">
          <a:blip r:embed="rId5"/>
          <a:srcRect t="-3543" r="53166" b="1520"/>
          <a:stretch/>
        </p:blipFill>
        <p:spPr>
          <a:xfrm>
            <a:off x="9159405" y="1690688"/>
            <a:ext cx="1921181" cy="2461811"/>
          </a:xfrm>
          <a:prstGeom prst="rect">
            <a:avLst/>
          </a:prstGeom>
        </p:spPr>
      </p:pic>
      <p:pic>
        <p:nvPicPr>
          <p:cNvPr id="13" name="Picture 12" descr="Icon, bubble chart&#10;&#10;Description automatically generated">
            <a:extLst>
              <a:ext uri="{FF2B5EF4-FFF2-40B4-BE49-F238E27FC236}">
                <a16:creationId xmlns:a16="http://schemas.microsoft.com/office/drawing/2014/main" id="{1ED822FF-D504-1D05-2848-AB79056062CE}"/>
              </a:ext>
            </a:extLst>
          </p:cNvPr>
          <p:cNvPicPr>
            <a:picLocks noChangeAspect="1"/>
          </p:cNvPicPr>
          <p:nvPr/>
        </p:nvPicPr>
        <p:blipFill rotWithShape="1">
          <a:blip r:embed="rId6"/>
          <a:srcRect t="-2023" r="61100"/>
          <a:stretch/>
        </p:blipFill>
        <p:spPr>
          <a:xfrm>
            <a:off x="9446486" y="3999112"/>
            <a:ext cx="1595717" cy="2461811"/>
          </a:xfrm>
          <a:prstGeom prst="rect">
            <a:avLst/>
          </a:prstGeom>
        </p:spPr>
      </p:pic>
      <p:sp>
        <p:nvSpPr>
          <p:cNvPr id="14" name="TextBox 13">
            <a:extLst>
              <a:ext uri="{FF2B5EF4-FFF2-40B4-BE49-F238E27FC236}">
                <a16:creationId xmlns:a16="http://schemas.microsoft.com/office/drawing/2014/main" id="{B99337D6-D7AA-BF07-04CD-F283E0392D4A}"/>
              </a:ext>
            </a:extLst>
          </p:cNvPr>
          <p:cNvSpPr txBox="1"/>
          <p:nvPr/>
        </p:nvSpPr>
        <p:spPr>
          <a:xfrm>
            <a:off x="7724651" y="1562265"/>
            <a:ext cx="960591" cy="461665"/>
          </a:xfrm>
          <a:prstGeom prst="rect">
            <a:avLst/>
          </a:prstGeom>
          <a:noFill/>
        </p:spPr>
        <p:txBody>
          <a:bodyPr wrap="square" rtlCol="0">
            <a:spAutoFit/>
          </a:bodyPr>
          <a:lstStyle/>
          <a:p>
            <a:r>
              <a:rPr lang="en-US" sz="2400" dirty="0"/>
              <a:t>gL</a:t>
            </a:r>
            <a:r>
              <a:rPr lang="en-US" sz="2400" baseline="-25000" dirty="0"/>
              <a:t>63</a:t>
            </a:r>
            <a:endParaRPr lang="en-US" sz="2400" dirty="0"/>
          </a:p>
        </p:txBody>
      </p:sp>
      <p:pic>
        <p:nvPicPr>
          <p:cNvPr id="17" name="Content Placeholder 4" descr="Icon&#10;&#10;Description automatically generated">
            <a:extLst>
              <a:ext uri="{FF2B5EF4-FFF2-40B4-BE49-F238E27FC236}">
                <a16:creationId xmlns:a16="http://schemas.microsoft.com/office/drawing/2014/main" id="{083ACAF0-E795-DC6C-C84E-4420B2AF94B0}"/>
              </a:ext>
            </a:extLst>
          </p:cNvPr>
          <p:cNvPicPr>
            <a:picLocks noChangeAspect="1"/>
          </p:cNvPicPr>
          <p:nvPr/>
        </p:nvPicPr>
        <p:blipFill rotWithShape="1">
          <a:blip r:embed="rId7"/>
          <a:srcRect l="48941" t="-4217"/>
          <a:stretch/>
        </p:blipFill>
        <p:spPr>
          <a:xfrm>
            <a:off x="6448276" y="1895507"/>
            <a:ext cx="2230654" cy="2461811"/>
          </a:xfrm>
          <a:prstGeom prst="rect">
            <a:avLst/>
          </a:prstGeom>
        </p:spPr>
      </p:pic>
      <p:cxnSp>
        <p:nvCxnSpPr>
          <p:cNvPr id="16" name="Straight Arrow Connector 15">
            <a:extLst>
              <a:ext uri="{FF2B5EF4-FFF2-40B4-BE49-F238E27FC236}">
                <a16:creationId xmlns:a16="http://schemas.microsoft.com/office/drawing/2014/main" id="{25ED3917-F4A2-E43D-DAB8-BBC492447D84}"/>
              </a:ext>
            </a:extLst>
          </p:cNvPr>
          <p:cNvCxnSpPr/>
          <p:nvPr/>
        </p:nvCxnSpPr>
        <p:spPr>
          <a:xfrm>
            <a:off x="8204946" y="2023930"/>
            <a:ext cx="0" cy="396541"/>
          </a:xfrm>
          <a:prstGeom prst="straightConnector1">
            <a:avLst/>
          </a:prstGeom>
          <a:ln w="317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1528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par>
                                <p:cTn id="11" presetID="3" presetClass="entr" presetSubtype="1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par>
                                <p:cTn id="14" presetID="3" presetClass="entr" presetSubtype="1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linds(horizontal)">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xit" presetSubtype="10" fill="hold" grpId="0" nodeType="clickEffect">
                                  <p:stCondLst>
                                    <p:cond delay="0"/>
                                  </p:stCondLst>
                                  <p:childTnLst>
                                    <p:animEffect transition="out" filter="blinds(horizontal)">
                                      <p:cBhvr>
                                        <p:cTn id="20" dur="500"/>
                                        <p:tgtEl>
                                          <p:spTgt spid="6"/>
                                        </p:tgtEl>
                                      </p:cBhvr>
                                    </p:animEffect>
                                    <p:set>
                                      <p:cBhvr>
                                        <p:cTn id="21" dur="1" fill="hold">
                                          <p:stCondLst>
                                            <p:cond delay="499"/>
                                          </p:stCondLst>
                                        </p:cTn>
                                        <p:tgtEl>
                                          <p:spTgt spid="6"/>
                                        </p:tgtEl>
                                        <p:attrNameLst>
                                          <p:attrName>style.visibility</p:attrName>
                                        </p:attrNameLst>
                                      </p:cBhvr>
                                      <p:to>
                                        <p:strVal val="hidden"/>
                                      </p:to>
                                    </p:set>
                                  </p:childTnLst>
                                </p:cTn>
                              </p:par>
                              <p:par>
                                <p:cTn id="22" presetID="1"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childTnLst>
                                </p:cTn>
                              </p:par>
                              <p:par>
                                <p:cTn id="24" presetID="3" presetClass="entr" presetSubtype="10"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blinds(horizontal)">
                                      <p:cBhvr>
                                        <p:cTn id="26" dur="5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xit" presetSubtype="10" fill="hold" grpId="0" nodeType="clickEffect">
                                  <p:stCondLst>
                                    <p:cond delay="0"/>
                                  </p:stCondLst>
                                  <p:childTnLst>
                                    <p:animEffect transition="out" filter="blinds(horizontal)">
                                      <p:cBhvr>
                                        <p:cTn id="30" dur="500"/>
                                        <p:tgtEl>
                                          <p:spTgt spid="7"/>
                                        </p:tgtEl>
                                      </p:cBhvr>
                                    </p:animEffect>
                                    <p:set>
                                      <p:cBhvr>
                                        <p:cTn id="31" dur="1" fill="hold">
                                          <p:stCondLst>
                                            <p:cond delay="499"/>
                                          </p:stCondLst>
                                        </p:cTn>
                                        <p:tgtEl>
                                          <p:spTgt spid="7"/>
                                        </p:tgtEl>
                                        <p:attrNameLst>
                                          <p:attrName>style.visibility</p:attrName>
                                        </p:attrNameLst>
                                      </p:cBhvr>
                                      <p:to>
                                        <p:strVal val="hidden"/>
                                      </p:to>
                                    </p:set>
                                  </p:childTnLst>
                                </p:cTn>
                              </p:par>
                              <p:par>
                                <p:cTn id="32" presetID="3" presetClass="entr" presetSubtype="1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linds(horizontal)">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xit" presetSubtype="10" fill="hold" grpId="0" nodeType="clickEffect">
                                  <p:stCondLst>
                                    <p:cond delay="0"/>
                                  </p:stCondLst>
                                  <p:childTnLst>
                                    <p:animEffect transition="out" filter="blinds(horizontal)">
                                      <p:cBhvr>
                                        <p:cTn id="38" dur="500"/>
                                        <p:tgtEl>
                                          <p:spTgt spid="8"/>
                                        </p:tgtEl>
                                      </p:cBhvr>
                                    </p:animEffect>
                                    <p:set>
                                      <p:cBhvr>
                                        <p:cTn id="39" dur="1" fill="hold">
                                          <p:stCondLst>
                                            <p:cond delay="499"/>
                                          </p:stCondLst>
                                        </p:cTn>
                                        <p:tgtEl>
                                          <p:spTgt spid="8"/>
                                        </p:tgtEl>
                                        <p:attrNameLst>
                                          <p:attrName>style.visibility</p:attrName>
                                        </p:attrNameLst>
                                      </p:cBhvr>
                                      <p:to>
                                        <p:strVal val="hidden"/>
                                      </p:to>
                                    </p:set>
                                  </p:childTnLst>
                                </p:cTn>
                              </p:par>
                              <p:par>
                                <p:cTn id="40" presetID="3" presetClass="exit" presetSubtype="10" fill="hold" grpId="0" nodeType="withEffect">
                                  <p:stCondLst>
                                    <p:cond delay="0"/>
                                  </p:stCondLst>
                                  <p:childTnLst>
                                    <p:animEffect transition="out" filter="blinds(horizontal)">
                                      <p:cBhvr>
                                        <p:cTn id="41" dur="500"/>
                                        <p:tgtEl>
                                          <p:spTgt spid="9"/>
                                        </p:tgtEl>
                                      </p:cBhvr>
                                    </p:animEffect>
                                    <p:set>
                                      <p:cBhvr>
                                        <p:cTn id="42" dur="1" fill="hold">
                                          <p:stCondLst>
                                            <p:cond delay="499"/>
                                          </p:stCondLst>
                                        </p:cTn>
                                        <p:tgtEl>
                                          <p:spTgt spid="9"/>
                                        </p:tgtEl>
                                        <p:attrNameLst>
                                          <p:attrName>style.visibility</p:attrName>
                                        </p:attrNameLst>
                                      </p:cBhvr>
                                      <p:to>
                                        <p:strVal val="hidden"/>
                                      </p:to>
                                    </p:set>
                                  </p:childTnLst>
                                </p:cTn>
                              </p:par>
                              <p:par>
                                <p:cTn id="43" presetID="3" presetClass="entr" presetSubtype="10" fill="hold"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blinds(horizontal)">
                                      <p:cBhvr>
                                        <p:cTn id="4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3" grpId="0" animBg="1"/>
      <p:bldP spid="10" grpId="0" animBg="1"/>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24FEAB-C62A-4E4E-B89E-DA409DA851EC}"/>
              </a:ext>
            </a:extLst>
          </p:cNvPr>
          <p:cNvSpPr>
            <a:spLocks noGrp="1"/>
          </p:cNvSpPr>
          <p:nvPr>
            <p:ph type="title"/>
          </p:nvPr>
        </p:nvSpPr>
        <p:spPr/>
        <p:txBody>
          <a:bodyPr/>
          <a:lstStyle/>
          <a:p>
            <a:r>
              <a:rPr lang="en-US" dirty="0"/>
              <a:t>Does this fusion regulation system respond to neutralizing antibodies?</a:t>
            </a:r>
          </a:p>
        </p:txBody>
      </p:sp>
      <p:pic>
        <p:nvPicPr>
          <p:cNvPr id="8" name="Picture 7" descr="Diagram&#10;&#10;Description automatically generated">
            <a:extLst>
              <a:ext uri="{FF2B5EF4-FFF2-40B4-BE49-F238E27FC236}">
                <a16:creationId xmlns:a16="http://schemas.microsoft.com/office/drawing/2014/main" id="{D773CCFF-438A-D448-B329-37661720863F}"/>
              </a:ext>
            </a:extLst>
          </p:cNvPr>
          <p:cNvPicPr>
            <a:picLocks noChangeAspect="1"/>
          </p:cNvPicPr>
          <p:nvPr/>
        </p:nvPicPr>
        <p:blipFill>
          <a:blip r:embed="rId3"/>
          <a:stretch>
            <a:fillRect/>
          </a:stretch>
        </p:blipFill>
        <p:spPr>
          <a:xfrm>
            <a:off x="838200" y="2523611"/>
            <a:ext cx="3911394" cy="2412999"/>
          </a:xfrm>
          <a:prstGeom prst="rect">
            <a:avLst/>
          </a:prstGeom>
        </p:spPr>
      </p:pic>
      <p:pic>
        <p:nvPicPr>
          <p:cNvPr id="10" name="Picture 9" descr="Icon, bubble chart&#10;&#10;Description automatically generated">
            <a:extLst>
              <a:ext uri="{FF2B5EF4-FFF2-40B4-BE49-F238E27FC236}">
                <a16:creationId xmlns:a16="http://schemas.microsoft.com/office/drawing/2014/main" id="{59E8B57B-5C75-EF41-99D9-FE6240185FFA}"/>
              </a:ext>
            </a:extLst>
          </p:cNvPr>
          <p:cNvPicPr>
            <a:picLocks noChangeAspect="1"/>
          </p:cNvPicPr>
          <p:nvPr/>
        </p:nvPicPr>
        <p:blipFill>
          <a:blip r:embed="rId4"/>
          <a:stretch>
            <a:fillRect/>
          </a:stretch>
        </p:blipFill>
        <p:spPr>
          <a:xfrm>
            <a:off x="6143682" y="1945247"/>
            <a:ext cx="5210118" cy="3064775"/>
          </a:xfrm>
          <a:prstGeom prst="rect">
            <a:avLst/>
          </a:prstGeom>
        </p:spPr>
      </p:pic>
      <p:sp>
        <p:nvSpPr>
          <p:cNvPr id="4" name="TextBox 3">
            <a:extLst>
              <a:ext uri="{FF2B5EF4-FFF2-40B4-BE49-F238E27FC236}">
                <a16:creationId xmlns:a16="http://schemas.microsoft.com/office/drawing/2014/main" id="{C864EABF-D33D-2544-9410-BFCBDB8F487F}"/>
              </a:ext>
            </a:extLst>
          </p:cNvPr>
          <p:cNvSpPr txBox="1"/>
          <p:nvPr/>
        </p:nvSpPr>
        <p:spPr>
          <a:xfrm rot="8436913">
            <a:off x="2824377" y="2476798"/>
            <a:ext cx="299823" cy="830997"/>
          </a:xfrm>
          <a:prstGeom prst="rect">
            <a:avLst/>
          </a:prstGeom>
          <a:noFill/>
        </p:spPr>
        <p:txBody>
          <a:bodyPr wrap="square" rtlCol="0">
            <a:spAutoFit/>
          </a:bodyPr>
          <a:lstStyle/>
          <a:p>
            <a:r>
              <a:rPr lang="en-US" sz="4800" dirty="0"/>
              <a:t>Y</a:t>
            </a:r>
          </a:p>
        </p:txBody>
      </p:sp>
      <p:sp>
        <p:nvSpPr>
          <p:cNvPr id="7" name="TextBox 6">
            <a:extLst>
              <a:ext uri="{FF2B5EF4-FFF2-40B4-BE49-F238E27FC236}">
                <a16:creationId xmlns:a16="http://schemas.microsoft.com/office/drawing/2014/main" id="{9B676E24-889A-4F49-B9EC-F8DE4BC4813D}"/>
              </a:ext>
            </a:extLst>
          </p:cNvPr>
          <p:cNvSpPr txBox="1"/>
          <p:nvPr/>
        </p:nvSpPr>
        <p:spPr>
          <a:xfrm>
            <a:off x="2529840" y="2316480"/>
            <a:ext cx="1567545" cy="369332"/>
          </a:xfrm>
          <a:prstGeom prst="rect">
            <a:avLst/>
          </a:prstGeom>
          <a:noFill/>
        </p:spPr>
        <p:txBody>
          <a:bodyPr wrap="none" rtlCol="0">
            <a:spAutoFit/>
          </a:bodyPr>
          <a:lstStyle/>
          <a:p>
            <a:r>
              <a:rPr lang="en-US" dirty="0"/>
              <a:t>anti-</a:t>
            </a:r>
            <a:r>
              <a:rPr lang="en-US" dirty="0" err="1"/>
              <a:t>gH</a:t>
            </a:r>
            <a:r>
              <a:rPr lang="en-US" dirty="0"/>
              <a:t>: 14.4b </a:t>
            </a:r>
          </a:p>
        </p:txBody>
      </p:sp>
      <p:sp>
        <p:nvSpPr>
          <p:cNvPr id="3" name="TextBox 2">
            <a:extLst>
              <a:ext uri="{FF2B5EF4-FFF2-40B4-BE49-F238E27FC236}">
                <a16:creationId xmlns:a16="http://schemas.microsoft.com/office/drawing/2014/main" id="{6576F455-AD2F-E52C-B02C-2A680A36AB50}"/>
              </a:ext>
            </a:extLst>
          </p:cNvPr>
          <p:cNvSpPr txBox="1"/>
          <p:nvPr/>
        </p:nvSpPr>
        <p:spPr>
          <a:xfrm>
            <a:off x="5127814" y="2760614"/>
            <a:ext cx="2314594" cy="1938992"/>
          </a:xfrm>
          <a:prstGeom prst="rect">
            <a:avLst/>
          </a:prstGeom>
          <a:noFill/>
        </p:spPr>
        <p:txBody>
          <a:bodyPr wrap="square" rtlCol="0">
            <a:spAutoFit/>
          </a:bodyPr>
          <a:lstStyle/>
          <a:p>
            <a:r>
              <a:rPr lang="en-US" sz="12000" dirty="0">
                <a:solidFill>
                  <a:srgbClr val="FF0000"/>
                </a:solidFill>
              </a:rPr>
              <a:t>X</a:t>
            </a:r>
          </a:p>
        </p:txBody>
      </p:sp>
      <p:sp>
        <p:nvSpPr>
          <p:cNvPr id="5" name="TextBox 4">
            <a:extLst>
              <a:ext uri="{FF2B5EF4-FFF2-40B4-BE49-F238E27FC236}">
                <a16:creationId xmlns:a16="http://schemas.microsoft.com/office/drawing/2014/main" id="{FE314966-6A10-A8CA-2C71-2A3B4C389032}"/>
              </a:ext>
            </a:extLst>
          </p:cNvPr>
          <p:cNvSpPr txBox="1"/>
          <p:nvPr/>
        </p:nvSpPr>
        <p:spPr>
          <a:xfrm>
            <a:off x="4621886" y="4503051"/>
            <a:ext cx="2027724" cy="369332"/>
          </a:xfrm>
          <a:prstGeom prst="rect">
            <a:avLst/>
          </a:prstGeom>
          <a:noFill/>
        </p:spPr>
        <p:txBody>
          <a:bodyPr wrap="square" rtlCol="0">
            <a:spAutoFit/>
          </a:bodyPr>
          <a:lstStyle/>
          <a:p>
            <a:r>
              <a:rPr lang="en-US" dirty="0"/>
              <a:t>Infection Prevented</a:t>
            </a:r>
          </a:p>
        </p:txBody>
      </p:sp>
    </p:spTree>
    <p:extLst>
      <p:ext uri="{BB962C8B-B14F-4D97-AF65-F5344CB8AC3E}">
        <p14:creationId xmlns:p14="http://schemas.microsoft.com/office/powerpoint/2010/main" val="201664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linds(horizontal)">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5" presetClass="entr" presetSubtype="1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checkerboard(across)">
                                      <p:cBhvr>
                                        <p:cTn id="26" dur="500"/>
                                        <p:tgtEl>
                                          <p:spTgt spid="3"/>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blinds(horizontal)">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3"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7FA89-175B-8444-86E2-BEB74DD1137B}"/>
              </a:ext>
            </a:extLst>
          </p:cNvPr>
          <p:cNvSpPr>
            <a:spLocks noGrp="1"/>
          </p:cNvSpPr>
          <p:nvPr>
            <p:ph type="title"/>
          </p:nvPr>
        </p:nvSpPr>
        <p:spPr/>
        <p:txBody>
          <a:bodyPr/>
          <a:lstStyle/>
          <a:p>
            <a:r>
              <a:rPr lang="en-US" dirty="0"/>
              <a:t>Does this fusion regulation system respond to neutralizing antibodies?</a:t>
            </a:r>
          </a:p>
        </p:txBody>
      </p:sp>
      <p:pic>
        <p:nvPicPr>
          <p:cNvPr id="6" name="Picture 5">
            <a:extLst>
              <a:ext uri="{FF2B5EF4-FFF2-40B4-BE49-F238E27FC236}">
                <a16:creationId xmlns:a16="http://schemas.microsoft.com/office/drawing/2014/main" id="{7C2F9C1B-1167-4446-8B5C-AA3DCC96A1CE}"/>
              </a:ext>
            </a:extLst>
          </p:cNvPr>
          <p:cNvPicPr>
            <a:picLocks noChangeAspect="1"/>
          </p:cNvPicPr>
          <p:nvPr/>
        </p:nvPicPr>
        <p:blipFill>
          <a:blip r:embed="rId3"/>
          <a:stretch>
            <a:fillRect/>
          </a:stretch>
        </p:blipFill>
        <p:spPr>
          <a:xfrm>
            <a:off x="1312937" y="1984926"/>
            <a:ext cx="4241069" cy="4213708"/>
          </a:xfrm>
          <a:prstGeom prst="rect">
            <a:avLst/>
          </a:prstGeom>
        </p:spPr>
      </p:pic>
      <p:pic>
        <p:nvPicPr>
          <p:cNvPr id="8" name="Picture 7">
            <a:extLst>
              <a:ext uri="{FF2B5EF4-FFF2-40B4-BE49-F238E27FC236}">
                <a16:creationId xmlns:a16="http://schemas.microsoft.com/office/drawing/2014/main" id="{7550B25A-C6E6-E499-5FF4-072FDA228245}"/>
              </a:ext>
            </a:extLst>
          </p:cNvPr>
          <p:cNvPicPr>
            <a:picLocks noChangeAspect="1"/>
          </p:cNvPicPr>
          <p:nvPr/>
        </p:nvPicPr>
        <p:blipFill>
          <a:blip r:embed="rId4"/>
          <a:stretch>
            <a:fillRect/>
          </a:stretch>
        </p:blipFill>
        <p:spPr>
          <a:xfrm>
            <a:off x="6637995" y="1690687"/>
            <a:ext cx="4571682" cy="4802187"/>
          </a:xfrm>
          <a:prstGeom prst="rect">
            <a:avLst/>
          </a:prstGeom>
        </p:spPr>
      </p:pic>
      <p:sp>
        <p:nvSpPr>
          <p:cNvPr id="9" name="TextBox 8">
            <a:extLst>
              <a:ext uri="{FF2B5EF4-FFF2-40B4-BE49-F238E27FC236}">
                <a16:creationId xmlns:a16="http://schemas.microsoft.com/office/drawing/2014/main" id="{09D4E43E-E5DC-CEA0-D93C-DE785FE58B38}"/>
              </a:ext>
            </a:extLst>
          </p:cNvPr>
          <p:cNvSpPr txBox="1"/>
          <p:nvPr/>
        </p:nvSpPr>
        <p:spPr>
          <a:xfrm>
            <a:off x="2446719" y="1690687"/>
            <a:ext cx="3298595" cy="461665"/>
          </a:xfrm>
          <a:prstGeom prst="rect">
            <a:avLst/>
          </a:prstGeom>
          <a:noFill/>
        </p:spPr>
        <p:txBody>
          <a:bodyPr wrap="none" rtlCol="0">
            <a:spAutoFit/>
          </a:bodyPr>
          <a:lstStyle/>
          <a:p>
            <a:r>
              <a:rPr lang="en-US" sz="2400" b="1" dirty="0"/>
              <a:t>HCMV Ab Neutralization</a:t>
            </a:r>
          </a:p>
        </p:txBody>
      </p:sp>
      <p:sp>
        <p:nvSpPr>
          <p:cNvPr id="10" name="Rectangle 9">
            <a:extLst>
              <a:ext uri="{FF2B5EF4-FFF2-40B4-BE49-F238E27FC236}">
                <a16:creationId xmlns:a16="http://schemas.microsoft.com/office/drawing/2014/main" id="{18C5F007-7A64-023B-A1B0-152698C6CE54}"/>
              </a:ext>
            </a:extLst>
          </p:cNvPr>
          <p:cNvSpPr/>
          <p:nvPr/>
        </p:nvSpPr>
        <p:spPr>
          <a:xfrm>
            <a:off x="6637996" y="1690687"/>
            <a:ext cx="4549957" cy="4616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EC4FF759-2E50-0652-06A6-006D50AF0DAF}"/>
              </a:ext>
            </a:extLst>
          </p:cNvPr>
          <p:cNvSpPr txBox="1"/>
          <p:nvPr/>
        </p:nvSpPr>
        <p:spPr>
          <a:xfrm>
            <a:off x="7766209" y="1690686"/>
            <a:ext cx="2957156" cy="461665"/>
          </a:xfrm>
          <a:prstGeom prst="rect">
            <a:avLst/>
          </a:prstGeom>
          <a:noFill/>
        </p:spPr>
        <p:txBody>
          <a:bodyPr wrap="none" rtlCol="0">
            <a:spAutoFit/>
          </a:bodyPr>
          <a:lstStyle/>
          <a:p>
            <a:r>
              <a:rPr lang="en-US" sz="2400" b="1" dirty="0"/>
              <a:t>CCF Ab Neutralization</a:t>
            </a:r>
          </a:p>
        </p:txBody>
      </p:sp>
      <p:sp>
        <p:nvSpPr>
          <p:cNvPr id="13" name="TextBox 12">
            <a:extLst>
              <a:ext uri="{FF2B5EF4-FFF2-40B4-BE49-F238E27FC236}">
                <a16:creationId xmlns:a16="http://schemas.microsoft.com/office/drawing/2014/main" id="{D72D6EFB-EBDA-BA4C-3EC1-7AEC79B11F47}"/>
              </a:ext>
            </a:extLst>
          </p:cNvPr>
          <p:cNvSpPr txBox="1"/>
          <p:nvPr/>
        </p:nvSpPr>
        <p:spPr>
          <a:xfrm>
            <a:off x="378779" y="6488668"/>
            <a:ext cx="1058816" cy="369332"/>
          </a:xfrm>
          <a:prstGeom prst="rect">
            <a:avLst/>
          </a:prstGeom>
          <a:noFill/>
        </p:spPr>
        <p:txBody>
          <a:bodyPr wrap="none" rtlCol="0">
            <a:spAutoFit/>
          </a:bodyPr>
          <a:lstStyle/>
          <a:p>
            <a:r>
              <a:rPr lang="en-US" dirty="0"/>
              <a:t>Day 2020</a:t>
            </a:r>
          </a:p>
        </p:txBody>
      </p:sp>
    </p:spTree>
    <p:extLst>
      <p:ext uri="{BB962C8B-B14F-4D97-AF65-F5344CB8AC3E}">
        <p14:creationId xmlns:p14="http://schemas.microsoft.com/office/powerpoint/2010/main" val="236755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1"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E8F41-0B35-454F-B3FF-21D999B95DFB}"/>
              </a:ext>
            </a:extLst>
          </p:cNvPr>
          <p:cNvSpPr>
            <a:spLocks noGrp="1"/>
          </p:cNvSpPr>
          <p:nvPr>
            <p:ph type="title"/>
          </p:nvPr>
        </p:nvSpPr>
        <p:spPr/>
        <p:txBody>
          <a:bodyPr/>
          <a:lstStyle/>
          <a:p>
            <a:r>
              <a:rPr lang="en-US" dirty="0"/>
              <a:t>Are differences in Ab Neutralization observed in vitro, conserved in Cell-Cell Fusion Assay?</a:t>
            </a:r>
          </a:p>
        </p:txBody>
      </p:sp>
      <p:pic>
        <p:nvPicPr>
          <p:cNvPr id="6" name="Content Placeholder 5" descr="A picture containing diagram&#10;&#10;Description automatically generated">
            <a:extLst>
              <a:ext uri="{FF2B5EF4-FFF2-40B4-BE49-F238E27FC236}">
                <a16:creationId xmlns:a16="http://schemas.microsoft.com/office/drawing/2014/main" id="{7D63F517-3BD0-4344-8BF6-7FA46A3D5FA5}"/>
              </a:ext>
            </a:extLst>
          </p:cNvPr>
          <p:cNvPicPr>
            <a:picLocks noGrp="1" noChangeAspect="1"/>
          </p:cNvPicPr>
          <p:nvPr>
            <p:ph idx="1"/>
          </p:nvPr>
        </p:nvPicPr>
        <p:blipFill>
          <a:blip r:embed="rId3"/>
          <a:stretch>
            <a:fillRect/>
          </a:stretch>
        </p:blipFill>
        <p:spPr>
          <a:xfrm>
            <a:off x="300317" y="2279823"/>
            <a:ext cx="6083300" cy="3681054"/>
          </a:xfrm>
        </p:spPr>
      </p:pic>
      <p:sp>
        <p:nvSpPr>
          <p:cNvPr id="3" name="TextBox 2">
            <a:extLst>
              <a:ext uri="{FF2B5EF4-FFF2-40B4-BE49-F238E27FC236}">
                <a16:creationId xmlns:a16="http://schemas.microsoft.com/office/drawing/2014/main" id="{034A11E3-8EA9-9579-51B8-4F773B050275}"/>
              </a:ext>
            </a:extLst>
          </p:cNvPr>
          <p:cNvSpPr txBox="1"/>
          <p:nvPr/>
        </p:nvSpPr>
        <p:spPr>
          <a:xfrm>
            <a:off x="1923181" y="2079768"/>
            <a:ext cx="2837572" cy="400110"/>
          </a:xfrm>
          <a:prstGeom prst="rect">
            <a:avLst/>
          </a:prstGeom>
          <a:noFill/>
        </p:spPr>
        <p:txBody>
          <a:bodyPr wrap="none" rtlCol="0">
            <a:spAutoFit/>
          </a:bodyPr>
          <a:lstStyle/>
          <a:p>
            <a:r>
              <a:rPr lang="en-US" sz="2000" b="1" dirty="0"/>
              <a:t>HCMV Ab Neutralization</a:t>
            </a:r>
          </a:p>
        </p:txBody>
      </p:sp>
      <p:pic>
        <p:nvPicPr>
          <p:cNvPr id="5" name="Picture 4">
            <a:extLst>
              <a:ext uri="{FF2B5EF4-FFF2-40B4-BE49-F238E27FC236}">
                <a16:creationId xmlns:a16="http://schemas.microsoft.com/office/drawing/2014/main" id="{1EE53C9C-C8C3-6C21-C7F9-C41D7809FFB0}"/>
              </a:ext>
            </a:extLst>
          </p:cNvPr>
          <p:cNvPicPr>
            <a:picLocks noChangeAspect="1"/>
          </p:cNvPicPr>
          <p:nvPr/>
        </p:nvPicPr>
        <p:blipFill>
          <a:blip r:embed="rId4"/>
          <a:stretch>
            <a:fillRect/>
          </a:stretch>
        </p:blipFill>
        <p:spPr>
          <a:xfrm>
            <a:off x="6383618" y="1890743"/>
            <a:ext cx="5687364" cy="4333229"/>
          </a:xfrm>
          <a:prstGeom prst="rect">
            <a:avLst/>
          </a:prstGeom>
        </p:spPr>
      </p:pic>
      <p:sp>
        <p:nvSpPr>
          <p:cNvPr id="8" name="TextBox 7">
            <a:extLst>
              <a:ext uri="{FF2B5EF4-FFF2-40B4-BE49-F238E27FC236}">
                <a16:creationId xmlns:a16="http://schemas.microsoft.com/office/drawing/2014/main" id="{54F7BA05-5666-5275-A026-4FFB8C6B701B}"/>
              </a:ext>
            </a:extLst>
          </p:cNvPr>
          <p:cNvSpPr txBox="1"/>
          <p:nvPr/>
        </p:nvSpPr>
        <p:spPr>
          <a:xfrm>
            <a:off x="5343712" y="1690688"/>
            <a:ext cx="1039906" cy="707886"/>
          </a:xfrm>
          <a:prstGeom prst="rect">
            <a:avLst/>
          </a:prstGeom>
          <a:noFill/>
        </p:spPr>
        <p:txBody>
          <a:bodyPr wrap="square" rtlCol="0">
            <a:spAutoFit/>
          </a:bodyPr>
          <a:lstStyle/>
          <a:p>
            <a:r>
              <a:rPr lang="en-US" sz="2000" dirty="0" err="1"/>
              <a:t>gO</a:t>
            </a:r>
            <a:r>
              <a:rPr lang="en-US" sz="2000" dirty="0"/>
              <a:t> alleles</a:t>
            </a:r>
          </a:p>
        </p:txBody>
      </p:sp>
      <p:cxnSp>
        <p:nvCxnSpPr>
          <p:cNvPr id="10" name="Straight Arrow Connector 9">
            <a:extLst>
              <a:ext uri="{FF2B5EF4-FFF2-40B4-BE49-F238E27FC236}">
                <a16:creationId xmlns:a16="http://schemas.microsoft.com/office/drawing/2014/main" id="{541BCA0C-91B5-A0DC-F503-7F857541361E}"/>
              </a:ext>
            </a:extLst>
          </p:cNvPr>
          <p:cNvCxnSpPr/>
          <p:nvPr/>
        </p:nvCxnSpPr>
        <p:spPr>
          <a:xfrm>
            <a:off x="5558118" y="2279823"/>
            <a:ext cx="0" cy="373730"/>
          </a:xfrm>
          <a:prstGeom prst="straightConnector1">
            <a:avLst/>
          </a:prstGeom>
          <a:ln w="31750">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42E46590-21B0-07AA-F8C2-3F7D9B76434E}"/>
              </a:ext>
            </a:extLst>
          </p:cNvPr>
          <p:cNvSpPr txBox="1"/>
          <p:nvPr/>
        </p:nvSpPr>
        <p:spPr>
          <a:xfrm>
            <a:off x="300317" y="6424026"/>
            <a:ext cx="1145711" cy="369332"/>
          </a:xfrm>
          <a:prstGeom prst="rect">
            <a:avLst/>
          </a:prstGeom>
          <a:noFill/>
        </p:spPr>
        <p:txBody>
          <a:bodyPr wrap="square">
            <a:spAutoFit/>
          </a:bodyPr>
          <a:lstStyle/>
          <a:p>
            <a:r>
              <a:rPr lang="en-US" dirty="0"/>
              <a:t>Day 2020</a:t>
            </a:r>
          </a:p>
        </p:txBody>
      </p:sp>
    </p:spTree>
    <p:extLst>
      <p:ext uri="{BB962C8B-B14F-4D97-AF65-F5344CB8AC3E}">
        <p14:creationId xmlns:p14="http://schemas.microsoft.com/office/powerpoint/2010/main" val="2118967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linds(horizontal)">
                                      <p:cBhvr>
                                        <p:cTn id="18" dur="500"/>
                                        <p:tgtEl>
                                          <p:spTgt spid="8"/>
                                        </p:tgtEl>
                                      </p:cBhvr>
                                    </p:animEffect>
                                  </p:childTnLst>
                                </p:cTn>
                              </p:par>
                              <p:par>
                                <p:cTn id="19" presetID="3" presetClass="entr" presetSubtype="1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linds(horizontal)">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linds(horizontal)">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907F8-6CC1-2A49-8B1C-D036668B15A4}"/>
              </a:ext>
            </a:extLst>
          </p:cNvPr>
          <p:cNvSpPr>
            <a:spLocks noGrp="1"/>
          </p:cNvSpPr>
          <p:nvPr>
            <p:ph type="title"/>
          </p:nvPr>
        </p:nvSpPr>
        <p:spPr/>
        <p:txBody>
          <a:bodyPr/>
          <a:lstStyle/>
          <a:p>
            <a:r>
              <a:rPr lang="en-US" dirty="0"/>
              <a:t>Summary	</a:t>
            </a:r>
          </a:p>
        </p:txBody>
      </p:sp>
      <mc:AlternateContent xmlns:mc="http://schemas.openxmlformats.org/markup-compatibility/2006" xmlns:a14="http://schemas.microsoft.com/office/drawing/2010/main">
        <mc:Choice Requires="a14">
          <p:sp>
            <p:nvSpPr>
              <p:cNvPr id="6" name="Content Placeholder 5">
                <a:extLst>
                  <a:ext uri="{FF2B5EF4-FFF2-40B4-BE49-F238E27FC236}">
                    <a16:creationId xmlns:a16="http://schemas.microsoft.com/office/drawing/2014/main" id="{90FF8364-FD42-2A4B-9BC3-F3450EEDCA35}"/>
                  </a:ext>
                </a:extLst>
              </p:cNvPr>
              <p:cNvSpPr>
                <a:spLocks noGrp="1"/>
              </p:cNvSpPr>
              <p:nvPr>
                <p:ph idx="1"/>
              </p:nvPr>
            </p:nvSpPr>
            <p:spPr>
              <a:xfrm>
                <a:off x="838200" y="1825625"/>
                <a:ext cx="10515600" cy="2387787"/>
              </a:xfrm>
            </p:spPr>
            <p:txBody>
              <a:bodyPr/>
              <a:lstStyle/>
              <a:p>
                <a:r>
                  <a:rPr lang="en-US" dirty="0"/>
                  <a:t>Improved the Cell-Cell Fusion Assay by making it Trimer and PDGFR</a:t>
                </a:r>
                <a14:m>
                  <m:oMath xmlns:m="http://schemas.openxmlformats.org/officeDocument/2006/math">
                    <m:r>
                      <a:rPr lang="en-US" i="1" smtClean="0">
                        <a:latin typeface="Cambria Math" panose="02040503050406030204" pitchFamily="18" charset="0"/>
                        <a:ea typeface="Cambria Math" panose="02040503050406030204" pitchFamily="18" charset="0"/>
                      </a:rPr>
                      <m:t>𝛼</m:t>
                    </m:r>
                  </m:oMath>
                </a14:m>
                <a:r>
                  <a:rPr lang="en-US" dirty="0"/>
                  <a:t> specific</a:t>
                </a:r>
              </a:p>
              <a:p>
                <a:r>
                  <a:rPr lang="en-US" dirty="0"/>
                  <a:t>Displayed the ability of Fusion to be inhibited by neutralizing antibody</a:t>
                </a:r>
              </a:p>
              <a:p>
                <a:r>
                  <a:rPr lang="en-US" dirty="0"/>
                  <a:t>Displayed the ability to discern different phenotypes from different alleles of </a:t>
                </a:r>
                <a:r>
                  <a:rPr lang="en-US" dirty="0" err="1"/>
                  <a:t>gO</a:t>
                </a:r>
                <a:endParaRPr lang="en-US" dirty="0"/>
              </a:p>
            </p:txBody>
          </p:sp>
        </mc:Choice>
        <mc:Fallback xmlns="">
          <p:sp>
            <p:nvSpPr>
              <p:cNvPr id="6" name="Content Placeholder 5">
                <a:extLst>
                  <a:ext uri="{FF2B5EF4-FFF2-40B4-BE49-F238E27FC236}">
                    <a16:creationId xmlns:a16="http://schemas.microsoft.com/office/drawing/2014/main" id="{90FF8364-FD42-2A4B-9BC3-F3450EEDCA35}"/>
                  </a:ext>
                </a:extLst>
              </p:cNvPr>
              <p:cNvSpPr>
                <a:spLocks noGrp="1" noRot="1" noChangeAspect="1" noMove="1" noResize="1" noEditPoints="1" noAdjustHandles="1" noChangeArrowheads="1" noChangeShapeType="1" noTextEdit="1"/>
              </p:cNvSpPr>
              <p:nvPr>
                <p:ph idx="1"/>
              </p:nvPr>
            </p:nvSpPr>
            <p:spPr>
              <a:xfrm>
                <a:off x="838200" y="1825625"/>
                <a:ext cx="10515600" cy="2387787"/>
              </a:xfrm>
              <a:blipFill>
                <a:blip r:embed="rId3"/>
                <a:stretch>
                  <a:fillRect l="-1086" t="-4233" r="-844" b="-2116"/>
                </a:stretch>
              </a:blipFill>
            </p:spPr>
            <p:txBody>
              <a:bodyPr/>
              <a:lstStyle/>
              <a:p>
                <a:r>
                  <a:rPr lang="en-US">
                    <a:noFill/>
                  </a:rPr>
                  <a:t> </a:t>
                </a:r>
              </a:p>
            </p:txBody>
          </p:sp>
        </mc:Fallback>
      </mc:AlternateContent>
      <p:pic>
        <p:nvPicPr>
          <p:cNvPr id="7" name="Picture 6">
            <a:extLst>
              <a:ext uri="{FF2B5EF4-FFF2-40B4-BE49-F238E27FC236}">
                <a16:creationId xmlns:a16="http://schemas.microsoft.com/office/drawing/2014/main" id="{ABF3158A-ADD5-9018-6435-90EB1A522595}"/>
              </a:ext>
            </a:extLst>
          </p:cNvPr>
          <p:cNvPicPr>
            <a:picLocks noChangeAspect="1"/>
          </p:cNvPicPr>
          <p:nvPr/>
        </p:nvPicPr>
        <p:blipFill>
          <a:blip r:embed="rId4"/>
          <a:stretch>
            <a:fillRect/>
          </a:stretch>
        </p:blipFill>
        <p:spPr>
          <a:xfrm>
            <a:off x="4481983" y="4069976"/>
            <a:ext cx="2678472" cy="2813521"/>
          </a:xfrm>
          <a:prstGeom prst="rect">
            <a:avLst/>
          </a:prstGeom>
        </p:spPr>
      </p:pic>
      <p:pic>
        <p:nvPicPr>
          <p:cNvPr id="8" name="Picture 7">
            <a:extLst>
              <a:ext uri="{FF2B5EF4-FFF2-40B4-BE49-F238E27FC236}">
                <a16:creationId xmlns:a16="http://schemas.microsoft.com/office/drawing/2014/main" id="{129E8D2D-A220-F5FC-ED3C-5414557920CA}"/>
              </a:ext>
            </a:extLst>
          </p:cNvPr>
          <p:cNvPicPr>
            <a:picLocks noChangeAspect="1"/>
          </p:cNvPicPr>
          <p:nvPr/>
        </p:nvPicPr>
        <p:blipFill>
          <a:blip r:embed="rId5"/>
          <a:stretch>
            <a:fillRect/>
          </a:stretch>
        </p:blipFill>
        <p:spPr>
          <a:xfrm>
            <a:off x="8265458" y="4069977"/>
            <a:ext cx="3384132" cy="2578386"/>
          </a:xfrm>
          <a:prstGeom prst="rect">
            <a:avLst/>
          </a:prstGeom>
        </p:spPr>
      </p:pic>
      <p:pic>
        <p:nvPicPr>
          <p:cNvPr id="5" name="Picture 4">
            <a:extLst>
              <a:ext uri="{FF2B5EF4-FFF2-40B4-BE49-F238E27FC236}">
                <a16:creationId xmlns:a16="http://schemas.microsoft.com/office/drawing/2014/main" id="{C184643F-33E9-2B65-C1EA-84560E8C3ADC}"/>
              </a:ext>
            </a:extLst>
          </p:cNvPr>
          <p:cNvPicPr>
            <a:picLocks noChangeAspect="1"/>
          </p:cNvPicPr>
          <p:nvPr/>
        </p:nvPicPr>
        <p:blipFill rotWithShape="1">
          <a:blip r:embed="rId6"/>
          <a:srcRect l="28081" t="29166" r="28994" b="29604"/>
          <a:stretch/>
        </p:blipFill>
        <p:spPr>
          <a:xfrm>
            <a:off x="940789" y="4016758"/>
            <a:ext cx="2275367" cy="2828260"/>
          </a:xfrm>
          <a:prstGeom prst="rect">
            <a:avLst/>
          </a:prstGeom>
        </p:spPr>
      </p:pic>
    </p:spTree>
    <p:extLst>
      <p:ext uri="{BB962C8B-B14F-4D97-AF65-F5344CB8AC3E}">
        <p14:creationId xmlns:p14="http://schemas.microsoft.com/office/powerpoint/2010/main" val="18537215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9C5C2-C67A-CF43-A7EF-5E098E7B7691}"/>
              </a:ext>
            </a:extLst>
          </p:cNvPr>
          <p:cNvSpPr>
            <a:spLocks noGrp="1"/>
          </p:cNvSpPr>
          <p:nvPr>
            <p:ph type="title"/>
          </p:nvPr>
        </p:nvSpPr>
        <p:spPr>
          <a:xfrm>
            <a:off x="3370729" y="95913"/>
            <a:ext cx="6506282" cy="641872"/>
          </a:xfrm>
        </p:spPr>
        <p:txBody>
          <a:bodyPr>
            <a:normAutofit fontScale="90000"/>
          </a:bodyPr>
          <a:lstStyle/>
          <a:p>
            <a:pPr algn="ctr"/>
            <a:r>
              <a:rPr lang="en-US" b="1" dirty="0"/>
              <a:t>Thank you </a:t>
            </a:r>
            <a:r>
              <a:rPr lang="en-US" b="1" dirty="0" err="1"/>
              <a:t>Ryckman</a:t>
            </a:r>
            <a:r>
              <a:rPr lang="en-US" b="1" dirty="0"/>
              <a:t> Lab </a:t>
            </a:r>
          </a:p>
        </p:txBody>
      </p:sp>
      <p:sp>
        <p:nvSpPr>
          <p:cNvPr id="3" name="Slide Number Placeholder 2">
            <a:extLst>
              <a:ext uri="{FF2B5EF4-FFF2-40B4-BE49-F238E27FC236}">
                <a16:creationId xmlns:a16="http://schemas.microsoft.com/office/drawing/2014/main" id="{B8DEC6B3-209C-2046-A3D7-F39BE5FFE241}"/>
              </a:ext>
            </a:extLst>
          </p:cNvPr>
          <p:cNvSpPr>
            <a:spLocks noGrp="1"/>
          </p:cNvSpPr>
          <p:nvPr>
            <p:ph type="sldNum" sz="quarter" idx="12"/>
          </p:nvPr>
        </p:nvSpPr>
        <p:spPr/>
        <p:txBody>
          <a:bodyPr/>
          <a:lstStyle/>
          <a:p>
            <a:fld id="{BF74F47E-169A-DD46-8D45-3CC23207B715}" type="slidenum">
              <a:rPr lang="en-US" smtClean="0"/>
              <a:t>18</a:t>
            </a:fld>
            <a:endParaRPr lang="en-US"/>
          </a:p>
        </p:txBody>
      </p:sp>
      <p:pic>
        <p:nvPicPr>
          <p:cNvPr id="7" name="Picture 6">
            <a:extLst>
              <a:ext uri="{FF2B5EF4-FFF2-40B4-BE49-F238E27FC236}">
                <a16:creationId xmlns:a16="http://schemas.microsoft.com/office/drawing/2014/main" id="{E3067941-F5AA-8349-9BCC-DE8521D9C9FE}"/>
              </a:ext>
            </a:extLst>
          </p:cNvPr>
          <p:cNvPicPr>
            <a:picLocks noChangeAspect="1"/>
          </p:cNvPicPr>
          <p:nvPr/>
        </p:nvPicPr>
        <p:blipFill>
          <a:blip r:embed="rId3"/>
          <a:stretch>
            <a:fillRect/>
          </a:stretch>
        </p:blipFill>
        <p:spPr>
          <a:xfrm>
            <a:off x="3037882" y="617928"/>
            <a:ext cx="9045243" cy="5308181"/>
          </a:xfrm>
          <a:prstGeom prst="rect">
            <a:avLst/>
          </a:prstGeom>
        </p:spPr>
      </p:pic>
      <p:pic>
        <p:nvPicPr>
          <p:cNvPr id="10" name="Picture 9">
            <a:extLst>
              <a:ext uri="{FF2B5EF4-FFF2-40B4-BE49-F238E27FC236}">
                <a16:creationId xmlns:a16="http://schemas.microsoft.com/office/drawing/2014/main" id="{C9ED699E-23CC-424D-BE30-AD21330DF5CD}"/>
              </a:ext>
            </a:extLst>
          </p:cNvPr>
          <p:cNvPicPr>
            <a:picLocks noChangeAspect="1"/>
          </p:cNvPicPr>
          <p:nvPr/>
        </p:nvPicPr>
        <p:blipFill>
          <a:blip r:embed="rId4"/>
          <a:stretch>
            <a:fillRect/>
          </a:stretch>
        </p:blipFill>
        <p:spPr>
          <a:xfrm>
            <a:off x="9727879" y="4720673"/>
            <a:ext cx="1563627" cy="2033674"/>
          </a:xfrm>
          <a:prstGeom prst="rect">
            <a:avLst/>
          </a:prstGeom>
        </p:spPr>
      </p:pic>
      <p:sp>
        <p:nvSpPr>
          <p:cNvPr id="11" name="TextBox 10">
            <a:extLst>
              <a:ext uri="{FF2B5EF4-FFF2-40B4-BE49-F238E27FC236}">
                <a16:creationId xmlns:a16="http://schemas.microsoft.com/office/drawing/2014/main" id="{56FF2845-EDF5-DC48-8795-DDF0F644E78F}"/>
              </a:ext>
            </a:extLst>
          </p:cNvPr>
          <p:cNvSpPr txBox="1"/>
          <p:nvPr/>
        </p:nvSpPr>
        <p:spPr>
          <a:xfrm>
            <a:off x="3098530" y="704213"/>
            <a:ext cx="2890726" cy="338554"/>
          </a:xfrm>
          <a:prstGeom prst="rect">
            <a:avLst/>
          </a:prstGeom>
          <a:solidFill>
            <a:srgbClr val="BFBFBF">
              <a:alpha val="76000"/>
            </a:srgbClr>
          </a:solidFill>
        </p:spPr>
        <p:txBody>
          <a:bodyPr wrap="square" rtlCol="0">
            <a:spAutoFit/>
          </a:bodyPr>
          <a:lstStyle/>
          <a:p>
            <a:r>
              <a:rPr lang="en-US" sz="1600" b="1" dirty="0">
                <a:solidFill>
                  <a:srgbClr val="000045"/>
                </a:solidFill>
                <a:latin typeface="Arial Narrow Bold"/>
                <a:cs typeface="Arial Narrow Bold"/>
              </a:rPr>
              <a:t>Qin Yu; Lab manager</a:t>
            </a:r>
          </a:p>
        </p:txBody>
      </p:sp>
      <p:sp>
        <p:nvSpPr>
          <p:cNvPr id="13" name="TextBox 12">
            <a:extLst>
              <a:ext uri="{FF2B5EF4-FFF2-40B4-BE49-F238E27FC236}">
                <a16:creationId xmlns:a16="http://schemas.microsoft.com/office/drawing/2014/main" id="{50ECAD94-A58C-204E-AE44-3C25BFB059A0}"/>
              </a:ext>
            </a:extLst>
          </p:cNvPr>
          <p:cNvSpPr txBox="1"/>
          <p:nvPr/>
        </p:nvSpPr>
        <p:spPr>
          <a:xfrm>
            <a:off x="9006006" y="2450507"/>
            <a:ext cx="3007371" cy="338554"/>
          </a:xfrm>
          <a:prstGeom prst="rect">
            <a:avLst/>
          </a:prstGeom>
          <a:solidFill>
            <a:srgbClr val="BFBFBF">
              <a:alpha val="78000"/>
            </a:srgbClr>
          </a:solidFill>
        </p:spPr>
        <p:txBody>
          <a:bodyPr wrap="square" rtlCol="0">
            <a:spAutoFit/>
          </a:bodyPr>
          <a:lstStyle/>
          <a:p>
            <a:r>
              <a:rPr lang="en-US" sz="1600" b="1" dirty="0">
                <a:solidFill>
                  <a:srgbClr val="000045"/>
                </a:solidFill>
                <a:latin typeface="Arial Narrow Bold"/>
                <a:cs typeface="Arial Narrow Bold"/>
              </a:rPr>
              <a:t>Chris Peterson; Grad student</a:t>
            </a:r>
          </a:p>
        </p:txBody>
      </p:sp>
      <p:sp>
        <p:nvSpPr>
          <p:cNvPr id="14" name="TextBox 13">
            <a:extLst>
              <a:ext uri="{FF2B5EF4-FFF2-40B4-BE49-F238E27FC236}">
                <a16:creationId xmlns:a16="http://schemas.microsoft.com/office/drawing/2014/main" id="{878BCAC3-AA68-784A-A950-82C71BC8523B}"/>
              </a:ext>
            </a:extLst>
          </p:cNvPr>
          <p:cNvSpPr txBox="1"/>
          <p:nvPr/>
        </p:nvSpPr>
        <p:spPr>
          <a:xfrm>
            <a:off x="6077744" y="4143124"/>
            <a:ext cx="2992171" cy="338554"/>
          </a:xfrm>
          <a:prstGeom prst="rect">
            <a:avLst/>
          </a:prstGeom>
          <a:solidFill>
            <a:srgbClr val="BFBFBF">
              <a:alpha val="80000"/>
            </a:srgbClr>
          </a:solidFill>
        </p:spPr>
        <p:txBody>
          <a:bodyPr wrap="square" rtlCol="0">
            <a:spAutoFit/>
          </a:bodyPr>
          <a:lstStyle/>
          <a:p>
            <a:r>
              <a:rPr lang="en-US" sz="1600" b="1" dirty="0">
                <a:solidFill>
                  <a:srgbClr val="000045"/>
                </a:solidFill>
                <a:latin typeface="Arial Narrow"/>
                <a:cs typeface="Arial Narrow"/>
              </a:rPr>
              <a:t>Jean-Marc </a:t>
            </a:r>
            <a:r>
              <a:rPr lang="en-US" sz="1600" b="1" dirty="0" err="1">
                <a:solidFill>
                  <a:srgbClr val="000045"/>
                </a:solidFill>
                <a:latin typeface="Arial Narrow"/>
                <a:cs typeface="Arial Narrow"/>
              </a:rPr>
              <a:t>Lanchy</a:t>
            </a:r>
            <a:r>
              <a:rPr lang="en-US" sz="1600" b="1" dirty="0">
                <a:solidFill>
                  <a:srgbClr val="000045"/>
                </a:solidFill>
                <a:latin typeface="Arial Narrow"/>
                <a:cs typeface="Arial Narrow"/>
              </a:rPr>
              <a:t>; Asst. Res. Prof.</a:t>
            </a:r>
          </a:p>
        </p:txBody>
      </p:sp>
      <p:sp>
        <p:nvSpPr>
          <p:cNvPr id="15" name="TextBox 14">
            <a:extLst>
              <a:ext uri="{FF2B5EF4-FFF2-40B4-BE49-F238E27FC236}">
                <a16:creationId xmlns:a16="http://schemas.microsoft.com/office/drawing/2014/main" id="{96358205-CA52-924D-B586-4DC1ECFA38A4}"/>
              </a:ext>
            </a:extLst>
          </p:cNvPr>
          <p:cNvSpPr txBox="1"/>
          <p:nvPr/>
        </p:nvSpPr>
        <p:spPr>
          <a:xfrm>
            <a:off x="8164602" y="811934"/>
            <a:ext cx="720496" cy="338554"/>
          </a:xfrm>
          <a:prstGeom prst="rect">
            <a:avLst/>
          </a:prstGeom>
          <a:solidFill>
            <a:srgbClr val="BFBFBF">
              <a:alpha val="66000"/>
            </a:srgbClr>
          </a:solidFill>
        </p:spPr>
        <p:txBody>
          <a:bodyPr wrap="square" rtlCol="0">
            <a:spAutoFit/>
          </a:bodyPr>
          <a:lstStyle/>
          <a:p>
            <a:r>
              <a:rPr lang="en-US" sz="1600" b="1" dirty="0">
                <a:solidFill>
                  <a:srgbClr val="000045"/>
                </a:solidFill>
                <a:latin typeface="Arial Narrow Bold"/>
                <a:cs typeface="Arial Narrow Bold"/>
              </a:rPr>
              <a:t>Brent </a:t>
            </a:r>
          </a:p>
        </p:txBody>
      </p:sp>
      <p:sp>
        <p:nvSpPr>
          <p:cNvPr id="16" name="TextBox 15">
            <a:extLst>
              <a:ext uri="{FF2B5EF4-FFF2-40B4-BE49-F238E27FC236}">
                <a16:creationId xmlns:a16="http://schemas.microsoft.com/office/drawing/2014/main" id="{DF7DD95D-D327-904D-94C1-41D23F8FE5C8}"/>
              </a:ext>
            </a:extLst>
          </p:cNvPr>
          <p:cNvSpPr txBox="1"/>
          <p:nvPr/>
        </p:nvSpPr>
        <p:spPr>
          <a:xfrm>
            <a:off x="6150607" y="2497359"/>
            <a:ext cx="2830822" cy="338554"/>
          </a:xfrm>
          <a:prstGeom prst="rect">
            <a:avLst/>
          </a:prstGeom>
          <a:solidFill>
            <a:srgbClr val="BFBFBF">
              <a:alpha val="66000"/>
            </a:srgbClr>
          </a:solidFill>
        </p:spPr>
        <p:txBody>
          <a:bodyPr wrap="square" rtlCol="0">
            <a:spAutoFit/>
          </a:bodyPr>
          <a:lstStyle/>
          <a:p>
            <a:r>
              <a:rPr lang="en-US" sz="1600" b="1" dirty="0">
                <a:solidFill>
                  <a:srgbClr val="000045"/>
                </a:solidFill>
                <a:latin typeface="Arial Narrow Bold"/>
                <a:cs typeface="Arial Narrow Bold"/>
              </a:rPr>
              <a:t>Lars Ponsness; undergrad </a:t>
            </a:r>
          </a:p>
        </p:txBody>
      </p:sp>
      <p:sp>
        <p:nvSpPr>
          <p:cNvPr id="17" name="TextBox 16">
            <a:extLst>
              <a:ext uri="{FF2B5EF4-FFF2-40B4-BE49-F238E27FC236}">
                <a16:creationId xmlns:a16="http://schemas.microsoft.com/office/drawing/2014/main" id="{131AD586-842B-D640-85E7-13BC420764D1}"/>
              </a:ext>
            </a:extLst>
          </p:cNvPr>
          <p:cNvSpPr txBox="1"/>
          <p:nvPr/>
        </p:nvSpPr>
        <p:spPr>
          <a:xfrm>
            <a:off x="9027729" y="665412"/>
            <a:ext cx="2922490" cy="584775"/>
          </a:xfrm>
          <a:prstGeom prst="rect">
            <a:avLst/>
          </a:prstGeom>
          <a:solidFill>
            <a:srgbClr val="BFBFBF">
              <a:alpha val="66000"/>
            </a:srgbClr>
          </a:solidFill>
        </p:spPr>
        <p:txBody>
          <a:bodyPr wrap="square" rtlCol="0">
            <a:spAutoFit/>
          </a:bodyPr>
          <a:lstStyle/>
          <a:p>
            <a:r>
              <a:rPr lang="en-US" sz="1600" b="1" dirty="0">
                <a:solidFill>
                  <a:srgbClr val="000045"/>
                </a:solidFill>
                <a:latin typeface="Arial Narrow Bold"/>
                <a:cs typeface="Arial Narrow Bold"/>
              </a:rPr>
              <a:t>Cora Stegmann; Former Postdoc (2021)</a:t>
            </a:r>
          </a:p>
        </p:txBody>
      </p:sp>
      <p:sp>
        <p:nvSpPr>
          <p:cNvPr id="18" name="TextBox 17">
            <a:extLst>
              <a:ext uri="{FF2B5EF4-FFF2-40B4-BE49-F238E27FC236}">
                <a16:creationId xmlns:a16="http://schemas.microsoft.com/office/drawing/2014/main" id="{4906EBED-88E4-7848-AAD5-77EB878498A6}"/>
              </a:ext>
            </a:extLst>
          </p:cNvPr>
          <p:cNvSpPr txBox="1"/>
          <p:nvPr/>
        </p:nvSpPr>
        <p:spPr>
          <a:xfrm>
            <a:off x="3148882" y="2374625"/>
            <a:ext cx="2890726" cy="338554"/>
          </a:xfrm>
          <a:prstGeom prst="rect">
            <a:avLst/>
          </a:prstGeom>
          <a:solidFill>
            <a:srgbClr val="BFBFBF">
              <a:alpha val="76000"/>
            </a:srgbClr>
          </a:solidFill>
        </p:spPr>
        <p:txBody>
          <a:bodyPr wrap="square" rtlCol="0">
            <a:spAutoFit/>
          </a:bodyPr>
          <a:lstStyle/>
          <a:p>
            <a:r>
              <a:rPr lang="en-US" sz="1600" b="1" dirty="0">
                <a:solidFill>
                  <a:srgbClr val="000045"/>
                </a:solidFill>
                <a:latin typeface="Arial Narrow Bold"/>
                <a:cs typeface="Arial Narrow Bold"/>
              </a:rPr>
              <a:t>Eric Schultz; Asst. Res. Prof. </a:t>
            </a:r>
          </a:p>
        </p:txBody>
      </p:sp>
      <p:sp>
        <p:nvSpPr>
          <p:cNvPr id="19" name="TextBox 18">
            <a:extLst>
              <a:ext uri="{FF2B5EF4-FFF2-40B4-BE49-F238E27FC236}">
                <a16:creationId xmlns:a16="http://schemas.microsoft.com/office/drawing/2014/main" id="{D740AA7C-9BF9-1B4E-A11B-7168037920EC}"/>
              </a:ext>
            </a:extLst>
          </p:cNvPr>
          <p:cNvSpPr txBox="1"/>
          <p:nvPr/>
        </p:nvSpPr>
        <p:spPr>
          <a:xfrm>
            <a:off x="9098074" y="4297548"/>
            <a:ext cx="2890726" cy="584775"/>
          </a:xfrm>
          <a:prstGeom prst="rect">
            <a:avLst/>
          </a:prstGeom>
          <a:solidFill>
            <a:srgbClr val="BFBFBF">
              <a:alpha val="76000"/>
            </a:srgbClr>
          </a:solidFill>
        </p:spPr>
        <p:txBody>
          <a:bodyPr wrap="square" rtlCol="0">
            <a:spAutoFit/>
          </a:bodyPr>
          <a:lstStyle/>
          <a:p>
            <a:r>
              <a:rPr lang="en-US" sz="1600" b="1" dirty="0">
                <a:solidFill>
                  <a:srgbClr val="000045"/>
                </a:solidFill>
                <a:latin typeface="Arial Narrow Bold"/>
                <a:cs typeface="Arial Narrow Bold"/>
              </a:rPr>
              <a:t>Le Zhang Day; Former grad student (2020)</a:t>
            </a:r>
          </a:p>
        </p:txBody>
      </p:sp>
      <p:sp>
        <p:nvSpPr>
          <p:cNvPr id="20" name="Rectangle 19">
            <a:extLst>
              <a:ext uri="{FF2B5EF4-FFF2-40B4-BE49-F238E27FC236}">
                <a16:creationId xmlns:a16="http://schemas.microsoft.com/office/drawing/2014/main" id="{AE02115C-2CAE-5A42-9372-662331EC1F3B}"/>
              </a:ext>
            </a:extLst>
          </p:cNvPr>
          <p:cNvSpPr/>
          <p:nvPr/>
        </p:nvSpPr>
        <p:spPr>
          <a:xfrm>
            <a:off x="179405" y="5108328"/>
            <a:ext cx="2744113" cy="1323439"/>
          </a:xfrm>
          <a:prstGeom prst="rect">
            <a:avLst/>
          </a:prstGeom>
        </p:spPr>
        <p:txBody>
          <a:bodyPr wrap="square">
            <a:spAutoFit/>
          </a:bodyPr>
          <a:lstStyle/>
          <a:p>
            <a:r>
              <a:rPr lang="en-US" sz="1600" b="1" u="sng" dirty="0">
                <a:latin typeface="Arial Narrow"/>
                <a:cs typeface="Arial Narrow"/>
              </a:rPr>
              <a:t>Funding</a:t>
            </a:r>
            <a:r>
              <a:rPr lang="en-US" sz="1600" b="1" dirty="0">
                <a:latin typeface="Arial Narrow"/>
                <a:cs typeface="Arial Narrow"/>
              </a:rPr>
              <a:t>: </a:t>
            </a:r>
          </a:p>
          <a:p>
            <a:r>
              <a:rPr lang="en-US" sz="1600" b="1" dirty="0">
                <a:latin typeface="Arial Narrow"/>
                <a:cs typeface="Arial Narrow"/>
              </a:rPr>
              <a:t>National Institutes of Health</a:t>
            </a:r>
          </a:p>
          <a:p>
            <a:pPr>
              <a:tabLst>
                <a:tab pos="292100" algn="l"/>
                <a:tab pos="406400" algn="l"/>
              </a:tabLst>
            </a:pPr>
            <a:r>
              <a:rPr lang="en-US" sz="1600" b="1" dirty="0">
                <a:latin typeface="Arial Narrow"/>
                <a:cs typeface="Arial Narrow"/>
              </a:rPr>
              <a:t>	-NIAID K22, AI079008</a:t>
            </a:r>
          </a:p>
          <a:p>
            <a:pPr>
              <a:tabLst>
                <a:tab pos="292100" algn="l"/>
                <a:tab pos="406400" algn="l"/>
              </a:tabLst>
            </a:pPr>
            <a:r>
              <a:rPr lang="en-US" sz="1600" b="1" dirty="0">
                <a:latin typeface="Arial Narrow"/>
                <a:cs typeface="Arial Narrow"/>
              </a:rPr>
              <a:t>	-NIAID R01, AI097274</a:t>
            </a:r>
          </a:p>
          <a:p>
            <a:pPr>
              <a:tabLst>
                <a:tab pos="292100" algn="l"/>
                <a:tab pos="406400" algn="l"/>
              </a:tabLst>
            </a:pPr>
            <a:r>
              <a:rPr lang="en-US" sz="1600" b="1" dirty="0">
                <a:latin typeface="Arial Narrow"/>
                <a:cs typeface="Arial Narrow"/>
              </a:rPr>
              <a:t>	-AHA Post-doc (Schultz)  </a:t>
            </a:r>
          </a:p>
        </p:txBody>
      </p:sp>
      <p:pic>
        <p:nvPicPr>
          <p:cNvPr id="22" name="Picture 21">
            <a:extLst>
              <a:ext uri="{FF2B5EF4-FFF2-40B4-BE49-F238E27FC236}">
                <a16:creationId xmlns:a16="http://schemas.microsoft.com/office/drawing/2014/main" id="{C34650DC-B633-8144-9438-A9A28F88198D}"/>
              </a:ext>
            </a:extLst>
          </p:cNvPr>
          <p:cNvPicPr>
            <a:picLocks noChangeAspect="1"/>
          </p:cNvPicPr>
          <p:nvPr/>
        </p:nvPicPr>
        <p:blipFill>
          <a:blip r:embed="rId5"/>
          <a:stretch>
            <a:fillRect/>
          </a:stretch>
        </p:blipFill>
        <p:spPr>
          <a:xfrm>
            <a:off x="4009985" y="5108328"/>
            <a:ext cx="1382692" cy="1719502"/>
          </a:xfrm>
          <a:prstGeom prst="rect">
            <a:avLst/>
          </a:prstGeom>
        </p:spPr>
      </p:pic>
      <p:sp>
        <p:nvSpPr>
          <p:cNvPr id="23" name="TextBox 22">
            <a:extLst>
              <a:ext uri="{FF2B5EF4-FFF2-40B4-BE49-F238E27FC236}">
                <a16:creationId xmlns:a16="http://schemas.microsoft.com/office/drawing/2014/main" id="{3384F7FB-20A9-9D43-88E4-FCAD08E90B65}"/>
              </a:ext>
            </a:extLst>
          </p:cNvPr>
          <p:cNvSpPr txBox="1"/>
          <p:nvPr/>
        </p:nvSpPr>
        <p:spPr>
          <a:xfrm>
            <a:off x="3037882" y="4469876"/>
            <a:ext cx="2890726" cy="584775"/>
          </a:xfrm>
          <a:prstGeom prst="rect">
            <a:avLst/>
          </a:prstGeom>
          <a:solidFill>
            <a:srgbClr val="BFBFBF">
              <a:alpha val="76000"/>
            </a:srgbClr>
          </a:solidFill>
        </p:spPr>
        <p:txBody>
          <a:bodyPr wrap="square" rtlCol="0">
            <a:spAutoFit/>
          </a:bodyPr>
          <a:lstStyle/>
          <a:p>
            <a:r>
              <a:rPr lang="en-US" sz="1600" b="1" dirty="0">
                <a:solidFill>
                  <a:srgbClr val="000045"/>
                </a:solidFill>
                <a:latin typeface="Arial Narrow Bold"/>
                <a:cs typeface="Arial Narrow Bold"/>
              </a:rPr>
              <a:t>Jessi </a:t>
            </a:r>
            <a:r>
              <a:rPr lang="en-US" sz="1600" b="1" dirty="0" err="1">
                <a:solidFill>
                  <a:srgbClr val="000045"/>
                </a:solidFill>
                <a:latin typeface="Arial Narrow Bold"/>
                <a:cs typeface="Arial Narrow Bold"/>
              </a:rPr>
              <a:t>Preece</a:t>
            </a:r>
            <a:r>
              <a:rPr lang="en-US" sz="1600" b="1" dirty="0">
                <a:solidFill>
                  <a:srgbClr val="000045"/>
                </a:solidFill>
                <a:latin typeface="Arial Narrow Bold"/>
                <a:cs typeface="Arial Narrow Bold"/>
              </a:rPr>
              <a:t>; Former undergrad (2020)</a:t>
            </a:r>
          </a:p>
        </p:txBody>
      </p:sp>
    </p:spTree>
    <p:extLst>
      <p:ext uri="{BB962C8B-B14F-4D97-AF65-F5344CB8AC3E}">
        <p14:creationId xmlns:p14="http://schemas.microsoft.com/office/powerpoint/2010/main" val="20773622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78DA4-8206-A2F3-F21C-A793F2BF4F68}"/>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F6AB0E04-A3A0-8C76-DE85-B203B049D506}"/>
              </a:ext>
            </a:extLst>
          </p:cNvPr>
          <p:cNvSpPr>
            <a:spLocks noGrp="1"/>
          </p:cNvSpPr>
          <p:nvPr>
            <p:ph idx="1"/>
          </p:nvPr>
        </p:nvSpPr>
        <p:spPr>
          <a:xfrm>
            <a:off x="838200" y="1377863"/>
            <a:ext cx="10515600" cy="4799100"/>
          </a:xfrm>
        </p:spPr>
        <p:txBody>
          <a:bodyPr>
            <a:normAutofit/>
          </a:bodyPr>
          <a:lstStyle/>
          <a:p>
            <a:pPr marL="0" indent="0">
              <a:buNone/>
            </a:pPr>
            <a:r>
              <a:rPr lang="en-US" sz="1800" dirty="0"/>
              <a:t>Day, L. Z., Stegmann, C., Schultz, E. P., </a:t>
            </a:r>
            <a:r>
              <a:rPr lang="en-US" sz="1800" dirty="0" err="1"/>
              <a:t>Lanchy</a:t>
            </a:r>
            <a:r>
              <a:rPr lang="en-US" sz="1800" dirty="0"/>
              <a:t>, J.-M., Yu, Q., &amp; </a:t>
            </a:r>
            <a:r>
              <a:rPr lang="en-US" sz="1800" dirty="0" err="1"/>
              <a:t>Ryckman</a:t>
            </a:r>
            <a:r>
              <a:rPr lang="en-US" sz="1800" dirty="0"/>
              <a:t>, B. J. (2020). Polymorphisms in human 	cytomegalovirus glycoprotein O (go) exert epistatic influences on cell-free and 	cell-to-cell spread and 	antibody neutralization on GH epitopes. </a:t>
            </a:r>
            <a:r>
              <a:rPr lang="en-US" sz="1800" i="1" dirty="0"/>
              <a:t>Journal of Virology</a:t>
            </a:r>
            <a:r>
              <a:rPr lang="en-US" sz="1800" dirty="0"/>
              <a:t>, </a:t>
            </a:r>
            <a:r>
              <a:rPr lang="en-US" sz="1800" i="1" dirty="0"/>
              <a:t>94</a:t>
            </a:r>
            <a:r>
              <a:rPr lang="en-US" sz="1800" dirty="0"/>
              <a:t>(8). 	https://</a:t>
            </a:r>
            <a:r>
              <a:rPr lang="en-US" sz="1800" dirty="0" err="1"/>
              <a:t>doi.org</a:t>
            </a:r>
            <a:r>
              <a:rPr lang="en-US" sz="1800" dirty="0"/>
              <a:t>/10.1128/jvi.02051-19 </a:t>
            </a:r>
          </a:p>
          <a:p>
            <a:pPr marL="0" indent="0">
              <a:buNone/>
            </a:pPr>
            <a:r>
              <a:rPr lang="en-US" sz="1800" dirty="0"/>
              <a:t>Flint, S. J. (2009). </a:t>
            </a:r>
            <a:r>
              <a:rPr lang="en-US" sz="1800" i="1" dirty="0"/>
              <a:t>Principles of Virology</a:t>
            </a:r>
            <a:r>
              <a:rPr lang="en-US" sz="1800" dirty="0"/>
              <a:t>. ASM Press. </a:t>
            </a:r>
          </a:p>
          <a:p>
            <a:pPr marL="0" indent="0">
              <a:buNone/>
            </a:pPr>
            <a:r>
              <a:rPr lang="en-US" sz="1800" dirty="0"/>
              <a:t>Schultz, E. P., </a:t>
            </a:r>
            <a:r>
              <a:rPr lang="en-US" sz="1800" dirty="0" err="1"/>
              <a:t>Lanchy</a:t>
            </a:r>
            <a:r>
              <a:rPr lang="en-US" sz="1800" dirty="0"/>
              <a:t>, J.-M., Ellerbeck, E. E., &amp; </a:t>
            </a:r>
            <a:r>
              <a:rPr lang="en-US" sz="1800" dirty="0" err="1"/>
              <a:t>Ryckman</a:t>
            </a:r>
            <a:r>
              <a:rPr lang="en-US" sz="1800" dirty="0"/>
              <a:t>, B. J. (2016). Scanning mutagenesis of human 	cytomegalovirus glycoprotein GH/GL. </a:t>
            </a:r>
            <a:r>
              <a:rPr lang="en-US" sz="1800" i="1" dirty="0"/>
              <a:t>Journal of Virology</a:t>
            </a:r>
            <a:r>
              <a:rPr lang="en-US" sz="1800" dirty="0"/>
              <a:t>, </a:t>
            </a:r>
            <a:r>
              <a:rPr lang="en-US" sz="1800" i="1" dirty="0"/>
              <a:t>90</a:t>
            </a:r>
            <a:r>
              <a:rPr lang="en-US" sz="1800" dirty="0"/>
              <a:t>(5), 2294–2305. 	https://</a:t>
            </a:r>
            <a:r>
              <a:rPr lang="en-US" sz="1800" dirty="0" err="1"/>
              <a:t>doi.org</a:t>
            </a:r>
            <a:r>
              <a:rPr lang="en-US" sz="1800" dirty="0"/>
              <a:t>/10.1128/jvi.01875-15 </a:t>
            </a:r>
          </a:p>
          <a:p>
            <a:pPr marL="0" indent="0">
              <a:buNone/>
            </a:pPr>
            <a:r>
              <a:rPr lang="en-US" sz="1800" dirty="0"/>
              <a:t>Schultz, E. P., Yu, Q., Stegmann, C., Day, L. Z., </a:t>
            </a:r>
            <a:r>
              <a:rPr lang="en-US" sz="1800" dirty="0" err="1"/>
              <a:t>Lanchy</a:t>
            </a:r>
            <a:r>
              <a:rPr lang="en-US" sz="1800" dirty="0"/>
              <a:t>, J.-M., &amp; </a:t>
            </a:r>
            <a:r>
              <a:rPr lang="en-US" sz="1800" dirty="0" err="1"/>
              <a:t>Ryckman</a:t>
            </a:r>
            <a:r>
              <a:rPr lang="en-US" sz="1800" dirty="0"/>
              <a:t>, B. J. (2021). Mutagenesis of human 	cytomegalovirus glycoprotein L disproportionately disrupts GH/</a:t>
            </a:r>
            <a:r>
              <a:rPr lang="en-US" sz="1800" dirty="0" err="1"/>
              <a:t>gl</a:t>
            </a:r>
            <a:r>
              <a:rPr lang="en-US" sz="1800" dirty="0"/>
              <a:t>/go over GH/GL/Pul128-131. </a:t>
            </a:r>
            <a:r>
              <a:rPr lang="en-US" sz="1800" i="1" dirty="0"/>
              <a:t>Journal 	of Virology</a:t>
            </a:r>
            <a:r>
              <a:rPr lang="en-US" sz="1800" dirty="0"/>
              <a:t>, </a:t>
            </a:r>
            <a:r>
              <a:rPr lang="en-US" sz="1800" i="1" dirty="0"/>
              <a:t>95</a:t>
            </a:r>
            <a:r>
              <a:rPr lang="en-US" sz="1800" dirty="0"/>
              <a:t>(17). https://</a:t>
            </a:r>
            <a:r>
              <a:rPr lang="en-US" sz="1800" dirty="0" err="1"/>
              <a:t>doi.org</a:t>
            </a:r>
            <a:r>
              <a:rPr lang="en-US" sz="1800" dirty="0"/>
              <a:t>/10.1128/jvi.00612-21 </a:t>
            </a:r>
          </a:p>
          <a:p>
            <a:pPr marL="0" indent="0">
              <a:buNone/>
            </a:pPr>
            <a:r>
              <a:rPr lang="en-US" sz="1900" dirty="0"/>
              <a:t>Yamamoto, M., Matsuyama, S., Li, X., Takeda, M., Kawaguchi, Y., Inoue, J.-</a:t>
            </a:r>
            <a:r>
              <a:rPr lang="en-US" sz="1900" dirty="0" err="1"/>
              <a:t>ichiro</a:t>
            </a:r>
            <a:r>
              <a:rPr lang="en-US" sz="1900" dirty="0"/>
              <a:t>, &amp; Matsuda, Z. (2016). 	Identification of NAFAMOSTAT as a potent inhibitor of Middle East respiratory syndrome 	coronavirus S protein-mediated membrane fusion using the split-protein-based cell-cell fusion 	assay. </a:t>
            </a:r>
            <a:r>
              <a:rPr lang="en-US" sz="1900" i="1" dirty="0"/>
              <a:t>Antimicrobial Agents and Chemotherapy</a:t>
            </a:r>
            <a:r>
              <a:rPr lang="en-US" sz="1900" dirty="0"/>
              <a:t>, </a:t>
            </a:r>
            <a:r>
              <a:rPr lang="en-US" sz="1900" i="1" dirty="0"/>
              <a:t>60</a:t>
            </a:r>
            <a:r>
              <a:rPr lang="en-US" sz="1900" dirty="0"/>
              <a:t>(11), 6532–6539. 	https://</a:t>
            </a:r>
            <a:r>
              <a:rPr lang="en-US" sz="1900" dirty="0" err="1"/>
              <a:t>doi.org</a:t>
            </a:r>
            <a:r>
              <a:rPr lang="en-US" sz="1900" dirty="0"/>
              <a:t>/10.1128/aac.01043-16 </a:t>
            </a:r>
          </a:p>
          <a:p>
            <a:pPr marL="0" indent="0">
              <a:buNone/>
            </a:pPr>
            <a:endParaRPr lang="en-US" sz="1800" dirty="0"/>
          </a:p>
          <a:p>
            <a:pPr marL="0" indent="0">
              <a:buNone/>
            </a:pPr>
            <a:endParaRPr lang="en-US" sz="1800" dirty="0"/>
          </a:p>
        </p:txBody>
      </p:sp>
    </p:spTree>
    <p:extLst>
      <p:ext uri="{BB962C8B-B14F-4D97-AF65-F5344CB8AC3E}">
        <p14:creationId xmlns:p14="http://schemas.microsoft.com/office/powerpoint/2010/main" val="7625064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286DE-8E60-47B4-B2AD-C0FEBE6C20D0}"/>
              </a:ext>
            </a:extLst>
          </p:cNvPr>
          <p:cNvSpPr>
            <a:spLocks noGrp="1"/>
          </p:cNvSpPr>
          <p:nvPr>
            <p:ph type="title"/>
          </p:nvPr>
        </p:nvSpPr>
        <p:spPr>
          <a:xfrm>
            <a:off x="716017" y="0"/>
            <a:ext cx="10515600" cy="1325563"/>
          </a:xfrm>
        </p:spPr>
        <p:txBody>
          <a:bodyPr/>
          <a:lstStyle/>
          <a:p>
            <a:r>
              <a:rPr lang="en-US" dirty="0">
                <a:latin typeface="Arabic Typesetting" panose="03020402040406030203" pitchFamily="66" charset="-78"/>
                <a:cs typeface="Arabic Typesetting" panose="03020402040406030203" pitchFamily="66" charset="-78"/>
              </a:rPr>
              <a:t>Human Herpesviruses</a:t>
            </a:r>
          </a:p>
        </p:txBody>
      </p:sp>
      <p:pic>
        <p:nvPicPr>
          <p:cNvPr id="16" name="Picture 15" descr="Graphical user interface, text, application&#10;&#10;Description automatically generated">
            <a:extLst>
              <a:ext uri="{FF2B5EF4-FFF2-40B4-BE49-F238E27FC236}">
                <a16:creationId xmlns:a16="http://schemas.microsoft.com/office/drawing/2014/main" id="{3BFC1BFA-A5D9-4A0C-9ACD-95272F0252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3208" y="1106786"/>
            <a:ext cx="9525584" cy="5264293"/>
          </a:xfrm>
          <a:prstGeom prst="rect">
            <a:avLst/>
          </a:prstGeom>
        </p:spPr>
      </p:pic>
    </p:spTree>
    <p:extLst>
      <p:ext uri="{BB962C8B-B14F-4D97-AF65-F5344CB8AC3E}">
        <p14:creationId xmlns:p14="http://schemas.microsoft.com/office/powerpoint/2010/main" val="5351415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1A5A97-2324-7540-A974-DDF90A9D0800}"/>
              </a:ext>
            </a:extLst>
          </p:cNvPr>
          <p:cNvSpPr>
            <a:spLocks noGrp="1"/>
          </p:cNvSpPr>
          <p:nvPr>
            <p:ph type="title"/>
          </p:nvPr>
        </p:nvSpPr>
        <p:spPr>
          <a:xfrm>
            <a:off x="838200" y="365125"/>
            <a:ext cx="2783541" cy="1325563"/>
          </a:xfrm>
        </p:spPr>
        <p:txBody>
          <a:bodyPr/>
          <a:lstStyle/>
          <a:p>
            <a:r>
              <a:rPr lang="en-US" dirty="0"/>
              <a:t>Any Questions?</a:t>
            </a:r>
          </a:p>
        </p:txBody>
      </p:sp>
      <p:pic>
        <p:nvPicPr>
          <p:cNvPr id="4" name="Picture 3">
            <a:extLst>
              <a:ext uri="{FF2B5EF4-FFF2-40B4-BE49-F238E27FC236}">
                <a16:creationId xmlns:a16="http://schemas.microsoft.com/office/drawing/2014/main" id="{4B730730-3CD7-CE00-3C36-89CCEA100E0B}"/>
              </a:ext>
            </a:extLst>
          </p:cNvPr>
          <p:cNvPicPr>
            <a:picLocks noChangeAspect="1"/>
          </p:cNvPicPr>
          <p:nvPr/>
        </p:nvPicPr>
        <p:blipFill>
          <a:blip r:embed="rId3"/>
          <a:stretch>
            <a:fillRect/>
          </a:stretch>
        </p:blipFill>
        <p:spPr>
          <a:xfrm>
            <a:off x="3534835" y="365125"/>
            <a:ext cx="8657165" cy="6492875"/>
          </a:xfrm>
          <a:prstGeom prst="rect">
            <a:avLst/>
          </a:prstGeom>
        </p:spPr>
      </p:pic>
    </p:spTree>
    <p:extLst>
      <p:ext uri="{BB962C8B-B14F-4D97-AF65-F5344CB8AC3E}">
        <p14:creationId xmlns:p14="http://schemas.microsoft.com/office/powerpoint/2010/main" val="10528067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286DE-8E60-47B4-B2AD-C0FEBE6C20D0}"/>
              </a:ext>
            </a:extLst>
          </p:cNvPr>
          <p:cNvSpPr>
            <a:spLocks noGrp="1"/>
          </p:cNvSpPr>
          <p:nvPr>
            <p:ph type="title"/>
          </p:nvPr>
        </p:nvSpPr>
        <p:spPr>
          <a:xfrm>
            <a:off x="716017" y="0"/>
            <a:ext cx="10515600" cy="1325563"/>
          </a:xfrm>
        </p:spPr>
        <p:txBody>
          <a:bodyPr/>
          <a:lstStyle/>
          <a:p>
            <a:r>
              <a:rPr lang="en-US" dirty="0">
                <a:latin typeface="Arabic Typesetting" panose="03020402040406030203" pitchFamily="66" charset="-78"/>
                <a:cs typeface="Arabic Typesetting" panose="03020402040406030203" pitchFamily="66" charset="-78"/>
              </a:rPr>
              <a:t>Human Cytomegalovirus (HCMV) Disease</a:t>
            </a:r>
          </a:p>
        </p:txBody>
      </p:sp>
      <p:pic>
        <p:nvPicPr>
          <p:cNvPr id="3" name="Picture 2" descr="cytomegalovirus-300x240.jpg">
            <a:extLst>
              <a:ext uri="{FF2B5EF4-FFF2-40B4-BE49-F238E27FC236}">
                <a16:creationId xmlns:a16="http://schemas.microsoft.com/office/drawing/2014/main" id="{A9ACD328-2ACF-4D31-8CF2-60D7B0664D0B}"/>
              </a:ext>
            </a:extLst>
          </p:cNvPr>
          <p:cNvPicPr>
            <a:picLocks noChangeAspect="1"/>
          </p:cNvPicPr>
          <p:nvPr/>
        </p:nvPicPr>
        <p:blipFill rotWithShape="1">
          <a:blip r:embed="rId3"/>
          <a:srcRect l="4800" r="-3187" b="8331"/>
          <a:stretch/>
        </p:blipFill>
        <p:spPr>
          <a:xfrm>
            <a:off x="432527" y="1160478"/>
            <a:ext cx="3888432" cy="2898336"/>
          </a:xfrm>
          <a:prstGeom prst="rect">
            <a:avLst/>
          </a:prstGeom>
          <a:ln w="38100" cmpd="sng">
            <a:solidFill>
              <a:schemeClr val="tx1"/>
            </a:solidFill>
          </a:ln>
        </p:spPr>
      </p:pic>
      <p:sp>
        <p:nvSpPr>
          <p:cNvPr id="4" name="TextBox 3">
            <a:extLst>
              <a:ext uri="{FF2B5EF4-FFF2-40B4-BE49-F238E27FC236}">
                <a16:creationId xmlns:a16="http://schemas.microsoft.com/office/drawing/2014/main" id="{D8E154A7-1D1D-4857-8AE9-BEEF01993951}"/>
              </a:ext>
            </a:extLst>
          </p:cNvPr>
          <p:cNvSpPr txBox="1"/>
          <p:nvPr/>
        </p:nvSpPr>
        <p:spPr>
          <a:xfrm>
            <a:off x="4604449" y="1487106"/>
            <a:ext cx="3236784" cy="1815882"/>
          </a:xfrm>
          <a:prstGeom prst="rect">
            <a:avLst/>
          </a:prstGeom>
          <a:noFill/>
        </p:spPr>
        <p:txBody>
          <a:bodyPr wrap="none" rtlCol="0">
            <a:spAutoFit/>
          </a:bodyPr>
          <a:lstStyle/>
          <a:p>
            <a:pPr marL="457200" indent="-457200">
              <a:buFont typeface="Arial" panose="020B0604020202020204" pitchFamily="34" charset="0"/>
              <a:buChar char="•"/>
            </a:pPr>
            <a:r>
              <a:rPr lang="en-US" sz="2800" dirty="0">
                <a:latin typeface="Arabic Typesetting" panose="03020402040406030203" pitchFamily="66" charset="-78"/>
                <a:cs typeface="Arabic Typesetting" panose="03020402040406030203" pitchFamily="66" charset="-78"/>
              </a:rPr>
              <a:t>HIV / AIDS 2° infections</a:t>
            </a:r>
          </a:p>
          <a:p>
            <a:r>
              <a:rPr lang="en-US" sz="2800" dirty="0">
                <a:latin typeface="Arabic Typesetting" panose="03020402040406030203" pitchFamily="66" charset="-78"/>
                <a:cs typeface="Arabic Typesetting" panose="03020402040406030203" pitchFamily="66" charset="-78"/>
              </a:rPr>
              <a:t>	- pneumonia</a:t>
            </a:r>
          </a:p>
          <a:p>
            <a:r>
              <a:rPr lang="en-US" sz="2800" dirty="0">
                <a:latin typeface="Arabic Typesetting" panose="03020402040406030203" pitchFamily="66" charset="-78"/>
                <a:cs typeface="Arabic Typesetting" panose="03020402040406030203" pitchFamily="66" charset="-78"/>
              </a:rPr>
              <a:t>	- gastroenteritis</a:t>
            </a:r>
          </a:p>
          <a:p>
            <a:r>
              <a:rPr lang="en-US" sz="2800" dirty="0">
                <a:latin typeface="Arabic Typesetting" panose="03020402040406030203" pitchFamily="66" charset="-78"/>
                <a:cs typeface="Arabic Typesetting" panose="03020402040406030203" pitchFamily="66" charset="-78"/>
              </a:rPr>
              <a:t>	- retinitis</a:t>
            </a:r>
          </a:p>
        </p:txBody>
      </p:sp>
      <p:sp>
        <p:nvSpPr>
          <p:cNvPr id="5" name="TextBox 4">
            <a:extLst>
              <a:ext uri="{FF2B5EF4-FFF2-40B4-BE49-F238E27FC236}">
                <a16:creationId xmlns:a16="http://schemas.microsoft.com/office/drawing/2014/main" id="{0E96129C-6FBC-4899-A140-F7129CCFE257}"/>
              </a:ext>
            </a:extLst>
          </p:cNvPr>
          <p:cNvSpPr txBox="1"/>
          <p:nvPr/>
        </p:nvSpPr>
        <p:spPr>
          <a:xfrm>
            <a:off x="8185697" y="1487106"/>
            <a:ext cx="3217547" cy="2246769"/>
          </a:xfrm>
          <a:prstGeom prst="rect">
            <a:avLst/>
          </a:prstGeom>
          <a:noFill/>
        </p:spPr>
        <p:txBody>
          <a:bodyPr wrap="none" rtlCol="0">
            <a:spAutoFit/>
          </a:bodyPr>
          <a:lstStyle/>
          <a:p>
            <a:pPr marL="457200" lvl="0" indent="-457200">
              <a:buFont typeface="Arial" panose="020B0604020202020204" pitchFamily="34" charset="0"/>
              <a:buChar char="•"/>
            </a:pPr>
            <a:r>
              <a:rPr lang="en-US" sz="2800" dirty="0">
                <a:solidFill>
                  <a:prstClr val="black"/>
                </a:solidFill>
                <a:latin typeface="Arabic Typesetting" panose="03020402040406030203" pitchFamily="66" charset="-78"/>
                <a:cs typeface="Arabic Typesetting" panose="03020402040406030203" pitchFamily="66" charset="-78"/>
              </a:rPr>
              <a:t>Post transplant infections</a:t>
            </a:r>
          </a:p>
          <a:p>
            <a:r>
              <a:rPr lang="en-US" sz="2800" dirty="0">
                <a:latin typeface="Arabic Typesetting" panose="03020402040406030203" pitchFamily="66" charset="-78"/>
                <a:cs typeface="Arabic Typesetting" panose="03020402040406030203" pitchFamily="66" charset="-78"/>
              </a:rPr>
              <a:t>	- heart</a:t>
            </a:r>
          </a:p>
          <a:p>
            <a:r>
              <a:rPr lang="en-US" sz="2800" dirty="0">
                <a:latin typeface="Arabic Typesetting" panose="03020402040406030203" pitchFamily="66" charset="-78"/>
                <a:cs typeface="Arabic Typesetting" panose="03020402040406030203" pitchFamily="66" charset="-78"/>
              </a:rPr>
              <a:t>	- bone marrow</a:t>
            </a:r>
          </a:p>
          <a:p>
            <a:r>
              <a:rPr lang="en-US" sz="2800" dirty="0">
                <a:latin typeface="Arabic Typesetting" panose="03020402040406030203" pitchFamily="66" charset="-78"/>
                <a:cs typeface="Arabic Typesetting" panose="03020402040406030203" pitchFamily="66" charset="-78"/>
              </a:rPr>
              <a:t>	- graft rejection</a:t>
            </a:r>
          </a:p>
          <a:p>
            <a:endParaRPr lang="en-US" sz="2800" dirty="0">
              <a:latin typeface="Arabic Typesetting" panose="03020402040406030203" pitchFamily="66" charset="-78"/>
              <a:cs typeface="Arabic Typesetting" panose="03020402040406030203" pitchFamily="66" charset="-78"/>
            </a:endParaRPr>
          </a:p>
        </p:txBody>
      </p:sp>
      <p:pic>
        <p:nvPicPr>
          <p:cNvPr id="6" name="Picture 5" descr="35360b46a10d26850b6af3b9f114_grande.jpg">
            <a:extLst>
              <a:ext uri="{FF2B5EF4-FFF2-40B4-BE49-F238E27FC236}">
                <a16:creationId xmlns:a16="http://schemas.microsoft.com/office/drawing/2014/main" id="{8E2CA155-9AC7-4DAA-B958-098547F1FF82}"/>
              </a:ext>
            </a:extLst>
          </p:cNvPr>
          <p:cNvPicPr>
            <a:picLocks noChangeAspect="1"/>
          </p:cNvPicPr>
          <p:nvPr/>
        </p:nvPicPr>
        <p:blipFill>
          <a:blip r:embed="rId4"/>
          <a:stretch>
            <a:fillRect/>
          </a:stretch>
        </p:blipFill>
        <p:spPr>
          <a:xfrm>
            <a:off x="3593441" y="3643417"/>
            <a:ext cx="3888432" cy="2921880"/>
          </a:xfrm>
          <a:prstGeom prst="rect">
            <a:avLst/>
          </a:prstGeom>
          <a:ln w="38100" cmpd="sng">
            <a:solidFill>
              <a:schemeClr val="tx1"/>
            </a:solidFill>
          </a:ln>
        </p:spPr>
      </p:pic>
      <p:sp>
        <p:nvSpPr>
          <p:cNvPr id="7" name="TextBox 6">
            <a:extLst>
              <a:ext uri="{FF2B5EF4-FFF2-40B4-BE49-F238E27FC236}">
                <a16:creationId xmlns:a16="http://schemas.microsoft.com/office/drawing/2014/main" id="{98602D3C-7A7C-43A7-8F49-E024397AFA63}"/>
              </a:ext>
            </a:extLst>
          </p:cNvPr>
          <p:cNvSpPr txBox="1"/>
          <p:nvPr/>
        </p:nvSpPr>
        <p:spPr>
          <a:xfrm>
            <a:off x="8185697" y="3840351"/>
            <a:ext cx="2811988" cy="1815882"/>
          </a:xfrm>
          <a:prstGeom prst="rect">
            <a:avLst/>
          </a:prstGeom>
          <a:noFill/>
        </p:spPr>
        <p:txBody>
          <a:bodyPr wrap="none" rtlCol="0">
            <a:spAutoFit/>
          </a:bodyPr>
          <a:lstStyle/>
          <a:p>
            <a:pPr marL="457200" lvl="0" indent="-457200">
              <a:buFont typeface="Arial" panose="020B0604020202020204" pitchFamily="34" charset="0"/>
              <a:buChar char="•"/>
            </a:pPr>
            <a:r>
              <a:rPr lang="en-US" sz="2800" dirty="0">
                <a:solidFill>
                  <a:prstClr val="black"/>
                </a:solidFill>
                <a:latin typeface="Arabic Typesetting" panose="03020402040406030203" pitchFamily="66" charset="-78"/>
                <a:cs typeface="Arabic Typesetting" panose="03020402040406030203" pitchFamily="66" charset="-78"/>
              </a:rPr>
              <a:t>Congenital infections</a:t>
            </a:r>
          </a:p>
          <a:p>
            <a:r>
              <a:rPr lang="en-US" sz="2800" dirty="0">
                <a:latin typeface="Arabic Typesetting" panose="03020402040406030203" pitchFamily="66" charset="-78"/>
                <a:cs typeface="Arabic Typesetting" panose="03020402040406030203" pitchFamily="66" charset="-78"/>
              </a:rPr>
              <a:t>	- still birth</a:t>
            </a:r>
          </a:p>
          <a:p>
            <a:r>
              <a:rPr lang="en-US" sz="2800" dirty="0">
                <a:latin typeface="Arabic Typesetting" panose="03020402040406030203" pitchFamily="66" charset="-78"/>
                <a:cs typeface="Arabic Typesetting" panose="03020402040406030203" pitchFamily="66" charset="-78"/>
              </a:rPr>
              <a:t>	- nerve deafness</a:t>
            </a:r>
          </a:p>
          <a:p>
            <a:r>
              <a:rPr lang="en-US" sz="2800" dirty="0">
                <a:latin typeface="Arabic Typesetting" panose="03020402040406030203" pitchFamily="66" charset="-78"/>
                <a:cs typeface="Arabic Typesetting" panose="03020402040406030203" pitchFamily="66" charset="-78"/>
              </a:rPr>
              <a:t>	- cognitive delays</a:t>
            </a:r>
          </a:p>
        </p:txBody>
      </p:sp>
    </p:spTree>
    <p:extLst>
      <p:ext uri="{BB962C8B-B14F-4D97-AF65-F5344CB8AC3E}">
        <p14:creationId xmlns:p14="http://schemas.microsoft.com/office/powerpoint/2010/main" val="18891943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286DE-8E60-47B4-B2AD-C0FEBE6C20D0}"/>
              </a:ext>
            </a:extLst>
          </p:cNvPr>
          <p:cNvSpPr>
            <a:spLocks noGrp="1"/>
          </p:cNvSpPr>
          <p:nvPr>
            <p:ph type="title"/>
          </p:nvPr>
        </p:nvSpPr>
        <p:spPr>
          <a:xfrm>
            <a:off x="802728" y="0"/>
            <a:ext cx="10515600" cy="1325563"/>
          </a:xfrm>
        </p:spPr>
        <p:txBody>
          <a:bodyPr/>
          <a:lstStyle/>
          <a:p>
            <a:r>
              <a:rPr lang="en-US" dirty="0">
                <a:latin typeface="Arabic Typesetting" panose="03020402040406030203" pitchFamily="66" charset="-78"/>
                <a:cs typeface="Arabic Typesetting" panose="03020402040406030203" pitchFamily="66" charset="-78"/>
              </a:rPr>
              <a:t>HCMV Composition</a:t>
            </a:r>
          </a:p>
        </p:txBody>
      </p:sp>
      <p:pic>
        <p:nvPicPr>
          <p:cNvPr id="3" name="Picture 2" descr="Figure-5">
            <a:extLst>
              <a:ext uri="{FF2B5EF4-FFF2-40B4-BE49-F238E27FC236}">
                <a16:creationId xmlns:a16="http://schemas.microsoft.com/office/drawing/2014/main" id="{A1A4A9E0-345D-4A2B-A883-CE88D2C594BB}"/>
              </a:ext>
            </a:extLst>
          </p:cNvPr>
          <p:cNvPicPr>
            <a:picLocks noGrp="1" noChangeAspect="1" noChangeArrowheads="1"/>
          </p:cNvPicPr>
          <p:nvPr/>
        </p:nvPicPr>
        <p:blipFill>
          <a:blip r:embed="rId3"/>
          <a:srcRect l="39487" b="34466"/>
          <a:stretch>
            <a:fillRect/>
          </a:stretch>
        </p:blipFill>
        <p:spPr bwMode="auto">
          <a:xfrm>
            <a:off x="1026073" y="1411282"/>
            <a:ext cx="6797565" cy="4599622"/>
          </a:xfrm>
          <a:prstGeom prst="rect">
            <a:avLst/>
          </a:prstGeom>
          <a:noFill/>
          <a:ln>
            <a:miter lim="800000"/>
            <a:headEnd/>
            <a:tailEnd/>
          </a:ln>
        </p:spPr>
      </p:pic>
      <p:sp>
        <p:nvSpPr>
          <p:cNvPr id="4" name="Text Box 6">
            <a:extLst>
              <a:ext uri="{FF2B5EF4-FFF2-40B4-BE49-F238E27FC236}">
                <a16:creationId xmlns:a16="http://schemas.microsoft.com/office/drawing/2014/main" id="{8A5D614E-1346-4362-B927-D86F9C669F14}"/>
              </a:ext>
            </a:extLst>
          </p:cNvPr>
          <p:cNvSpPr txBox="1">
            <a:spLocks noChangeArrowheads="1"/>
          </p:cNvSpPr>
          <p:nvPr/>
        </p:nvSpPr>
        <p:spPr bwMode="auto">
          <a:xfrm>
            <a:off x="52325" y="6532435"/>
            <a:ext cx="3960440" cy="276999"/>
          </a:xfrm>
          <a:prstGeom prst="rect">
            <a:avLst/>
          </a:prstGeom>
          <a:noFill/>
          <a:ln w="9525">
            <a:noFill/>
            <a:miter lim="800000"/>
            <a:headEnd/>
            <a:tailEnd/>
          </a:ln>
        </p:spPr>
        <p:txBody>
          <a:bodyPr wrap="square">
            <a:prstTxWarp prst="textNoShape">
              <a:avLst/>
            </a:prstTxWarp>
            <a:spAutoFit/>
          </a:bodyPr>
          <a:lstStyle/>
          <a:p>
            <a:r>
              <a:rPr lang="en-US" sz="1200" dirty="0">
                <a:solidFill>
                  <a:schemeClr val="tx1">
                    <a:lumMod val="85000"/>
                    <a:lumOff val="15000"/>
                  </a:schemeClr>
                </a:solidFill>
                <a:latin typeface="Arial" charset="0"/>
              </a:rPr>
              <a:t>S.J. Flint et al, Principles of Virology ASM press 2009</a:t>
            </a:r>
          </a:p>
        </p:txBody>
      </p:sp>
      <p:sp>
        <p:nvSpPr>
          <p:cNvPr id="5" name="TextBox 4">
            <a:extLst>
              <a:ext uri="{FF2B5EF4-FFF2-40B4-BE49-F238E27FC236}">
                <a16:creationId xmlns:a16="http://schemas.microsoft.com/office/drawing/2014/main" id="{EAEF6CF8-45D6-460A-85D7-16AFB0DC33B8}"/>
              </a:ext>
            </a:extLst>
          </p:cNvPr>
          <p:cNvSpPr txBox="1"/>
          <p:nvPr/>
        </p:nvSpPr>
        <p:spPr>
          <a:xfrm>
            <a:off x="9832431" y="481867"/>
            <a:ext cx="2038143" cy="6001643"/>
          </a:xfrm>
          <a:prstGeom prst="rect">
            <a:avLst/>
          </a:prstGeom>
          <a:noFill/>
        </p:spPr>
        <p:txBody>
          <a:bodyPr wrap="square" rtlCol="0">
            <a:spAutoFit/>
          </a:bodyPr>
          <a:lstStyle/>
          <a:p>
            <a:r>
              <a:rPr lang="en-US" sz="1600" b="1" dirty="0"/>
              <a:t>RL10</a:t>
            </a:r>
          </a:p>
          <a:p>
            <a:r>
              <a:rPr lang="en-US" sz="1600" b="1" dirty="0"/>
              <a:t>RL13</a:t>
            </a:r>
          </a:p>
          <a:p>
            <a:r>
              <a:rPr lang="en-US" sz="1600" b="1" dirty="0"/>
              <a:t>TRL14</a:t>
            </a:r>
            <a:endParaRPr lang="en-US" sz="1600" b="1" i="1" dirty="0"/>
          </a:p>
          <a:p>
            <a:r>
              <a:rPr lang="en-US" sz="1600" b="1" dirty="0"/>
              <a:t>UL5 </a:t>
            </a:r>
          </a:p>
          <a:p>
            <a:r>
              <a:rPr lang="en-US" sz="1600" b="1" dirty="0"/>
              <a:t>UL22A</a:t>
            </a:r>
          </a:p>
          <a:p>
            <a:r>
              <a:rPr lang="en-US" sz="1600" b="1" dirty="0"/>
              <a:t>UL33 </a:t>
            </a:r>
          </a:p>
          <a:p>
            <a:r>
              <a:rPr lang="en-US" sz="1600" b="1" dirty="0"/>
              <a:t>UL38</a:t>
            </a:r>
          </a:p>
          <a:p>
            <a:r>
              <a:rPr lang="en-US" sz="1600" b="1" dirty="0"/>
              <a:t>UL41A </a:t>
            </a:r>
          </a:p>
          <a:p>
            <a:r>
              <a:rPr lang="en-US" sz="1600" b="1" dirty="0"/>
              <a:t>UL50 </a:t>
            </a:r>
          </a:p>
          <a:p>
            <a:r>
              <a:rPr lang="en-US" sz="1600" b="1" dirty="0"/>
              <a:t>UL55 - gB </a:t>
            </a:r>
          </a:p>
          <a:p>
            <a:r>
              <a:rPr lang="en-US" sz="1600" b="1" dirty="0"/>
              <a:t>UL73 </a:t>
            </a:r>
          </a:p>
          <a:p>
            <a:r>
              <a:rPr lang="en-US" sz="1600" b="1" dirty="0"/>
              <a:t>UL74 - gO </a:t>
            </a:r>
          </a:p>
          <a:p>
            <a:r>
              <a:rPr lang="en-US" sz="1600" b="1" dirty="0"/>
              <a:t>UL75 - </a:t>
            </a:r>
            <a:r>
              <a:rPr lang="en-US" sz="1600" b="1" dirty="0" err="1"/>
              <a:t>gH</a:t>
            </a:r>
            <a:r>
              <a:rPr lang="en-US" sz="1600" b="1" dirty="0"/>
              <a:t> </a:t>
            </a:r>
          </a:p>
          <a:p>
            <a:r>
              <a:rPr lang="en-US" sz="1600" b="1" dirty="0"/>
              <a:t>UL77</a:t>
            </a:r>
          </a:p>
          <a:p>
            <a:r>
              <a:rPr lang="en-US" sz="1600" b="1" dirty="0"/>
              <a:t>UL93 </a:t>
            </a:r>
          </a:p>
          <a:p>
            <a:r>
              <a:rPr lang="en-US" sz="1600" b="1" dirty="0"/>
              <a:t>UL100 </a:t>
            </a:r>
          </a:p>
          <a:p>
            <a:r>
              <a:rPr lang="en-US" sz="1600" b="1" dirty="0"/>
              <a:t>UL115 - </a:t>
            </a:r>
            <a:r>
              <a:rPr lang="en-US" sz="1600" b="1" dirty="0" err="1"/>
              <a:t>gL</a:t>
            </a:r>
            <a:endParaRPr lang="en-US" sz="1600" b="1" dirty="0"/>
          </a:p>
          <a:p>
            <a:r>
              <a:rPr lang="en-US" sz="1600" b="1" dirty="0"/>
              <a:t>UL116</a:t>
            </a:r>
          </a:p>
          <a:p>
            <a:r>
              <a:rPr lang="en-US" sz="1600" b="1" dirty="0"/>
              <a:t>UL119 </a:t>
            </a:r>
          </a:p>
          <a:p>
            <a:r>
              <a:rPr lang="en-US" sz="1600" b="1" dirty="0"/>
              <a:t>UL128 </a:t>
            </a:r>
          </a:p>
          <a:p>
            <a:r>
              <a:rPr lang="en-US" sz="1600" b="1" dirty="0"/>
              <a:t>UL130 </a:t>
            </a:r>
          </a:p>
          <a:p>
            <a:r>
              <a:rPr lang="en-US" sz="1600" b="1" dirty="0"/>
              <a:t>UL131 </a:t>
            </a:r>
          </a:p>
          <a:p>
            <a:r>
              <a:rPr lang="en-US" sz="1600" b="1" dirty="0"/>
              <a:t>UL132 </a:t>
            </a:r>
          </a:p>
          <a:p>
            <a:r>
              <a:rPr lang="en-US" sz="1600" b="1" dirty="0"/>
              <a:t>US27</a:t>
            </a:r>
          </a:p>
        </p:txBody>
      </p:sp>
      <p:cxnSp>
        <p:nvCxnSpPr>
          <p:cNvPr id="6" name="Straight Connector 5">
            <a:extLst>
              <a:ext uri="{FF2B5EF4-FFF2-40B4-BE49-F238E27FC236}">
                <a16:creationId xmlns:a16="http://schemas.microsoft.com/office/drawing/2014/main" id="{F918332A-7AD4-4AB1-9268-A0109130B649}"/>
              </a:ext>
            </a:extLst>
          </p:cNvPr>
          <p:cNvCxnSpPr>
            <a:cxnSpLocks/>
          </p:cNvCxnSpPr>
          <p:nvPr/>
        </p:nvCxnSpPr>
        <p:spPr bwMode="auto">
          <a:xfrm flipV="1">
            <a:off x="6688521" y="752803"/>
            <a:ext cx="2924503" cy="3298935"/>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7" name="Straight Connector 6">
            <a:extLst>
              <a:ext uri="{FF2B5EF4-FFF2-40B4-BE49-F238E27FC236}">
                <a16:creationId xmlns:a16="http://schemas.microsoft.com/office/drawing/2014/main" id="{400E44CC-866A-48A1-914F-78F674426E43}"/>
              </a:ext>
            </a:extLst>
          </p:cNvPr>
          <p:cNvCxnSpPr>
            <a:cxnSpLocks/>
          </p:cNvCxnSpPr>
          <p:nvPr/>
        </p:nvCxnSpPr>
        <p:spPr bwMode="auto">
          <a:xfrm>
            <a:off x="6688521" y="4434052"/>
            <a:ext cx="2924503" cy="1753914"/>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8" name="Rectangle 7">
            <a:extLst>
              <a:ext uri="{FF2B5EF4-FFF2-40B4-BE49-F238E27FC236}">
                <a16:creationId xmlns:a16="http://schemas.microsoft.com/office/drawing/2014/main" id="{721C6009-6D2E-7FCE-DB1A-BB1A2E0DB56F}"/>
              </a:ext>
            </a:extLst>
          </p:cNvPr>
          <p:cNvSpPr/>
          <p:nvPr/>
        </p:nvSpPr>
        <p:spPr>
          <a:xfrm>
            <a:off x="802728" y="3193774"/>
            <a:ext cx="1701933" cy="23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01DB65AA-8A35-8D16-265A-2B979CAAF7AD}"/>
              </a:ext>
            </a:extLst>
          </p:cNvPr>
          <p:cNvSpPr/>
          <p:nvPr/>
        </p:nvSpPr>
        <p:spPr>
          <a:xfrm>
            <a:off x="802727" y="1933276"/>
            <a:ext cx="1776249" cy="6111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C76E65D6-2443-EFEF-0AAE-F023BE40D4F6}"/>
              </a:ext>
            </a:extLst>
          </p:cNvPr>
          <p:cNvSpPr txBox="1"/>
          <p:nvPr/>
        </p:nvSpPr>
        <p:spPr>
          <a:xfrm>
            <a:off x="6763396" y="3906442"/>
            <a:ext cx="2509267" cy="646331"/>
          </a:xfrm>
          <a:prstGeom prst="rect">
            <a:avLst/>
          </a:prstGeom>
          <a:noFill/>
        </p:spPr>
        <p:txBody>
          <a:bodyPr wrap="square" rtlCol="0">
            <a:spAutoFit/>
          </a:bodyPr>
          <a:lstStyle/>
          <a:p>
            <a:r>
              <a:rPr lang="en-US" dirty="0"/>
              <a:t>Membrane Envelope Proteins</a:t>
            </a:r>
          </a:p>
        </p:txBody>
      </p:sp>
      <p:sp>
        <p:nvSpPr>
          <p:cNvPr id="11" name="TextBox 10">
            <a:extLst>
              <a:ext uri="{FF2B5EF4-FFF2-40B4-BE49-F238E27FC236}">
                <a16:creationId xmlns:a16="http://schemas.microsoft.com/office/drawing/2014/main" id="{1C6D03BA-D470-A13E-8C6F-BBEE1F22AFD8}"/>
              </a:ext>
            </a:extLst>
          </p:cNvPr>
          <p:cNvSpPr txBox="1"/>
          <p:nvPr/>
        </p:nvSpPr>
        <p:spPr>
          <a:xfrm>
            <a:off x="4894729" y="5737412"/>
            <a:ext cx="3747247" cy="830997"/>
          </a:xfrm>
          <a:prstGeom prst="rect">
            <a:avLst/>
          </a:prstGeom>
          <a:noFill/>
        </p:spPr>
        <p:txBody>
          <a:bodyPr wrap="square" rtlCol="0">
            <a:spAutoFit/>
          </a:bodyPr>
          <a:lstStyle/>
          <a:p>
            <a:r>
              <a:rPr lang="en-US" sz="2400" dirty="0"/>
              <a:t>Other viruses have very few Envelope (spike) Proteins</a:t>
            </a:r>
          </a:p>
        </p:txBody>
      </p:sp>
    </p:spTree>
    <p:extLst>
      <p:ext uri="{BB962C8B-B14F-4D97-AF65-F5344CB8AC3E}">
        <p14:creationId xmlns:p14="http://schemas.microsoft.com/office/powerpoint/2010/main" val="4121794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11">
                                            <p:txEl>
                                              <p:pRg st="0" end="0"/>
                                            </p:txEl>
                                          </p:spTgt>
                                        </p:tgtEl>
                                        <p:attrNameLst>
                                          <p:attrName>style.visibility</p:attrName>
                                        </p:attrNameLst>
                                      </p:cBhvr>
                                      <p:to>
                                        <p:strVal val="visible"/>
                                      </p:to>
                                    </p:set>
                                    <p:animEffect transition="in" filter="blinds(horizontal)">
                                      <p:cBhvr>
                                        <p:cTn id="21"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erpes core fusio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65626" y="1262738"/>
            <a:ext cx="3731865" cy="5500013"/>
          </a:xfrm>
          <a:prstGeom prst="rect">
            <a:avLst/>
          </a:prstGeom>
        </p:spPr>
      </p:pic>
      <p:sp>
        <p:nvSpPr>
          <p:cNvPr id="3" name="Title 2"/>
          <p:cNvSpPr>
            <a:spLocks noGrp="1"/>
          </p:cNvSpPr>
          <p:nvPr>
            <p:ph type="title"/>
          </p:nvPr>
        </p:nvSpPr>
        <p:spPr>
          <a:xfrm>
            <a:off x="1981200" y="274638"/>
            <a:ext cx="8229600" cy="804862"/>
          </a:xfrm>
        </p:spPr>
        <p:txBody>
          <a:bodyPr>
            <a:normAutofit/>
          </a:bodyPr>
          <a:lstStyle/>
          <a:p>
            <a:pPr algn="ctr"/>
            <a:r>
              <a:rPr lang="en-US" sz="3800" b="1" dirty="0"/>
              <a:t>Herpesvirus “core” fusion apparatus</a:t>
            </a:r>
          </a:p>
        </p:txBody>
      </p:sp>
    </p:spTree>
    <p:extLst>
      <p:ext uri="{BB962C8B-B14F-4D97-AF65-F5344CB8AC3E}">
        <p14:creationId xmlns:p14="http://schemas.microsoft.com/office/powerpoint/2010/main" val="26018340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9"/>
            <a:ext cx="8229600" cy="840833"/>
          </a:xfrm>
        </p:spPr>
        <p:txBody>
          <a:bodyPr/>
          <a:lstStyle/>
          <a:p>
            <a:pPr algn="ctr"/>
            <a:r>
              <a:rPr lang="en-US" b="1" dirty="0"/>
              <a:t>HCMV auxiliary fusion proteins.</a:t>
            </a:r>
          </a:p>
        </p:txBody>
      </p:sp>
      <p:pic>
        <p:nvPicPr>
          <p:cNvPr id="3" name="Picture 2" descr="Comp interactions Jean Marc.png"/>
          <p:cNvPicPr>
            <a:picLocks noChangeAspect="1"/>
          </p:cNvPicPr>
          <p:nvPr/>
        </p:nvPicPr>
        <p:blipFill>
          <a:blip r:embed="rId3"/>
          <a:stretch>
            <a:fillRect/>
          </a:stretch>
        </p:blipFill>
        <p:spPr>
          <a:xfrm>
            <a:off x="0" y="1115472"/>
            <a:ext cx="6713080" cy="5278053"/>
          </a:xfrm>
          <a:prstGeom prst="rect">
            <a:avLst/>
          </a:prstGeom>
        </p:spPr>
      </p:pic>
      <p:pic>
        <p:nvPicPr>
          <p:cNvPr id="4" name="Picture 3" descr="Trimer vs Pentamer correct orientation.png">
            <a:extLst>
              <a:ext uri="{FF2B5EF4-FFF2-40B4-BE49-F238E27FC236}">
                <a16:creationId xmlns:a16="http://schemas.microsoft.com/office/drawing/2014/main" id="{FC1945C9-DFF8-014D-B6CC-C7848B453203}"/>
              </a:ext>
            </a:extLst>
          </p:cNvPr>
          <p:cNvPicPr>
            <a:picLocks noChangeAspect="1"/>
          </p:cNvPicPr>
          <p:nvPr/>
        </p:nvPicPr>
        <p:blipFill rotWithShape="1">
          <a:blip r:embed="rId4">
            <a:extLst>
              <a:ext uri="{28A0092B-C50C-407E-A947-70E740481C1C}">
                <a14:useLocalDpi xmlns:a14="http://schemas.microsoft.com/office/drawing/2010/main" val="0"/>
              </a:ext>
            </a:extLst>
          </a:blip>
          <a:srcRect r="51626" b="269"/>
          <a:stretch/>
        </p:blipFill>
        <p:spPr>
          <a:xfrm>
            <a:off x="7543800" y="1115472"/>
            <a:ext cx="3455434" cy="4909226"/>
          </a:xfrm>
          <a:prstGeom prst="rect">
            <a:avLst/>
          </a:prstGeom>
        </p:spPr>
      </p:pic>
      <p:sp>
        <p:nvSpPr>
          <p:cNvPr id="6" name="TextBox 5">
            <a:extLst>
              <a:ext uri="{FF2B5EF4-FFF2-40B4-BE49-F238E27FC236}">
                <a16:creationId xmlns:a16="http://schemas.microsoft.com/office/drawing/2014/main" id="{CAB636E2-1777-354C-A1D5-0110B249FD3B}"/>
              </a:ext>
            </a:extLst>
          </p:cNvPr>
          <p:cNvSpPr txBox="1"/>
          <p:nvPr/>
        </p:nvSpPr>
        <p:spPr>
          <a:xfrm>
            <a:off x="6096000" y="5937030"/>
            <a:ext cx="6096000" cy="830997"/>
          </a:xfrm>
          <a:prstGeom prst="rect">
            <a:avLst/>
          </a:prstGeom>
          <a:noFill/>
        </p:spPr>
        <p:txBody>
          <a:bodyPr wrap="square">
            <a:spAutoFit/>
          </a:bodyPr>
          <a:lstStyle/>
          <a:p>
            <a:pPr algn="ctr"/>
            <a:r>
              <a:rPr lang="en-US" sz="2400" b="1" dirty="0" err="1"/>
              <a:t>gH</a:t>
            </a:r>
            <a:r>
              <a:rPr lang="en-US" sz="2400" b="1" dirty="0"/>
              <a:t>/</a:t>
            </a:r>
            <a:r>
              <a:rPr lang="en-US" sz="2400" b="1" dirty="0" err="1"/>
              <a:t>gL</a:t>
            </a:r>
            <a:r>
              <a:rPr lang="en-US" sz="2400" b="1" dirty="0"/>
              <a:t>/</a:t>
            </a:r>
            <a:r>
              <a:rPr lang="en-US" sz="2400" b="1" dirty="0" err="1"/>
              <a:t>gO</a:t>
            </a:r>
            <a:endParaRPr lang="en-US" sz="2400" b="1" dirty="0"/>
          </a:p>
          <a:p>
            <a:pPr algn="ctr"/>
            <a:r>
              <a:rPr lang="en-US" sz="2400" b="1" dirty="0"/>
              <a:t> (“trimer”)</a:t>
            </a:r>
          </a:p>
        </p:txBody>
      </p:sp>
      <p:pic>
        <p:nvPicPr>
          <p:cNvPr id="7" name="Picture 6">
            <a:extLst>
              <a:ext uri="{FF2B5EF4-FFF2-40B4-BE49-F238E27FC236}">
                <a16:creationId xmlns:a16="http://schemas.microsoft.com/office/drawing/2014/main" id="{8B5E0041-14D3-3ABD-A514-F7B23121BA02}"/>
              </a:ext>
            </a:extLst>
          </p:cNvPr>
          <p:cNvPicPr>
            <a:picLocks noChangeAspect="1"/>
          </p:cNvPicPr>
          <p:nvPr/>
        </p:nvPicPr>
        <p:blipFill rotWithShape="1">
          <a:blip r:embed="rId5"/>
          <a:srcRect l="40298" t="30755" r="39842" b="30754"/>
          <a:stretch/>
        </p:blipFill>
        <p:spPr>
          <a:xfrm>
            <a:off x="9903403" y="3368968"/>
            <a:ext cx="889738" cy="2231633"/>
          </a:xfrm>
          <a:prstGeom prst="rect">
            <a:avLst/>
          </a:prstGeom>
        </p:spPr>
      </p:pic>
      <p:sp>
        <p:nvSpPr>
          <p:cNvPr id="8" name="TextBox 7">
            <a:extLst>
              <a:ext uri="{FF2B5EF4-FFF2-40B4-BE49-F238E27FC236}">
                <a16:creationId xmlns:a16="http://schemas.microsoft.com/office/drawing/2014/main" id="{D055F78E-0390-1EAF-DBD6-6EBE89A285C7}"/>
              </a:ext>
            </a:extLst>
          </p:cNvPr>
          <p:cNvSpPr txBox="1"/>
          <p:nvPr/>
        </p:nvSpPr>
        <p:spPr>
          <a:xfrm>
            <a:off x="9780494" y="4300118"/>
            <a:ext cx="430306" cy="369332"/>
          </a:xfrm>
          <a:prstGeom prst="rect">
            <a:avLst/>
          </a:prstGeom>
          <a:noFill/>
        </p:spPr>
        <p:txBody>
          <a:bodyPr wrap="square">
            <a:spAutoFit/>
          </a:bodyPr>
          <a:lstStyle/>
          <a:p>
            <a:r>
              <a:rPr lang="en-US" dirty="0" err="1"/>
              <a:t>gB</a:t>
            </a:r>
            <a:endParaRPr lang="en-US" dirty="0"/>
          </a:p>
        </p:txBody>
      </p:sp>
    </p:spTree>
    <p:extLst>
      <p:ext uri="{BB962C8B-B14F-4D97-AF65-F5344CB8AC3E}">
        <p14:creationId xmlns:p14="http://schemas.microsoft.com/office/powerpoint/2010/main" val="4218226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3" presetClass="entr" presetSubtype="1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24FEAB-C62A-4E4E-B89E-DA409DA851EC}"/>
              </a:ext>
            </a:extLst>
          </p:cNvPr>
          <p:cNvSpPr>
            <a:spLocks noGrp="1"/>
          </p:cNvSpPr>
          <p:nvPr>
            <p:ph type="title"/>
          </p:nvPr>
        </p:nvSpPr>
        <p:spPr/>
        <p:txBody>
          <a:bodyPr/>
          <a:lstStyle/>
          <a:p>
            <a:r>
              <a:rPr lang="en-US" dirty="0"/>
              <a:t>Minimum Necessary proteins for Fusion/Infection</a:t>
            </a:r>
          </a:p>
        </p:txBody>
      </p:sp>
      <p:pic>
        <p:nvPicPr>
          <p:cNvPr id="3" name="Picture 2" descr="Trimer vs Pentamer correct orientation.png">
            <a:extLst>
              <a:ext uri="{FF2B5EF4-FFF2-40B4-BE49-F238E27FC236}">
                <a16:creationId xmlns:a16="http://schemas.microsoft.com/office/drawing/2014/main" id="{04BEFF64-678D-A942-AF7F-329EE79264D4}"/>
              </a:ext>
            </a:extLst>
          </p:cNvPr>
          <p:cNvPicPr>
            <a:picLocks noChangeAspect="1"/>
          </p:cNvPicPr>
          <p:nvPr/>
        </p:nvPicPr>
        <p:blipFill rotWithShape="1">
          <a:blip r:embed="rId3">
            <a:extLst>
              <a:ext uri="{28A0092B-C50C-407E-A947-70E740481C1C}">
                <a14:useLocalDpi xmlns:a14="http://schemas.microsoft.com/office/drawing/2010/main" val="0"/>
              </a:ext>
            </a:extLst>
          </a:blip>
          <a:srcRect r="51626" b="269"/>
          <a:stretch/>
        </p:blipFill>
        <p:spPr>
          <a:xfrm>
            <a:off x="838200" y="1690688"/>
            <a:ext cx="3455434" cy="4909226"/>
          </a:xfrm>
          <a:prstGeom prst="rect">
            <a:avLst/>
          </a:prstGeom>
        </p:spPr>
      </p:pic>
      <p:pic>
        <p:nvPicPr>
          <p:cNvPr id="5" name="Picture 4">
            <a:extLst>
              <a:ext uri="{FF2B5EF4-FFF2-40B4-BE49-F238E27FC236}">
                <a16:creationId xmlns:a16="http://schemas.microsoft.com/office/drawing/2014/main" id="{306CCEC1-FDCC-704D-A7E6-D7045B7373DF}"/>
              </a:ext>
            </a:extLst>
          </p:cNvPr>
          <p:cNvPicPr>
            <a:picLocks noChangeAspect="1"/>
          </p:cNvPicPr>
          <p:nvPr/>
        </p:nvPicPr>
        <p:blipFill rotWithShape="1">
          <a:blip r:embed="rId4"/>
          <a:srcRect l="40298" t="30755" r="39842" b="30754"/>
          <a:stretch/>
        </p:blipFill>
        <p:spPr>
          <a:xfrm>
            <a:off x="3207683" y="3814020"/>
            <a:ext cx="937525" cy="2351493"/>
          </a:xfrm>
          <a:prstGeom prst="rect">
            <a:avLst/>
          </a:prstGeom>
        </p:spPr>
      </p:pic>
      <p:sp>
        <p:nvSpPr>
          <p:cNvPr id="6" name="TextBox 5">
            <a:extLst>
              <a:ext uri="{FF2B5EF4-FFF2-40B4-BE49-F238E27FC236}">
                <a16:creationId xmlns:a16="http://schemas.microsoft.com/office/drawing/2014/main" id="{7EE81ED7-2C89-D944-88FE-84487CACB06A}"/>
              </a:ext>
            </a:extLst>
          </p:cNvPr>
          <p:cNvSpPr txBox="1"/>
          <p:nvPr/>
        </p:nvSpPr>
        <p:spPr>
          <a:xfrm>
            <a:off x="3207683" y="4989767"/>
            <a:ext cx="468762" cy="369332"/>
          </a:xfrm>
          <a:prstGeom prst="rect">
            <a:avLst/>
          </a:prstGeom>
          <a:noFill/>
        </p:spPr>
        <p:txBody>
          <a:bodyPr wrap="square" rtlCol="0">
            <a:spAutoFit/>
          </a:bodyPr>
          <a:lstStyle/>
          <a:p>
            <a:r>
              <a:rPr lang="en-US" dirty="0" err="1"/>
              <a:t>gB</a:t>
            </a:r>
            <a:endParaRPr lang="en-US" dirty="0"/>
          </a:p>
        </p:txBody>
      </p:sp>
      <p:pic>
        <p:nvPicPr>
          <p:cNvPr id="8" name="Picture 7" descr="Diagram&#10;&#10;Description automatically generated">
            <a:extLst>
              <a:ext uri="{FF2B5EF4-FFF2-40B4-BE49-F238E27FC236}">
                <a16:creationId xmlns:a16="http://schemas.microsoft.com/office/drawing/2014/main" id="{D773CCFF-438A-D448-B329-37661720863F}"/>
              </a:ext>
            </a:extLst>
          </p:cNvPr>
          <p:cNvPicPr>
            <a:picLocks noChangeAspect="1"/>
          </p:cNvPicPr>
          <p:nvPr/>
        </p:nvPicPr>
        <p:blipFill>
          <a:blip r:embed="rId5"/>
          <a:stretch>
            <a:fillRect/>
          </a:stretch>
        </p:blipFill>
        <p:spPr>
          <a:xfrm>
            <a:off x="5076590" y="2565789"/>
            <a:ext cx="2552700" cy="1574800"/>
          </a:xfrm>
          <a:prstGeom prst="rect">
            <a:avLst/>
          </a:prstGeom>
        </p:spPr>
      </p:pic>
      <p:pic>
        <p:nvPicPr>
          <p:cNvPr id="10" name="Picture 9" descr="Icon, bubble chart&#10;&#10;Description automatically generated">
            <a:extLst>
              <a:ext uri="{FF2B5EF4-FFF2-40B4-BE49-F238E27FC236}">
                <a16:creationId xmlns:a16="http://schemas.microsoft.com/office/drawing/2014/main" id="{59E8B57B-5C75-EF41-99D9-FE6240185FFA}"/>
              </a:ext>
            </a:extLst>
          </p:cNvPr>
          <p:cNvPicPr>
            <a:picLocks noChangeAspect="1"/>
          </p:cNvPicPr>
          <p:nvPr/>
        </p:nvPicPr>
        <p:blipFill>
          <a:blip r:embed="rId6"/>
          <a:stretch>
            <a:fillRect/>
          </a:stretch>
        </p:blipFill>
        <p:spPr>
          <a:xfrm>
            <a:off x="7735675" y="1945247"/>
            <a:ext cx="4102100" cy="2413000"/>
          </a:xfrm>
          <a:prstGeom prst="rect">
            <a:avLst/>
          </a:prstGeom>
        </p:spPr>
      </p:pic>
      <p:pic>
        <p:nvPicPr>
          <p:cNvPr id="12" name="Picture 11" descr="Bubble chart&#10;&#10;Description automatically generated with medium confidence">
            <a:extLst>
              <a:ext uri="{FF2B5EF4-FFF2-40B4-BE49-F238E27FC236}">
                <a16:creationId xmlns:a16="http://schemas.microsoft.com/office/drawing/2014/main" id="{D4E3D5B2-0346-6549-A9CC-79E113FDB5C5}"/>
              </a:ext>
            </a:extLst>
          </p:cNvPr>
          <p:cNvPicPr>
            <a:picLocks noChangeAspect="1"/>
          </p:cNvPicPr>
          <p:nvPr/>
        </p:nvPicPr>
        <p:blipFill>
          <a:blip r:embed="rId7"/>
          <a:stretch>
            <a:fillRect/>
          </a:stretch>
        </p:blipFill>
        <p:spPr>
          <a:xfrm>
            <a:off x="7800501" y="1946295"/>
            <a:ext cx="4102100" cy="2413000"/>
          </a:xfrm>
          <a:prstGeom prst="rect">
            <a:avLst/>
          </a:prstGeom>
        </p:spPr>
      </p:pic>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BB9F8CF1-F135-1B40-9687-1C558B712353}"/>
                  </a:ext>
                </a:extLst>
              </p:cNvPr>
              <p:cNvSpPr txBox="1"/>
              <p:nvPr/>
            </p:nvSpPr>
            <p:spPr>
              <a:xfrm>
                <a:off x="6663117" y="4528102"/>
                <a:ext cx="4177554" cy="646331"/>
              </a:xfrm>
              <a:prstGeom prst="rect">
                <a:avLst/>
              </a:prstGeom>
              <a:noFill/>
            </p:spPr>
            <p:txBody>
              <a:bodyPr wrap="none" rtlCol="0">
                <a:spAutoFit/>
              </a:bodyPr>
              <a:lstStyle/>
              <a:p>
                <a:r>
                  <a:rPr lang="en-US" dirty="0"/>
                  <a:t>Platelet Derived Growth Factor Receptor </a:t>
                </a:r>
                <a14:m>
                  <m:oMath xmlns:m="http://schemas.openxmlformats.org/officeDocument/2006/math">
                    <m:r>
                      <a:rPr lang="en-US" i="1" smtClean="0">
                        <a:latin typeface="Cambria Math" panose="02040503050406030204" pitchFamily="18" charset="0"/>
                        <a:ea typeface="Cambria Math" panose="02040503050406030204" pitchFamily="18" charset="0"/>
                      </a:rPr>
                      <m:t>𝛼</m:t>
                    </m:r>
                  </m:oMath>
                </a14:m>
                <a:endParaRPr lang="en-US" dirty="0"/>
              </a:p>
              <a:p>
                <a:pPr algn="ctr"/>
                <a:r>
                  <a:rPr lang="en-US" dirty="0"/>
                  <a:t>PDGFR</a:t>
                </a:r>
                <a14:m>
                  <m:oMath xmlns:m="http://schemas.openxmlformats.org/officeDocument/2006/math">
                    <m:r>
                      <a:rPr lang="en-US" i="1">
                        <a:latin typeface="Cambria Math" panose="02040503050406030204" pitchFamily="18" charset="0"/>
                        <a:ea typeface="Cambria Math" panose="02040503050406030204" pitchFamily="18" charset="0"/>
                      </a:rPr>
                      <m:t>𝛼</m:t>
                    </m:r>
                  </m:oMath>
                </a14:m>
                <a:endParaRPr lang="en-US" dirty="0"/>
              </a:p>
            </p:txBody>
          </p:sp>
        </mc:Choice>
        <mc:Fallback xmlns="">
          <p:sp>
            <p:nvSpPr>
              <p:cNvPr id="4" name="TextBox 3">
                <a:extLst>
                  <a:ext uri="{FF2B5EF4-FFF2-40B4-BE49-F238E27FC236}">
                    <a16:creationId xmlns:a16="http://schemas.microsoft.com/office/drawing/2014/main" id="{BB9F8CF1-F135-1B40-9687-1C558B712353}"/>
                  </a:ext>
                </a:extLst>
              </p:cNvPr>
              <p:cNvSpPr txBox="1">
                <a:spLocks noRot="1" noChangeAspect="1" noMove="1" noResize="1" noEditPoints="1" noAdjustHandles="1" noChangeArrowheads="1" noChangeShapeType="1" noTextEdit="1"/>
              </p:cNvSpPr>
              <p:nvPr/>
            </p:nvSpPr>
            <p:spPr>
              <a:xfrm>
                <a:off x="6663117" y="4528102"/>
                <a:ext cx="4177554" cy="646331"/>
              </a:xfrm>
              <a:prstGeom prst="rect">
                <a:avLst/>
              </a:prstGeom>
              <a:blipFill>
                <a:blip r:embed="rId8"/>
                <a:stretch>
                  <a:fillRect l="-1212" t="-3846" b="-15385"/>
                </a:stretch>
              </a:blipFill>
            </p:spPr>
            <p:txBody>
              <a:bodyPr/>
              <a:lstStyle/>
              <a:p>
                <a:r>
                  <a:rPr lang="en-US">
                    <a:noFill/>
                  </a:rPr>
                  <a:t> </a:t>
                </a:r>
              </a:p>
            </p:txBody>
          </p:sp>
        </mc:Fallback>
      </mc:AlternateContent>
      <p:cxnSp>
        <p:nvCxnSpPr>
          <p:cNvPr id="9" name="Straight Arrow Connector 8">
            <a:extLst>
              <a:ext uri="{FF2B5EF4-FFF2-40B4-BE49-F238E27FC236}">
                <a16:creationId xmlns:a16="http://schemas.microsoft.com/office/drawing/2014/main" id="{89661481-A532-6E49-9CDD-60B30C1D2FC9}"/>
              </a:ext>
            </a:extLst>
          </p:cNvPr>
          <p:cNvCxnSpPr/>
          <p:nvPr/>
        </p:nvCxnSpPr>
        <p:spPr>
          <a:xfrm flipV="1">
            <a:off x="8481391" y="3684103"/>
            <a:ext cx="0" cy="73152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82E8B9E5-C871-4184-1F83-A495F7CDDF61}"/>
              </a:ext>
            </a:extLst>
          </p:cNvPr>
          <p:cNvSpPr txBox="1"/>
          <p:nvPr/>
        </p:nvSpPr>
        <p:spPr>
          <a:xfrm>
            <a:off x="5076591" y="2381693"/>
            <a:ext cx="1586526" cy="369332"/>
          </a:xfrm>
          <a:prstGeom prst="rect">
            <a:avLst/>
          </a:prstGeom>
          <a:noFill/>
        </p:spPr>
        <p:txBody>
          <a:bodyPr wrap="square" rtlCol="0">
            <a:spAutoFit/>
          </a:bodyPr>
          <a:lstStyle/>
          <a:p>
            <a:r>
              <a:rPr lang="en-US" dirty="0"/>
              <a:t>HCMV virion</a:t>
            </a:r>
          </a:p>
        </p:txBody>
      </p:sp>
      <p:sp>
        <p:nvSpPr>
          <p:cNvPr id="11" name="TextBox 10">
            <a:extLst>
              <a:ext uri="{FF2B5EF4-FFF2-40B4-BE49-F238E27FC236}">
                <a16:creationId xmlns:a16="http://schemas.microsoft.com/office/drawing/2014/main" id="{A37376BB-BBE4-429B-F41A-00FB011CC0CA}"/>
              </a:ext>
            </a:extLst>
          </p:cNvPr>
          <p:cNvSpPr txBox="1"/>
          <p:nvPr/>
        </p:nvSpPr>
        <p:spPr>
          <a:xfrm>
            <a:off x="9399181" y="1709251"/>
            <a:ext cx="1441490" cy="369332"/>
          </a:xfrm>
          <a:prstGeom prst="rect">
            <a:avLst/>
          </a:prstGeom>
          <a:noFill/>
        </p:spPr>
        <p:txBody>
          <a:bodyPr wrap="square" rtlCol="0">
            <a:spAutoFit/>
          </a:bodyPr>
          <a:lstStyle/>
          <a:p>
            <a:r>
              <a:rPr lang="en-US" dirty="0"/>
              <a:t>Human Cell</a:t>
            </a:r>
          </a:p>
        </p:txBody>
      </p:sp>
    </p:spTree>
    <p:extLst>
      <p:ext uri="{BB962C8B-B14F-4D97-AF65-F5344CB8AC3E}">
        <p14:creationId xmlns:p14="http://schemas.microsoft.com/office/powerpoint/2010/main" val="1328377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500"/>
                                        <p:tgtEl>
                                          <p:spTgt spid="11"/>
                                        </p:tgtEl>
                                      </p:cBhvr>
                                    </p:animEffect>
                                  </p:childTnLst>
                                </p:cTn>
                              </p:par>
                              <p:par>
                                <p:cTn id="19" presetID="3" presetClass="entr" presetSubtype="1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linds(horizontal)">
                                      <p:cBhvr>
                                        <p:cTn id="21" dur="500"/>
                                        <p:tgtEl>
                                          <p:spTgt spid="9"/>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linds(horizontal)">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blinds(horizontal)">
                                      <p:cBhvr>
                                        <p:cTn id="29" dur="500"/>
                                        <p:tgtEl>
                                          <p:spTgt spid="12"/>
                                        </p:tgtEl>
                                      </p:cBhvr>
                                    </p:animEffect>
                                  </p:childTnLst>
                                </p:cTn>
                              </p:par>
                              <p:par>
                                <p:cTn id="30" presetID="3" presetClass="exit" presetSubtype="10" fill="hold" nodeType="withEffect">
                                  <p:stCondLst>
                                    <p:cond delay="0"/>
                                  </p:stCondLst>
                                  <p:childTnLst>
                                    <p:animEffect transition="out" filter="blinds(horizontal)">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par>
                                <p:cTn id="33" presetID="3" presetClass="exit" presetSubtype="10" fill="hold" nodeType="withEffect">
                                  <p:stCondLst>
                                    <p:cond delay="0"/>
                                  </p:stCondLst>
                                  <p:childTnLst>
                                    <p:animEffect transition="out" filter="blinds(horizontal)">
                                      <p:cBhvr>
                                        <p:cTn id="34" dur="500"/>
                                        <p:tgtEl>
                                          <p:spTgt spid="9"/>
                                        </p:tgtEl>
                                      </p:cBhvr>
                                    </p:animEffect>
                                    <p:set>
                                      <p:cBhvr>
                                        <p:cTn id="35" dur="1" fill="hold">
                                          <p:stCondLst>
                                            <p:cond delay="499"/>
                                          </p:stCondLst>
                                        </p:cTn>
                                        <p:tgtEl>
                                          <p:spTgt spid="9"/>
                                        </p:tgtEl>
                                        <p:attrNameLst>
                                          <p:attrName>style.visibility</p:attrName>
                                        </p:attrNameLst>
                                      </p:cBhvr>
                                      <p:to>
                                        <p:strVal val="hidden"/>
                                      </p:to>
                                    </p:set>
                                  </p:childTnLst>
                                </p:cTn>
                              </p:par>
                              <p:par>
                                <p:cTn id="36" presetID="3" presetClass="exit" presetSubtype="10" fill="hold" grpId="1" nodeType="withEffect">
                                  <p:stCondLst>
                                    <p:cond delay="0"/>
                                  </p:stCondLst>
                                  <p:childTnLst>
                                    <p:animEffect transition="out" filter="blinds(horizontal)">
                                      <p:cBhvr>
                                        <p:cTn id="37" dur="500"/>
                                        <p:tgtEl>
                                          <p:spTgt spid="4"/>
                                        </p:tgtEl>
                                      </p:cBhvr>
                                    </p:animEffect>
                                    <p:set>
                                      <p:cBhvr>
                                        <p:cTn id="38" dur="1" fill="hold">
                                          <p:stCondLst>
                                            <p:cond delay="499"/>
                                          </p:stCondLst>
                                        </p:cTn>
                                        <p:tgtEl>
                                          <p:spTgt spid="4"/>
                                        </p:tgtEl>
                                        <p:attrNameLst>
                                          <p:attrName>style.visibility</p:attrName>
                                        </p:attrNameLst>
                                      </p:cBhvr>
                                      <p:to>
                                        <p:strVal val="hidden"/>
                                      </p:to>
                                    </p:set>
                                  </p:childTnLst>
                                </p:cTn>
                              </p:par>
                              <p:par>
                                <p:cTn id="39" presetID="3" presetClass="exit" presetSubtype="10" fill="hold" grpId="1" nodeType="withEffect">
                                  <p:stCondLst>
                                    <p:cond delay="0"/>
                                  </p:stCondLst>
                                  <p:childTnLst>
                                    <p:animEffect transition="out" filter="blinds(horizontal)">
                                      <p:cBhvr>
                                        <p:cTn id="40" dur="500"/>
                                        <p:tgtEl>
                                          <p:spTgt spid="7"/>
                                        </p:tgtEl>
                                      </p:cBhvr>
                                    </p:animEffect>
                                    <p:set>
                                      <p:cBhvr>
                                        <p:cTn id="41" dur="1" fill="hold">
                                          <p:stCondLst>
                                            <p:cond delay="499"/>
                                          </p:stCondLst>
                                        </p:cTn>
                                        <p:tgtEl>
                                          <p:spTgt spid="7"/>
                                        </p:tgtEl>
                                        <p:attrNameLst>
                                          <p:attrName>style.visibility</p:attrName>
                                        </p:attrNameLst>
                                      </p:cBhvr>
                                      <p:to>
                                        <p:strVal val="hidden"/>
                                      </p:to>
                                    </p:set>
                                  </p:childTnLst>
                                </p:cTn>
                              </p:par>
                              <p:par>
                                <p:cTn id="42" presetID="3" presetClass="exit" presetSubtype="10" fill="hold" grpId="1" nodeType="withEffect">
                                  <p:stCondLst>
                                    <p:cond delay="0"/>
                                  </p:stCondLst>
                                  <p:childTnLst>
                                    <p:animEffect transition="out" filter="blinds(horizontal)">
                                      <p:cBhvr>
                                        <p:cTn id="43" dur="500"/>
                                        <p:tgtEl>
                                          <p:spTgt spid="11"/>
                                        </p:tgtEl>
                                      </p:cBhvr>
                                    </p:animEffect>
                                    <p:set>
                                      <p:cBhvr>
                                        <p:cTn id="44"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7" grpId="0"/>
      <p:bldP spid="7" grpId="1"/>
      <p:bldP spid="11" grpId="0"/>
      <p:bldP spid="11"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286DE-8E60-47B4-B2AD-C0FEBE6C20D0}"/>
              </a:ext>
            </a:extLst>
          </p:cNvPr>
          <p:cNvSpPr>
            <a:spLocks noGrp="1"/>
          </p:cNvSpPr>
          <p:nvPr>
            <p:ph type="title"/>
          </p:nvPr>
        </p:nvSpPr>
        <p:spPr>
          <a:xfrm>
            <a:off x="802728" y="0"/>
            <a:ext cx="10515600" cy="1325563"/>
          </a:xfrm>
        </p:spPr>
        <p:txBody>
          <a:bodyPr/>
          <a:lstStyle/>
          <a:p>
            <a:r>
              <a:rPr lang="en-US" dirty="0">
                <a:latin typeface="Arabic Typesetting" panose="03020402040406030203" pitchFamily="66" charset="-78"/>
                <a:cs typeface="Arabic Typesetting" panose="03020402040406030203" pitchFamily="66" charset="-78"/>
              </a:rPr>
              <a:t>HCMV Composition</a:t>
            </a:r>
          </a:p>
        </p:txBody>
      </p:sp>
      <p:pic>
        <p:nvPicPr>
          <p:cNvPr id="3" name="Picture 2" descr="Figure-5">
            <a:extLst>
              <a:ext uri="{FF2B5EF4-FFF2-40B4-BE49-F238E27FC236}">
                <a16:creationId xmlns:a16="http://schemas.microsoft.com/office/drawing/2014/main" id="{A1A4A9E0-345D-4A2B-A883-CE88D2C594BB}"/>
              </a:ext>
            </a:extLst>
          </p:cNvPr>
          <p:cNvPicPr>
            <a:picLocks noGrp="1" noChangeAspect="1" noChangeArrowheads="1"/>
          </p:cNvPicPr>
          <p:nvPr/>
        </p:nvPicPr>
        <p:blipFill>
          <a:blip r:embed="rId3"/>
          <a:srcRect l="39487" b="34466"/>
          <a:stretch>
            <a:fillRect/>
          </a:stretch>
        </p:blipFill>
        <p:spPr bwMode="auto">
          <a:xfrm>
            <a:off x="1026073" y="1411282"/>
            <a:ext cx="6797565" cy="4599622"/>
          </a:xfrm>
          <a:prstGeom prst="rect">
            <a:avLst/>
          </a:prstGeom>
          <a:noFill/>
          <a:ln>
            <a:miter lim="800000"/>
            <a:headEnd/>
            <a:tailEnd/>
          </a:ln>
        </p:spPr>
      </p:pic>
      <p:sp>
        <p:nvSpPr>
          <p:cNvPr id="4" name="Text Box 6">
            <a:extLst>
              <a:ext uri="{FF2B5EF4-FFF2-40B4-BE49-F238E27FC236}">
                <a16:creationId xmlns:a16="http://schemas.microsoft.com/office/drawing/2014/main" id="{8A5D614E-1346-4362-B927-D86F9C669F14}"/>
              </a:ext>
            </a:extLst>
          </p:cNvPr>
          <p:cNvSpPr txBox="1">
            <a:spLocks noChangeArrowheads="1"/>
          </p:cNvSpPr>
          <p:nvPr/>
        </p:nvSpPr>
        <p:spPr bwMode="auto">
          <a:xfrm>
            <a:off x="52325" y="6532435"/>
            <a:ext cx="3960440" cy="276999"/>
          </a:xfrm>
          <a:prstGeom prst="rect">
            <a:avLst/>
          </a:prstGeom>
          <a:noFill/>
          <a:ln w="9525">
            <a:noFill/>
            <a:miter lim="800000"/>
            <a:headEnd/>
            <a:tailEnd/>
          </a:ln>
        </p:spPr>
        <p:txBody>
          <a:bodyPr wrap="square">
            <a:prstTxWarp prst="textNoShape">
              <a:avLst/>
            </a:prstTxWarp>
            <a:spAutoFit/>
          </a:bodyPr>
          <a:lstStyle/>
          <a:p>
            <a:r>
              <a:rPr lang="en-US" sz="1200" dirty="0">
                <a:solidFill>
                  <a:schemeClr val="tx1">
                    <a:lumMod val="85000"/>
                    <a:lumOff val="15000"/>
                  </a:schemeClr>
                </a:solidFill>
                <a:latin typeface="Arial" charset="0"/>
              </a:rPr>
              <a:t>S.J. Flint et al, Principles of Virology ASM press 2009</a:t>
            </a:r>
          </a:p>
        </p:txBody>
      </p:sp>
      <p:sp>
        <p:nvSpPr>
          <p:cNvPr id="5" name="TextBox 4">
            <a:extLst>
              <a:ext uri="{FF2B5EF4-FFF2-40B4-BE49-F238E27FC236}">
                <a16:creationId xmlns:a16="http://schemas.microsoft.com/office/drawing/2014/main" id="{EAEF6CF8-45D6-460A-85D7-16AFB0DC33B8}"/>
              </a:ext>
            </a:extLst>
          </p:cNvPr>
          <p:cNvSpPr txBox="1"/>
          <p:nvPr/>
        </p:nvSpPr>
        <p:spPr>
          <a:xfrm>
            <a:off x="9832431" y="481867"/>
            <a:ext cx="2038143" cy="6001643"/>
          </a:xfrm>
          <a:prstGeom prst="rect">
            <a:avLst/>
          </a:prstGeom>
          <a:noFill/>
        </p:spPr>
        <p:txBody>
          <a:bodyPr wrap="square" rtlCol="0">
            <a:spAutoFit/>
          </a:bodyPr>
          <a:lstStyle/>
          <a:p>
            <a:r>
              <a:rPr lang="en-US" sz="1600" b="1" dirty="0"/>
              <a:t>RL10</a:t>
            </a:r>
          </a:p>
          <a:p>
            <a:r>
              <a:rPr lang="en-US" sz="1600" b="1" dirty="0"/>
              <a:t>RL13</a:t>
            </a:r>
          </a:p>
          <a:p>
            <a:r>
              <a:rPr lang="en-US" sz="1600" b="1" dirty="0"/>
              <a:t>TRL14</a:t>
            </a:r>
            <a:endParaRPr lang="en-US" sz="1600" b="1" i="1" dirty="0"/>
          </a:p>
          <a:p>
            <a:r>
              <a:rPr lang="en-US" sz="1600" b="1" dirty="0"/>
              <a:t>UL5 </a:t>
            </a:r>
          </a:p>
          <a:p>
            <a:r>
              <a:rPr lang="en-US" sz="1600" b="1" dirty="0"/>
              <a:t>UL22A</a:t>
            </a:r>
          </a:p>
          <a:p>
            <a:r>
              <a:rPr lang="en-US" sz="1600" b="1" dirty="0"/>
              <a:t>UL33 </a:t>
            </a:r>
          </a:p>
          <a:p>
            <a:r>
              <a:rPr lang="en-US" sz="1600" b="1" dirty="0"/>
              <a:t>UL38</a:t>
            </a:r>
          </a:p>
          <a:p>
            <a:r>
              <a:rPr lang="en-US" sz="1600" b="1" dirty="0"/>
              <a:t>UL41A </a:t>
            </a:r>
          </a:p>
          <a:p>
            <a:r>
              <a:rPr lang="en-US" sz="1600" b="1" dirty="0"/>
              <a:t>UL50 </a:t>
            </a:r>
          </a:p>
          <a:p>
            <a:r>
              <a:rPr lang="en-US" sz="1600" b="1" dirty="0"/>
              <a:t>UL55 - gB </a:t>
            </a:r>
          </a:p>
          <a:p>
            <a:r>
              <a:rPr lang="en-US" sz="1600" b="1" dirty="0"/>
              <a:t>UL73 </a:t>
            </a:r>
          </a:p>
          <a:p>
            <a:r>
              <a:rPr lang="en-US" sz="1600" b="1" dirty="0"/>
              <a:t>UL74 - gO </a:t>
            </a:r>
          </a:p>
          <a:p>
            <a:r>
              <a:rPr lang="en-US" sz="1600" b="1" dirty="0"/>
              <a:t>UL75 - </a:t>
            </a:r>
            <a:r>
              <a:rPr lang="en-US" sz="1600" b="1" dirty="0" err="1"/>
              <a:t>gH</a:t>
            </a:r>
            <a:r>
              <a:rPr lang="en-US" sz="1600" b="1" dirty="0"/>
              <a:t> </a:t>
            </a:r>
          </a:p>
          <a:p>
            <a:r>
              <a:rPr lang="en-US" sz="1600" b="1" dirty="0"/>
              <a:t>UL77</a:t>
            </a:r>
          </a:p>
          <a:p>
            <a:r>
              <a:rPr lang="en-US" sz="1600" b="1" dirty="0"/>
              <a:t>UL93 </a:t>
            </a:r>
          </a:p>
          <a:p>
            <a:r>
              <a:rPr lang="en-US" sz="1600" b="1" dirty="0"/>
              <a:t>UL100 </a:t>
            </a:r>
          </a:p>
          <a:p>
            <a:r>
              <a:rPr lang="en-US" sz="1600" b="1" dirty="0"/>
              <a:t>UL115 - </a:t>
            </a:r>
            <a:r>
              <a:rPr lang="en-US" sz="1600" b="1" dirty="0" err="1"/>
              <a:t>gL</a:t>
            </a:r>
            <a:endParaRPr lang="en-US" sz="1600" b="1" dirty="0"/>
          </a:p>
          <a:p>
            <a:r>
              <a:rPr lang="en-US" sz="1600" b="1" dirty="0"/>
              <a:t>UL116</a:t>
            </a:r>
          </a:p>
          <a:p>
            <a:r>
              <a:rPr lang="en-US" sz="1600" b="1" dirty="0"/>
              <a:t>UL119 </a:t>
            </a:r>
          </a:p>
          <a:p>
            <a:r>
              <a:rPr lang="en-US" sz="1600" b="1" dirty="0"/>
              <a:t>UL128 </a:t>
            </a:r>
          </a:p>
          <a:p>
            <a:r>
              <a:rPr lang="en-US" sz="1600" b="1" dirty="0"/>
              <a:t>UL130 </a:t>
            </a:r>
          </a:p>
          <a:p>
            <a:r>
              <a:rPr lang="en-US" sz="1600" b="1" dirty="0"/>
              <a:t>UL131 </a:t>
            </a:r>
          </a:p>
          <a:p>
            <a:r>
              <a:rPr lang="en-US" sz="1600" b="1" dirty="0"/>
              <a:t>UL132 </a:t>
            </a:r>
          </a:p>
          <a:p>
            <a:r>
              <a:rPr lang="en-US" sz="1600" b="1" dirty="0"/>
              <a:t>US27</a:t>
            </a:r>
          </a:p>
        </p:txBody>
      </p:sp>
      <p:cxnSp>
        <p:nvCxnSpPr>
          <p:cNvPr id="6" name="Straight Connector 5">
            <a:extLst>
              <a:ext uri="{FF2B5EF4-FFF2-40B4-BE49-F238E27FC236}">
                <a16:creationId xmlns:a16="http://schemas.microsoft.com/office/drawing/2014/main" id="{F918332A-7AD4-4AB1-9268-A0109130B649}"/>
              </a:ext>
            </a:extLst>
          </p:cNvPr>
          <p:cNvCxnSpPr>
            <a:cxnSpLocks/>
          </p:cNvCxnSpPr>
          <p:nvPr/>
        </p:nvCxnSpPr>
        <p:spPr bwMode="auto">
          <a:xfrm flipV="1">
            <a:off x="6688521" y="752803"/>
            <a:ext cx="2924503" cy="3298935"/>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7" name="Straight Connector 6">
            <a:extLst>
              <a:ext uri="{FF2B5EF4-FFF2-40B4-BE49-F238E27FC236}">
                <a16:creationId xmlns:a16="http://schemas.microsoft.com/office/drawing/2014/main" id="{400E44CC-866A-48A1-914F-78F674426E43}"/>
              </a:ext>
            </a:extLst>
          </p:cNvPr>
          <p:cNvCxnSpPr>
            <a:cxnSpLocks/>
          </p:cNvCxnSpPr>
          <p:nvPr/>
        </p:nvCxnSpPr>
        <p:spPr bwMode="auto">
          <a:xfrm>
            <a:off x="6688521" y="4434052"/>
            <a:ext cx="2924503" cy="175391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 name="Straight Arrow Connector 8">
            <a:extLst>
              <a:ext uri="{FF2B5EF4-FFF2-40B4-BE49-F238E27FC236}">
                <a16:creationId xmlns:a16="http://schemas.microsoft.com/office/drawing/2014/main" id="{A5C2B90E-4018-0348-A025-FE5D83222CAE}"/>
              </a:ext>
            </a:extLst>
          </p:cNvPr>
          <p:cNvCxnSpPr/>
          <p:nvPr/>
        </p:nvCxnSpPr>
        <p:spPr>
          <a:xfrm>
            <a:off x="9074727" y="2826327"/>
            <a:ext cx="757704" cy="0"/>
          </a:xfrm>
          <a:prstGeom prst="straightConnector1">
            <a:avLst/>
          </a:prstGeom>
          <a:ln w="31750">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4C6FAFE6-0327-D748-8BB5-25B98585B566}"/>
              </a:ext>
            </a:extLst>
          </p:cNvPr>
          <p:cNvCxnSpPr/>
          <p:nvPr/>
        </p:nvCxnSpPr>
        <p:spPr>
          <a:xfrm>
            <a:off x="9074727" y="3297382"/>
            <a:ext cx="757704" cy="0"/>
          </a:xfrm>
          <a:prstGeom prst="straightConnector1">
            <a:avLst/>
          </a:prstGeom>
          <a:ln w="31750">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0804992D-8349-554A-8E48-61B5B0356632}"/>
              </a:ext>
            </a:extLst>
          </p:cNvPr>
          <p:cNvCxnSpPr/>
          <p:nvPr/>
        </p:nvCxnSpPr>
        <p:spPr>
          <a:xfrm>
            <a:off x="9074727" y="3588327"/>
            <a:ext cx="757704" cy="0"/>
          </a:xfrm>
          <a:prstGeom prst="straightConnector1">
            <a:avLst/>
          </a:prstGeom>
          <a:ln w="31750">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770F007F-B424-DE40-8BFE-1423BFC7E26C}"/>
              </a:ext>
            </a:extLst>
          </p:cNvPr>
          <p:cNvCxnSpPr/>
          <p:nvPr/>
        </p:nvCxnSpPr>
        <p:spPr>
          <a:xfrm>
            <a:off x="9074727" y="4572000"/>
            <a:ext cx="757704" cy="0"/>
          </a:xfrm>
          <a:prstGeom prst="straightConnector1">
            <a:avLst/>
          </a:prstGeom>
          <a:ln w="31750">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9D157596-AD46-F0F3-657E-E5D8AAB8BDAB}"/>
              </a:ext>
            </a:extLst>
          </p:cNvPr>
          <p:cNvSpPr txBox="1"/>
          <p:nvPr/>
        </p:nvSpPr>
        <p:spPr>
          <a:xfrm>
            <a:off x="6688521" y="3989338"/>
            <a:ext cx="2198903" cy="646331"/>
          </a:xfrm>
          <a:prstGeom prst="rect">
            <a:avLst/>
          </a:prstGeom>
          <a:noFill/>
        </p:spPr>
        <p:txBody>
          <a:bodyPr wrap="square">
            <a:spAutoFit/>
          </a:bodyPr>
          <a:lstStyle/>
          <a:p>
            <a:r>
              <a:rPr lang="en-US" dirty="0"/>
              <a:t>Membrane Envelope Proteins</a:t>
            </a:r>
          </a:p>
        </p:txBody>
      </p:sp>
      <p:sp>
        <p:nvSpPr>
          <p:cNvPr id="10" name="Rectangle 9">
            <a:extLst>
              <a:ext uri="{FF2B5EF4-FFF2-40B4-BE49-F238E27FC236}">
                <a16:creationId xmlns:a16="http://schemas.microsoft.com/office/drawing/2014/main" id="{FD5D4658-4A95-41EF-AA1F-101827067A71}"/>
              </a:ext>
            </a:extLst>
          </p:cNvPr>
          <p:cNvSpPr/>
          <p:nvPr/>
        </p:nvSpPr>
        <p:spPr>
          <a:xfrm>
            <a:off x="645459" y="1922147"/>
            <a:ext cx="2151529" cy="6825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F998525-5C31-0A70-A007-7517EFE40B02}"/>
              </a:ext>
            </a:extLst>
          </p:cNvPr>
          <p:cNvSpPr/>
          <p:nvPr/>
        </p:nvSpPr>
        <p:spPr>
          <a:xfrm>
            <a:off x="841516" y="3153823"/>
            <a:ext cx="1618516" cy="413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52206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par>
                                <p:cTn id="11" presetID="3" presetClass="entr" presetSubtype="1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linds(horizontal)">
                                      <p:cBhvr>
                                        <p:cTn id="13" dur="500"/>
                                        <p:tgtEl>
                                          <p:spTgt spid="13"/>
                                        </p:tgtEl>
                                      </p:cBhvr>
                                    </p:animEffect>
                                  </p:childTnLst>
                                </p:cTn>
                              </p:par>
                              <p:par>
                                <p:cTn id="14" presetID="3" presetClass="entr" presetSubtype="1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linds(horizontal)">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BFA18D-3EE3-6C4B-B3A4-27D13A588717}"/>
              </a:ext>
            </a:extLst>
          </p:cNvPr>
          <p:cNvSpPr>
            <a:spLocks noGrp="1"/>
          </p:cNvSpPr>
          <p:nvPr>
            <p:ph type="title"/>
          </p:nvPr>
        </p:nvSpPr>
        <p:spPr>
          <a:xfrm>
            <a:off x="838200" y="365125"/>
            <a:ext cx="10515600" cy="782357"/>
          </a:xfrm>
        </p:spPr>
        <p:txBody>
          <a:bodyPr/>
          <a:lstStyle/>
          <a:p>
            <a:r>
              <a:rPr lang="en-US" dirty="0"/>
              <a:t>Introduction to Cell-Cell Fusion</a:t>
            </a:r>
          </a:p>
        </p:txBody>
      </p:sp>
      <p:pic>
        <p:nvPicPr>
          <p:cNvPr id="4" name="Picture 3" descr="A picture containing text, clipart&#10;&#10;Description automatically generated">
            <a:extLst>
              <a:ext uri="{FF2B5EF4-FFF2-40B4-BE49-F238E27FC236}">
                <a16:creationId xmlns:a16="http://schemas.microsoft.com/office/drawing/2014/main" id="{34C634AD-F91A-604E-8183-DE60E6C11908}"/>
              </a:ext>
            </a:extLst>
          </p:cNvPr>
          <p:cNvPicPr>
            <a:picLocks noChangeAspect="1"/>
          </p:cNvPicPr>
          <p:nvPr/>
        </p:nvPicPr>
        <p:blipFill>
          <a:blip r:embed="rId3"/>
          <a:stretch>
            <a:fillRect/>
          </a:stretch>
        </p:blipFill>
        <p:spPr>
          <a:xfrm>
            <a:off x="838200" y="1690688"/>
            <a:ext cx="9575800" cy="5080000"/>
          </a:xfrm>
          <a:prstGeom prst="rect">
            <a:avLst/>
          </a:prstGeom>
        </p:spPr>
      </p:pic>
      <p:sp>
        <p:nvSpPr>
          <p:cNvPr id="3" name="TextBox 2">
            <a:extLst>
              <a:ext uri="{FF2B5EF4-FFF2-40B4-BE49-F238E27FC236}">
                <a16:creationId xmlns:a16="http://schemas.microsoft.com/office/drawing/2014/main" id="{2E4CF839-23D2-4795-6BAD-0B1DA9C77BE7}"/>
              </a:ext>
            </a:extLst>
          </p:cNvPr>
          <p:cNvSpPr txBox="1"/>
          <p:nvPr/>
        </p:nvSpPr>
        <p:spPr>
          <a:xfrm>
            <a:off x="838200" y="1147482"/>
            <a:ext cx="2496671" cy="400110"/>
          </a:xfrm>
          <a:prstGeom prst="rect">
            <a:avLst/>
          </a:prstGeom>
          <a:noFill/>
        </p:spPr>
        <p:txBody>
          <a:bodyPr wrap="square" rtlCol="0">
            <a:spAutoFit/>
          </a:bodyPr>
          <a:lstStyle/>
          <a:p>
            <a:r>
              <a:rPr lang="en-US" sz="2000" dirty="0"/>
              <a:t>A Reductionist Assay</a:t>
            </a:r>
          </a:p>
        </p:txBody>
      </p:sp>
      <p:sp>
        <p:nvSpPr>
          <p:cNvPr id="5" name="Rectangle 4">
            <a:extLst>
              <a:ext uri="{FF2B5EF4-FFF2-40B4-BE49-F238E27FC236}">
                <a16:creationId xmlns:a16="http://schemas.microsoft.com/office/drawing/2014/main" id="{523461B3-8EE0-6042-1BA9-E64748A60194}"/>
              </a:ext>
            </a:extLst>
          </p:cNvPr>
          <p:cNvSpPr/>
          <p:nvPr/>
        </p:nvSpPr>
        <p:spPr>
          <a:xfrm>
            <a:off x="838200" y="1690688"/>
            <a:ext cx="1851212" cy="5504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82A5C86C-D3D2-7D98-EB56-DA7990AB67D8}"/>
              </a:ext>
            </a:extLst>
          </p:cNvPr>
          <p:cNvSpPr/>
          <p:nvPr/>
        </p:nvSpPr>
        <p:spPr>
          <a:xfrm>
            <a:off x="3334871" y="6111594"/>
            <a:ext cx="1918447" cy="7464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26BDF62C-8167-01FD-39E9-7CF7EB5EE4BA}"/>
              </a:ext>
            </a:extLst>
          </p:cNvPr>
          <p:cNvSpPr/>
          <p:nvPr/>
        </p:nvSpPr>
        <p:spPr>
          <a:xfrm>
            <a:off x="7871012" y="6111594"/>
            <a:ext cx="1667435" cy="7464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A0EF7849-CCD4-DE2B-A31E-F28D1626E6D9}"/>
                  </a:ext>
                </a:extLst>
              </p:cNvPr>
              <p:cNvSpPr txBox="1"/>
              <p:nvPr/>
            </p:nvSpPr>
            <p:spPr>
              <a:xfrm>
                <a:off x="466165" y="4428565"/>
                <a:ext cx="1864659" cy="1200329"/>
              </a:xfrm>
              <a:prstGeom prst="rect">
                <a:avLst/>
              </a:prstGeom>
              <a:noFill/>
            </p:spPr>
            <p:txBody>
              <a:bodyPr wrap="square" rtlCol="0">
                <a:spAutoFit/>
              </a:bodyPr>
              <a:lstStyle/>
              <a:p>
                <a:r>
                  <a:rPr lang="en-US" sz="2400" dirty="0"/>
                  <a:t>PDGFR</a:t>
                </a:r>
                <a14:m>
                  <m:oMath xmlns:m="http://schemas.openxmlformats.org/officeDocument/2006/math">
                    <m:r>
                      <a:rPr lang="en-US" sz="2400" i="1">
                        <a:latin typeface="Cambria Math" panose="02040503050406030204" pitchFamily="18" charset="0"/>
                        <a:ea typeface="Cambria Math" panose="02040503050406030204" pitchFamily="18" charset="0"/>
                      </a:rPr>
                      <m:t>𝛼</m:t>
                    </m:r>
                  </m:oMath>
                </a14:m>
                <a:endParaRPr lang="en-US" sz="2400" dirty="0"/>
              </a:p>
              <a:p>
                <a:r>
                  <a:rPr lang="en-US" sz="2400" dirty="0" err="1"/>
                  <a:t>gHgLgO</a:t>
                </a:r>
                <a:endParaRPr lang="en-US" sz="2400" dirty="0"/>
              </a:p>
              <a:p>
                <a:r>
                  <a:rPr lang="en-US" sz="2400" dirty="0" err="1"/>
                  <a:t>gB</a:t>
                </a:r>
                <a:endParaRPr lang="en-US" sz="2400" dirty="0"/>
              </a:p>
            </p:txBody>
          </p:sp>
        </mc:Choice>
        <mc:Fallback xmlns="">
          <p:sp>
            <p:nvSpPr>
              <p:cNvPr id="8" name="TextBox 7">
                <a:extLst>
                  <a:ext uri="{FF2B5EF4-FFF2-40B4-BE49-F238E27FC236}">
                    <a16:creationId xmlns:a16="http://schemas.microsoft.com/office/drawing/2014/main" id="{A0EF7849-CCD4-DE2B-A31E-F28D1626E6D9}"/>
                  </a:ext>
                </a:extLst>
              </p:cNvPr>
              <p:cNvSpPr txBox="1">
                <a:spLocks noRot="1" noChangeAspect="1" noMove="1" noResize="1" noEditPoints="1" noAdjustHandles="1" noChangeArrowheads="1" noChangeShapeType="1" noTextEdit="1"/>
              </p:cNvSpPr>
              <p:nvPr/>
            </p:nvSpPr>
            <p:spPr>
              <a:xfrm>
                <a:off x="466165" y="4428565"/>
                <a:ext cx="1864659" cy="1200329"/>
              </a:xfrm>
              <a:prstGeom prst="rect">
                <a:avLst/>
              </a:prstGeom>
              <a:blipFill>
                <a:blip r:embed="rId4"/>
                <a:stretch>
                  <a:fillRect l="-4730" t="-3125" b="-10417"/>
                </a:stretch>
              </a:blipFill>
            </p:spPr>
            <p:txBody>
              <a:bodyPr/>
              <a:lstStyle/>
              <a:p>
                <a:r>
                  <a:rPr lang="en-US">
                    <a:noFill/>
                  </a:rPr>
                  <a:t> </a:t>
                </a:r>
              </a:p>
            </p:txBody>
          </p:sp>
        </mc:Fallback>
      </mc:AlternateContent>
      <p:cxnSp>
        <p:nvCxnSpPr>
          <p:cNvPr id="10" name="Straight Arrow Connector 9">
            <a:extLst>
              <a:ext uri="{FF2B5EF4-FFF2-40B4-BE49-F238E27FC236}">
                <a16:creationId xmlns:a16="http://schemas.microsoft.com/office/drawing/2014/main" id="{8A82362E-56B1-187D-A79D-A7B56E4ABD83}"/>
              </a:ext>
            </a:extLst>
          </p:cNvPr>
          <p:cNvCxnSpPr/>
          <p:nvPr/>
        </p:nvCxnSpPr>
        <p:spPr>
          <a:xfrm flipV="1">
            <a:off x="1631576" y="4428565"/>
            <a:ext cx="1057836" cy="233082"/>
          </a:xfrm>
          <a:prstGeom prst="straightConnector1">
            <a:avLst/>
          </a:prstGeom>
          <a:ln w="31750">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F3919769-154B-6B7C-773B-51D9B1C14453}"/>
              </a:ext>
            </a:extLst>
          </p:cNvPr>
          <p:cNvCxnSpPr/>
          <p:nvPr/>
        </p:nvCxnSpPr>
        <p:spPr>
          <a:xfrm flipV="1">
            <a:off x="1631576" y="4428565"/>
            <a:ext cx="1703295" cy="591670"/>
          </a:xfrm>
          <a:prstGeom prst="straightConnector1">
            <a:avLst/>
          </a:prstGeom>
          <a:ln w="31750">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0D745AEE-864A-9690-11A2-4A79F39AE761}"/>
              </a:ext>
            </a:extLst>
          </p:cNvPr>
          <p:cNvCxnSpPr/>
          <p:nvPr/>
        </p:nvCxnSpPr>
        <p:spPr>
          <a:xfrm flipV="1">
            <a:off x="1290918" y="4428565"/>
            <a:ext cx="2438400" cy="968188"/>
          </a:xfrm>
          <a:prstGeom prst="straightConnector1">
            <a:avLst/>
          </a:prstGeom>
          <a:ln w="31750">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DF293D1C-E070-3BA2-7C85-986D6803ACAB}"/>
              </a:ext>
            </a:extLst>
          </p:cNvPr>
          <p:cNvSpPr txBox="1"/>
          <p:nvPr/>
        </p:nvSpPr>
        <p:spPr>
          <a:xfrm>
            <a:off x="3334871" y="1147482"/>
            <a:ext cx="4661647" cy="923330"/>
          </a:xfrm>
          <a:prstGeom prst="rect">
            <a:avLst/>
          </a:prstGeom>
          <a:noFill/>
        </p:spPr>
        <p:txBody>
          <a:bodyPr wrap="square" rtlCol="0">
            <a:spAutoFit/>
          </a:bodyPr>
          <a:lstStyle/>
          <a:p>
            <a:r>
              <a:rPr lang="en-US" b="1" dirty="0"/>
              <a:t>Important: </a:t>
            </a:r>
            <a:r>
              <a:rPr lang="en-US" dirty="0"/>
              <a:t>Cells are not infected with HCMV. </a:t>
            </a:r>
          </a:p>
          <a:p>
            <a:r>
              <a:rPr lang="en-US" dirty="0"/>
              <a:t>Adenovirus is used as the vector to deliver sequence of HCMV proteins.</a:t>
            </a:r>
          </a:p>
        </p:txBody>
      </p: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2209F32C-0652-39E7-B30F-65DE3CEBA0AB}"/>
                  </a:ext>
                </a:extLst>
              </p:cNvPr>
              <p:cNvSpPr txBox="1"/>
              <p:nvPr/>
            </p:nvSpPr>
            <p:spPr>
              <a:xfrm>
                <a:off x="8101106" y="1147482"/>
                <a:ext cx="3460376" cy="646331"/>
              </a:xfrm>
              <a:prstGeom prst="rect">
                <a:avLst/>
              </a:prstGeom>
              <a:noFill/>
            </p:spPr>
            <p:txBody>
              <a:bodyPr wrap="square" rtlCol="0">
                <a:spAutoFit/>
              </a:bodyPr>
              <a:lstStyle/>
              <a:p>
                <a:r>
                  <a:rPr lang="en-US" dirty="0"/>
                  <a:t>Cells have On/Off System expressing PDGFR</a:t>
                </a:r>
                <a14:m>
                  <m:oMath xmlns:m="http://schemas.openxmlformats.org/officeDocument/2006/math">
                    <m:r>
                      <a:rPr lang="en-US" i="1">
                        <a:latin typeface="Cambria Math" panose="02040503050406030204" pitchFamily="18" charset="0"/>
                        <a:ea typeface="Cambria Math" panose="02040503050406030204" pitchFamily="18" charset="0"/>
                      </a:rPr>
                      <m:t>𝛼</m:t>
                    </m:r>
                  </m:oMath>
                </a14:m>
                <a:endParaRPr lang="en-US" dirty="0"/>
              </a:p>
            </p:txBody>
          </p:sp>
        </mc:Choice>
        <mc:Fallback xmlns="">
          <p:sp>
            <p:nvSpPr>
              <p:cNvPr id="16" name="TextBox 15">
                <a:extLst>
                  <a:ext uri="{FF2B5EF4-FFF2-40B4-BE49-F238E27FC236}">
                    <a16:creationId xmlns:a16="http://schemas.microsoft.com/office/drawing/2014/main" id="{2209F32C-0652-39E7-B30F-65DE3CEBA0AB}"/>
                  </a:ext>
                </a:extLst>
              </p:cNvPr>
              <p:cNvSpPr txBox="1">
                <a:spLocks noRot="1" noChangeAspect="1" noMove="1" noResize="1" noEditPoints="1" noAdjustHandles="1" noChangeArrowheads="1" noChangeShapeType="1" noTextEdit="1"/>
              </p:cNvSpPr>
              <p:nvPr/>
            </p:nvSpPr>
            <p:spPr>
              <a:xfrm>
                <a:off x="8101106" y="1147482"/>
                <a:ext cx="3460376" cy="646331"/>
              </a:xfrm>
              <a:prstGeom prst="rect">
                <a:avLst/>
              </a:prstGeom>
              <a:blipFill>
                <a:blip r:embed="rId5"/>
                <a:stretch>
                  <a:fillRect l="-1095" t="-3846" b="-15385"/>
                </a:stretch>
              </a:blipFill>
            </p:spPr>
            <p:txBody>
              <a:bodyPr/>
              <a:lstStyle/>
              <a:p>
                <a:r>
                  <a:rPr lang="en-US">
                    <a:noFill/>
                  </a:rPr>
                  <a:t> </a:t>
                </a:r>
              </a:p>
            </p:txBody>
          </p:sp>
        </mc:Fallback>
      </mc:AlternateContent>
      <p:sp>
        <p:nvSpPr>
          <p:cNvPr id="17" name="TextBox 16">
            <a:extLst>
              <a:ext uri="{FF2B5EF4-FFF2-40B4-BE49-F238E27FC236}">
                <a16:creationId xmlns:a16="http://schemas.microsoft.com/office/drawing/2014/main" id="{D9214670-5B9E-CD0E-E9E2-701E89AEE430}"/>
              </a:ext>
            </a:extLst>
          </p:cNvPr>
          <p:cNvSpPr txBox="1"/>
          <p:nvPr/>
        </p:nvSpPr>
        <p:spPr>
          <a:xfrm>
            <a:off x="8246999" y="6214718"/>
            <a:ext cx="2167001" cy="523220"/>
          </a:xfrm>
          <a:prstGeom prst="rect">
            <a:avLst/>
          </a:prstGeom>
          <a:noFill/>
        </p:spPr>
        <p:txBody>
          <a:bodyPr wrap="square" rtlCol="0">
            <a:spAutoFit/>
          </a:bodyPr>
          <a:lstStyle/>
          <a:p>
            <a:r>
              <a:rPr lang="en-US" sz="2800" dirty="0"/>
              <a:t>Syncytium</a:t>
            </a:r>
          </a:p>
        </p:txBody>
      </p:sp>
      <p:sp>
        <p:nvSpPr>
          <p:cNvPr id="9" name="TextBox 8">
            <a:extLst>
              <a:ext uri="{FF2B5EF4-FFF2-40B4-BE49-F238E27FC236}">
                <a16:creationId xmlns:a16="http://schemas.microsoft.com/office/drawing/2014/main" id="{4B993D33-41A3-D324-F1AE-832C787C355F}"/>
              </a:ext>
            </a:extLst>
          </p:cNvPr>
          <p:cNvSpPr txBox="1"/>
          <p:nvPr/>
        </p:nvSpPr>
        <p:spPr>
          <a:xfrm>
            <a:off x="150419" y="6491717"/>
            <a:ext cx="2564292" cy="276999"/>
          </a:xfrm>
          <a:prstGeom prst="rect">
            <a:avLst/>
          </a:prstGeom>
          <a:noFill/>
        </p:spPr>
        <p:txBody>
          <a:bodyPr wrap="none" rtlCol="0">
            <a:spAutoFit/>
          </a:bodyPr>
          <a:lstStyle/>
          <a:p>
            <a:r>
              <a:rPr lang="en-US" sz="1200" dirty="0"/>
              <a:t>Figure adopted from: Yamamoto 2016</a:t>
            </a:r>
          </a:p>
        </p:txBody>
      </p:sp>
    </p:spTree>
    <p:extLst>
      <p:ext uri="{BB962C8B-B14F-4D97-AF65-F5344CB8AC3E}">
        <p14:creationId xmlns:p14="http://schemas.microsoft.com/office/powerpoint/2010/main" val="73165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linds(horizontal)">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linds(horizontal)">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blinds(horizontal)">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blinds(horizontal)">
                                      <p:cBhvr>
                                        <p:cTn id="35" dur="5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blinds(horizontal)">
                                      <p:cBhvr>
                                        <p:cTn id="40" dur="500"/>
                                        <p:tgtEl>
                                          <p:spTgt spid="17"/>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blinds(horizontal)">
                                      <p:cBhvr>
                                        <p:cTn id="45" dur="500"/>
                                        <p:tgtEl>
                                          <p:spTgt spid="15"/>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blinds(horizontal)">
                                      <p:cBhvr>
                                        <p:cTn id="5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15" grpId="0"/>
      <p:bldP spid="16" grpId="0"/>
      <p:bldP spid="17" grpId="0"/>
      <p:bldP spid="9"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2115</TotalTime>
  <Words>2629</Words>
  <Application>Microsoft Macintosh PowerPoint</Application>
  <PresentationFormat>Widescreen</PresentationFormat>
  <Paragraphs>314</Paragraphs>
  <Slides>20</Slides>
  <Notes>19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20</vt:i4>
      </vt:variant>
    </vt:vector>
  </HeadingPairs>
  <TitlesOfParts>
    <vt:vector size="28" baseType="lpstr">
      <vt:lpstr>Arabic Typesetting</vt:lpstr>
      <vt:lpstr>Arial</vt:lpstr>
      <vt:lpstr>Arial Narrow</vt:lpstr>
      <vt:lpstr>Arial Narrow Bold</vt:lpstr>
      <vt:lpstr>Calibri</vt:lpstr>
      <vt:lpstr>Calibri Light</vt:lpstr>
      <vt:lpstr>Cambria Math</vt:lpstr>
      <vt:lpstr>Office Theme</vt:lpstr>
      <vt:lpstr>An Improved Method to Study Viral Entry of Human Cytomegalovirus</vt:lpstr>
      <vt:lpstr>Human Herpesviruses</vt:lpstr>
      <vt:lpstr>Human Cytomegalovirus (HCMV) Disease</vt:lpstr>
      <vt:lpstr>HCMV Composition</vt:lpstr>
      <vt:lpstr>Herpesvirus “core” fusion apparatus</vt:lpstr>
      <vt:lpstr>HCMV auxiliary fusion proteins.</vt:lpstr>
      <vt:lpstr>Minimum Necessary proteins for Fusion/Infection</vt:lpstr>
      <vt:lpstr>HCMV Composition</vt:lpstr>
      <vt:lpstr>Introduction to Cell-Cell Fusion</vt:lpstr>
      <vt:lpstr>Cell-Cell Fusion with HCMV Fusion Proteins</vt:lpstr>
      <vt:lpstr>Can the Cell-Cell Fusion Assay be Improved?</vt:lpstr>
      <vt:lpstr>gL63 Cell-Cell Fusion</vt:lpstr>
      <vt:lpstr>Testing the Conditions of gL63 Cell-Cell Fusion</vt:lpstr>
      <vt:lpstr>Does this fusion regulation system respond to neutralizing antibodies?</vt:lpstr>
      <vt:lpstr>Does this fusion regulation system respond to neutralizing antibodies?</vt:lpstr>
      <vt:lpstr>Are differences in Ab Neutralization observed in vitro, conserved in Cell-Cell Fusion Assay?</vt:lpstr>
      <vt:lpstr>Summary </vt:lpstr>
      <vt:lpstr>Thank you Ryckman Lab </vt:lpstr>
      <vt:lpstr>References</vt:lpstr>
      <vt:lpstr>Any 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 Improved Method to Study Viral Entry of Human Cytomegalovirus</dc:title>
  <dc:creator>Ponsness, Lars A</dc:creator>
  <cp:lastModifiedBy>Ponsness, Lars</cp:lastModifiedBy>
  <cp:revision>86</cp:revision>
  <dcterms:created xsi:type="dcterms:W3CDTF">2022-04-12T22:16:04Z</dcterms:created>
  <dcterms:modified xsi:type="dcterms:W3CDTF">2022-04-21T02:58:05Z</dcterms:modified>
</cp:coreProperties>
</file>