
<file path=[Content_Types].xml><?xml version="1.0" encoding="utf-8"?>
<Types xmlns="http://schemas.openxmlformats.org/package/2006/content-types">
  <Default Extension="rels" ContentType="application/vnd.openxmlformats-package.relationships+xml"/>
  <Override PartName="/ppt/slides/slide14.xml" ContentType="application/vnd.openxmlformats-officedocument.presentationml.slide+xml"/>
  <Override PartName="/ppt/slides/slide62.xml" ContentType="application/vnd.openxmlformats-officedocument.presentationml.slide+xml"/>
  <Default Extension="xml" ContentType="application/xml"/>
  <Override PartName="/ppt/slides/slide45.xml" ContentType="application/vnd.openxmlformats-officedocument.presentationml.slide+xml"/>
  <Override PartName="/ppt/tableStyles.xml" ContentType="application/vnd.openxmlformats-officedocument.presentationml.tableStyles+xml"/>
  <Override PartName="/ppt/slides/slide28.xml" ContentType="application/vnd.openxmlformats-officedocument.presentationml.slide+xml"/>
  <Override PartName="/ppt/slides/slide54.xml" ContentType="application/vnd.openxmlformats-officedocument.presentationml.slide+xml"/>
  <Override PartName="/ppt/slides/slide21.xml" ContentType="application/vnd.openxmlformats-officedocument.presentationml.slide+xml"/>
  <Override PartName="/ppt/slides/slide37.xml" ContentType="application/vnd.openxmlformats-officedocument.presentationml.slide+xml"/>
  <Override PartName="/ppt/slides/slide5.xml" ContentType="application/vnd.openxmlformats-officedocument.presentationml.slide+xml"/>
  <Override PartName="/ppt/slideLayouts/slideLayout5.xml" ContentType="application/vnd.openxmlformats-officedocument.presentationml.slideLayout+xml"/>
  <Override PartName="/ppt/slides/slide30.xml" ContentType="application/vnd.openxmlformats-officedocument.presentationml.slide+xml"/>
  <Override PartName="/ppt/slides/slide13.xml" ContentType="application/vnd.openxmlformats-officedocument.presentationml.slide+xml"/>
  <Override PartName="/ppt/slideMasters/slideMaster1.xml" ContentType="application/vnd.openxmlformats-officedocument.presentationml.slideMaster+xml"/>
  <Override PartName="/docProps/core.xml" ContentType="application/vnd.openxmlformats-package.core-properties+xml"/>
  <Override PartName="/ppt/slides/slide61.xml" ContentType="application/vnd.openxmlformats-officedocument.presentationml.slide+xml"/>
  <Override PartName="/ppt/slides/slide44.xml" ContentType="application/vnd.openxmlformats-officedocument.presentationml.slide+xml"/>
  <Override PartName="/ppt/slides/slide27.xml" ContentType="application/vnd.openxmlformats-officedocument.presentationml.slide+xml"/>
  <Override PartName="/ppt/slides/slide53.xml" ContentType="application/vnd.openxmlformats-officedocument.presentationml.slide+xml"/>
  <Override PartName="/ppt/slides/slide20.xml" ContentType="application/vnd.openxmlformats-officedocument.presentationml.slide+xml"/>
  <Override PartName="/ppt/slides/slide36.xml" ContentType="application/vnd.openxmlformats-officedocument.presentationml.slide+xml"/>
  <Override PartName="/ppt/slides/slide4.xml" ContentType="application/vnd.openxmlformats-officedocument.presentationml.slide+xml"/>
  <Override PartName="/ppt/slides/slide19.xml" ContentType="application/vnd.openxmlformats-officedocument.presentationml.slide+xml"/>
  <Override PartName="/ppt/slideLayouts/slideLayout4.xml" ContentType="application/vnd.openxmlformats-officedocument.presentationml.slideLayout+xml"/>
  <Default Extension="png" ContentType="image/png"/>
  <Override PartName="/ppt/slides/slide12.xml" ContentType="application/vnd.openxmlformats-officedocument.presentationml.slide+xml"/>
  <Override PartName="/ppt/slides/slide60.xml" ContentType="application/vnd.openxmlformats-officedocument.presentationml.slide+xml"/>
  <Override PartName="/ppt/presProps.xml" ContentType="application/vnd.openxmlformats-officedocument.presentationml.presProps+xml"/>
  <Override PartName="/ppt/slides/slide43.xml" ContentType="application/vnd.openxmlformats-officedocument.presentationml.slide+xml"/>
  <Override PartName="/ppt/slides/slide59.xml" ContentType="application/vnd.openxmlformats-officedocument.presentationml.slide+xml"/>
  <Override PartName="/ppt/slides/slide26.xml" ContentType="application/vnd.openxmlformats-officedocument.presentationml.slide+xml"/>
  <Override PartName="/ppt/slides/slide52.xml" ContentType="application/vnd.openxmlformats-officedocument.presentationml.slide+xml"/>
  <Override PartName="/ppt/slides/slide35.xml" ContentType="application/vnd.openxmlformats-officedocument.presentationml.slide+xml"/>
  <Override PartName="/ppt/slides/slide3.xml" ContentType="application/vnd.openxmlformats-officedocument.presentationml.slide+xml"/>
  <Override PartName="/ppt/slides/slide18.xml" ContentType="application/vnd.openxmlformats-officedocument.presentationml.slide+xml"/>
  <Override PartName="/ppt/slideLayouts/slideLayout3.xml" ContentType="application/vnd.openxmlformats-officedocument.presentationml.slideLayout+xml"/>
  <Override PartName="/ppt/slides/slide11.xml" ContentType="application/vnd.openxmlformats-officedocument.presentationml.slide+xml"/>
  <Override PartName="/ppt/slides/slide49.xml" ContentType="application/vnd.openxmlformats-officedocument.presentationml.slide+xml"/>
  <Override PartName="/ppt/slides/slide42.xml" ContentType="application/vnd.openxmlformats-officedocument.presentationml.slide+xml"/>
  <Override PartName="/ppt/slides/slide58.xml" ContentType="application/vnd.openxmlformats-officedocument.presentationml.slide+xml"/>
  <Override PartName="/ppt/slides/slide25.xml" ContentType="application/vnd.openxmlformats-officedocument.presentationml.slide+xml"/>
  <Override PartName="/ppt/slides/slide51.xml" ContentType="application/vnd.openxmlformats-officedocument.presentationml.slide+xml"/>
  <Override PartName="/ppt/slides/slide9.xml" ContentType="application/vnd.openxmlformats-officedocument.presentationml.slide+xml"/>
  <Override PartName="/ppt/slideLayouts/slideLayout9.xml" ContentType="application/vnd.openxmlformats-officedocument.presentationml.slideLayout+xml"/>
  <Override PartName="/ppt/slides/slide34.xml" ContentType="application/vnd.openxmlformats-officedocument.presentationml.slide+xml"/>
  <Override PartName="/ppt/slides/slide2.xml" ContentType="application/vnd.openxmlformats-officedocument.presentationml.slide+xml"/>
  <Override PartName="/ppt/slideLayouts/slideLayout2.xml" ContentType="application/vnd.openxmlformats-officedocument.presentationml.slideLayout+xml"/>
  <Override PartName="/ppt/slides/slide17.xml" ContentType="application/vnd.openxmlformats-officedocument.presentationml.slide+xml"/>
  <Override PartName="/ppt/slides/slide10.xml" ContentType="application/vnd.openxmlformats-officedocument.presentationml.slide+xml"/>
  <Override PartName="/docProps/app.xml" ContentType="application/vnd.openxmlformats-officedocument.extended-properties+xml"/>
  <Override PartName="/ppt/slides/slide48.xml" ContentType="application/vnd.openxmlformats-officedocument.presentationml.slide+xml"/>
  <Override PartName="/ppt/slides/slide41.xml" ContentType="application/vnd.openxmlformats-officedocument.presentationml.slide+xml"/>
  <Override PartName="/ppt/slides/slide57.xml" ContentType="application/vnd.openxmlformats-officedocument.presentationml.slide+xml"/>
  <Override PartName="/ppt/slides/slide24.xml" ContentType="application/vnd.openxmlformats-officedocument.presentationml.slide+xml"/>
  <Override PartName="/ppt/slides/slide50.xml" ContentType="application/vnd.openxmlformats-officedocument.presentationml.slide+xml"/>
  <Override PartName="/ppt/slides/slide8.xml" ContentType="application/vnd.openxmlformats-officedocument.presentationml.slide+xml"/>
  <Override PartName="/ppt/slideLayouts/slideLayout8.xml" ContentType="application/vnd.openxmlformats-officedocument.presentationml.slideLayout+xml"/>
  <Override PartName="/ppt/slides/slide33.xml" ContentType="application/vnd.openxmlformats-officedocument.presentationml.slide+xml"/>
  <Override PartName="/ppt/slides/slide1.xml" ContentType="application/vnd.openxmlformats-officedocument.presentationml.slide+xml"/>
  <Override PartName="/ppt/slideLayouts/slideLayout1.xml" ContentType="application/vnd.openxmlformats-officedocument.presentationml.slideLayout+xml"/>
  <Override PartName="/ppt/slides/slide16.xml" ContentType="application/vnd.openxmlformats-officedocument.presentationml.slide+xml"/>
  <Override PartName="/ppt/viewProps.xml" ContentType="application/vnd.openxmlformats-officedocument.presentationml.viewProps+xml"/>
  <Override PartName="/ppt/slides/slide64.xml" ContentType="application/vnd.openxmlformats-officedocument.presentationml.slide+xml"/>
  <Default Extension="jpeg" ContentType="image/jpeg"/>
  <Override PartName="/ppt/slides/slide47.xml" ContentType="application/vnd.openxmlformats-officedocument.presentationml.slide+xml"/>
  <Override PartName="/ppt/slides/slide40.xml" ContentType="application/vnd.openxmlformats-officedocument.presentationml.slide+xml"/>
  <Override PartName="/ppt/theme/theme2.xml" ContentType="application/vnd.openxmlformats-officedocument.theme+xml"/>
  <Override PartName="/ppt/slides/slide56.xml" ContentType="application/vnd.openxmlformats-officedocument.presentationml.slide+xml"/>
  <Override PartName="/ppt/slideLayouts/slideLayout11.xml" ContentType="application/vnd.openxmlformats-officedocument.presentationml.slideLayout+xml"/>
  <Override PartName="/ppt/slides/slide39.xml" ContentType="application/vnd.openxmlformats-officedocument.presentationml.slide+xml"/>
  <Override PartName="/ppt/slides/slide23.xml" ContentType="application/vnd.openxmlformats-officedocument.presentationml.slide+xml"/>
  <Override PartName="/ppt/slides/slide7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5.xml" ContentType="application/vnd.openxmlformats-officedocument.presentationml.slide+xml"/>
  <Override PartName="/ppt/slides/slide63.xml" ContentType="application/vnd.openxmlformats-officedocument.presentationml.slide+xml"/>
  <Override PartName="/ppt/slides/slide46.xml" ContentType="application/vnd.openxmlformats-officedocument.presentationml.slide+xml"/>
  <Override PartName="/ppt/slides/slide29.xml" ContentType="application/vnd.openxmlformats-officedocument.presentationml.slide+xml"/>
  <Override PartName="/ppt/slides/slide55.xml" ContentType="application/vnd.openxmlformats-officedocument.presentationml.slide+xml"/>
  <Override PartName="/ppt/theme/theme1.xml" ContentType="application/vnd.openxmlformats-officedocument.theme+xml"/>
  <Override PartName="/ppt/slides/slide22.xml" ContentType="application/vnd.openxmlformats-officedocument.presentationml.slide+xml"/>
  <Override PartName="/ppt/slides/slide38.xml" ContentType="application/vnd.openxmlformats-officedocument.presentationml.slide+xml"/>
  <Override PartName="/ppt/presentation.xml" ContentType="application/vnd.openxmlformats-officedocument.presentationml.presentation.main+xml"/>
  <Override PartName="/ppt/slides/slide6.xml" ContentType="application/vnd.openxmlformats-officedocument.presentationml.slide+xml"/>
  <Override PartName="/ppt/slideLayouts/slideLayout10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31.xml" ContentType="application/vnd.openxmlformats-officedocument.presentationml.slide+xml"/>
  <Default Extension="bin" ContentType="application/vnd.openxmlformats-officedocument.presentationml.printerSettings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>
  <p:sldMasterIdLst>
    <p:sldMasterId id="2147483648" r:id="rId1"/>
  </p:sldMasterIdLst>
  <p:notesMasterIdLst>
    <p:notesMasterId r:id="rId66"/>
  </p:notesMasterIdLst>
  <p:sldIdLst>
    <p:sldId id="256" r:id="rId2"/>
    <p:sldId id="262" r:id="rId3"/>
    <p:sldId id="263" r:id="rId4"/>
    <p:sldId id="265" r:id="rId5"/>
    <p:sldId id="266" r:id="rId6"/>
    <p:sldId id="269" r:id="rId7"/>
    <p:sldId id="267" r:id="rId8"/>
    <p:sldId id="259" r:id="rId9"/>
    <p:sldId id="326" r:id="rId10"/>
    <p:sldId id="275" r:id="rId11"/>
    <p:sldId id="276" r:id="rId12"/>
    <p:sldId id="317" r:id="rId13"/>
    <p:sldId id="281" r:id="rId14"/>
    <p:sldId id="322" r:id="rId15"/>
    <p:sldId id="323" r:id="rId16"/>
    <p:sldId id="309" r:id="rId17"/>
    <p:sldId id="312" r:id="rId18"/>
    <p:sldId id="268" r:id="rId19"/>
    <p:sldId id="314" r:id="rId20"/>
    <p:sldId id="315" r:id="rId21"/>
    <p:sldId id="321" r:id="rId22"/>
    <p:sldId id="320" r:id="rId23"/>
    <p:sldId id="318" r:id="rId24"/>
    <p:sldId id="319" r:id="rId25"/>
    <p:sldId id="300" r:id="rId26"/>
    <p:sldId id="303" r:id="rId27"/>
    <p:sldId id="284" r:id="rId28"/>
    <p:sldId id="283" r:id="rId29"/>
    <p:sldId id="285" r:id="rId30"/>
    <p:sldId id="286" r:id="rId31"/>
    <p:sldId id="287" r:id="rId32"/>
    <p:sldId id="288" r:id="rId33"/>
    <p:sldId id="305" r:id="rId34"/>
    <p:sldId id="304" r:id="rId35"/>
    <p:sldId id="310" r:id="rId36"/>
    <p:sldId id="311" r:id="rId37"/>
    <p:sldId id="277" r:id="rId38"/>
    <p:sldId id="307" r:id="rId39"/>
    <p:sldId id="308" r:id="rId40"/>
    <p:sldId id="306" r:id="rId41"/>
    <p:sldId id="258" r:id="rId42"/>
    <p:sldId id="279" r:id="rId43"/>
    <p:sldId id="273" r:id="rId44"/>
    <p:sldId id="278" r:id="rId45"/>
    <p:sldId id="257" r:id="rId46"/>
    <p:sldId id="292" r:id="rId47"/>
    <p:sldId id="294" r:id="rId48"/>
    <p:sldId id="293" r:id="rId49"/>
    <p:sldId id="291" r:id="rId50"/>
    <p:sldId id="298" r:id="rId51"/>
    <p:sldId id="297" r:id="rId52"/>
    <p:sldId id="296" r:id="rId53"/>
    <p:sldId id="301" r:id="rId54"/>
    <p:sldId id="299" r:id="rId55"/>
    <p:sldId id="302" r:id="rId56"/>
    <p:sldId id="272" r:id="rId57"/>
    <p:sldId id="270" r:id="rId58"/>
    <p:sldId id="271" r:id="rId59"/>
    <p:sldId id="289" r:id="rId60"/>
    <p:sldId id="295" r:id="rId61"/>
    <p:sldId id="324" r:id="rId62"/>
    <p:sldId id="264" r:id="rId63"/>
    <p:sldId id="316" r:id="rId64"/>
    <p:sldId id="261" r:id="rId6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extLst>
    <p:ext uri="{E76CE94A-603C-4142-B9EB-6D1370010A27}">
      <p14:discardImageEditData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0"/>
    </p:ext>
    <p:ext uri="{D31A062A-798A-4329-ABDD-BBA856620510}">
      <p14:defaultImageDpi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660B408-B3CF-4A94-85FC-2B1E0A45F4A2}" styleName="Dark Style 2 - Accent 1/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lastView="sldSorterView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2496" y="-105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63" Type="http://schemas.openxmlformats.org/officeDocument/2006/relationships/slide" Target="slides/slide62.xml"/><Relationship Id="rId64" Type="http://schemas.openxmlformats.org/officeDocument/2006/relationships/slide" Target="slides/slide63.xml"/><Relationship Id="rId65" Type="http://schemas.openxmlformats.org/officeDocument/2006/relationships/slide" Target="slides/slide64.xml"/><Relationship Id="rId66" Type="http://schemas.openxmlformats.org/officeDocument/2006/relationships/notesMaster" Target="notesMasters/notesMaster1.xml"/><Relationship Id="rId67" Type="http://schemas.openxmlformats.org/officeDocument/2006/relationships/printerSettings" Target="printerSettings/printerSettings1.bin"/><Relationship Id="rId68" Type="http://schemas.openxmlformats.org/officeDocument/2006/relationships/presProps" Target="presProps.xml"/><Relationship Id="rId69" Type="http://schemas.openxmlformats.org/officeDocument/2006/relationships/viewProps" Target="viewProps.xml"/><Relationship Id="rId50" Type="http://schemas.openxmlformats.org/officeDocument/2006/relationships/slide" Target="slides/slide49.xml"/><Relationship Id="rId51" Type="http://schemas.openxmlformats.org/officeDocument/2006/relationships/slide" Target="slides/slide50.xml"/><Relationship Id="rId52" Type="http://schemas.openxmlformats.org/officeDocument/2006/relationships/slide" Target="slides/slide51.xml"/><Relationship Id="rId53" Type="http://schemas.openxmlformats.org/officeDocument/2006/relationships/slide" Target="slides/slide52.xml"/><Relationship Id="rId54" Type="http://schemas.openxmlformats.org/officeDocument/2006/relationships/slide" Target="slides/slide53.xml"/><Relationship Id="rId55" Type="http://schemas.openxmlformats.org/officeDocument/2006/relationships/slide" Target="slides/slide54.xml"/><Relationship Id="rId56" Type="http://schemas.openxmlformats.org/officeDocument/2006/relationships/slide" Target="slides/slide55.xml"/><Relationship Id="rId57" Type="http://schemas.openxmlformats.org/officeDocument/2006/relationships/slide" Target="slides/slide56.xml"/><Relationship Id="rId58" Type="http://schemas.openxmlformats.org/officeDocument/2006/relationships/slide" Target="slides/slide57.xml"/><Relationship Id="rId59" Type="http://schemas.openxmlformats.org/officeDocument/2006/relationships/slide" Target="slides/slide58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slide" Target="slides/slide4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70" Type="http://schemas.openxmlformats.org/officeDocument/2006/relationships/theme" Target="theme/theme1.xml"/><Relationship Id="rId71" Type="http://schemas.openxmlformats.org/officeDocument/2006/relationships/tableStyles" Target="tableStyles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60" Type="http://schemas.openxmlformats.org/officeDocument/2006/relationships/slide" Target="slides/slide59.xml"/><Relationship Id="rId61" Type="http://schemas.openxmlformats.org/officeDocument/2006/relationships/slide" Target="slides/slide60.xml"/><Relationship Id="rId62" Type="http://schemas.openxmlformats.org/officeDocument/2006/relationships/slide" Target="slides/slide61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EBFDEE3-0FF2-C845-82A0-135EFA3B535F}" type="datetimeFigureOut">
              <a:rPr lang="en-US" smtClean="0"/>
              <a:pPr/>
              <a:t>4/24/15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B8C678A-5ABF-BB4B-8200-FFBF41BF00C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0325516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68F053-28E7-473E-A45A-0BDA5D772AFE}" type="datetimeFigureOut">
              <a:rPr lang="en-US" smtClean="0"/>
              <a:pPr/>
              <a:t>4/24/15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7DBF3-090A-4919-92AB-E0886AA2D7D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40591973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68F053-28E7-473E-A45A-0BDA5D772AFE}" type="datetimeFigureOut">
              <a:rPr lang="en-US" smtClean="0"/>
              <a:pPr/>
              <a:t>4/24/15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7DBF3-090A-4919-92AB-E0886AA2D7D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7447666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68F053-28E7-473E-A45A-0BDA5D772AFE}" type="datetimeFigureOut">
              <a:rPr lang="en-US" smtClean="0"/>
              <a:pPr/>
              <a:t>4/24/15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7DBF3-090A-4919-92AB-E0886AA2D7D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181801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68F053-28E7-473E-A45A-0BDA5D772AFE}" type="datetimeFigureOut">
              <a:rPr lang="en-US" smtClean="0"/>
              <a:pPr/>
              <a:t>4/24/15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7DBF3-090A-4919-92AB-E0886AA2D7D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6323039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68F053-28E7-473E-A45A-0BDA5D772AFE}" type="datetimeFigureOut">
              <a:rPr lang="en-US" smtClean="0"/>
              <a:pPr/>
              <a:t>4/24/15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7DBF3-090A-4919-92AB-E0886AA2D7D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3586674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68F053-28E7-473E-A45A-0BDA5D772AFE}" type="datetimeFigureOut">
              <a:rPr lang="en-US" smtClean="0"/>
              <a:pPr/>
              <a:t>4/24/15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7DBF3-090A-4919-92AB-E0886AA2D7D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5331687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68F053-28E7-473E-A45A-0BDA5D772AFE}" type="datetimeFigureOut">
              <a:rPr lang="en-US" smtClean="0"/>
              <a:pPr/>
              <a:t>4/24/15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7DBF3-090A-4919-92AB-E0886AA2D7D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5154654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68F053-28E7-473E-A45A-0BDA5D772AFE}" type="datetimeFigureOut">
              <a:rPr lang="en-US" smtClean="0"/>
              <a:pPr/>
              <a:t>4/24/15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7DBF3-090A-4919-92AB-E0886AA2D7D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4717612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68F053-28E7-473E-A45A-0BDA5D772AFE}" type="datetimeFigureOut">
              <a:rPr lang="en-US" smtClean="0"/>
              <a:pPr/>
              <a:t>4/24/15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7DBF3-090A-4919-92AB-E0886AA2D7D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1022886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68F053-28E7-473E-A45A-0BDA5D772AFE}" type="datetimeFigureOut">
              <a:rPr lang="en-US" smtClean="0"/>
              <a:pPr/>
              <a:t>4/24/15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7DBF3-090A-4919-92AB-E0886AA2D7D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1788445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68F053-28E7-473E-A45A-0BDA5D772AFE}" type="datetimeFigureOut">
              <a:rPr lang="en-US" smtClean="0"/>
              <a:pPr/>
              <a:t>4/24/15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7DBF3-090A-4919-92AB-E0886AA2D7D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7265458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68F053-28E7-473E-A45A-0BDA5D772AFE}" type="datetimeFigureOut">
              <a:rPr lang="en-US" smtClean="0"/>
              <a:pPr/>
              <a:t>4/24/15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47DBF3-090A-4919-92AB-E0886AA2D7D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5063568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eg"/><Relationship Id="rId3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6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9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0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1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2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3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4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5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6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8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9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0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1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2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3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4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5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6.pn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7.pn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8.pn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9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4" Type="http://schemas.openxmlformats.org/officeDocument/2006/relationships/image" Target="../media/image42.png"/><Relationship Id="rId5" Type="http://schemas.openxmlformats.org/officeDocument/2006/relationships/image" Target="../media/image43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0.png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4.png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5.png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6.png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7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8.png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9.png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0.png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1.png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2.png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3.png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4.png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5.png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6.png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7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8.png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9.png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0.jpeg"/><Relationship Id="rId3" Type="http://schemas.openxmlformats.org/officeDocument/2006/relationships/image" Target="../media/image61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0"/>
            <a:ext cx="8686800" cy="2971800"/>
          </a:xfrm>
        </p:spPr>
        <p:txBody>
          <a:bodyPr>
            <a:normAutofit fontScale="90000"/>
          </a:bodyPr>
          <a:lstStyle/>
          <a:p>
            <a:r>
              <a:rPr lang="en-US" sz="6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The Clark Fork River Basin Information Ecosystem: a preliminary survey</a:t>
            </a:r>
            <a:endParaRPr lang="en-US" sz="6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657600" y="4343400"/>
            <a:ext cx="3886200" cy="2286000"/>
          </a:xfrm>
        </p:spPr>
        <p:txBody>
          <a:bodyPr>
            <a:normAutofit fontScale="70000" lnSpcReduction="20000"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Barry N. Brown</a:t>
            </a:r>
          </a:p>
          <a:p>
            <a:r>
              <a:rPr lang="en-US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Science Librarian</a:t>
            </a:r>
          </a:p>
          <a:p>
            <a:r>
              <a:rPr lang="en-US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University of Montana</a:t>
            </a:r>
          </a:p>
          <a:p>
            <a:r>
              <a:rPr lang="en-US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Mansfield Library</a:t>
            </a:r>
          </a:p>
          <a:p>
            <a:r>
              <a:rPr lang="en-US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</a:t>
            </a:r>
            <a:r>
              <a:rPr lang="en-US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nd </a:t>
            </a:r>
          </a:p>
          <a:p>
            <a:r>
              <a:rPr lang="en-US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Systems Ecology Program</a:t>
            </a:r>
            <a:endParaRPr lang="en-US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248400" y="2819400"/>
            <a:ext cx="268910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2015 Clark Symposium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April 23 – 24, 2015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The University of Montana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5" name="Picture 4" descr="logo-ey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400" y="2971800"/>
            <a:ext cx="2324100" cy="1485900"/>
          </a:xfrm>
          <a:prstGeom prst="rect">
            <a:avLst/>
          </a:prstGeom>
        </p:spPr>
      </p:pic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983114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oogl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04800"/>
            <a:ext cx="9144000" cy="472718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ing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5538" y="0"/>
            <a:ext cx="8632923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5-04-23 at 6.05.10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582918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52400" y="5867400"/>
            <a:ext cx="866854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Citizen / Volunteer </a:t>
            </a:r>
            <a:r>
              <a:rPr lang="en-US" b="1" dirty="0" smtClean="0"/>
              <a:t>Advisory, Education </a:t>
            </a:r>
            <a:r>
              <a:rPr lang="en-US" b="1" dirty="0" smtClean="0"/>
              <a:t>or Advocacy Groups:  </a:t>
            </a:r>
            <a:r>
              <a:rPr lang="en-US" dirty="0" smtClean="0"/>
              <a:t>CFR Technical Assistance</a:t>
            </a:r>
            <a:r>
              <a:rPr lang="en-US" dirty="0" smtClean="0"/>
              <a:t> </a:t>
            </a:r>
          </a:p>
          <a:p>
            <a:r>
              <a:rPr lang="en-US" dirty="0" smtClean="0"/>
              <a:t>Committee; CFR </a:t>
            </a:r>
            <a:r>
              <a:rPr lang="en-US" dirty="0" smtClean="0"/>
              <a:t>Basin Task Force; CF Watershed Education Program; CF Coalition;</a:t>
            </a:r>
            <a:r>
              <a:rPr lang="en-US" dirty="0" smtClean="0"/>
              <a:t> Flathead</a:t>
            </a:r>
          </a:p>
          <a:p>
            <a:r>
              <a:rPr lang="en-US" dirty="0" smtClean="0"/>
              <a:t>Lakers; </a:t>
            </a:r>
            <a:r>
              <a:rPr lang="en-US" dirty="0" smtClean="0"/>
              <a:t>etc</a:t>
            </a:r>
            <a:r>
              <a:rPr lang="en-US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91557084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Missoulian 1998 to Present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0"/>
            <a:ext cx="579368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457598" y="2514600"/>
            <a:ext cx="26864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5,577 Results </a:t>
            </a:r>
            <a:r>
              <a:rPr lang="en-US" dirty="0" smtClean="0"/>
              <a:t>back to 1998</a:t>
            </a:r>
            <a:endParaRPr lang="en-US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ccessWorldNew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85800"/>
            <a:ext cx="9144000" cy="5968557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600200" y="152400"/>
            <a:ext cx="49472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1,002 Results when limited to Lead/First Paragraph</a:t>
            </a:r>
            <a:endParaRPr lang="en-US" dirty="0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87189983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2400" y="990600"/>
            <a:ext cx="8810024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/>
              <a:t>Magazine </a:t>
            </a:r>
            <a:r>
              <a:rPr lang="en-US" sz="3200" dirty="0" smtClean="0"/>
              <a:t>Articles (Popular not Scholarly/Technical):</a:t>
            </a:r>
            <a:endParaRPr lang="en-US" sz="3200" dirty="0" smtClean="0"/>
          </a:p>
        </p:txBody>
      </p:sp>
      <p:sp>
        <p:nvSpPr>
          <p:cNvPr id="3" name="TextBox 2"/>
          <p:cNvSpPr txBox="1"/>
          <p:nvPr/>
        </p:nvSpPr>
        <p:spPr>
          <a:xfrm>
            <a:off x="1524000" y="1981200"/>
            <a:ext cx="4048517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Academic OneFile (Gale) = 18</a:t>
            </a:r>
          </a:p>
          <a:p>
            <a:endParaRPr lang="en-US" dirty="0"/>
          </a:p>
          <a:p>
            <a:r>
              <a:rPr lang="en-US" dirty="0" smtClean="0"/>
              <a:t>Academic Search Complete (</a:t>
            </a:r>
            <a:r>
              <a:rPr lang="en-US" dirty="0" err="1" smtClean="0"/>
              <a:t>Ebsco</a:t>
            </a:r>
            <a:r>
              <a:rPr lang="en-US" dirty="0" smtClean="0"/>
              <a:t>) = 13 </a:t>
            </a:r>
          </a:p>
          <a:p>
            <a:endParaRPr lang="en-US" dirty="0"/>
          </a:p>
          <a:p>
            <a:r>
              <a:rPr lang="en-US" dirty="0" err="1" smtClean="0"/>
              <a:t>Omnifile</a:t>
            </a:r>
            <a:r>
              <a:rPr lang="en-US" dirty="0" smtClean="0"/>
              <a:t> (Wilson) = 14</a:t>
            </a:r>
            <a:endParaRPr lang="en-US" dirty="0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32898376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S Result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tretch>
            <a:fillRect/>
          </a:stretch>
        </p:blipFill>
        <p:spPr>
          <a:xfrm>
            <a:off x="304800" y="0"/>
            <a:ext cx="85108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343400" y="457200"/>
            <a:ext cx="31144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4,240 Results for Phrase Search</a:t>
            </a:r>
            <a:endParaRPr lang="en-US" dirty="0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413698618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WoS Result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tretch>
            <a:fillRect/>
          </a:stretch>
        </p:blipFill>
        <p:spPr>
          <a:xfrm>
            <a:off x="0" y="438799"/>
            <a:ext cx="9144000" cy="641920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895600" y="0"/>
            <a:ext cx="30886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211 Results with Phrase Search</a:t>
            </a:r>
            <a:endParaRPr lang="en-US" dirty="0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93200618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Wordle 211 WoS with Abstract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28600"/>
            <a:ext cx="9144000" cy="586340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81000" y="6248400"/>
            <a:ext cx="82647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Word Cloud from all</a:t>
            </a:r>
            <a:r>
              <a:rPr lang="en-US" dirty="0" smtClean="0"/>
              <a:t> 211 citations </a:t>
            </a:r>
            <a:r>
              <a:rPr lang="en-US" dirty="0" smtClean="0"/>
              <a:t>and abstracts for “Clark Fork River” – Web of Science</a:t>
            </a:r>
            <a:endParaRPr lang="en-US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WoS Title Highest Cite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tretch>
            <a:fillRect/>
          </a:stretch>
        </p:blipFill>
        <p:spPr>
          <a:xfrm>
            <a:off x="0" y="152400"/>
            <a:ext cx="9144000" cy="653545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419600" y="1219200"/>
            <a:ext cx="3200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46 Results Limited </a:t>
            </a:r>
            <a:r>
              <a:rPr lang="en-US" dirty="0" smtClean="0">
                <a:solidFill>
                  <a:srgbClr val="FF0000"/>
                </a:solidFill>
              </a:rPr>
              <a:t>to Title Field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41829581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153400" cy="4525962"/>
          </a:xfrm>
        </p:spPr>
        <p:txBody>
          <a:bodyPr>
            <a:normAutofit/>
          </a:bodyPr>
          <a:lstStyle/>
          <a:p>
            <a:r>
              <a:rPr lang="en-US" dirty="0" smtClean="0"/>
              <a:t>What is the best way to find information about the Clark Fork River Basin?</a:t>
            </a:r>
            <a:endParaRPr lang="en-US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WoS Author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tretch>
            <a:fillRect/>
          </a:stretch>
        </p:blipFill>
        <p:spPr>
          <a:xfrm>
            <a:off x="457200" y="0"/>
            <a:ext cx="7570177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438400" y="990600"/>
            <a:ext cx="65103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Using the 211 articles - Most </a:t>
            </a:r>
            <a:r>
              <a:rPr lang="en-US" dirty="0" smtClean="0">
                <a:solidFill>
                  <a:srgbClr val="FF0000"/>
                </a:solidFill>
              </a:rPr>
              <a:t>Prolific Authors for CFR Journal Articles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32843006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WoS Author Affiliation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tretch>
            <a:fillRect/>
          </a:stretch>
        </p:blipFill>
        <p:spPr>
          <a:xfrm>
            <a:off x="736600" y="0"/>
            <a:ext cx="7647972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038600" y="990600"/>
            <a:ext cx="3886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Organizations of CFR researchers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70585784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WoS Countrie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tretch>
            <a:fillRect/>
          </a:stretch>
        </p:blipFill>
        <p:spPr>
          <a:xfrm>
            <a:off x="787400" y="0"/>
            <a:ext cx="7549931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657600" y="1066800"/>
            <a:ext cx="35244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Countries of CFR article researchers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20009461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WoS Funding Source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tretch>
            <a:fillRect/>
          </a:stretch>
        </p:blipFill>
        <p:spPr>
          <a:xfrm>
            <a:off x="0" y="177800"/>
            <a:ext cx="9144000" cy="648523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124200" y="1143000"/>
            <a:ext cx="53951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Funding Sources for research leading to the CFR articles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03164420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WoS Journal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tretch>
            <a:fillRect/>
          </a:stretch>
        </p:blipFill>
        <p:spPr>
          <a:xfrm>
            <a:off x="0" y="203200"/>
            <a:ext cx="9144000" cy="644577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419600" y="1295400"/>
            <a:ext cx="34547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Journals with the most CFR articles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9243658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ES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tretch>
            <a:fillRect/>
          </a:stretch>
        </p:blipFill>
        <p:spPr>
          <a:xfrm>
            <a:off x="0" y="152400"/>
            <a:ext cx="9144000" cy="6111744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152400"/>
            <a:ext cx="8305800" cy="1219200"/>
          </a:xfrm>
        </p:spPr>
        <p:txBody>
          <a:bodyPr>
            <a:normAutofit fontScale="90000"/>
          </a:bodyPr>
          <a:lstStyle/>
          <a:p>
            <a:pPr algn="l"/>
            <a:r>
              <a:rPr lang="en-US" sz="4800" dirty="0" smtClean="0">
                <a:latin typeface="Arial" pitchFamily="34" charset="0"/>
                <a:cs typeface="Arial" pitchFamily="34" charset="0"/>
              </a:rPr>
              <a:t>    Journal </a:t>
            </a:r>
            <a:r>
              <a:rPr lang="en-US" sz="4800" dirty="0" smtClean="0">
                <a:latin typeface="Arial" pitchFamily="34" charset="0"/>
                <a:cs typeface="Arial" pitchFamily="34" charset="0"/>
              </a:rPr>
              <a:t>Article Indexes – </a:t>
            </a:r>
            <a:br>
              <a:rPr lang="en-US" sz="4800" dirty="0" smtClean="0">
                <a:latin typeface="Arial" pitchFamily="34" charset="0"/>
                <a:cs typeface="Arial" pitchFamily="34" charset="0"/>
              </a:rPr>
            </a:br>
            <a:r>
              <a:rPr lang="en-US" sz="4800" dirty="0" smtClean="0">
                <a:latin typeface="Arial" pitchFamily="34" charset="0"/>
                <a:cs typeface="Arial" pitchFamily="34" charset="0"/>
              </a:rPr>
              <a:t>Search of “Clark Fork River”</a:t>
            </a:r>
            <a:endParaRPr lang="en-US" sz="4800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443558829"/>
              </p:ext>
            </p:extLst>
          </p:nvPr>
        </p:nvGraphicFramePr>
        <p:xfrm>
          <a:off x="533400" y="1676400"/>
          <a:ext cx="7924799" cy="3230879"/>
        </p:xfrm>
        <a:graphic>
          <a:graphicData uri="http://schemas.openxmlformats.org/drawingml/2006/table">
            <a:tbl>
              <a:tblPr firstRow="1" bandRow="1">
                <a:tableStyleId>{0660B408-B3CF-4A94-85FC-2B1E0A45F4A2}</a:tableStyleId>
              </a:tblPr>
              <a:tblGrid>
                <a:gridCol w="1905000"/>
                <a:gridCol w="1600200"/>
                <a:gridCol w="1447800"/>
                <a:gridCol w="1447800"/>
                <a:gridCol w="1523999"/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Total Results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Total Journal Articles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Title Results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And Metal*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Google S.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4,240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?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326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2,330</a:t>
                      </a:r>
                      <a:endParaRPr lang="en-US" sz="28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Web</a:t>
                      </a:r>
                      <a:r>
                        <a:rPr lang="en-US" sz="2800" baseline="0" dirty="0" smtClean="0"/>
                        <a:t> of S.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211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200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46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161</a:t>
                      </a:r>
                      <a:endParaRPr lang="en-US" sz="28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ESPM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210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173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145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148</a:t>
                      </a:r>
                      <a:endParaRPr lang="en-US" sz="28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GeoRef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132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105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73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78</a:t>
                      </a:r>
                      <a:endParaRPr lang="en-US" sz="28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Fish, FAWB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90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44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44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36</a:t>
                      </a:r>
                      <a:endParaRPr lang="en-US" sz="28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457200" y="5029200"/>
            <a:ext cx="8148272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Google S. = Google Scholar; oldest result found was published in 1902</a:t>
            </a:r>
          </a:p>
          <a:p>
            <a:r>
              <a:rPr lang="en-US" dirty="0" smtClean="0"/>
              <a:t>Web of S. = Web of Science (Thomson); oldest in 1982</a:t>
            </a:r>
          </a:p>
          <a:p>
            <a:r>
              <a:rPr lang="en-US" dirty="0" smtClean="0"/>
              <a:t>ESPM = Environmental Science &amp; Pollution Management (</a:t>
            </a:r>
            <a:r>
              <a:rPr lang="en-US" dirty="0" err="1" smtClean="0"/>
              <a:t>Proquest</a:t>
            </a:r>
            <a:r>
              <a:rPr lang="en-US" dirty="0" smtClean="0"/>
              <a:t>); oldest in 1947</a:t>
            </a:r>
          </a:p>
          <a:p>
            <a:r>
              <a:rPr lang="en-US" dirty="0" smtClean="0"/>
              <a:t>GeoRef = GeoRef (</a:t>
            </a:r>
            <a:r>
              <a:rPr lang="en-US" dirty="0" err="1" smtClean="0"/>
              <a:t>Proquest</a:t>
            </a:r>
            <a:r>
              <a:rPr lang="en-US" dirty="0" smtClean="0"/>
              <a:t>); oldest in 1984</a:t>
            </a:r>
          </a:p>
          <a:p>
            <a:r>
              <a:rPr lang="en-US" dirty="0" smtClean="0"/>
              <a:t>Fish, FAWB = Fish, Fisheries &amp; Aquatic Biodiversity Worldwide (</a:t>
            </a:r>
            <a:r>
              <a:rPr lang="en-US" dirty="0" err="1" smtClean="0"/>
              <a:t>Ebsco</a:t>
            </a:r>
            <a:r>
              <a:rPr lang="en-US" dirty="0" smtClean="0"/>
              <a:t>); oldest in 1949</a:t>
            </a:r>
            <a:endParaRPr lang="en-US" dirty="0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142627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S Free Acces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79842"/>
            <a:ext cx="9144000" cy="649831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276600" y="762000"/>
            <a:ext cx="51737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326 Results when Limited to Title; How much access?</a:t>
            </a:r>
            <a:endParaRPr lang="en-US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S Acces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0"/>
            <a:ext cx="699516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S Buy Acces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0600" y="0"/>
            <a:ext cx="6139843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391400" y="4191000"/>
            <a:ext cx="118509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$48 to 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b</a:t>
            </a:r>
            <a:r>
              <a:rPr lang="en-US" dirty="0" smtClean="0">
                <a:solidFill>
                  <a:srgbClr val="FF0000"/>
                </a:solidFill>
              </a:rPr>
              <a:t>uy access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t</a:t>
            </a:r>
            <a:r>
              <a:rPr lang="en-US" dirty="0" smtClean="0">
                <a:solidFill>
                  <a:srgbClr val="FF0000"/>
                </a:solidFill>
              </a:rPr>
              <a:t>o one 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Article!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PendoreillerivermapWatershedWikimedia Drawn by Shannon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9362" y="0"/>
            <a:ext cx="6965276" cy="68580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143000" y="6172200"/>
            <a:ext cx="371127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Pend Oreille Watershed Wikimedia Drawn by Shannon1</a:t>
            </a:r>
            <a:endParaRPr lang="en-US" sz="1200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S Rent Acces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6584"/>
            <a:ext cx="9144000" cy="6744832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S Access?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77926"/>
            <a:ext cx="9144000" cy="530214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48000" y="228600"/>
            <a:ext cx="30089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Sometimes nothing to click on</a:t>
            </a:r>
            <a:endParaRPr lang="en-US" dirty="0"/>
          </a:p>
        </p:txBody>
      </p:sp>
      <p:cxnSp>
        <p:nvCxnSpPr>
          <p:cNvPr id="5" name="Straight Arrow Connector 4"/>
          <p:cNvCxnSpPr/>
          <p:nvPr/>
        </p:nvCxnSpPr>
        <p:spPr>
          <a:xfrm rot="5400000">
            <a:off x="5486400" y="1295400"/>
            <a:ext cx="1676400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S IA Acces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85800"/>
            <a:ext cx="9144000" cy="590044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590800" y="152400"/>
            <a:ext cx="27596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Copy and paste into Google</a:t>
            </a:r>
            <a:endParaRPr lang="en-US" dirty="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14400" y="990600"/>
            <a:ext cx="6594411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i="1" dirty="0" smtClean="0"/>
              <a:t>Clickable Access to </a:t>
            </a:r>
            <a:r>
              <a:rPr lang="en-US" sz="3200" i="1" dirty="0" err="1" smtClean="0"/>
              <a:t>Fulltext</a:t>
            </a:r>
            <a:r>
              <a:rPr lang="en-US" sz="3200" i="1" dirty="0"/>
              <a:t> </a:t>
            </a:r>
            <a:r>
              <a:rPr lang="en-US" sz="3200" i="1" dirty="0" smtClean="0"/>
              <a:t>– brief test</a:t>
            </a:r>
            <a:endParaRPr lang="en-US" sz="3200" i="1" dirty="0"/>
          </a:p>
        </p:txBody>
      </p:sp>
      <p:sp>
        <p:nvSpPr>
          <p:cNvPr id="3" name="TextBox 2"/>
          <p:cNvSpPr txBox="1"/>
          <p:nvPr/>
        </p:nvSpPr>
        <p:spPr>
          <a:xfrm>
            <a:off x="76200" y="1905000"/>
            <a:ext cx="9170449" cy="28623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Google Scholar </a:t>
            </a:r>
            <a:r>
              <a:rPr lang="en-US" dirty="0" smtClean="0"/>
              <a:t>from Home (clicking on first and last citations on each page for 10 pages):</a:t>
            </a:r>
          </a:p>
          <a:p>
            <a:r>
              <a:rPr lang="en-US" dirty="0"/>
              <a:t>	</a:t>
            </a:r>
            <a:r>
              <a:rPr lang="en-US" dirty="0" smtClean="0"/>
              <a:t>Success = 3 citations = </a:t>
            </a:r>
            <a:r>
              <a:rPr lang="en-US" b="1" dirty="0" smtClean="0"/>
              <a:t>15%</a:t>
            </a:r>
          </a:p>
          <a:p>
            <a:r>
              <a:rPr lang="en-US" dirty="0"/>
              <a:t>	</a:t>
            </a:r>
            <a:r>
              <a:rPr lang="en-US" dirty="0" smtClean="0"/>
              <a:t>Failure = 11 citations</a:t>
            </a:r>
          </a:p>
          <a:p>
            <a:r>
              <a:rPr lang="en-US" dirty="0"/>
              <a:t>	</a:t>
            </a:r>
            <a:r>
              <a:rPr lang="en-US" dirty="0" smtClean="0"/>
              <a:t>Requires further searching beyond GS = 6 (eventual success might be 15 to 45%)</a:t>
            </a:r>
          </a:p>
          <a:p>
            <a:endParaRPr lang="en-US" dirty="0"/>
          </a:p>
          <a:p>
            <a:r>
              <a:rPr lang="en-US" b="1" dirty="0" smtClean="0"/>
              <a:t>Web of Science</a:t>
            </a:r>
            <a:r>
              <a:rPr lang="en-US" dirty="0" smtClean="0"/>
              <a:t> from UM Campus </a:t>
            </a:r>
            <a:r>
              <a:rPr lang="en-US" dirty="0"/>
              <a:t>(clicking on first and last citations on each page for 10 pages)</a:t>
            </a:r>
            <a:r>
              <a:rPr lang="en-US" dirty="0" smtClean="0"/>
              <a:t>:</a:t>
            </a:r>
          </a:p>
          <a:p>
            <a:r>
              <a:rPr lang="en-US" dirty="0"/>
              <a:t>	</a:t>
            </a:r>
            <a:r>
              <a:rPr lang="en-US" dirty="0" smtClean="0"/>
              <a:t>Success = 17 citations = </a:t>
            </a:r>
            <a:r>
              <a:rPr lang="en-US" b="1" dirty="0" smtClean="0"/>
              <a:t>85%</a:t>
            </a:r>
          </a:p>
          <a:p>
            <a:r>
              <a:rPr lang="en-US" dirty="0"/>
              <a:t>	</a:t>
            </a:r>
            <a:r>
              <a:rPr lang="en-US" dirty="0" smtClean="0"/>
              <a:t>Failure = 2 citations</a:t>
            </a:r>
          </a:p>
          <a:p>
            <a:r>
              <a:rPr lang="en-US" dirty="0"/>
              <a:t>	</a:t>
            </a:r>
            <a:r>
              <a:rPr lang="en-US" dirty="0" smtClean="0"/>
              <a:t>Requires further searching beyond </a:t>
            </a:r>
            <a:r>
              <a:rPr lang="en-US" dirty="0" err="1" smtClean="0"/>
              <a:t>WoS</a:t>
            </a:r>
            <a:r>
              <a:rPr lang="en-US" dirty="0" smtClean="0"/>
              <a:t> (e.g. Print) = 1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25638602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WorldCat Result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tretch>
            <a:fillRect/>
          </a:stretch>
        </p:blipFill>
        <p:spPr>
          <a:xfrm>
            <a:off x="0" y="152400"/>
            <a:ext cx="9144000" cy="621848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191000" y="152400"/>
            <a:ext cx="44551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906 Results (Books, Gov Docs, Theses, Media)</a:t>
            </a:r>
            <a:endParaRPr lang="en-US" dirty="0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42583582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B Title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tretch>
            <a:fillRect/>
          </a:stretch>
        </p:blipFill>
        <p:spPr>
          <a:xfrm>
            <a:off x="2286000" y="0"/>
            <a:ext cx="5661837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81000" y="1066800"/>
            <a:ext cx="2421080" cy="2031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Google Books =</a:t>
            </a:r>
          </a:p>
          <a:p>
            <a:endParaRPr lang="en-US" dirty="0" smtClean="0"/>
          </a:p>
          <a:p>
            <a:r>
              <a:rPr lang="en-US" dirty="0" smtClean="0"/>
              <a:t>Over 22,000 results</a:t>
            </a:r>
          </a:p>
          <a:p>
            <a:r>
              <a:rPr lang="en-US" dirty="0" smtClean="0"/>
              <a:t>With “Clark Fork River”;</a:t>
            </a:r>
          </a:p>
          <a:p>
            <a:endParaRPr lang="en-US" dirty="0" smtClean="0"/>
          </a:p>
          <a:p>
            <a:r>
              <a:rPr lang="en-US" dirty="0" smtClean="0"/>
              <a:t>596 results when </a:t>
            </a:r>
          </a:p>
          <a:p>
            <a:r>
              <a:rPr lang="en-US" dirty="0" smtClean="0"/>
              <a:t>Limited to Title</a:t>
            </a:r>
            <a:endParaRPr lang="en-US" dirty="0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65468403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ience.gov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tretch>
            <a:fillRect/>
          </a:stretch>
        </p:blipFill>
        <p:spPr>
          <a:xfrm>
            <a:off x="1447800" y="0"/>
            <a:ext cx="7560416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52400" y="1524000"/>
            <a:ext cx="89598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Almost</a:t>
            </a:r>
          </a:p>
          <a:p>
            <a:r>
              <a:rPr lang="en-US" dirty="0" smtClean="0"/>
              <a:t>A 1,000</a:t>
            </a:r>
          </a:p>
          <a:p>
            <a:r>
              <a:rPr lang="en-US" dirty="0" smtClean="0"/>
              <a:t>Results</a:t>
            </a:r>
            <a:endParaRPr lang="en-US" dirty="0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4003074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HeinOnlin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90600"/>
            <a:ext cx="9144000" cy="567455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524000" y="304800"/>
            <a:ext cx="53860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768 Documents (Legal Related) Going Way Back in Time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152400"/>
            <a:ext cx="8305800" cy="1219200"/>
          </a:xfrm>
        </p:spPr>
        <p:txBody>
          <a:bodyPr>
            <a:normAutofit fontScale="90000"/>
          </a:bodyPr>
          <a:lstStyle/>
          <a:p>
            <a:pPr algn="l"/>
            <a:r>
              <a:rPr lang="en-US" sz="4800" dirty="0" err="1" smtClean="0">
                <a:latin typeface="Arial" pitchFamily="34" charset="0"/>
                <a:cs typeface="Arial" pitchFamily="34" charset="0"/>
              </a:rPr>
              <a:t>Ejournal</a:t>
            </a:r>
            <a:r>
              <a:rPr lang="en-US" sz="4800" dirty="0" smtClean="0">
                <a:latin typeface="Arial" pitchFamily="34" charset="0"/>
                <a:cs typeface="Arial" pitchFamily="34" charset="0"/>
              </a:rPr>
              <a:t> Packages (Largest) – </a:t>
            </a:r>
            <a:br>
              <a:rPr lang="en-US" sz="4800" dirty="0" smtClean="0">
                <a:latin typeface="Arial" pitchFamily="34" charset="0"/>
                <a:cs typeface="Arial" pitchFamily="34" charset="0"/>
              </a:rPr>
            </a:br>
            <a:r>
              <a:rPr lang="en-US" sz="4800" dirty="0" smtClean="0">
                <a:latin typeface="Arial" pitchFamily="34" charset="0"/>
                <a:cs typeface="Arial" pitchFamily="34" charset="0"/>
              </a:rPr>
              <a:t>Search of “Clark Fork River”</a:t>
            </a:r>
            <a:endParaRPr lang="en-US" sz="4800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865127956"/>
              </p:ext>
            </p:extLst>
          </p:nvPr>
        </p:nvGraphicFramePr>
        <p:xfrm>
          <a:off x="1295400" y="1905000"/>
          <a:ext cx="5943600" cy="2443479"/>
        </p:xfrm>
        <a:graphic>
          <a:graphicData uri="http://schemas.openxmlformats.org/drawingml/2006/table">
            <a:tbl>
              <a:tblPr firstRow="1" bandRow="1">
                <a:tableStyleId>{0660B408-B3CF-4A94-85FC-2B1E0A45F4A2}</a:tableStyleId>
              </a:tblPr>
              <a:tblGrid>
                <a:gridCol w="2553547"/>
                <a:gridCol w="1652693"/>
                <a:gridCol w="1737360"/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Total Results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Title Results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JSTOR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298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3</a:t>
                      </a:r>
                      <a:endParaRPr lang="en-US" sz="28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Wiley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288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13</a:t>
                      </a:r>
                      <a:endParaRPr lang="en-US" sz="28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Springer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202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5</a:t>
                      </a:r>
                      <a:endParaRPr lang="en-US" sz="28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800" dirty="0" err="1" smtClean="0"/>
                        <a:t>ScienceDirect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146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10</a:t>
                      </a:r>
                      <a:endParaRPr lang="en-US" sz="28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533400" y="5105400"/>
            <a:ext cx="6624417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Notes:  	</a:t>
            </a:r>
            <a:r>
              <a:rPr lang="en-US" dirty="0" err="1" smtClean="0"/>
              <a:t>ScienceDirect</a:t>
            </a:r>
            <a:r>
              <a:rPr lang="en-US" dirty="0" smtClean="0"/>
              <a:t>  = Elsevier </a:t>
            </a:r>
            <a:r>
              <a:rPr lang="en-US" dirty="0" err="1" smtClean="0"/>
              <a:t>Ejournals</a:t>
            </a:r>
            <a:endParaRPr lang="en-US" dirty="0" smtClean="0"/>
          </a:p>
          <a:p>
            <a:endParaRPr lang="en-US" dirty="0"/>
          </a:p>
          <a:p>
            <a:r>
              <a:rPr lang="en-US" dirty="0" smtClean="0"/>
              <a:t>	Advanced Search; All Years; All Journals; Limited to Articles</a:t>
            </a:r>
          </a:p>
          <a:p>
            <a:endParaRPr lang="en-US" dirty="0"/>
          </a:p>
          <a:p>
            <a:r>
              <a:rPr lang="en-US" dirty="0" smtClean="0"/>
              <a:t>		</a:t>
            </a:r>
            <a:endParaRPr lang="en-US" dirty="0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527607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issertation Result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tretch>
            <a:fillRect/>
          </a:stretch>
        </p:blipFill>
        <p:spPr>
          <a:xfrm>
            <a:off x="76200" y="0"/>
            <a:ext cx="8782577" cy="6858000"/>
          </a:xfrm>
          <a:prstGeom prst="rect">
            <a:avLst/>
          </a:prstGeom>
        </p:spPr>
      </p:pic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9069498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Nam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7381" y="0"/>
            <a:ext cx="5809237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152400"/>
            <a:ext cx="8305800" cy="1219200"/>
          </a:xfrm>
        </p:spPr>
        <p:txBody>
          <a:bodyPr>
            <a:normAutofit fontScale="90000"/>
          </a:bodyPr>
          <a:lstStyle/>
          <a:p>
            <a:pPr algn="l"/>
            <a:r>
              <a:rPr lang="en-US" sz="4800" dirty="0" smtClean="0">
                <a:latin typeface="Arial" pitchFamily="34" charset="0"/>
                <a:cs typeface="Arial" pitchFamily="34" charset="0"/>
              </a:rPr>
              <a:t>Book, </a:t>
            </a:r>
            <a:r>
              <a:rPr lang="en-US" sz="4800" dirty="0" err="1" smtClean="0">
                <a:latin typeface="Arial" pitchFamily="34" charset="0"/>
                <a:cs typeface="Arial" pitchFamily="34" charset="0"/>
              </a:rPr>
              <a:t>Gov</a:t>
            </a:r>
            <a:r>
              <a:rPr lang="en-US" sz="4800" dirty="0" smtClean="0">
                <a:latin typeface="Arial" pitchFamily="34" charset="0"/>
                <a:cs typeface="Arial" pitchFamily="34" charset="0"/>
              </a:rPr>
              <a:t> Doc, Theses Indexes - Search of “Clark Fork River”</a:t>
            </a:r>
            <a:endParaRPr lang="en-US" sz="4800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567225301"/>
              </p:ext>
            </p:extLst>
          </p:nvPr>
        </p:nvGraphicFramePr>
        <p:xfrm>
          <a:off x="533400" y="1752600"/>
          <a:ext cx="7239000" cy="2443479"/>
        </p:xfrm>
        <a:graphic>
          <a:graphicData uri="http://schemas.openxmlformats.org/drawingml/2006/table">
            <a:tbl>
              <a:tblPr firstRow="1" bandRow="1">
                <a:tableStyleId>{0660B408-B3CF-4A94-85FC-2B1E0A45F4A2}</a:tableStyleId>
              </a:tblPr>
              <a:tblGrid>
                <a:gridCol w="2385580"/>
                <a:gridCol w="1543982"/>
                <a:gridCol w="1623080"/>
                <a:gridCol w="1686358"/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Total Results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Title Results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Subject Results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Google Books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22,300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596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NA</a:t>
                      </a:r>
                      <a:endParaRPr lang="en-US" sz="28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800" dirty="0" err="1" smtClean="0"/>
                        <a:t>WorldCat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906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511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170</a:t>
                      </a:r>
                      <a:endParaRPr lang="en-US" sz="28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800" dirty="0" err="1" smtClean="0"/>
                        <a:t>Science.gov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834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483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NA</a:t>
                      </a:r>
                      <a:endParaRPr lang="en-US" sz="28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Dissertations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632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38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11</a:t>
                      </a:r>
                      <a:endParaRPr lang="en-US" sz="28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533400" y="4800600"/>
            <a:ext cx="56004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Dissertations = </a:t>
            </a:r>
            <a:r>
              <a:rPr lang="en-US" dirty="0" err="1" smtClean="0"/>
              <a:t>Proquest</a:t>
            </a:r>
            <a:r>
              <a:rPr lang="en-US" dirty="0" smtClean="0"/>
              <a:t> Dissertations and Theses </a:t>
            </a:r>
            <a:r>
              <a:rPr lang="en-US" dirty="0" err="1" smtClean="0"/>
              <a:t>Fulltext</a:t>
            </a:r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673169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creen Shot 2015-04-23 at 6.24.12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tretch>
            <a:fillRect/>
          </a:stretch>
        </p:blipFill>
        <p:spPr>
          <a:xfrm>
            <a:off x="12700" y="152400"/>
            <a:ext cx="9144000" cy="503310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0" y="5103673"/>
            <a:ext cx="9178113" cy="17543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Hidden Collections: manuscripts, correspondence, oral histories, images, etc. </a:t>
            </a:r>
          </a:p>
          <a:p>
            <a:endParaRPr lang="en-US" dirty="0" smtClean="0"/>
          </a:p>
          <a:p>
            <a:r>
              <a:rPr lang="en-US" dirty="0" smtClean="0"/>
              <a:t>Finding Aids via Northwest Digital Archives; Some digitization</a:t>
            </a:r>
          </a:p>
          <a:p>
            <a:endParaRPr lang="en-US" dirty="0" smtClean="0"/>
          </a:p>
          <a:p>
            <a:r>
              <a:rPr lang="en-US" dirty="0" smtClean="0"/>
              <a:t>Mansfield Library; Butte </a:t>
            </a:r>
            <a:r>
              <a:rPr lang="en-US" dirty="0" smtClean="0"/>
              <a:t>Silver Bow Public Archives; Montana Historical Society Research Center;</a:t>
            </a:r>
          </a:p>
          <a:p>
            <a:r>
              <a:rPr lang="en-US" dirty="0" smtClean="0"/>
              <a:t>MSU Lib Archives?; </a:t>
            </a:r>
            <a:r>
              <a:rPr lang="en-US" dirty="0" err="1" smtClean="0"/>
              <a:t>Univ</a:t>
            </a:r>
            <a:r>
              <a:rPr lang="en-US" dirty="0" smtClean="0"/>
              <a:t> of Idaho Lib Archives?; EWU Lib Archives?; UW Archives?</a:t>
            </a:r>
            <a:endParaRPr lang="en-US" dirty="0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448696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ML Digital Collection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3051" y="0"/>
            <a:ext cx="8517898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MMP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065" y="0"/>
            <a:ext cx="7751869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MMP result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72018"/>
            <a:ext cx="9144000" cy="431396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752600" y="6096000"/>
            <a:ext cx="12152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421 results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905000" y="457200"/>
            <a:ext cx="33459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421 Results  for “Clark Fork River”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90922" y="165439"/>
            <a:ext cx="26479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UM Digital Collections</a:t>
            </a:r>
          </a:p>
          <a:p>
            <a:pPr algn="ctr"/>
            <a:r>
              <a:rPr lang="en-US" sz="1400" dirty="0" smtClean="0"/>
              <a:t>www.lib.umt.edu/digital</a:t>
            </a:r>
          </a:p>
        </p:txBody>
      </p:sp>
      <p:pic>
        <p:nvPicPr>
          <p:cNvPr id="7" name="Picture 6"/>
          <p:cNvPicPr/>
          <p:nvPr/>
        </p:nvPicPr>
        <p:blipFill rotWithShape="1">
          <a:blip r:embed="rId2"/>
          <a:srcRect l="50320" t="6268" r="9351" b="20117"/>
          <a:stretch/>
        </p:blipFill>
        <p:spPr bwMode="auto">
          <a:xfrm>
            <a:off x="76200" y="177225"/>
            <a:ext cx="2901274" cy="211508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/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1981200" y="1777425"/>
            <a:ext cx="29336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Montana Memory Project</a:t>
            </a:r>
          </a:p>
          <a:p>
            <a:pPr algn="ctr"/>
            <a:r>
              <a:rPr lang="en-US" sz="1400" dirty="0" smtClean="0"/>
              <a:t>www.mtmemory.org</a:t>
            </a:r>
            <a:endParaRPr lang="en-US" sz="1400" dirty="0"/>
          </a:p>
        </p:txBody>
      </p:sp>
      <p:pic>
        <p:nvPicPr>
          <p:cNvPr id="9" name="Picture 8"/>
          <p:cNvPicPr/>
          <p:nvPr/>
        </p:nvPicPr>
        <p:blipFill rotWithShape="1">
          <a:blip r:embed="rId3"/>
          <a:srcRect l="57197" t="7976" r="7475"/>
          <a:stretch/>
        </p:blipFill>
        <p:spPr bwMode="auto">
          <a:xfrm>
            <a:off x="5486400" y="3276600"/>
            <a:ext cx="3637722" cy="2788603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/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5370901" y="6065203"/>
            <a:ext cx="36587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Digital Public Library of America</a:t>
            </a:r>
          </a:p>
          <a:p>
            <a:pPr algn="ctr"/>
            <a:r>
              <a:rPr lang="en-US" sz="1400" dirty="0" smtClean="0"/>
              <a:t>http://dp.la</a:t>
            </a:r>
            <a:endParaRPr lang="en-US" sz="1400" dirty="0"/>
          </a:p>
        </p:txBody>
      </p:sp>
      <p:pic>
        <p:nvPicPr>
          <p:cNvPr id="12" name="Picture 11"/>
          <p:cNvPicPr/>
          <p:nvPr/>
        </p:nvPicPr>
        <p:blipFill rotWithShape="1">
          <a:blip r:embed="rId4"/>
          <a:srcRect l="60897" t="6812" r="11378"/>
          <a:stretch/>
        </p:blipFill>
        <p:spPr bwMode="auto">
          <a:xfrm>
            <a:off x="76200" y="3149025"/>
            <a:ext cx="2930457" cy="28956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/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133349" y="6044625"/>
            <a:ext cx="30670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Mountain West Digital Library</a:t>
            </a:r>
          </a:p>
          <a:p>
            <a:pPr algn="ctr"/>
            <a:r>
              <a:rPr lang="en-US" sz="1400" dirty="0" smtClean="0"/>
              <a:t>www.mwdl.org</a:t>
            </a:r>
            <a:endParaRPr lang="en-US" sz="1400" dirty="0"/>
          </a:p>
        </p:txBody>
      </p:sp>
      <p:sp>
        <p:nvSpPr>
          <p:cNvPr id="15" name="Right Arrow 14"/>
          <p:cNvSpPr/>
          <p:nvPr/>
        </p:nvSpPr>
        <p:spPr>
          <a:xfrm>
            <a:off x="3915189" y="4570394"/>
            <a:ext cx="1114011" cy="407431"/>
          </a:xfrm>
          <a:prstGeom prst="rightArrow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Left Arrow 15"/>
          <p:cNvSpPr/>
          <p:nvPr/>
        </p:nvSpPr>
        <p:spPr>
          <a:xfrm>
            <a:off x="4466811" y="999857"/>
            <a:ext cx="1124778" cy="371743"/>
          </a:xfrm>
          <a:prstGeom prst="leftArrow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Down Arrow 17"/>
          <p:cNvSpPr/>
          <p:nvPr/>
        </p:nvSpPr>
        <p:spPr>
          <a:xfrm>
            <a:off x="1447800" y="2362200"/>
            <a:ext cx="381000" cy="634425"/>
          </a:xfrm>
          <a:prstGeom prst="downArrow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" name="Picture 19"/>
          <p:cNvPicPr/>
          <p:nvPr/>
        </p:nvPicPr>
        <p:blipFill rotWithShape="1">
          <a:blip r:embed="rId5"/>
          <a:srcRect l="16530" t="5819" r="60066" b="4582"/>
          <a:stretch/>
        </p:blipFill>
        <p:spPr bwMode="auto">
          <a:xfrm>
            <a:off x="6096000" y="173038"/>
            <a:ext cx="2933700" cy="2975987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/>
            </a:ext>
          </a:extLst>
        </p:spPr>
      </p:pic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990625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EPA Site Result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0" y="0"/>
            <a:ext cx="6287152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81000" y="1295400"/>
            <a:ext cx="12618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527 Results</a:t>
            </a:r>
            <a:endParaRPr lang="en-US" dirty="0"/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oogle Adv Search EPA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0983" y="0"/>
            <a:ext cx="5982033" cy="6858000"/>
          </a:xfrm>
          <a:prstGeom prst="rect">
            <a:avLst/>
          </a:prstGeom>
        </p:spPr>
      </p:pic>
      <p:cxnSp>
        <p:nvCxnSpPr>
          <p:cNvPr id="4" name="Straight Arrow Connector 3"/>
          <p:cNvCxnSpPr/>
          <p:nvPr/>
        </p:nvCxnSpPr>
        <p:spPr>
          <a:xfrm>
            <a:off x="381000" y="685800"/>
            <a:ext cx="990600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" name="Straight Arrow Connector 5"/>
          <p:cNvCxnSpPr/>
          <p:nvPr/>
        </p:nvCxnSpPr>
        <p:spPr>
          <a:xfrm>
            <a:off x="304800" y="4800600"/>
            <a:ext cx="1219200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oogle EPA Result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7057" y="0"/>
            <a:ext cx="6369886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33400" y="1524000"/>
            <a:ext cx="14306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2,200 Results</a:t>
            </a:r>
            <a:endParaRPr lang="en-US" dirty="0"/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Montana.Gov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74832"/>
            <a:ext cx="9144000" cy="6508335"/>
          </a:xfrm>
          <a:prstGeom prst="rect">
            <a:avLst/>
          </a:prstGeom>
        </p:spPr>
      </p:pic>
      <p:cxnSp>
        <p:nvCxnSpPr>
          <p:cNvPr id="4" name="Straight Arrow Connector 3"/>
          <p:cNvCxnSpPr/>
          <p:nvPr/>
        </p:nvCxnSpPr>
        <p:spPr>
          <a:xfrm rot="10800000">
            <a:off x="4419600" y="2819400"/>
            <a:ext cx="1295400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lackfoot River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33400"/>
            <a:ext cx="9144000" cy="47625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143000" y="5638800"/>
            <a:ext cx="55579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Disambiguation is needed for all geographic search terms</a:t>
            </a:r>
            <a:endParaRPr lang="en-US" dirty="0"/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NRIS Nat Heritage Org Info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6245" y="0"/>
            <a:ext cx="5391509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MT DEQ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84153"/>
            <a:ext cx="9144000" cy="5889694"/>
          </a:xfrm>
          <a:prstGeom prst="rect">
            <a:avLst/>
          </a:prstGeom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MT DEQ Data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67559"/>
            <a:ext cx="9144000" cy="5122881"/>
          </a:xfrm>
          <a:prstGeom prst="rect">
            <a:avLst/>
          </a:prstGeom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MT DEQ Data Exampl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926" y="0"/>
            <a:ext cx="8618147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MT DEQ Data Assessment Report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2894"/>
            <a:ext cx="9144000" cy="6672212"/>
          </a:xfrm>
          <a:prstGeom prst="rect">
            <a:avLst/>
          </a:prstGeom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oogle Data MT DEQ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0082" y="0"/>
            <a:ext cx="698383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ata Attached to Articl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071" y="0"/>
            <a:ext cx="8871857" cy="6858000"/>
          </a:xfrm>
          <a:prstGeom prst="rect">
            <a:avLst/>
          </a:prstGeom>
        </p:spPr>
      </p:pic>
      <p:cxnSp>
        <p:nvCxnSpPr>
          <p:cNvPr id="4" name="Straight Arrow Connector 3"/>
          <p:cNvCxnSpPr/>
          <p:nvPr/>
        </p:nvCxnSpPr>
        <p:spPr>
          <a:xfrm rot="16200000" flipH="1">
            <a:off x="3276600" y="3124200"/>
            <a:ext cx="1447800" cy="6858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ata Citation Index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3695" y="0"/>
            <a:ext cx="8536609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124200" y="152400"/>
            <a:ext cx="48966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Data Citation Index – 8 Results – “Clark Fork River”</a:t>
            </a:r>
            <a:endParaRPr lang="en-US" dirty="0"/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CI link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79849"/>
            <a:ext cx="9144000" cy="6298301"/>
          </a:xfrm>
          <a:prstGeom prst="rect">
            <a:avLst/>
          </a:prstGeom>
        </p:spPr>
      </p:pic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EPA Data Finder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072" y="0"/>
            <a:ext cx="7925855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096000" y="838200"/>
            <a:ext cx="11758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No Results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Mining History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0"/>
            <a:ext cx="6619164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391400" y="2438400"/>
            <a:ext cx="1574056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Metcalf et al.</a:t>
            </a:r>
          </a:p>
          <a:p>
            <a:r>
              <a:rPr lang="en-US" dirty="0" smtClean="0"/>
              <a:t>2015. The Role</a:t>
            </a:r>
          </a:p>
          <a:p>
            <a:r>
              <a:rPr lang="en-US" dirty="0" smtClean="0"/>
              <a:t>Of Trust in </a:t>
            </a:r>
          </a:p>
          <a:p>
            <a:r>
              <a:rPr lang="en-US" dirty="0" smtClean="0"/>
              <a:t>Restoration</a:t>
            </a:r>
          </a:p>
          <a:p>
            <a:r>
              <a:rPr lang="en-US" dirty="0" smtClean="0"/>
              <a:t>Success:</a:t>
            </a:r>
            <a:endParaRPr lang="en-US" dirty="0"/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ata.Gov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07512"/>
            <a:ext cx="9144000" cy="6442975"/>
          </a:xfrm>
          <a:prstGeom prst="rect">
            <a:avLst/>
          </a:prstGeom>
        </p:spPr>
      </p:pic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62000" y="533400"/>
            <a:ext cx="6921636" cy="18697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Big 6 for Comprehensive Literature Searches on Clark Fork River Basin:</a:t>
            </a:r>
          </a:p>
          <a:p>
            <a:endParaRPr lang="en-US" dirty="0"/>
          </a:p>
          <a:p>
            <a:pPr>
              <a:lnSpc>
                <a:spcPct val="150000"/>
              </a:lnSpc>
            </a:pPr>
            <a:r>
              <a:rPr lang="en-US" dirty="0" smtClean="0"/>
              <a:t>	Google Scholar		</a:t>
            </a:r>
            <a:r>
              <a:rPr lang="en-US" dirty="0" err="1" smtClean="0"/>
              <a:t>WorldCat</a:t>
            </a:r>
            <a:endParaRPr lang="en-US" dirty="0" smtClean="0"/>
          </a:p>
          <a:p>
            <a:pPr>
              <a:lnSpc>
                <a:spcPct val="150000"/>
              </a:lnSpc>
            </a:pPr>
            <a:r>
              <a:rPr lang="en-US" dirty="0"/>
              <a:t>	</a:t>
            </a:r>
            <a:r>
              <a:rPr lang="en-US" dirty="0" smtClean="0"/>
              <a:t>Web of Science		Google Books</a:t>
            </a:r>
          </a:p>
          <a:p>
            <a:pPr>
              <a:lnSpc>
                <a:spcPct val="150000"/>
              </a:lnSpc>
            </a:pPr>
            <a:r>
              <a:rPr lang="en-US" dirty="0"/>
              <a:t>	</a:t>
            </a:r>
            <a:r>
              <a:rPr lang="en-US" dirty="0" smtClean="0"/>
              <a:t>ESPM			</a:t>
            </a:r>
            <a:r>
              <a:rPr lang="en-US" dirty="0" err="1" smtClean="0"/>
              <a:t>Science.gov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3400" y="2819400"/>
            <a:ext cx="7961622" cy="36933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And of course Google for website information sources (e.g. Advisory or</a:t>
            </a:r>
          </a:p>
          <a:p>
            <a:r>
              <a:rPr lang="en-US" dirty="0" smtClean="0"/>
              <a:t>	Advocacy Groups, Government Agencies); Images; Videos</a:t>
            </a:r>
          </a:p>
          <a:p>
            <a:endParaRPr lang="en-US" dirty="0"/>
          </a:p>
          <a:p>
            <a:r>
              <a:rPr lang="en-US" dirty="0" smtClean="0"/>
              <a:t>And other specialized sources for Newspaper Articles; Archival Materials; Datasets;</a:t>
            </a:r>
          </a:p>
          <a:p>
            <a:r>
              <a:rPr lang="en-US" dirty="0"/>
              <a:t>	</a:t>
            </a:r>
            <a:r>
              <a:rPr lang="en-US" dirty="0" smtClean="0"/>
              <a:t>Legal Articles (</a:t>
            </a:r>
            <a:r>
              <a:rPr lang="en-US" dirty="0" err="1" smtClean="0"/>
              <a:t>HeinOnline</a:t>
            </a:r>
            <a:r>
              <a:rPr lang="en-US" dirty="0" smtClean="0"/>
              <a:t>)</a:t>
            </a:r>
          </a:p>
          <a:p>
            <a:endParaRPr lang="en-US" dirty="0"/>
          </a:p>
          <a:p>
            <a:r>
              <a:rPr lang="en-US" dirty="0" smtClean="0"/>
              <a:t>Estimated Amount of Information related to </a:t>
            </a:r>
            <a:r>
              <a:rPr lang="en-US" u="sng" dirty="0" smtClean="0"/>
              <a:t>Clark Fork River</a:t>
            </a:r>
            <a:r>
              <a:rPr lang="en-US" dirty="0" smtClean="0"/>
              <a:t>:</a:t>
            </a:r>
          </a:p>
          <a:p>
            <a:r>
              <a:rPr lang="en-US" dirty="0"/>
              <a:t>	</a:t>
            </a:r>
            <a:r>
              <a:rPr lang="en-US" dirty="0" smtClean="0"/>
              <a:t>300 – 4,000 Journal Articles</a:t>
            </a:r>
          </a:p>
          <a:p>
            <a:r>
              <a:rPr lang="en-US" dirty="0"/>
              <a:t>	</a:t>
            </a:r>
            <a:r>
              <a:rPr lang="en-US" dirty="0" smtClean="0"/>
              <a:t>500 – 1,000 Books, Government Documents, Theses</a:t>
            </a:r>
          </a:p>
          <a:p>
            <a:r>
              <a:rPr lang="en-US" dirty="0" smtClean="0"/>
              <a:t>	1,000 - 5,000 Newspaper Articles</a:t>
            </a:r>
          </a:p>
          <a:p>
            <a:r>
              <a:rPr lang="en-US" dirty="0"/>
              <a:t>	</a:t>
            </a:r>
            <a:r>
              <a:rPr lang="en-US" dirty="0" smtClean="0"/>
              <a:t>?? Archival Collections; Datasets</a:t>
            </a:r>
          </a:p>
          <a:p>
            <a:endParaRPr lang="en-US" dirty="0"/>
          </a:p>
          <a:p>
            <a:r>
              <a:rPr lang="en-US" dirty="0" smtClean="0"/>
              <a:t>And then there are </a:t>
            </a:r>
            <a:r>
              <a:rPr lang="en-US" u="sng" dirty="0" smtClean="0"/>
              <a:t>all the other water bodies</a:t>
            </a:r>
            <a:r>
              <a:rPr lang="en-US" dirty="0" smtClean="0"/>
              <a:t> in this Basin to search!</a:t>
            </a:r>
            <a:endParaRPr lang="en-US" dirty="0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4276935405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lert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1961" y="0"/>
            <a:ext cx="7700077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257800" y="1981200"/>
            <a:ext cx="28186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Most Databases Have Alerts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400" y="762000"/>
            <a:ext cx="9118600" cy="35086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How to Get Access to Information (if you’re not part of a University):</a:t>
            </a:r>
          </a:p>
          <a:p>
            <a:endParaRPr lang="en-US" dirty="0"/>
          </a:p>
          <a:p>
            <a:r>
              <a:rPr lang="en-US" dirty="0" smtClean="0"/>
              <a:t>	Check multiple sources online</a:t>
            </a:r>
          </a:p>
          <a:p>
            <a:endParaRPr lang="en-US" dirty="0"/>
          </a:p>
          <a:p>
            <a:r>
              <a:rPr lang="en-US" dirty="0" smtClean="0"/>
              <a:t>	Search </a:t>
            </a:r>
            <a:r>
              <a:rPr lang="en-US" dirty="0"/>
              <a:t>the author’s website</a:t>
            </a:r>
          </a:p>
          <a:p>
            <a:endParaRPr lang="en-US" dirty="0" smtClean="0"/>
          </a:p>
          <a:p>
            <a:r>
              <a:rPr lang="en-US" dirty="0" smtClean="0"/>
              <a:t>	Visit a local university library (onsite databases; collections;</a:t>
            </a:r>
            <a:r>
              <a:rPr lang="en-US" dirty="0" smtClean="0"/>
              <a:t> ask for assistance;</a:t>
            </a:r>
          </a:p>
          <a:p>
            <a:r>
              <a:rPr lang="en-US" dirty="0" smtClean="0"/>
              <a:t>		</a:t>
            </a:r>
            <a:r>
              <a:rPr lang="en-US" dirty="0" smtClean="0"/>
              <a:t>Regional Government Documents Repositories)</a:t>
            </a:r>
            <a:endParaRPr lang="en-US" dirty="0" smtClean="0"/>
          </a:p>
          <a:p>
            <a:endParaRPr lang="en-US" dirty="0"/>
          </a:p>
          <a:p>
            <a:r>
              <a:rPr lang="en-US" dirty="0" smtClean="0"/>
              <a:t>	Visit a local public library (statewide databases; Interlibrary Loan)</a:t>
            </a:r>
          </a:p>
          <a:p>
            <a:endParaRPr lang="en-US" dirty="0"/>
          </a:p>
          <a:p>
            <a:r>
              <a:rPr lang="en-US" dirty="0" smtClean="0"/>
              <a:t>	Email the author</a:t>
            </a:r>
            <a:endParaRPr lang="en-US" dirty="0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528736562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www.trendir.com/green/eco-friendly-flooring-cork.jpg"/>
          <p:cNvPicPr>
            <a:picLocks noChangeAspect="1" noChangeArrowheads="1"/>
          </p:cNvPicPr>
          <p:nvPr/>
        </p:nvPicPr>
        <p:blipFill>
          <a:blip r:embed="rId2">
            <a:lum bright="21000" contrast="22000"/>
          </a:blip>
          <a:srcRect l="5200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Rectangle 3"/>
          <p:cNvSpPr/>
          <p:nvPr/>
        </p:nvSpPr>
        <p:spPr>
          <a:xfrm>
            <a:off x="381000" y="228600"/>
            <a:ext cx="8458200" cy="6477000"/>
          </a:xfrm>
          <a:prstGeom prst="rect">
            <a:avLst/>
          </a:prstGeom>
          <a:solidFill>
            <a:srgbClr val="6F3505">
              <a:alpha val="97647"/>
            </a:srgbClr>
          </a:solidFill>
          <a:ln>
            <a:solidFill>
              <a:srgbClr val="6F35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2" descr="cartoonLibSci.jpg                                              00000002&#10;Mac HardDrive                  B67BA348: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3400" y="381000"/>
            <a:ext cx="8153400" cy="617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618520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uperfund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28600"/>
            <a:ext cx="9144000" cy="569366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990600" y="6248400"/>
            <a:ext cx="76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Map from the EPA Five Year Review of the Butte/Silver Bow Creek Superfund Site</a:t>
            </a:r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creen Shot 2015-04-18 at 12.07.42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tretch>
            <a:fillRect/>
          </a:stretch>
        </p:blipFill>
        <p:spPr>
          <a:xfrm>
            <a:off x="0" y="139700"/>
            <a:ext cx="9144000" cy="6574612"/>
          </a:xfrm>
          <a:prstGeom prst="rect">
            <a:avLst/>
          </a:prstGeom>
        </p:spPr>
      </p:pic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685933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5-04-23 at 6.48.05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tretch>
            <a:fillRect/>
          </a:stretch>
        </p:blipFill>
        <p:spPr>
          <a:xfrm>
            <a:off x="3048000" y="0"/>
            <a:ext cx="5415729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533400"/>
            <a:ext cx="180477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NSF Grant</a:t>
            </a:r>
          </a:p>
          <a:p>
            <a:r>
              <a:rPr lang="en-US" dirty="0" smtClean="0"/>
              <a:t>Awards Database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52400" y="1752600"/>
            <a:ext cx="18358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“Clark Fork River”</a:t>
            </a:r>
            <a:endParaRPr lang="en-US" dirty="0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147178287"/>
      </p:ext>
    </p:extLst>
  </p:cSld>
  <p:clrMapOvr>
    <a:masterClrMapping/>
  </p:clrMapOvr>
</p:sld>
</file>

<file path=ppt/theme/theme1.xml><?xml version="1.0" encoding="utf-8"?>
<a:theme xmlns:a="http://schemas.openxmlformats.org/drawingml/2006/main" name="Aquatic Science Conference 2014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Aquatic Science Conference 2014.potx</Template>
  <TotalTime>1128</TotalTime>
  <Words>969</Words>
  <Application>Microsoft Macintosh PowerPoint</Application>
  <PresentationFormat>On-screen Show (4:3)</PresentationFormat>
  <Paragraphs>198</Paragraphs>
  <Slides>64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64</vt:i4>
      </vt:variant>
    </vt:vector>
  </HeadingPairs>
  <TitlesOfParts>
    <vt:vector size="65" baseType="lpstr">
      <vt:lpstr>Aquatic Science Conference 2014</vt:lpstr>
      <vt:lpstr>The Clark Fork River Basin Information Ecosystem: a preliminary survey</vt:lpstr>
      <vt:lpstr>What is the best way to find information about the Clark Fork River Basin?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    Journal Article Indexes –  Search of “Clark Fork River”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Slide 36</vt:lpstr>
      <vt:lpstr>Slide 37</vt:lpstr>
      <vt:lpstr>Ejournal Packages (Largest) –  Search of “Clark Fork River”</vt:lpstr>
      <vt:lpstr>Slide 39</vt:lpstr>
      <vt:lpstr>Book, Gov Doc, Theses Indexes - Search of “Clark Fork River”</vt:lpstr>
      <vt:lpstr>Slide 41</vt:lpstr>
      <vt:lpstr>Slide 42</vt:lpstr>
      <vt:lpstr>Slide 43</vt:lpstr>
      <vt:lpstr>Slide 44</vt:lpstr>
      <vt:lpstr>Slide 45</vt:lpstr>
      <vt:lpstr>Slide 46</vt:lpstr>
      <vt:lpstr>Slide 47</vt:lpstr>
      <vt:lpstr>Slide 48</vt:lpstr>
      <vt:lpstr>Slide 49</vt:lpstr>
      <vt:lpstr>Slide 50</vt:lpstr>
      <vt:lpstr>Slide 51</vt:lpstr>
      <vt:lpstr>Slide 52</vt:lpstr>
      <vt:lpstr>Slide 53</vt:lpstr>
      <vt:lpstr>Slide 54</vt:lpstr>
      <vt:lpstr>Slide 55</vt:lpstr>
      <vt:lpstr>Slide 56</vt:lpstr>
      <vt:lpstr>Slide 57</vt:lpstr>
      <vt:lpstr>Slide 58</vt:lpstr>
      <vt:lpstr>Slide 59</vt:lpstr>
      <vt:lpstr>Slide 60</vt:lpstr>
      <vt:lpstr>Slide 61</vt:lpstr>
      <vt:lpstr>Slide 62</vt:lpstr>
      <vt:lpstr>Slide 63</vt:lpstr>
      <vt:lpstr>Slide 64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jennifer.sauer</dc:creator>
  <cp:lastModifiedBy>B Brown</cp:lastModifiedBy>
  <cp:revision>154</cp:revision>
  <dcterms:created xsi:type="dcterms:W3CDTF">2015-04-24T11:58:36Z</dcterms:created>
  <dcterms:modified xsi:type="dcterms:W3CDTF">2015-04-24T12:39:57Z</dcterms:modified>
</cp:coreProperties>
</file>