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8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7" r:id="rId9"/>
    <p:sldId id="268" r:id="rId10"/>
    <p:sldId id="269" r:id="rId11"/>
    <p:sldId id="262" r:id="rId12"/>
    <p:sldId id="271" r:id="rId13"/>
    <p:sldId id="272" r:id="rId14"/>
    <p:sldId id="273" r:id="rId15"/>
    <p:sldId id="263" r:id="rId16"/>
    <p:sldId id="26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5"/>
    <p:restoredTop sz="81098"/>
  </p:normalViewPr>
  <p:slideViewPr>
    <p:cSldViewPr snapToGrid="0" snapToObjects="1">
      <p:cViewPr varScale="1">
        <p:scale>
          <a:sx n="91" d="100"/>
          <a:sy n="91" d="100"/>
        </p:scale>
        <p:origin x="1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5C36A-346F-1D4A-85D4-DBBF319ACE11}" type="datetimeFigureOut">
              <a:rPr lang="en-US" smtClean="0"/>
              <a:t>2/13/21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28363-0ADE-9742-B5A8-C8E0A506A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27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958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0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83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25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4807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81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70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24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02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27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992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229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776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28363-0ADE-9742-B5A8-C8E0A506AE6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80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2/13/21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38/nclimate3389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4">
            <a:extLst>
              <a:ext uri="{FF2B5EF4-FFF2-40B4-BE49-F238E27FC236}">
                <a16:creationId xmlns:a16="http://schemas.microsoft.com/office/drawing/2014/main" id="{D589E016-1EE1-484C-8423-012B4B780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mountain, outdoor, nature, land&#10;&#10;Description automatically generated">
            <a:extLst>
              <a:ext uri="{FF2B5EF4-FFF2-40B4-BE49-F238E27FC236}">
                <a16:creationId xmlns:a16="http://schemas.microsoft.com/office/drawing/2014/main" id="{6CB49E35-7B94-CD4A-83F9-9C4BA611F0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91" r="35773" b="-1"/>
          <a:stretch/>
        </p:blipFill>
        <p:spPr>
          <a:xfrm>
            <a:off x="-1" y="0"/>
            <a:ext cx="12188932" cy="6858000"/>
          </a:xfrm>
          <a:prstGeom prst="rect">
            <a:avLst/>
          </a:prstGeom>
        </p:spPr>
      </p:pic>
      <p:sp>
        <p:nvSpPr>
          <p:cNvPr id="40" name="Rectangle 36">
            <a:extLst>
              <a:ext uri="{FF2B5EF4-FFF2-40B4-BE49-F238E27FC236}">
                <a16:creationId xmlns:a16="http://schemas.microsoft.com/office/drawing/2014/main" id="{46100866-3689-418C-84D9-07C7E2435C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300114"/>
            <a:ext cx="4053525" cy="42577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5FE032-E74D-3A41-B3B9-AC3D9A074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640" y="1682150"/>
            <a:ext cx="3361953" cy="2327596"/>
          </a:xfrm>
        </p:spPr>
        <p:txBody>
          <a:bodyPr>
            <a:normAutofit fontScale="90000"/>
          </a:bodyPr>
          <a:lstStyle/>
          <a:p>
            <a:r>
              <a:rPr lang="en-US" sz="4100" dirty="0">
                <a:solidFill>
                  <a:schemeClr val="tx1"/>
                </a:solidFill>
              </a:rPr>
              <a:t>Loss &amp; Damage from Climate Change in Central Chile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D9A4BB-BFAC-FB48-9A79-C42154C3D7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9640" y="4391782"/>
            <a:ext cx="3331786" cy="103209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Elizabeth Tobey</a:t>
            </a:r>
          </a:p>
          <a:p>
            <a:r>
              <a:rPr lang="en-US" sz="1600" dirty="0">
                <a:solidFill>
                  <a:schemeClr val="tx1"/>
                </a:solidFill>
              </a:rPr>
              <a:t>MS Resource Conservation Candidate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2863DB-B72F-B14E-805E-98073106DF58}"/>
              </a:ext>
            </a:extLst>
          </p:cNvPr>
          <p:cNvSpPr txBox="1"/>
          <p:nvPr/>
        </p:nvSpPr>
        <p:spPr>
          <a:xfrm>
            <a:off x="7006590" y="6604083"/>
            <a:ext cx="53606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Source: https://</a:t>
            </a:r>
            <a:r>
              <a:rPr lang="en-US" sz="1050" dirty="0" err="1"/>
              <a:t>dialogochino.net</a:t>
            </a:r>
            <a:r>
              <a:rPr lang="en-US" sz="1050" dirty="0"/>
              <a:t>/</a:t>
            </a:r>
            <a:r>
              <a:rPr lang="en-US" sz="1050" dirty="0" err="1"/>
              <a:t>en</a:t>
            </a:r>
            <a:r>
              <a:rPr lang="en-US" sz="1050" dirty="0"/>
              <a:t>/climate-energy/30820-chiles-mega-drought-rolls-on/</a:t>
            </a:r>
          </a:p>
        </p:txBody>
      </p:sp>
    </p:spTree>
    <p:extLst>
      <p:ext uri="{BB962C8B-B14F-4D97-AF65-F5344CB8AC3E}">
        <p14:creationId xmlns:p14="http://schemas.microsoft.com/office/powerpoint/2010/main" val="1392272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CF8D96-ACCE-4A38-BFE7-4D631184D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9254"/>
            <a:ext cx="5608255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12CEB-2C1D-B944-B8E6-F1A98AFF0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8" y="1123837"/>
            <a:ext cx="4998963" cy="125546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Losses and Damages in the Metro Region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2F918-2EE4-DC47-9CCC-15ABC1A5C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9" y="2510395"/>
            <a:ext cx="4998962" cy="3274586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800" dirty="0">
                <a:solidFill>
                  <a:srgbClr val="FFFFFF"/>
                </a:solidFill>
              </a:rPr>
              <a:t>Potential exacerbation of climate-related losses and damages 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rgbClr val="FFFFFF"/>
                </a:solidFill>
              </a:rPr>
              <a:t>Water scarcity decrees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rgbClr val="FFFFFF"/>
                </a:solidFill>
              </a:rPr>
              <a:t>Agricultural emergency declaration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260F60-F4FA-2A42-BD2B-D8DB04C78ADC}"/>
              </a:ext>
            </a:extLst>
          </p:cNvPr>
          <p:cNvSpPr txBox="1"/>
          <p:nvPr/>
        </p:nvSpPr>
        <p:spPr>
          <a:xfrm>
            <a:off x="9334685" y="6093254"/>
            <a:ext cx="1986817" cy="28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1"/>
              </a:buClr>
            </a:pPr>
            <a:r>
              <a:rPr lang="en-US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Source: Becerra et al. (2019).</a:t>
            </a:r>
            <a:endParaRPr lang="en-US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 descr="Map&#10;&#10;Description automatically generated">
            <a:extLst>
              <a:ext uri="{FF2B5EF4-FFF2-40B4-BE49-F238E27FC236}">
                <a16:creationId xmlns:a16="http://schemas.microsoft.com/office/drawing/2014/main" id="{CEF9794B-231E-504F-A6FD-807C1BDEB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503" y="759253"/>
            <a:ext cx="5626486" cy="533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54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17AD4738-6130-415F-BA58-176DA3000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67643AF-5083-45CE-BA04-BFB1A37D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8952"/>
            <a:ext cx="464638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FFEF74-B944-E347-A083-D95699787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88" y="1123836"/>
            <a:ext cx="4204606" cy="1202054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/>
              <a:t>Approach &amp;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1A76C-C76C-0E4C-95DC-CAF3F6D59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800" y="1123836"/>
            <a:ext cx="6194685" cy="4805201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800" u="sng" dirty="0">
                <a:solidFill>
                  <a:schemeClr val="bg1"/>
                </a:solidFill>
              </a:rPr>
              <a:t>Approach</a:t>
            </a:r>
            <a:r>
              <a:rPr lang="en-US" sz="2800" dirty="0">
                <a:solidFill>
                  <a:schemeClr val="bg1"/>
                </a:solidFill>
              </a:rPr>
              <a:t>: qualitative case study, two data collection methods</a:t>
            </a:r>
          </a:p>
          <a:p>
            <a:pPr>
              <a:buClr>
                <a:schemeClr val="bg1"/>
              </a:buClr>
            </a:pPr>
            <a:r>
              <a:rPr lang="en-US" sz="2800" u="sng" dirty="0">
                <a:solidFill>
                  <a:schemeClr val="bg1"/>
                </a:solidFill>
              </a:rPr>
              <a:t>Policy Analysis: </a:t>
            </a:r>
          </a:p>
          <a:p>
            <a:pPr lvl="1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</a:rPr>
              <a:t>National-level policies, laws or plans relevant to climate governance </a:t>
            </a:r>
          </a:p>
          <a:p>
            <a:pPr lvl="1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</a:rPr>
              <a:t>Analysis via a constructed framework</a:t>
            </a:r>
          </a:p>
          <a:p>
            <a:pPr>
              <a:buClr>
                <a:schemeClr val="bg1"/>
              </a:buClr>
            </a:pPr>
            <a:r>
              <a:rPr lang="en-US" sz="2800" u="sng" dirty="0">
                <a:solidFill>
                  <a:schemeClr val="bg1"/>
                </a:solidFill>
              </a:rPr>
              <a:t>Semi-structured interviews:</a:t>
            </a:r>
            <a:r>
              <a:rPr lang="en-US" sz="2800" dirty="0">
                <a:solidFill>
                  <a:schemeClr val="bg1"/>
                </a:solidFill>
              </a:rPr>
              <a:t> (20-30)</a:t>
            </a:r>
          </a:p>
          <a:p>
            <a:pPr lvl="1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</a:rPr>
              <a:t>Government ministry/sub-ministry officials, NGO employees across sectors (i.e. agriculture, water, environment, development)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C7E0005-C596-4A5C-BAFA-6C5CFA03A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23851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7AD4738-6130-415F-BA58-176DA3000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3AF-5083-45CE-BA04-BFB1A37D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8952"/>
            <a:ext cx="464638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A79745-CCAD-3146-8C6C-AFC9C1C0E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88" y="1123836"/>
            <a:ext cx="4204606" cy="1242737"/>
          </a:xfrm>
        </p:spPr>
        <p:txBody>
          <a:bodyPr anchor="b">
            <a:normAutofit/>
          </a:bodyPr>
          <a:lstStyle/>
          <a:p>
            <a:pPr algn="r"/>
            <a:r>
              <a:rPr lang="en-US" dirty="0"/>
              <a:t>Framework for Policy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8734D-FF57-7442-AE36-2FFC5503B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800" y="758952"/>
            <a:ext cx="6625175" cy="5727573"/>
          </a:xfrm>
        </p:spPr>
        <p:txBody>
          <a:bodyPr anchor="t">
            <a:normAutofit/>
          </a:bodyPr>
          <a:lstStyle/>
          <a:p>
            <a:r>
              <a:rPr lang="en-US" sz="2800" u="sng" dirty="0">
                <a:solidFill>
                  <a:schemeClr val="bg1"/>
                </a:solidFill>
              </a:rPr>
              <a:t>Framework criteria:</a:t>
            </a:r>
          </a:p>
          <a:p>
            <a:pPr lvl="1"/>
            <a:r>
              <a:rPr lang="en-US" sz="2400" u="sng" dirty="0">
                <a:solidFill>
                  <a:schemeClr val="bg1"/>
                </a:solidFill>
              </a:rPr>
              <a:t>Losses and damages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Economic, non-economic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From rapid or slow onset events</a:t>
            </a:r>
          </a:p>
          <a:p>
            <a:pPr lvl="1"/>
            <a:r>
              <a:rPr lang="en-US" sz="2400" u="sng" dirty="0">
                <a:solidFill>
                  <a:schemeClr val="bg1"/>
                </a:solidFill>
              </a:rPr>
              <a:t>Risk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Assessment</a:t>
            </a:r>
            <a:endParaRPr lang="en-US" sz="1800" dirty="0">
              <a:solidFill>
                <a:schemeClr val="bg1"/>
              </a:solidFill>
            </a:endParaRP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Reduction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Transfer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Retention</a:t>
            </a:r>
          </a:p>
          <a:p>
            <a:pPr lvl="1"/>
            <a:r>
              <a:rPr lang="en-US" sz="2400" u="sng" dirty="0">
                <a:solidFill>
                  <a:schemeClr val="bg1"/>
                </a:solidFill>
              </a:rPr>
              <a:t>Event attribution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  <a:p>
            <a:pPr lvl="1"/>
            <a:r>
              <a:rPr lang="en-US" sz="2400" u="sng" dirty="0">
                <a:solidFill>
                  <a:schemeClr val="bg1"/>
                </a:solidFill>
              </a:rPr>
              <a:t>Social development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Gender equity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Education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Poverty Alleviation</a:t>
            </a:r>
          </a:p>
          <a:p>
            <a:pPr lvl="2"/>
            <a:r>
              <a:rPr lang="en-US" sz="2000" dirty="0">
                <a:solidFill>
                  <a:schemeClr val="bg1"/>
                </a:solidFill>
              </a:rPr>
              <a:t>Health</a:t>
            </a:r>
          </a:p>
          <a:p>
            <a:pPr marL="502920" lvl="1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C7E0005-C596-4A5C-BAFA-6C5CFA03A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36624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E0C20-2BB3-0343-B1B8-1E0986345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64108"/>
            <a:ext cx="3328738" cy="1410816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Semi-structured Interviews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975B4-BA07-8248-86FB-2A2EC5ADB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u="sng" dirty="0">
                <a:solidFill>
                  <a:schemeClr val="bg1"/>
                </a:solidFill>
              </a:rPr>
              <a:t>Participant selection</a:t>
            </a:r>
            <a:r>
              <a:rPr lang="en-US" sz="2800" dirty="0">
                <a:solidFill>
                  <a:schemeClr val="bg1"/>
                </a:solidFill>
              </a:rPr>
              <a:t>: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20-30 government ministry/sub-ministry officials, NGO employees across sectors (i.e. water, environment, development, agriculture)</a:t>
            </a:r>
          </a:p>
          <a:p>
            <a:r>
              <a:rPr lang="en-US" sz="2800" u="sng" dirty="0">
                <a:solidFill>
                  <a:schemeClr val="bg1"/>
                </a:solidFill>
              </a:rPr>
              <a:t>Interview structure: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Explore perceptions of climate change, the Megadrought, and its effects on Chile and the Metro Region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Gauge familiarity with the Loss and Damage agenda, probe for similarities to the global agenda in Chilean policy and government/NGO response to climate change. 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049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13A95FF-1A75-49AA-86AE-EED61BD0E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1C5CB9-FCD5-024B-8E5C-4A987290E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61" y="759599"/>
            <a:ext cx="4206891" cy="125546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Prospective Data/Insights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D8001-1420-6743-9B81-122FA9CC5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8" y="2015068"/>
            <a:ext cx="4016116" cy="3942113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dirty="0">
                <a:solidFill>
                  <a:srgbClr val="FFFFFF"/>
                </a:solidFill>
              </a:rPr>
              <a:t>Policy analysis:</a:t>
            </a:r>
          </a:p>
          <a:p>
            <a:pPr lvl="1">
              <a:buClr>
                <a:schemeClr val="bg1"/>
              </a:buClr>
            </a:pPr>
            <a:r>
              <a:rPr lang="en-US" dirty="0">
                <a:solidFill>
                  <a:srgbClr val="FFFFFF"/>
                </a:solidFill>
              </a:rPr>
              <a:t>Insight into national-level climate action, historical and current</a:t>
            </a:r>
          </a:p>
          <a:p>
            <a:pPr lvl="1">
              <a:buClr>
                <a:schemeClr val="bg1"/>
              </a:buClr>
            </a:pPr>
            <a:r>
              <a:rPr lang="en-US" dirty="0">
                <a:solidFill>
                  <a:srgbClr val="FFFFFF"/>
                </a:solidFill>
              </a:rPr>
              <a:t>Potential for national policies to synergize with and inform global mechanisms</a:t>
            </a:r>
          </a:p>
          <a:p>
            <a:pPr>
              <a:buClr>
                <a:schemeClr val="bg1"/>
              </a:buClr>
            </a:pPr>
            <a:r>
              <a:rPr lang="en-US" dirty="0">
                <a:solidFill>
                  <a:srgbClr val="FFFFFF"/>
                </a:solidFill>
              </a:rPr>
              <a:t>Interviews:</a:t>
            </a:r>
          </a:p>
          <a:p>
            <a:pPr lvl="1">
              <a:buClr>
                <a:schemeClr val="bg1"/>
              </a:buClr>
            </a:pPr>
            <a:r>
              <a:rPr lang="en-US" dirty="0">
                <a:solidFill>
                  <a:srgbClr val="FFFFFF"/>
                </a:solidFill>
              </a:rPr>
              <a:t>Insight into climate change discourse in Chile</a:t>
            </a:r>
          </a:p>
          <a:p>
            <a:pPr lvl="1">
              <a:buClr>
                <a:schemeClr val="bg1"/>
              </a:buClr>
            </a:pPr>
            <a:r>
              <a:rPr lang="en-US" dirty="0">
                <a:solidFill>
                  <a:srgbClr val="FFFFFF"/>
                </a:solidFill>
              </a:rPr>
              <a:t>Perceived relevance of Loss and Damage to those familiar with climate change/governance</a:t>
            </a:r>
          </a:p>
        </p:txBody>
      </p:sp>
      <p:pic>
        <p:nvPicPr>
          <p:cNvPr id="18" name="Picture 17" descr="A picture containing person&#10;&#10;Description automatically generated">
            <a:extLst>
              <a:ext uri="{FF2B5EF4-FFF2-40B4-BE49-F238E27FC236}">
                <a16:creationId xmlns:a16="http://schemas.microsoft.com/office/drawing/2014/main" id="{088A59FA-B052-4F45-A7F9-6816A715BA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30" r="20469"/>
          <a:stretch/>
        </p:blipFill>
        <p:spPr>
          <a:xfrm>
            <a:off x="5137463" y="759599"/>
            <a:ext cx="6193767" cy="5330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01567C-7FF2-014F-9285-CBF28DE45EB2}"/>
              </a:ext>
            </a:extLst>
          </p:cNvPr>
          <p:cNvSpPr txBox="1"/>
          <p:nvPr/>
        </p:nvSpPr>
        <p:spPr>
          <a:xfrm>
            <a:off x="5137463" y="5698291"/>
            <a:ext cx="5970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Source: https://</a:t>
            </a:r>
            <a:r>
              <a:rPr lang="en-US" sz="1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www.manitobacooperator.ca</a:t>
            </a:r>
            <a:r>
              <a:rPr lang="en-US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/news-opinion/news/international/murders-violence-on-the-rise-in-central-</a:t>
            </a:r>
            <a:r>
              <a:rPr lang="en-US" sz="1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india</a:t>
            </a:r>
            <a:r>
              <a:rPr lang="en-US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-due-to-drought/</a:t>
            </a:r>
          </a:p>
        </p:txBody>
      </p:sp>
    </p:spTree>
    <p:extLst>
      <p:ext uri="{BB962C8B-B14F-4D97-AF65-F5344CB8AC3E}">
        <p14:creationId xmlns:p14="http://schemas.microsoft.com/office/powerpoint/2010/main" val="3471086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96A55C8-89F1-439D-863D-E208C0AC8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outdoor, tree, sky, sunset&#10;&#10;Description automatically generated">
            <a:extLst>
              <a:ext uri="{FF2B5EF4-FFF2-40B4-BE49-F238E27FC236}">
                <a16:creationId xmlns:a16="http://schemas.microsoft.com/office/drawing/2014/main" id="{8343793E-0DD6-1043-A7AF-442D36014D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91" r="20020"/>
          <a:stretch/>
        </p:blipFill>
        <p:spPr>
          <a:xfrm>
            <a:off x="20" y="1"/>
            <a:ext cx="1218893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4A1FD7E-EAEC-40B9-B75B-432F9DA75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609599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EAA50C-2C13-6C47-BE22-50923DE81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8" y="974904"/>
            <a:ext cx="5218209" cy="93626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Relevance/Significance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3D0A8-9891-F848-A9EB-2A688839E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8" y="1911172"/>
            <a:ext cx="5614247" cy="3873809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Even with mitigation and adaptation efforts in full swing, the world still faces a climate crisis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Literature calls for empirical case study research</a:t>
            </a:r>
          </a:p>
          <a:p>
            <a:pPr lvl="1">
              <a:buClr>
                <a:schemeClr val="bg1"/>
              </a:buClr>
            </a:pPr>
            <a:r>
              <a:rPr lang="en-US" sz="2200" dirty="0">
                <a:solidFill>
                  <a:srgbClr val="FFFFFF"/>
                </a:solidFill>
              </a:rPr>
              <a:t>Help this thing evolve! There’s a need to push it outside the theoretical realm, which is happening! </a:t>
            </a:r>
            <a:endParaRPr lang="en-US" sz="2400" dirty="0">
              <a:solidFill>
                <a:srgbClr val="FFFFFF"/>
              </a:solidFill>
            </a:endParaRP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For Chile:</a:t>
            </a:r>
          </a:p>
          <a:p>
            <a:pPr lvl="1">
              <a:buClr>
                <a:schemeClr val="bg1"/>
              </a:buClr>
            </a:pPr>
            <a:endParaRPr lang="en-US" sz="2200" dirty="0">
              <a:solidFill>
                <a:srgbClr val="FFFF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88629E-396B-4C99-B284-F30AABDF2E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03781D-2120-0D4B-874F-A2FBF2066DE2}"/>
              </a:ext>
            </a:extLst>
          </p:cNvPr>
          <p:cNvSpPr txBox="1"/>
          <p:nvPr/>
        </p:nvSpPr>
        <p:spPr>
          <a:xfrm>
            <a:off x="7484012" y="6587245"/>
            <a:ext cx="48252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Source: https://</a:t>
            </a:r>
            <a:r>
              <a:rPr lang="en-US" sz="11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unchartedsupplyco.com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/blogs/news/how-to-prevent-wildfires</a:t>
            </a:r>
          </a:p>
        </p:txBody>
      </p:sp>
    </p:spTree>
    <p:extLst>
      <p:ext uri="{BB962C8B-B14F-4D97-AF65-F5344CB8AC3E}">
        <p14:creationId xmlns:p14="http://schemas.microsoft.com/office/powerpoint/2010/main" val="1549514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D5CE6-6257-E947-88FB-401D25675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71" y="963417"/>
            <a:ext cx="2947482" cy="1410816"/>
          </a:xfrm>
        </p:spPr>
        <p:txBody>
          <a:bodyPr/>
          <a:lstStyle/>
          <a:p>
            <a:pPr algn="r"/>
            <a:r>
              <a:rPr lang="en-US" dirty="0"/>
              <a:t>Selected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47F39-1ACE-0147-8BCE-00B492907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7389" y="425115"/>
            <a:ext cx="8117306" cy="6432885"/>
          </a:xfrm>
        </p:spPr>
        <p:txBody>
          <a:bodyPr>
            <a:normAutofit fontScale="92500" lnSpcReduction="10000"/>
          </a:bodyPr>
          <a:lstStyle/>
          <a:p>
            <a:endParaRPr lang="en-US" sz="1400" dirty="0">
              <a:solidFill>
                <a:schemeClr val="bg1"/>
              </a:solidFill>
            </a:endParaRPr>
          </a:p>
          <a:p>
            <a:r>
              <a:rPr lang="en-US" sz="1500" dirty="0">
                <a:solidFill>
                  <a:schemeClr val="bg1"/>
                </a:solidFill>
              </a:rPr>
              <a:t>Becerra, A. E., Harris, J., Herrera, C., </a:t>
            </a:r>
            <a:r>
              <a:rPr lang="en-US" sz="1500" dirty="0" err="1">
                <a:solidFill>
                  <a:schemeClr val="bg1"/>
                </a:solidFill>
              </a:rPr>
              <a:t>Hevia</a:t>
            </a:r>
            <a:r>
              <a:rPr lang="en-US" sz="1500" dirty="0">
                <a:solidFill>
                  <a:schemeClr val="bg1"/>
                </a:solidFill>
              </a:rPr>
              <a:t>, P., Maxwell, A. (2019). A New Course: Managing Drought and Downpours in the Santiago Borgias, S., &amp; Bauer, C. J. (2018). Trajectory of a divided river basin: law, conflict, and cooperation along Chile's </a:t>
            </a:r>
            <a:r>
              <a:rPr lang="en-US" sz="1500" dirty="0" err="1">
                <a:solidFill>
                  <a:schemeClr val="bg1"/>
                </a:solidFill>
              </a:rPr>
              <a:t>Maipo</a:t>
            </a:r>
            <a:r>
              <a:rPr lang="en-US" sz="1500" dirty="0">
                <a:solidFill>
                  <a:schemeClr val="bg1"/>
                </a:solidFill>
              </a:rPr>
              <a:t> River. </a:t>
            </a:r>
            <a:r>
              <a:rPr lang="en-US" sz="1500" i="1" dirty="0">
                <a:solidFill>
                  <a:schemeClr val="bg1"/>
                </a:solidFill>
              </a:rPr>
              <a:t>Water Policy</a:t>
            </a:r>
            <a:r>
              <a:rPr lang="en-US" sz="1500" dirty="0">
                <a:solidFill>
                  <a:schemeClr val="bg1"/>
                </a:solidFill>
              </a:rPr>
              <a:t>, </a:t>
            </a:r>
            <a:r>
              <a:rPr lang="en-US" sz="1500" i="1" dirty="0">
                <a:solidFill>
                  <a:schemeClr val="bg1"/>
                </a:solidFill>
              </a:rPr>
              <a:t>20</a:t>
            </a:r>
            <a:r>
              <a:rPr lang="en-US" sz="1500" dirty="0">
                <a:solidFill>
                  <a:schemeClr val="bg1"/>
                </a:solidFill>
              </a:rPr>
              <a:t>(1), 127-145.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Boda</a:t>
            </a:r>
            <a:r>
              <a:rPr lang="en-US" sz="1500" dirty="0">
                <a:solidFill>
                  <a:schemeClr val="bg1"/>
                </a:solidFill>
              </a:rPr>
              <a:t>, C.S. , </a:t>
            </a:r>
            <a:r>
              <a:rPr lang="en-US" sz="1500" dirty="0" err="1">
                <a:solidFill>
                  <a:schemeClr val="bg1"/>
                </a:solidFill>
              </a:rPr>
              <a:t>Scown</a:t>
            </a:r>
            <a:r>
              <a:rPr lang="en-US" sz="1500" dirty="0">
                <a:solidFill>
                  <a:schemeClr val="bg1"/>
                </a:solidFill>
              </a:rPr>
              <a:t>, M. , </a:t>
            </a:r>
            <a:r>
              <a:rPr lang="en-US" sz="1500" dirty="0" err="1">
                <a:solidFill>
                  <a:schemeClr val="bg1"/>
                </a:solidFill>
              </a:rPr>
              <a:t>Faran</a:t>
            </a:r>
            <a:r>
              <a:rPr lang="en-US" sz="1500" dirty="0">
                <a:solidFill>
                  <a:schemeClr val="bg1"/>
                </a:solidFill>
              </a:rPr>
              <a:t>, T., </a:t>
            </a:r>
            <a:r>
              <a:rPr lang="en-US" sz="1500" dirty="0" err="1">
                <a:solidFill>
                  <a:schemeClr val="bg1"/>
                </a:solidFill>
              </a:rPr>
              <a:t>Nastar</a:t>
            </a:r>
            <a:r>
              <a:rPr lang="en-US" sz="1500" dirty="0">
                <a:solidFill>
                  <a:schemeClr val="bg1"/>
                </a:solidFill>
              </a:rPr>
              <a:t>, M. , </a:t>
            </a:r>
            <a:r>
              <a:rPr lang="en-US" sz="1500" dirty="0" err="1">
                <a:solidFill>
                  <a:schemeClr val="bg1"/>
                </a:solidFill>
              </a:rPr>
              <a:t>Dorkenoo</a:t>
            </a:r>
            <a:r>
              <a:rPr lang="en-US" sz="1500" dirty="0">
                <a:solidFill>
                  <a:schemeClr val="bg1"/>
                </a:solidFill>
              </a:rPr>
              <a:t>, K. , Chaffin, B., &amp; Boyd, E. (2020): Framing Loss and Damage from climate change as the failure of Sustainable Development, Climate and Development, DOI: 10.1080/17565529.2020.1851640 </a:t>
            </a:r>
          </a:p>
          <a:p>
            <a:r>
              <a:rPr lang="en-US" sz="1500" dirty="0">
                <a:solidFill>
                  <a:schemeClr val="bg1"/>
                </a:solidFill>
              </a:rPr>
              <a:t>Boyd, E., James, R., Jones, R. </a:t>
            </a:r>
            <a:r>
              <a:rPr lang="en-US" sz="1500" i="1" dirty="0">
                <a:solidFill>
                  <a:schemeClr val="bg1"/>
                </a:solidFill>
              </a:rPr>
              <a:t>et al.</a:t>
            </a:r>
            <a:r>
              <a:rPr lang="en-US" sz="1500" dirty="0">
                <a:solidFill>
                  <a:schemeClr val="bg1"/>
                </a:solidFill>
              </a:rPr>
              <a:t> (2017): A typology of loss and damage perspectives. </a:t>
            </a:r>
            <a:r>
              <a:rPr lang="en-US" sz="1500" i="1" dirty="0">
                <a:solidFill>
                  <a:schemeClr val="bg1"/>
                </a:solidFill>
              </a:rPr>
              <a:t>Nature Climate Change</a:t>
            </a:r>
            <a:r>
              <a:rPr lang="en-US" sz="1500" dirty="0">
                <a:solidFill>
                  <a:schemeClr val="bg1"/>
                </a:solidFill>
              </a:rPr>
              <a:t> </a:t>
            </a:r>
            <a:r>
              <a:rPr lang="en-US" sz="1500" b="1" dirty="0">
                <a:solidFill>
                  <a:schemeClr val="bg1"/>
                </a:solidFill>
              </a:rPr>
              <a:t>7, </a:t>
            </a:r>
            <a:r>
              <a:rPr lang="en-US" sz="1500" dirty="0">
                <a:solidFill>
                  <a:schemeClr val="bg1"/>
                </a:solidFill>
              </a:rPr>
              <a:t>723–729. </a:t>
            </a:r>
            <a:r>
              <a:rPr lang="en-US" sz="1500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https://doi.org/10.1038/nclimate3389</a:t>
            </a:r>
            <a:endParaRPr lang="en-US" sz="1500" dirty="0">
              <a:solidFill>
                <a:schemeClr val="bg1"/>
              </a:solidFill>
            </a:endParaRPr>
          </a:p>
          <a:p>
            <a:r>
              <a:rPr lang="en-US" sz="1500" dirty="0" err="1">
                <a:solidFill>
                  <a:schemeClr val="bg1"/>
                </a:solidFill>
              </a:rPr>
              <a:t>Broberg</a:t>
            </a:r>
            <a:r>
              <a:rPr lang="en-US" sz="1500" dirty="0">
                <a:solidFill>
                  <a:schemeClr val="bg1"/>
                </a:solidFill>
              </a:rPr>
              <a:t>, M. (2020). State of Climate Law∵ The Third Pillar of International Climate Change Law: Explaining ‘Loss and Damage’ after the Paris Agreement. </a:t>
            </a:r>
            <a:r>
              <a:rPr lang="en-US" sz="1500" i="1" dirty="0">
                <a:solidFill>
                  <a:schemeClr val="bg1"/>
                </a:solidFill>
              </a:rPr>
              <a:t>Climate Law</a:t>
            </a:r>
            <a:r>
              <a:rPr lang="en-US" sz="1500" dirty="0">
                <a:solidFill>
                  <a:schemeClr val="bg1"/>
                </a:solidFill>
              </a:rPr>
              <a:t>, </a:t>
            </a:r>
            <a:r>
              <a:rPr lang="en-US" sz="1500" i="1" dirty="0">
                <a:solidFill>
                  <a:schemeClr val="bg1"/>
                </a:solidFill>
              </a:rPr>
              <a:t>10</a:t>
            </a:r>
            <a:r>
              <a:rPr lang="en-US" sz="1500" dirty="0">
                <a:solidFill>
                  <a:schemeClr val="bg1"/>
                </a:solidFill>
              </a:rPr>
              <a:t>(2), 211-223.</a:t>
            </a:r>
          </a:p>
          <a:p>
            <a:pPr fontAlgn="base"/>
            <a:r>
              <a:rPr lang="en-US" sz="1500" dirty="0" err="1">
                <a:solidFill>
                  <a:schemeClr val="bg1"/>
                </a:solidFill>
              </a:rPr>
              <a:t>Budds</a:t>
            </a:r>
            <a:r>
              <a:rPr lang="en-US" sz="1500" dirty="0">
                <a:solidFill>
                  <a:schemeClr val="bg1"/>
                </a:solidFill>
              </a:rPr>
              <a:t>, J. (2004). Power, nature and neoliberalism: the political ecology of water in Chile. </a:t>
            </a:r>
            <a:r>
              <a:rPr lang="en-US" sz="1500" i="1" dirty="0">
                <a:solidFill>
                  <a:schemeClr val="bg1"/>
                </a:solidFill>
              </a:rPr>
              <a:t>Singapore Journal of Tropical Geography</a:t>
            </a:r>
            <a:r>
              <a:rPr lang="en-US" sz="1500" dirty="0">
                <a:solidFill>
                  <a:schemeClr val="bg1"/>
                </a:solidFill>
              </a:rPr>
              <a:t>, </a:t>
            </a:r>
            <a:r>
              <a:rPr lang="en-US" sz="1500" i="1" dirty="0">
                <a:solidFill>
                  <a:schemeClr val="bg1"/>
                </a:solidFill>
              </a:rPr>
              <a:t>25</a:t>
            </a:r>
            <a:r>
              <a:rPr lang="en-US" sz="1500" dirty="0">
                <a:solidFill>
                  <a:schemeClr val="bg1"/>
                </a:solidFill>
              </a:rPr>
              <a:t>(3), 322-342.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Doelle</a:t>
            </a:r>
            <a:r>
              <a:rPr lang="en-US" sz="1500" dirty="0">
                <a:solidFill>
                  <a:schemeClr val="bg1"/>
                </a:solidFill>
              </a:rPr>
              <a:t>, M., &amp; </a:t>
            </a:r>
            <a:r>
              <a:rPr lang="en-US" sz="1500" dirty="0" err="1">
                <a:solidFill>
                  <a:schemeClr val="bg1"/>
                </a:solidFill>
              </a:rPr>
              <a:t>Seck</a:t>
            </a:r>
            <a:r>
              <a:rPr lang="en-US" sz="1500" dirty="0">
                <a:solidFill>
                  <a:schemeClr val="bg1"/>
                </a:solidFill>
              </a:rPr>
              <a:t>, S. (2020). Loss &amp; damage from climate change: from concept to remedy?. </a:t>
            </a:r>
            <a:r>
              <a:rPr lang="en-US" sz="1500" i="1" dirty="0">
                <a:solidFill>
                  <a:schemeClr val="bg1"/>
                </a:solidFill>
              </a:rPr>
              <a:t>Climate Policy</a:t>
            </a:r>
            <a:r>
              <a:rPr lang="en-US" sz="1500" dirty="0">
                <a:solidFill>
                  <a:schemeClr val="bg1"/>
                </a:solidFill>
              </a:rPr>
              <a:t>, </a:t>
            </a:r>
            <a:r>
              <a:rPr lang="en-US" sz="1500" i="1" dirty="0">
                <a:solidFill>
                  <a:schemeClr val="bg1"/>
                </a:solidFill>
              </a:rPr>
              <a:t>20</a:t>
            </a:r>
            <a:r>
              <a:rPr lang="en-US" sz="1500" dirty="0">
                <a:solidFill>
                  <a:schemeClr val="bg1"/>
                </a:solidFill>
              </a:rPr>
              <a:t>(6), 669-680.</a:t>
            </a:r>
          </a:p>
          <a:p>
            <a:r>
              <a:rPr lang="en-US" sz="1500" dirty="0" err="1">
                <a:solidFill>
                  <a:schemeClr val="bg1"/>
                </a:solidFill>
              </a:rPr>
              <a:t>Garreaud</a:t>
            </a:r>
            <a:r>
              <a:rPr lang="en-US" sz="1500" dirty="0">
                <a:solidFill>
                  <a:schemeClr val="bg1"/>
                </a:solidFill>
              </a:rPr>
              <a:t>, R. D., </a:t>
            </a:r>
            <a:r>
              <a:rPr lang="en-US" sz="1500" dirty="0" err="1">
                <a:solidFill>
                  <a:schemeClr val="bg1"/>
                </a:solidFill>
              </a:rPr>
              <a:t>Boisier</a:t>
            </a:r>
            <a:r>
              <a:rPr lang="en-US" sz="1500" dirty="0">
                <a:solidFill>
                  <a:schemeClr val="bg1"/>
                </a:solidFill>
              </a:rPr>
              <a:t>, J. P., </a:t>
            </a:r>
            <a:r>
              <a:rPr lang="en-US" sz="1500" dirty="0" err="1">
                <a:solidFill>
                  <a:schemeClr val="bg1"/>
                </a:solidFill>
              </a:rPr>
              <a:t>Rondanelli</a:t>
            </a:r>
            <a:r>
              <a:rPr lang="en-US" sz="1500" dirty="0">
                <a:solidFill>
                  <a:schemeClr val="bg1"/>
                </a:solidFill>
              </a:rPr>
              <a:t>, R., </a:t>
            </a:r>
            <a:r>
              <a:rPr lang="en-US" sz="1500" dirty="0" err="1">
                <a:solidFill>
                  <a:schemeClr val="bg1"/>
                </a:solidFill>
              </a:rPr>
              <a:t>Montecinos</a:t>
            </a:r>
            <a:r>
              <a:rPr lang="en-US" sz="1500" dirty="0">
                <a:solidFill>
                  <a:schemeClr val="bg1"/>
                </a:solidFill>
              </a:rPr>
              <a:t>, A., </a:t>
            </a:r>
            <a:r>
              <a:rPr lang="en-US" sz="1500" dirty="0" err="1">
                <a:solidFill>
                  <a:schemeClr val="bg1"/>
                </a:solidFill>
              </a:rPr>
              <a:t>Sepúlveda</a:t>
            </a:r>
            <a:r>
              <a:rPr lang="en-US" sz="1500" dirty="0">
                <a:solidFill>
                  <a:schemeClr val="bg1"/>
                </a:solidFill>
              </a:rPr>
              <a:t>, H. H., &amp; Veloso‐Aguila, D. (2020). The central Chile mega drought (2010–2018): a climate dynamics perspective. </a:t>
            </a:r>
            <a:r>
              <a:rPr lang="en-US" sz="1500" i="1" dirty="0">
                <a:solidFill>
                  <a:schemeClr val="bg1"/>
                </a:solidFill>
              </a:rPr>
              <a:t>International Journal of Climatology</a:t>
            </a:r>
            <a:r>
              <a:rPr lang="en-US" sz="1500" dirty="0">
                <a:solidFill>
                  <a:schemeClr val="bg1"/>
                </a:solidFill>
              </a:rPr>
              <a:t>, </a:t>
            </a:r>
            <a:r>
              <a:rPr lang="en-US" sz="1500" i="1" dirty="0">
                <a:solidFill>
                  <a:schemeClr val="bg1"/>
                </a:solidFill>
              </a:rPr>
              <a:t>40</a:t>
            </a:r>
            <a:r>
              <a:rPr lang="en-US" sz="1500" dirty="0">
                <a:solidFill>
                  <a:schemeClr val="bg1"/>
                </a:solidFill>
              </a:rPr>
              <a:t>(1), 421-439.</a:t>
            </a:r>
          </a:p>
          <a:p>
            <a:r>
              <a:rPr lang="en-US" sz="1500" dirty="0">
                <a:solidFill>
                  <a:schemeClr val="bg1"/>
                </a:solidFill>
              </a:rPr>
              <a:t>Peña-Guerrero, M. D., </a:t>
            </a:r>
            <a:r>
              <a:rPr lang="en-US" sz="1500" dirty="0" err="1">
                <a:solidFill>
                  <a:schemeClr val="bg1"/>
                </a:solidFill>
              </a:rPr>
              <a:t>Nauditt</a:t>
            </a:r>
            <a:r>
              <a:rPr lang="en-US" sz="1500" dirty="0">
                <a:solidFill>
                  <a:schemeClr val="bg1"/>
                </a:solidFill>
              </a:rPr>
              <a:t>, A., Muñoz-Robles, C., </a:t>
            </a:r>
            <a:r>
              <a:rPr lang="en-US" sz="1500" dirty="0" err="1">
                <a:solidFill>
                  <a:schemeClr val="bg1"/>
                </a:solidFill>
              </a:rPr>
              <a:t>Ribbe</a:t>
            </a:r>
            <a:r>
              <a:rPr lang="en-US" sz="1500" dirty="0">
                <a:solidFill>
                  <a:schemeClr val="bg1"/>
                </a:solidFill>
              </a:rPr>
              <a:t>, L., &amp; Meza, F. (2020). Drought impacts on water quality and potential implications for agricultural production in the </a:t>
            </a:r>
            <a:r>
              <a:rPr lang="en-US" sz="1500" dirty="0" err="1">
                <a:solidFill>
                  <a:schemeClr val="bg1"/>
                </a:solidFill>
              </a:rPr>
              <a:t>Maipo</a:t>
            </a:r>
            <a:r>
              <a:rPr lang="en-US" sz="1500" dirty="0">
                <a:solidFill>
                  <a:schemeClr val="bg1"/>
                </a:solidFill>
              </a:rPr>
              <a:t> River Basin, Central Chile. </a:t>
            </a:r>
            <a:r>
              <a:rPr lang="en-US" sz="1500" i="1" dirty="0">
                <a:solidFill>
                  <a:schemeClr val="bg1"/>
                </a:solidFill>
              </a:rPr>
              <a:t>Hydrological Sciences Journal</a:t>
            </a:r>
            <a:r>
              <a:rPr lang="en-US" sz="1500" dirty="0">
                <a:solidFill>
                  <a:schemeClr val="bg1"/>
                </a:solidFill>
              </a:rPr>
              <a:t>, </a:t>
            </a:r>
            <a:r>
              <a:rPr lang="en-US" sz="1500" i="1" dirty="0">
                <a:solidFill>
                  <a:schemeClr val="bg1"/>
                </a:solidFill>
              </a:rPr>
              <a:t>65</a:t>
            </a:r>
            <a:r>
              <a:rPr lang="en-US" sz="1500" dirty="0">
                <a:solidFill>
                  <a:schemeClr val="bg1"/>
                </a:solidFill>
              </a:rPr>
              <a:t>(6), 1005-1021.</a:t>
            </a:r>
          </a:p>
          <a:p>
            <a:pPr fontAlgn="base"/>
            <a:r>
              <a:rPr lang="en-US" sz="1500" dirty="0" err="1">
                <a:solidFill>
                  <a:schemeClr val="bg1"/>
                </a:solidFill>
              </a:rPr>
              <a:t>Schinko</a:t>
            </a:r>
            <a:r>
              <a:rPr lang="en-US" sz="1500" dirty="0">
                <a:solidFill>
                  <a:schemeClr val="bg1"/>
                </a:solidFill>
              </a:rPr>
              <a:t>, T., </a:t>
            </a:r>
            <a:r>
              <a:rPr lang="en-US" sz="1500" dirty="0" err="1">
                <a:solidFill>
                  <a:schemeClr val="bg1"/>
                </a:solidFill>
              </a:rPr>
              <a:t>Mechler</a:t>
            </a:r>
            <a:r>
              <a:rPr lang="en-US" sz="1500" dirty="0">
                <a:solidFill>
                  <a:schemeClr val="bg1"/>
                </a:solidFill>
              </a:rPr>
              <a:t>, R., and </a:t>
            </a:r>
            <a:r>
              <a:rPr lang="en-US" sz="1500" dirty="0" err="1">
                <a:solidFill>
                  <a:schemeClr val="bg1"/>
                </a:solidFill>
              </a:rPr>
              <a:t>Hochrainer</a:t>
            </a:r>
            <a:r>
              <a:rPr lang="en-US" sz="1500" dirty="0">
                <a:solidFill>
                  <a:schemeClr val="bg1"/>
                </a:solidFill>
              </a:rPr>
              <a:t>-Stigler, S. (2019): Chapter 4: The Risk and Policy Space for Loss and Damage: Integrating Notions of Distributive and Compensatory Justice with Comprehensive Climate Risk Management. </a:t>
            </a:r>
            <a:r>
              <a:rPr lang="en-US" sz="1500" i="1" dirty="0">
                <a:solidFill>
                  <a:schemeClr val="bg1"/>
                </a:solidFill>
              </a:rPr>
              <a:t>Loss and Damage from Climate Change. </a:t>
            </a:r>
            <a:r>
              <a:rPr lang="en-US" sz="1500" dirty="0">
                <a:solidFill>
                  <a:schemeClr val="bg1"/>
                </a:solidFill>
              </a:rPr>
              <a:t>(83-112). </a:t>
            </a:r>
          </a:p>
          <a:p>
            <a:pPr fontAlgn="base"/>
            <a:r>
              <a:rPr lang="en-US" sz="1500" dirty="0" err="1">
                <a:solidFill>
                  <a:schemeClr val="bg1"/>
                </a:solidFill>
              </a:rPr>
              <a:t>Serdeczny</a:t>
            </a:r>
            <a:r>
              <a:rPr lang="en-US" sz="1500" dirty="0">
                <a:solidFill>
                  <a:schemeClr val="bg1"/>
                </a:solidFill>
              </a:rPr>
              <a:t>, O., Waters, E., and Sander, C. (2016): Non-economic loss and damage in the context of climate change: understanding the challenges. Discussion Paper, No. 3/2016, ISBN 978-3-88985-682-1, </a:t>
            </a:r>
            <a:r>
              <a:rPr lang="en-US" sz="1500" dirty="0" err="1">
                <a:solidFill>
                  <a:schemeClr val="bg1"/>
                </a:solidFill>
              </a:rPr>
              <a:t>Deutsches</a:t>
            </a:r>
            <a:r>
              <a:rPr lang="en-US" sz="1500" dirty="0">
                <a:solidFill>
                  <a:schemeClr val="bg1"/>
                </a:solidFill>
              </a:rPr>
              <a:t> </a:t>
            </a:r>
            <a:r>
              <a:rPr lang="en-US" sz="1500" dirty="0" err="1">
                <a:solidFill>
                  <a:schemeClr val="bg1"/>
                </a:solidFill>
              </a:rPr>
              <a:t>Institut</a:t>
            </a:r>
            <a:r>
              <a:rPr lang="en-US" sz="1500" dirty="0">
                <a:solidFill>
                  <a:schemeClr val="bg1"/>
                </a:solidFill>
              </a:rPr>
              <a:t> </a:t>
            </a:r>
            <a:r>
              <a:rPr lang="en-US" sz="1500" dirty="0" err="1">
                <a:solidFill>
                  <a:schemeClr val="bg1"/>
                </a:solidFill>
              </a:rPr>
              <a:t>für</a:t>
            </a:r>
            <a:r>
              <a:rPr lang="en-US" sz="1500" dirty="0">
                <a:solidFill>
                  <a:schemeClr val="bg1"/>
                </a:solidFill>
              </a:rPr>
              <a:t> </a:t>
            </a:r>
            <a:r>
              <a:rPr lang="en-US" sz="1500" dirty="0" err="1">
                <a:solidFill>
                  <a:schemeClr val="bg1"/>
                </a:solidFill>
              </a:rPr>
              <a:t>Entwicklungspolitik</a:t>
            </a:r>
            <a:r>
              <a:rPr lang="en-US" sz="1500" dirty="0">
                <a:solidFill>
                  <a:schemeClr val="bg1"/>
                </a:solidFill>
              </a:rPr>
              <a:t> (DIE), Bonn</a:t>
            </a:r>
          </a:p>
          <a:p>
            <a:endParaRPr lang="en-US" sz="16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22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696A55C8-89F1-439D-863D-E208C0AC8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tree trunk on a beach&#10;&#10;Description automatically generated with low confidence">
            <a:extLst>
              <a:ext uri="{FF2B5EF4-FFF2-40B4-BE49-F238E27FC236}">
                <a16:creationId xmlns:a16="http://schemas.microsoft.com/office/drawing/2014/main" id="{7A57904E-6B90-FD48-9E8B-7ADE1CC1CC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64" r="9092" b="1"/>
          <a:stretch/>
        </p:blipFill>
        <p:spPr>
          <a:xfrm>
            <a:off x="20" y="1"/>
            <a:ext cx="12188932" cy="6858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E4A1FD7E-EAEC-40B9-B75B-432F9DA75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609599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A8B458-650A-794C-8D57-9E881714F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961" y="780501"/>
            <a:ext cx="5218209" cy="125546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What is Loss and Damage?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C75E8-CB4D-E64C-AF9C-96A375B52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961" y="2035970"/>
            <a:ext cx="5218209" cy="3214687"/>
          </a:xfrm>
        </p:spPr>
        <p:txBody>
          <a:bodyPr anchor="t">
            <a:normAutofit fontScale="92500" lnSpcReduction="20000"/>
          </a:bodyPr>
          <a:lstStyle/>
          <a:p>
            <a:pPr>
              <a:buClr>
                <a:schemeClr val="bg1">
                  <a:lumMod val="95000"/>
                </a:schemeClr>
              </a:buClr>
            </a:pPr>
            <a:r>
              <a:rPr lang="en-US" sz="2600" dirty="0">
                <a:solidFill>
                  <a:srgbClr val="FFFFFF"/>
                </a:solidFill>
              </a:rPr>
              <a:t>Policy agenda under the UNFCCC</a:t>
            </a:r>
          </a:p>
          <a:p>
            <a:pPr marL="0" indent="0">
              <a:buClr>
                <a:schemeClr val="bg1">
                  <a:lumMod val="95000"/>
                </a:schemeClr>
              </a:buClr>
              <a:buNone/>
            </a:pPr>
            <a:endParaRPr lang="en-US" sz="2600" dirty="0">
              <a:solidFill>
                <a:srgbClr val="FFFFFF"/>
              </a:solidFill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en-US" sz="2600" dirty="0">
                <a:solidFill>
                  <a:srgbClr val="FFFFFF"/>
                </a:solidFill>
              </a:rPr>
              <a:t>Loss and Damage is often associated with “limits to adaptation”</a:t>
            </a:r>
          </a:p>
          <a:p>
            <a:pPr marL="502920" lvl="1" indent="0">
              <a:buClr>
                <a:schemeClr val="bg1">
                  <a:lumMod val="95000"/>
                </a:schemeClr>
              </a:buClr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>
              <a:buClr>
                <a:schemeClr val="bg1">
                  <a:lumMod val="95000"/>
                </a:schemeClr>
              </a:buClr>
            </a:pPr>
            <a:r>
              <a:rPr lang="en-US" sz="2600" dirty="0">
                <a:solidFill>
                  <a:srgbClr val="FFFFFF"/>
                </a:solidFill>
              </a:rPr>
              <a:t>Focus on climate justice</a:t>
            </a:r>
          </a:p>
          <a:p>
            <a:pPr lvl="1">
              <a:buClr>
                <a:schemeClr val="bg1">
                  <a:lumMod val="95000"/>
                </a:schemeClr>
              </a:buClr>
            </a:pPr>
            <a:r>
              <a:rPr lang="en-US" sz="2400" dirty="0">
                <a:solidFill>
                  <a:srgbClr val="FFFFFF"/>
                </a:solidFill>
              </a:rPr>
              <a:t>Response to disproportionate contributions to (and effects of) climate change</a:t>
            </a:r>
          </a:p>
          <a:p>
            <a:pPr marL="0" indent="0">
              <a:buClr>
                <a:schemeClr val="bg1">
                  <a:lumMod val="95000"/>
                </a:schemeClr>
              </a:buClr>
              <a:buNone/>
            </a:pP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88629E-396B-4C99-B284-F30AABDF2E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4258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AD4738-6130-415F-BA58-176DA3000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7643AF-5083-45CE-BA04-BFB1A37D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8952"/>
            <a:ext cx="464638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2A89CC-0592-AA42-AF76-83FAAC2FF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88" y="1000125"/>
            <a:ext cx="4204606" cy="1180710"/>
          </a:xfrm>
        </p:spPr>
        <p:txBody>
          <a:bodyPr anchor="b">
            <a:normAutofit/>
          </a:bodyPr>
          <a:lstStyle/>
          <a:p>
            <a:pPr algn="r"/>
            <a:r>
              <a:rPr lang="en-US" dirty="0"/>
              <a:t>History of Loss and Damage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2C58C-92D5-EF4C-8E3E-A894FAE5E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800" y="642939"/>
            <a:ext cx="6303037" cy="5915024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Origin of Loss and Damage: 1991 proposal by Vanuatu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Seeded the idea of liability/compensation</a:t>
            </a:r>
          </a:p>
          <a:p>
            <a:pPr marL="502920" lvl="1" indent="0">
              <a:buNone/>
            </a:pP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Warsaw International Mechanism (WIM) for Loss and Damage established in 2013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Loss and Damage enshrined under Article 8 of Paris Agreement in 2015</a:t>
            </a:r>
          </a:p>
          <a:p>
            <a:pPr lvl="1"/>
            <a:r>
              <a:rPr lang="en-US" sz="2600" dirty="0">
                <a:solidFill>
                  <a:schemeClr val="bg1"/>
                </a:solidFill>
              </a:rPr>
              <a:t>Establishment as the ”third pillar” separates Loss and Damage from mitigation and adaptation agendas.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7E0005-C596-4A5C-BAFA-6C5CFA03A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54253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17AD4738-6130-415F-BA58-176DA3000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7643AF-5083-45CE-BA04-BFB1A37D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8952"/>
            <a:ext cx="464638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CE6D3-9033-1E45-88F1-DC1740FB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88" y="960894"/>
            <a:ext cx="4204606" cy="1357037"/>
          </a:xfrm>
        </p:spPr>
        <p:txBody>
          <a:bodyPr anchor="b">
            <a:normAutofit/>
          </a:bodyPr>
          <a:lstStyle/>
          <a:p>
            <a:pPr algn="r"/>
            <a:r>
              <a:rPr lang="en-US" dirty="0"/>
              <a:t>Challenges to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DD124-DF4F-8048-B07B-4AC44A73A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800" y="598086"/>
            <a:ext cx="6194685" cy="5917014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Vague definitions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UNFCCC: “The actual or potential manifestation of impacts associated with climate change in developing countries that negatively affect human and natural systems” </a:t>
            </a:r>
          </a:p>
          <a:p>
            <a:r>
              <a:rPr lang="en-US" sz="2800" dirty="0">
                <a:solidFill>
                  <a:schemeClr val="bg1"/>
                </a:solidFill>
              </a:rPr>
              <a:t>Framings and perceptions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Unclear relationship to other pillars</a:t>
            </a:r>
          </a:p>
          <a:p>
            <a:pPr lvl="1"/>
            <a:r>
              <a:rPr lang="en-US" sz="2400" dirty="0">
                <a:solidFill>
                  <a:schemeClr val="bg1"/>
                </a:solidFill>
              </a:rPr>
              <a:t>Developed vs. developing world framings</a:t>
            </a:r>
          </a:p>
          <a:p>
            <a:r>
              <a:rPr lang="en-US" sz="2800" dirty="0">
                <a:solidFill>
                  <a:schemeClr val="bg1"/>
                </a:solidFill>
              </a:rPr>
              <a:t>Challenging issues: </a:t>
            </a:r>
          </a:p>
          <a:p>
            <a:pPr lvl="1"/>
            <a:r>
              <a:rPr lang="en-US" sz="2200" dirty="0">
                <a:solidFill>
                  <a:schemeClr val="bg1"/>
                </a:solidFill>
              </a:rPr>
              <a:t>Non-economic loss and damage</a:t>
            </a:r>
          </a:p>
          <a:p>
            <a:pPr lvl="1"/>
            <a:r>
              <a:rPr lang="en-US" sz="2200" dirty="0">
                <a:solidFill>
                  <a:schemeClr val="bg1"/>
                </a:solidFill>
              </a:rPr>
              <a:t>Differentiation between event types</a:t>
            </a:r>
          </a:p>
          <a:p>
            <a:pPr lvl="1"/>
            <a:r>
              <a:rPr lang="en-US" sz="2200" dirty="0">
                <a:solidFill>
                  <a:schemeClr val="bg1"/>
                </a:solidFill>
              </a:rPr>
              <a:t>Finance</a:t>
            </a:r>
          </a:p>
          <a:p>
            <a:pPr lvl="1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C7E0005-C596-4A5C-BAFA-6C5CFA03A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81382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F13A95FF-1A75-49AA-86AE-EED61BD0E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193814-3B8D-C64A-80A8-2CF6099B7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9" y="1180987"/>
            <a:ext cx="4016116" cy="1255469"/>
          </a:xfrm>
        </p:spPr>
        <p:txBody>
          <a:bodyPr>
            <a:normAutofit/>
          </a:bodyPr>
          <a:lstStyle/>
          <a:p>
            <a:pPr algn="ctr"/>
            <a:r>
              <a:rPr lang="en-US" sz="3300" dirty="0"/>
              <a:t>Gaps in Current Loss and Damage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CF8DB-FBBF-254D-A7C3-DFEC34B45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614613"/>
            <a:ext cx="4642229" cy="3170368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Little research exists on L&amp;D mechanisms at the national scale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 This study will focus on Chile:</a:t>
            </a:r>
          </a:p>
          <a:p>
            <a:pPr lvl="1">
              <a:buClr>
                <a:schemeClr val="bg1"/>
              </a:buClr>
            </a:pPr>
            <a:r>
              <a:rPr lang="en-US" sz="2200" dirty="0">
                <a:solidFill>
                  <a:srgbClr val="FFFFFF"/>
                </a:solidFill>
              </a:rPr>
              <a:t>Progressive climate policy history</a:t>
            </a:r>
          </a:p>
          <a:p>
            <a:pPr lvl="1">
              <a:buClr>
                <a:schemeClr val="bg1"/>
              </a:buClr>
            </a:pPr>
            <a:r>
              <a:rPr lang="en-US" sz="2200" dirty="0">
                <a:solidFill>
                  <a:srgbClr val="FFFFFF"/>
                </a:solidFill>
              </a:rPr>
              <a:t>Currently experiencing a climate change-attributable event</a:t>
            </a:r>
          </a:p>
        </p:txBody>
      </p:sp>
      <p:pic>
        <p:nvPicPr>
          <p:cNvPr id="11" name="Picture 10" descr="A picture containing water, outdoor, group, sport&#10;&#10;Description automatically generated">
            <a:extLst>
              <a:ext uri="{FF2B5EF4-FFF2-40B4-BE49-F238E27FC236}">
                <a16:creationId xmlns:a16="http://schemas.microsoft.com/office/drawing/2014/main" id="{BCD54B45-F3D1-B842-B9A4-A7E6607BEC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43" r="6166"/>
          <a:stretch/>
        </p:blipFill>
        <p:spPr>
          <a:xfrm>
            <a:off x="5137463" y="759599"/>
            <a:ext cx="6193767" cy="5330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176419-49D4-9243-9E6B-B685DC2A3A1B}"/>
              </a:ext>
            </a:extLst>
          </p:cNvPr>
          <p:cNvSpPr txBox="1"/>
          <p:nvPr/>
        </p:nvSpPr>
        <p:spPr>
          <a:xfrm>
            <a:off x="5359790" y="6090249"/>
            <a:ext cx="61053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https://</a:t>
            </a:r>
            <a:r>
              <a:rPr lang="en-US" sz="105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www.worldpoliticsreview.com</a:t>
            </a:r>
            <a:r>
              <a:rPr lang="en-US" sz="10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/articles/28333/on-climate-change-southeast-</a:t>
            </a:r>
            <a:r>
              <a:rPr lang="en-US" sz="105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asia</a:t>
            </a:r>
            <a:r>
              <a:rPr lang="en-US" sz="10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</a:t>
            </a:r>
            <a:r>
              <a:rPr lang="en-US" sz="105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isn</a:t>
            </a:r>
            <a:r>
              <a:rPr lang="en-US" sz="10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-t-doing-enough</a:t>
            </a:r>
          </a:p>
        </p:txBody>
      </p:sp>
    </p:spTree>
    <p:extLst>
      <p:ext uri="{BB962C8B-B14F-4D97-AF65-F5344CB8AC3E}">
        <p14:creationId xmlns:p14="http://schemas.microsoft.com/office/powerpoint/2010/main" val="11978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7AD4738-6130-415F-BA58-176DA3000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3AF-5083-45CE-BA04-BFB1A37D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8952"/>
            <a:ext cx="464638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7DC61F-40ED-DB42-912D-CE85D51AE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15" y="1123836"/>
            <a:ext cx="4204606" cy="799098"/>
          </a:xfrm>
        </p:spPr>
        <p:txBody>
          <a:bodyPr anchor="b">
            <a:normAutofit/>
          </a:bodyPr>
          <a:lstStyle/>
          <a:p>
            <a:pPr algn="ctr"/>
            <a:r>
              <a:rPr lang="en-US" dirty="0"/>
              <a:t>Research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ABE82-BB43-454B-8A86-EF293C4D3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1908" y="758952"/>
            <a:ext cx="6638431" cy="5795436"/>
          </a:xfrm>
        </p:spPr>
        <p:txBody>
          <a:bodyPr anchor="t">
            <a:normAutofit/>
          </a:bodyPr>
          <a:lstStyle/>
          <a:p>
            <a:pPr marL="514350" lvl="0" indent="-514350" fontAlgn="ctr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How is Loss &amp; Damage addressed at the level of the Nation-state? </a:t>
            </a:r>
          </a:p>
          <a:p>
            <a:pPr marL="514350" lvl="0" indent="-514350" fontAlgn="ctr">
              <a:buFont typeface="+mj-lt"/>
              <a:buAutoNum type="arabicPeriod"/>
            </a:pPr>
            <a:endParaRPr lang="en-US" sz="2800" dirty="0">
              <a:solidFill>
                <a:schemeClr val="bg1"/>
              </a:solidFill>
            </a:endParaRPr>
          </a:p>
          <a:p>
            <a:pPr marL="514350" lvl="0" indent="-514350" fontAlgn="ctr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How do national responses to a climate change-attributable event manifest in a country without dedicated Loss and Damage policies in place?</a:t>
            </a:r>
          </a:p>
          <a:p>
            <a:pPr marL="514350" lvl="0" indent="-514350" fontAlgn="ctr">
              <a:buFont typeface="+mj-lt"/>
              <a:buAutoNum type="arabicPeriod"/>
            </a:pPr>
            <a:endParaRPr lang="en-US" sz="2800" dirty="0">
              <a:solidFill>
                <a:schemeClr val="bg1"/>
              </a:solidFill>
            </a:endParaRPr>
          </a:p>
          <a:p>
            <a:pPr marL="514350" lvl="0" indent="-514350" fontAlgn="ctr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How do national Loss &amp; Damage-type policies synergize with global policy initiatives? </a:t>
            </a:r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C7E0005-C596-4A5C-BAFA-6C5CFA03A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530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13577A01-3DD8-4E33-BEE1-3065F7E6F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9599"/>
            <a:ext cx="7052486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CB4FD3-1ACD-2C4A-902B-266937F25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7" y="983665"/>
            <a:ext cx="6451110" cy="125546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Study Location: Santiago Metropolitan Region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1ABFC-3EFB-0B4C-8188-48BECB134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8" y="2510395"/>
            <a:ext cx="6451109" cy="3274586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Rapidly expanding population</a:t>
            </a:r>
          </a:p>
          <a:p>
            <a:pPr>
              <a:buClr>
                <a:schemeClr val="bg1"/>
              </a:buClr>
            </a:pPr>
            <a:r>
              <a:rPr lang="en-US" sz="2400" dirty="0" err="1">
                <a:solidFill>
                  <a:srgbClr val="FFFFFF"/>
                </a:solidFill>
              </a:rPr>
              <a:t>Maipo</a:t>
            </a:r>
            <a:r>
              <a:rPr lang="en-US" sz="2400" dirty="0">
                <a:solidFill>
                  <a:srgbClr val="FFFFFF"/>
                </a:solidFill>
              </a:rPr>
              <a:t> River supplies all water for municipal and industrial use 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Heavy concentration of water-intensive industries in the region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Water rights to the </a:t>
            </a:r>
            <a:r>
              <a:rPr lang="en-US" sz="2400" dirty="0" err="1">
                <a:solidFill>
                  <a:srgbClr val="FFFFFF"/>
                </a:solidFill>
              </a:rPr>
              <a:t>Maipo</a:t>
            </a:r>
            <a:r>
              <a:rPr lang="en-US" sz="2400" dirty="0">
                <a:solidFill>
                  <a:srgbClr val="FFFFFF"/>
                </a:solidFill>
              </a:rPr>
              <a:t> fully allocated 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A picture containing sky, outdoor, mountain, city&#10;&#10;Description automatically generated">
            <a:extLst>
              <a:ext uri="{FF2B5EF4-FFF2-40B4-BE49-F238E27FC236}">
                <a16:creationId xmlns:a16="http://schemas.microsoft.com/office/drawing/2014/main" id="{3F647906-3F1C-7847-9594-F4A0568BE0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44" r="9030" b="3"/>
          <a:stretch/>
        </p:blipFill>
        <p:spPr>
          <a:xfrm>
            <a:off x="7439535" y="502639"/>
            <a:ext cx="4130038" cy="58269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15ED3CA-535A-BD44-83A1-6811075C2A46}"/>
              </a:ext>
            </a:extLst>
          </p:cNvPr>
          <p:cNvSpPr txBox="1"/>
          <p:nvPr/>
        </p:nvSpPr>
        <p:spPr>
          <a:xfrm>
            <a:off x="7439535" y="6296683"/>
            <a:ext cx="4356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Source: https://</a:t>
            </a:r>
            <a:r>
              <a:rPr lang="en-US" sz="1000" dirty="0" err="1"/>
              <a:t>handluggageonly.co.uk</a:t>
            </a:r>
            <a:r>
              <a:rPr lang="en-US" sz="1000" dirty="0"/>
              <a:t>/2016/12/20/9-incredible-sights-you-must-see-in-santiago-chile/</a:t>
            </a: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064538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6">
            <a:extLst>
              <a:ext uri="{FF2B5EF4-FFF2-40B4-BE49-F238E27FC236}">
                <a16:creationId xmlns:a16="http://schemas.microsoft.com/office/drawing/2014/main" id="{17115F77-2FAE-4CA7-9A7F-10D5F2C8F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5CD4C046-A04C-46CC-AFA3-6B0621F62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7" name="Rectangle 30">
            <a:extLst>
              <a:ext uri="{FF2B5EF4-FFF2-40B4-BE49-F238E27FC236}">
                <a16:creationId xmlns:a16="http://schemas.microsoft.com/office/drawing/2014/main" id="{66C7A97A-A7DE-4DFB-8542-1E4BF24C7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111DB0-3D73-4D20-9D57-CEF5A0D86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7E46A9-D714-834A-9AC1-70D1AFD2B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650" y="952500"/>
            <a:ext cx="4261902" cy="88849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pc="-100" dirty="0"/>
              <a:t>Climate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30325-3595-1B48-B314-6884F6343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650" y="2191919"/>
            <a:ext cx="4261902" cy="355315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Ongoing “Megadrought” since 2010; worst on record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Studies have attributed a portion (~25%) of the Megadrought’s severity to ACF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Climate models project continued warming and drying</a:t>
            </a:r>
          </a:p>
        </p:txBody>
      </p:sp>
      <p:pic>
        <p:nvPicPr>
          <p:cNvPr id="5" name="Picture 4" descr="A picture containing sky, outdoor, rock, mountain&#10;&#10;Description automatically generated">
            <a:extLst>
              <a:ext uri="{FF2B5EF4-FFF2-40B4-BE49-F238E27FC236}">
                <a16:creationId xmlns:a16="http://schemas.microsoft.com/office/drawing/2014/main" id="{9037E312-58C4-2E45-8E16-431A8CCF5B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22" r="18412" b="-2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27ADCA0-A066-4B16-8E1F-3C2483947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317ABD-E8CC-D54D-81DB-9964456F751B}"/>
              </a:ext>
            </a:extLst>
          </p:cNvPr>
          <p:cNvSpPr txBox="1"/>
          <p:nvPr/>
        </p:nvSpPr>
        <p:spPr>
          <a:xfrm>
            <a:off x="5407987" y="5852179"/>
            <a:ext cx="6217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Source: https://</a:t>
            </a:r>
            <a:r>
              <a:rPr lang="en-US" sz="1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www.sciencenews.org</a:t>
            </a:r>
            <a:r>
              <a:rPr lang="en-US" sz="1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/article/climate-change-made-southwestern-u-s-drought-worst-1200-years</a:t>
            </a:r>
          </a:p>
        </p:txBody>
      </p:sp>
    </p:spTree>
    <p:extLst>
      <p:ext uri="{BB962C8B-B14F-4D97-AF65-F5344CB8AC3E}">
        <p14:creationId xmlns:p14="http://schemas.microsoft.com/office/powerpoint/2010/main" val="2611529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13A95FF-1A75-49AA-86AE-EED61BD0E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9ADB7D-153D-B549-8691-EA19E9857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9" y="1123837"/>
            <a:ext cx="4016116" cy="125546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Political Economic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8D2DA-D02D-984E-9D54-1C0D07C4C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9" y="2510395"/>
            <a:ext cx="4016116" cy="3274586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Long history of neoliberal, market-based resource management policy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Pinochet era privatization still holds (1981 water code)</a:t>
            </a:r>
          </a:p>
          <a:p>
            <a:pPr>
              <a:buClr>
                <a:schemeClr val="bg1"/>
              </a:buClr>
            </a:pPr>
            <a:r>
              <a:rPr lang="en-US" sz="2400" dirty="0">
                <a:solidFill>
                  <a:srgbClr val="FFFFFF"/>
                </a:solidFill>
              </a:rPr>
              <a:t>Result: perverse incentives and inequitable resource distribution</a:t>
            </a:r>
          </a:p>
        </p:txBody>
      </p:sp>
      <p:pic>
        <p:nvPicPr>
          <p:cNvPr id="5" name="Picture 4" descr="A picture containing outdoor, sky, tree, mountain&#10;&#10;Description automatically generated">
            <a:extLst>
              <a:ext uri="{FF2B5EF4-FFF2-40B4-BE49-F238E27FC236}">
                <a16:creationId xmlns:a16="http://schemas.microsoft.com/office/drawing/2014/main" id="{A8B3ED31-4A59-7842-8F64-B86C8CA390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12" r="9087" b="-2"/>
          <a:stretch/>
        </p:blipFill>
        <p:spPr>
          <a:xfrm>
            <a:off x="5137463" y="759599"/>
            <a:ext cx="6193767" cy="5330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CF6A21-9A4F-F14E-8387-E0104784F633}"/>
              </a:ext>
            </a:extLst>
          </p:cNvPr>
          <p:cNvSpPr txBox="1"/>
          <p:nvPr/>
        </p:nvSpPr>
        <p:spPr>
          <a:xfrm>
            <a:off x="5137463" y="5784981"/>
            <a:ext cx="46282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Source: http://</a:t>
            </a:r>
            <a:r>
              <a:rPr lang="en-US" sz="11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dvc.photos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en-US" sz="11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maipo</a:t>
            </a:r>
            <a:endParaRPr 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26840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5212</TotalTime>
  <Words>1259</Words>
  <Application>Microsoft Macintosh PowerPoint</Application>
  <PresentationFormat>Widescreen</PresentationFormat>
  <Paragraphs>134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Corbel</vt:lpstr>
      <vt:lpstr>Wingdings 2</vt:lpstr>
      <vt:lpstr>Frame</vt:lpstr>
      <vt:lpstr>Loss &amp; Damage from Climate Change in Central Chile</vt:lpstr>
      <vt:lpstr>What is Loss and Damage?</vt:lpstr>
      <vt:lpstr>History of Loss and Damage</vt:lpstr>
      <vt:lpstr>Challenges to Implementation</vt:lpstr>
      <vt:lpstr>Gaps in Current Loss and Damage Research</vt:lpstr>
      <vt:lpstr>Research Questions</vt:lpstr>
      <vt:lpstr>Study Location: Santiago Metropolitan Region</vt:lpstr>
      <vt:lpstr>Climate Context</vt:lpstr>
      <vt:lpstr>Political Economic Context</vt:lpstr>
      <vt:lpstr>Losses and Damages in the Metro Region</vt:lpstr>
      <vt:lpstr>Approach &amp; Methods</vt:lpstr>
      <vt:lpstr>Framework for Policy Analysis</vt:lpstr>
      <vt:lpstr>Semi-structured Interviews</vt:lpstr>
      <vt:lpstr>Prospective Data/Insights</vt:lpstr>
      <vt:lpstr>Relevance/Significance</vt:lpstr>
      <vt:lpstr>Selected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Loss &amp; Damage from Climate Change in Central Chile</dc:title>
  <dc:creator>Elizabeth Tobey</dc:creator>
  <cp:lastModifiedBy>Elizabeth Tobey</cp:lastModifiedBy>
  <cp:revision>43</cp:revision>
  <dcterms:created xsi:type="dcterms:W3CDTF">2021-02-04T17:46:32Z</dcterms:created>
  <dcterms:modified xsi:type="dcterms:W3CDTF">2021-02-16T18:55:08Z</dcterms:modified>
</cp:coreProperties>
</file>