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Proxima Nova"/>
      <p:regular r:id="rId24"/>
      <p:bold r:id="rId25"/>
      <p:italic r:id="rId26"/>
      <p:boldItalic r:id="rId27"/>
    </p:embeddedFont>
    <p:embeddedFont>
      <p:font typeface="Average"/>
      <p:regular r:id="rId28"/>
    </p:embeddedFont>
    <p:embeddedFont>
      <p:font typeface="Alfa Slab One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0" roundtripDataSignature="AMtx7mh/SCH+OMc3kdYpIuj8oD3inZTej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roximaNova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italic.fntdata"/><Relationship Id="rId25" Type="http://schemas.openxmlformats.org/officeDocument/2006/relationships/font" Target="fonts/ProximaNova-bold.fntdata"/><Relationship Id="rId28" Type="http://schemas.openxmlformats.org/officeDocument/2006/relationships/font" Target="fonts/Average-regular.fntdata"/><Relationship Id="rId27" Type="http://schemas.openxmlformats.org/officeDocument/2006/relationships/font" Target="fonts/ProximaNova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AlfaSlabOn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Randomized Placebo-Controlled Clinical Trial, since the summer of 2019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LCQ score change was clinically significant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5" name="Google Shape;15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0"/>
          <p:cNvCxnSpPr/>
          <p:nvPr/>
        </p:nvCxnSpPr>
        <p:spPr>
          <a:xfrm>
            <a:off x="4278300" y="2751163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0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2" name="Google Shape;12;p20"/>
          <p:cNvSpPr txBox="1"/>
          <p:nvPr>
            <p:ph idx="1" type="subTitle"/>
          </p:nvPr>
        </p:nvSpPr>
        <p:spPr>
          <a:xfrm>
            <a:off x="311700" y="3165823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/>
          <p:nvPr>
            <p:ph hasCustomPrompt="1" type="title"/>
          </p:nvPr>
        </p:nvSpPr>
        <p:spPr>
          <a:xfrm>
            <a:off x="311700" y="1167925"/>
            <a:ext cx="8520600" cy="19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None/>
              <a:defRPr sz="11000">
                <a:solidFill>
                  <a:schemeClr val="dk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29"/>
          <p:cNvSpPr txBox="1"/>
          <p:nvPr>
            <p:ph idx="1" type="body"/>
          </p:nvPr>
        </p:nvSpPr>
        <p:spPr>
          <a:xfrm>
            <a:off x="311700" y="322425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6" name="Google Shape;1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7" name="Google Shape;1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2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3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" name="Google Shape;23;p23"/>
          <p:cNvSpPr txBox="1"/>
          <p:nvPr>
            <p:ph idx="1" type="body"/>
          </p:nvPr>
        </p:nvSpPr>
        <p:spPr>
          <a:xfrm>
            <a:off x="311700" y="1490875"/>
            <a:ext cx="2808000" cy="30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4"/>
          <p:cNvSpPr/>
          <p:nvPr/>
        </p:nvSpPr>
        <p:spPr>
          <a:xfrm>
            <a:off x="4572000" y="10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" name="Google Shape;27;p24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" name="Google Shape;28;p24"/>
          <p:cNvSpPr txBox="1"/>
          <p:nvPr>
            <p:ph type="title"/>
          </p:nvPr>
        </p:nvSpPr>
        <p:spPr>
          <a:xfrm>
            <a:off x="265500" y="1375599"/>
            <a:ext cx="4045200" cy="155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29" name="Google Shape;29;p24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0" name="Google Shape;30;p2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1" name="Google Shape;3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5"/>
          <p:cNvSpPr txBox="1"/>
          <p:nvPr>
            <p:ph type="title"/>
          </p:nvPr>
        </p:nvSpPr>
        <p:spPr>
          <a:xfrm>
            <a:off x="311700" y="2480550"/>
            <a:ext cx="8114400" cy="2445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" name="Google Shape;37;p2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2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2" name="Google Shape;42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8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45" name="Google Shape;45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game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Font typeface="Alfa Slab One"/>
              <a:buNone/>
              <a:defRPr b="0" i="0" sz="3000" u="none" cap="none" strike="noStrike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b="0" i="0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"/>
          <p:cNvSpPr txBox="1"/>
          <p:nvPr>
            <p:ph type="ctrTitle"/>
          </p:nvPr>
        </p:nvSpPr>
        <p:spPr>
          <a:xfrm>
            <a:off x="311700" y="595975"/>
            <a:ext cx="85206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</a:pPr>
            <a:r>
              <a:rPr lang="en" sz="3600">
                <a:highlight>
                  <a:srgbClr val="FFFFFF"/>
                </a:highlight>
              </a:rPr>
              <a:t>Chili Pepper Molecule As Potential Treatment for Cough Hypersensitivity Syndrome</a:t>
            </a:r>
            <a:endParaRPr sz="3600"/>
          </a:p>
        </p:txBody>
      </p:sp>
      <p:sp>
        <p:nvSpPr>
          <p:cNvPr id="57" name="Google Shape;57;p1"/>
          <p:cNvSpPr txBox="1"/>
          <p:nvPr>
            <p:ph idx="1" type="subTitle"/>
          </p:nvPr>
        </p:nvSpPr>
        <p:spPr>
          <a:xfrm>
            <a:off x="311700" y="3103723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PI: Dr. Laurie Slovarp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Presentor: Sarah Campbell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3975" y="3103725"/>
            <a:ext cx="2579948" cy="188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Quality-of-Life (Leicester Cough Questionnaire/LCQ)</a:t>
            </a:r>
            <a:endParaRPr/>
          </a:p>
        </p:txBody>
      </p:sp>
      <p:sp>
        <p:nvSpPr>
          <p:cNvPr id="125" name="Google Shape;125;p10"/>
          <p:cNvSpPr txBox="1"/>
          <p:nvPr>
            <p:ph idx="1" type="body"/>
          </p:nvPr>
        </p:nvSpPr>
        <p:spPr>
          <a:xfrm>
            <a:off x="311700" y="1547775"/>
            <a:ext cx="8520600" cy="30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Clinically Significant LCQ Change: 1.3 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McCrory, Coeytaux, Yancy &amp; Schmit, 2013; Schmit et al., 2013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6" name="Google Shape;12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9219" y="2481062"/>
            <a:ext cx="3621691" cy="2341250"/>
          </a:xfrm>
          <a:prstGeom prst="rect">
            <a:avLst/>
          </a:prstGeom>
          <a:noFill/>
          <a:ln cap="sq" cmpd="sng" w="1270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l" dir="2700000" dist="50800">
              <a:srgbClr val="000000">
                <a:alpha val="40000"/>
              </a:srgbClr>
            </a:outerShdw>
          </a:effectLst>
        </p:spPr>
      </p:pic>
      <p:pic>
        <p:nvPicPr>
          <p:cNvPr id="127" name="Google Shape;12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8514" y="2481062"/>
            <a:ext cx="3621692" cy="2341250"/>
          </a:xfrm>
          <a:prstGeom prst="rect">
            <a:avLst/>
          </a:prstGeom>
          <a:noFill/>
          <a:ln cap="sq" cmpd="sng" w="1270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l" dir="2700000" dist="50800">
              <a:srgbClr val="000000">
                <a:alpha val="40000"/>
              </a:srgbClr>
            </a:outerShdw>
          </a:effectLst>
        </p:spPr>
      </p:pic>
      <p:pic>
        <p:nvPicPr>
          <p:cNvPr id="128" name="Google Shape;128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67550" y="0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"/>
          <p:cNvSpPr txBox="1"/>
          <p:nvPr>
            <p:ph type="title"/>
          </p:nvPr>
        </p:nvSpPr>
        <p:spPr>
          <a:xfrm>
            <a:off x="311700" y="324325"/>
            <a:ext cx="67422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000"/>
              <a:t>Urge-to-Cough Testing</a:t>
            </a:r>
            <a:endParaRPr sz="3000"/>
          </a:p>
        </p:txBody>
      </p:sp>
      <p:sp>
        <p:nvSpPr>
          <p:cNvPr id="134" name="Google Shape;134;p11"/>
          <p:cNvSpPr txBox="1"/>
          <p:nvPr>
            <p:ph idx="1" type="body"/>
          </p:nvPr>
        </p:nvSpPr>
        <p:spPr>
          <a:xfrm>
            <a:off x="311700" y="1169425"/>
            <a:ext cx="3838500" cy="30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Mean number of coughs counted during UTC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Experimental Treatment Group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Baseline: 13.75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One-week: 2.5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Two-weeks: 0.38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Placebo: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Baseline: 7.5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One-week: 5.75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Two-weeks: 3.5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5" name="Google Shape;13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1882825"/>
            <a:ext cx="3838575" cy="2686050"/>
          </a:xfrm>
          <a:prstGeom prst="rect">
            <a:avLst/>
          </a:prstGeom>
          <a:noFill/>
          <a:ln cap="sq" cmpd="sng" w="1270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l" dir="2700000" dist="50800">
              <a:srgbClr val="000000">
                <a:alpha val="40000"/>
              </a:srgbClr>
            </a:outerShdw>
          </a:effectLst>
        </p:spPr>
      </p:pic>
      <p:pic>
        <p:nvPicPr>
          <p:cNvPr id="136" name="Google Shape;136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67550" y="0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"/>
          <p:cNvSpPr txBox="1"/>
          <p:nvPr>
            <p:ph type="title"/>
          </p:nvPr>
        </p:nvSpPr>
        <p:spPr>
          <a:xfrm>
            <a:off x="265500" y="1207700"/>
            <a:ext cx="40452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en" sz="3000"/>
              <a:t>Urge-to-Cough Testing</a:t>
            </a:r>
            <a:endParaRPr sz="3000"/>
          </a:p>
        </p:txBody>
      </p:sp>
      <p:sp>
        <p:nvSpPr>
          <p:cNvPr id="142" name="Google Shape;142;p12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Number of coughs counted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Separated by group and participant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3" name="Google Shape;14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33301" y="161531"/>
            <a:ext cx="4045200" cy="230209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144" name="Google Shape;144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33300" y="2679878"/>
            <a:ext cx="4045200" cy="2302091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Urge-to-Cough Testing</a:t>
            </a:r>
            <a:endParaRPr/>
          </a:p>
        </p:txBody>
      </p:sp>
      <p:sp>
        <p:nvSpPr>
          <p:cNvPr id="150" name="Google Shape;150;p13"/>
          <p:cNvSpPr txBox="1"/>
          <p:nvPr>
            <p:ph idx="1" type="body"/>
          </p:nvPr>
        </p:nvSpPr>
        <p:spPr>
          <a:xfrm>
            <a:off x="311700" y="1152475"/>
            <a:ext cx="4042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Mean self-reported UTC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Experimental Treatment Group: 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Baseline: 21.19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One-week: 6.25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Two-weeks: 4.94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Placebo Group: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Baseline: 17.50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One-week: 11.38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Two-weeks: 6.63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1" name="Google Shape;15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6600" y="1430512"/>
            <a:ext cx="4135575" cy="2860325"/>
          </a:xfrm>
          <a:prstGeom prst="rect">
            <a:avLst/>
          </a:prstGeom>
          <a:noFill/>
          <a:ln cap="sq" cmpd="sng" w="127000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l" dir="2700000" dist="50800">
              <a:srgbClr val="000000">
                <a:alpha val="40000"/>
              </a:srgbClr>
            </a:outerShdw>
          </a:effectLst>
        </p:spPr>
      </p:pic>
      <p:pic>
        <p:nvPicPr>
          <p:cNvPr id="152" name="Google Shape;15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67550" y="0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4"/>
          <p:cNvSpPr txBox="1"/>
          <p:nvPr>
            <p:ph type="title"/>
          </p:nvPr>
        </p:nvSpPr>
        <p:spPr>
          <a:xfrm>
            <a:off x="265500" y="1113150"/>
            <a:ext cx="4045200" cy="115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en" sz="3000"/>
              <a:t>Urge-to-Cough Testing</a:t>
            </a:r>
            <a:endParaRPr/>
          </a:p>
        </p:txBody>
      </p:sp>
      <p:sp>
        <p:nvSpPr>
          <p:cNvPr id="158" name="Google Shape;158;p14"/>
          <p:cNvSpPr txBox="1"/>
          <p:nvPr>
            <p:ph idx="1" type="subTitle"/>
          </p:nvPr>
        </p:nvSpPr>
        <p:spPr>
          <a:xfrm>
            <a:off x="265500" y="2981125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Reported UTC</a:t>
            </a:r>
            <a:endParaRPr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Separated by group and participant</a:t>
            </a:r>
            <a:endParaRPr/>
          </a:p>
        </p:txBody>
      </p:sp>
      <p:pic>
        <p:nvPicPr>
          <p:cNvPr id="159" name="Google Shape;15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04323" y="179674"/>
            <a:ext cx="3911798" cy="2392076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pic>
        <p:nvPicPr>
          <p:cNvPr id="160" name="Google Shape;16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04323" y="2571750"/>
            <a:ext cx="3911799" cy="2412535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5"/>
          <p:cNvSpPr txBox="1"/>
          <p:nvPr/>
        </p:nvSpPr>
        <p:spPr>
          <a:xfrm>
            <a:off x="349425" y="1281650"/>
            <a:ext cx="8794500" cy="349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Treatment:						Placebo: </a:t>
            </a:r>
            <a:endParaRPr b="0" i="0" sz="3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LCQ Scores:							LCQ Scores:</a:t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verage"/>
              <a:buChar char="-"/>
            </a:pPr>
            <a:r>
              <a:rPr b="0" i="0" lang="en" sz="2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Significant difference (p=.002)	  - Non-significant difference (p=.368)</a:t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UTC Self-report: 					UTC Self-report: </a:t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verage"/>
              <a:buChar char="-"/>
            </a:pPr>
            <a:r>
              <a:rPr b="0" i="0" lang="en" sz="2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Significant difference (p = .oo5)	   - Non-significant difference (p=.420)</a:t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Cough Count during UTC: 			Cough Count during UTC:</a:t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lt1"/>
              </a:buClr>
              <a:buSzPts val="2000"/>
              <a:buFont typeface="Average"/>
              <a:buChar char="-"/>
            </a:pPr>
            <a:r>
              <a:rPr b="0" i="0" lang="en" sz="2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rPr>
              <a:t>Significant difference (p=.019)	 - Non-significant difference (p=.607)</a:t>
            </a:r>
            <a:endParaRPr b="0" i="0" sz="2000" u="none" cap="none" strike="noStrike">
              <a:solidFill>
                <a:schemeClr val="lt1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  <p:sp>
        <p:nvSpPr>
          <p:cNvPr id="166" name="Google Shape;166;p15"/>
          <p:cNvSpPr txBox="1"/>
          <p:nvPr/>
        </p:nvSpPr>
        <p:spPr>
          <a:xfrm>
            <a:off x="115410" y="369700"/>
            <a:ext cx="8059500" cy="7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en" sz="3000" u="none" cap="none" strike="noStrike">
                <a:solidFill>
                  <a:schemeClr val="lt1"/>
                </a:solidFill>
                <a:latin typeface="Alfa Slab One"/>
                <a:ea typeface="Alfa Slab One"/>
                <a:cs typeface="Alfa Slab One"/>
                <a:sym typeface="Alfa Slab One"/>
              </a:rPr>
              <a:t>Related-samples Friedman’s Test</a:t>
            </a:r>
            <a:endParaRPr b="0" i="0" sz="3000" u="none" cap="none" strike="noStrike">
              <a:solidFill>
                <a:schemeClr val="lt1"/>
              </a:solidFill>
              <a:latin typeface="Alfa Slab One"/>
              <a:ea typeface="Alfa Slab One"/>
              <a:cs typeface="Alfa Slab One"/>
              <a:sym typeface="Alfa Slab One"/>
            </a:endParaRPr>
          </a:p>
        </p:txBody>
      </p:sp>
      <p:cxnSp>
        <p:nvCxnSpPr>
          <p:cNvPr id="167" name="Google Shape;167;p15"/>
          <p:cNvCxnSpPr/>
          <p:nvPr/>
        </p:nvCxnSpPr>
        <p:spPr>
          <a:xfrm>
            <a:off x="4346677" y="1416044"/>
            <a:ext cx="32400" cy="322350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Discussion:</a:t>
            </a:r>
            <a:endParaRPr/>
          </a:p>
        </p:txBody>
      </p:sp>
      <p:sp>
        <p:nvSpPr>
          <p:cNvPr id="173" name="Google Shape;1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Preliminary results are promising: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Future directions: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 the number of participants (n)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2" marL="13716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■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Increase sample diversity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Multi-site study and training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Add ADAMM Device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4" name="Google Shape;17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References:</a:t>
            </a:r>
            <a:endParaRPr/>
          </a:p>
        </p:txBody>
      </p:sp>
      <p:sp>
        <p:nvSpPr>
          <p:cNvPr id="180" name="Google Shape;180;p17"/>
          <p:cNvSpPr txBox="1"/>
          <p:nvPr>
            <p:ph idx="1" type="body"/>
          </p:nvPr>
        </p:nvSpPr>
        <p:spPr>
          <a:xfrm>
            <a:off x="311700" y="1076225"/>
            <a:ext cx="8520600" cy="3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Chamberlain Mitchell, Sarah A F., Garrod, R., Clark, L., Douiri, A., Parker, S. M., Ellis, J., . . . Birring, S. S. (2017). Physiotherapy, and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speech and language therapy intervention for patients with refractory chronic cough: A multicentre randomised control trial.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Thorax, 72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(2), 129-136. doi://dx.doi.org/10.1136/thoraxjnl-2016-208843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Chung, K. F., Prof, &amp; Pavord, I. D., Prof. (2008a). Prevalence, pathogenesis, and causes of chronic cough.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Lancet, The, 371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(9621),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1364-1374. doi:10.1016/S0140-6736(08)60595-4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Decalmer, S. C., Webster, D., Kelsall, A. A., McGuinness, K., Woodcock, A. A., &amp; Smith, J. A. (2007). Chronic cough: How do cough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reflex sensitivity and subjective assessments correlate with objective cough counts during ambulatory monitoring?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Thorax, 62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(4), 329-334. doi:10.1136/thx.2006.0674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Groneberg DA,Niimi A,Dinh QT,Cosio B,Hew M,Fischer A,Chung KF:Increased expression of transient  receptor potential vanilloid-1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 airway nerves of chronic cough.Am J Respir Crit Care Med 2004,  170:1276-1280.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Hsu, J. Y., Stone, R. A., Logan-Sinclair, R. B., Worsdell, M., Busst, C. M., &amp; Chung, K. F. (1994). Coughing frequency in patients with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persistent cough: Assessment using a 24 hour ambulatory recorder.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European Respiratory Journal, 7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(7), 1246-1253. doi:10.1183/09031936.94.07071246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Irwin, R. S., Boulet, L., Cloutier, M. M., Fuller, R., Gold, P. M., Hoffstein, V., . . . Rubin, B. K. (1998). Managing cough as a defense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mechanism and as a symptom.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Chest, 114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(2), 133S-181S. doi:10.1378/chest.114.2_Supplement.133S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Irwin, R. S., Baumann, M. H., Bolser, D. C., Boulet, L., Braman, S. S., Brightling, C. E., . . . Tarlo, S. M. (2006). Diagnosis and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management of cough executive summary.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Chest, 129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(1),  1S-23S. doi:10.1378/chest.129.1_suppl.1S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References:</a:t>
            </a:r>
            <a:endParaRPr/>
          </a:p>
        </p:txBody>
      </p:sp>
      <p:sp>
        <p:nvSpPr>
          <p:cNvPr id="186" name="Google Shape;186;p18"/>
          <p:cNvSpPr txBox="1"/>
          <p:nvPr>
            <p:ph idx="1" type="body"/>
          </p:nvPr>
        </p:nvSpPr>
        <p:spPr>
          <a:xfrm>
            <a:off x="311700" y="1077675"/>
            <a:ext cx="8520600" cy="34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Marsden, P. A., Smith, J. A., Kelsall, A. A., Owen, E., Naylor, J. R., Webster, D., . . . Woodcock, A. A. (2008). 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comparison of </a:t>
            </a:r>
            <a:endParaRPr i="1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 and subjective measures of cough in asthma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doi:https://doi-org.weblib.lib.umt.edu:2443/10.1016/j.jaci.2008.08.029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McGarvey, L., &amp; Gibson, P. G. (2019). What is chronic cough? terminology.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The American Academy of Allergy, Asthma &amp; Immunology, </a:t>
            </a:r>
            <a:endParaRPr i="1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(6), 1711-1714. doi:10.1016/j.jaip.2019.04.012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Morice, A. H., McGarvey, L., &amp; Pavord, I. (2006). Recommendations for the management of cough in adults.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Thorax, 61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(suppl 1),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i1-i24. doi:10.1136/thx.2006.065144.2019.03.030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Pramono, R. X. A., Imtiaz, S. A., &amp; Rodriguez-Villegas, E. (2016). A cough-based algorithm for automatic diagnosis of pertussis.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PloS </a:t>
            </a:r>
            <a:endParaRPr i="1"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One, 11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(9), e0162128. doi:10.1371/journal.pone.0162128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Schmit, K. M., Coeytaux, R. R., Goode, A. P., McCrory, D. C., Yancy, J., William S, Kemper, A. R., . . . Sanders, G. D. (2013).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Evaluating cough assessment tools: A systematic review.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Chest, 144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(6), 1819-1826. doi:10.1378/chest.13-0310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Vertigan, A. E., Theodoros, D. G., Gibson, P. G., &amp; Winkworth, A. L. (2006). Efficacy of speech pathology management for chronic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cough: A randomised placebo controlled trial of treatment efficacy.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Thorax, 61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(12), 1065-1069. doi:10.1136/thx.2006.064337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Vertigan, Haines, &amp; Slovarp. (2019). 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update on speech pathology management of chronic refractory cough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American Academy of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Allergy. doi:10.1016/j.jaip .2019.03.030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Vertigan, A. E., &amp; Gibson, P. G. (2011). Chronic refractory cough as a sensory neuropathy: Evidence from a reinterpretation of cough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triggers.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Journal of Voice, 25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(5), 596-601. doi:10.1016/j.jvoice.2010.07.009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Vertigan, Haines, &amp; Slovarp. (2019). </a:t>
            </a:r>
            <a:r>
              <a:rPr i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 update on speech pathology management of chronic refractory cough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American Academy of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Allergy. doi:10.1016/j.jaip .2019.03.030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Background: Cough</a:t>
            </a:r>
            <a:endParaRPr/>
          </a:p>
        </p:txBody>
      </p:sp>
      <p:sp>
        <p:nvSpPr>
          <p:cNvPr id="65" name="Google Shape;65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Typically a defence mechanism</a:t>
            </a:r>
            <a:r>
              <a:rPr b="1"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(Hsu et al., 1994; Irwin et al., 1998; McGarvey &amp; Gibson, 2019)</a:t>
            </a:r>
            <a:endParaRPr sz="1200"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 can be voluntary or involuntary 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(Irwin et al., 2006)</a:t>
            </a:r>
            <a:endParaRPr sz="1200"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Three phases of cough 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(Chung &amp; Pavord; McGarvey &amp; Gibson, 2019; Pramono, Imtiaz, &amp; Rodriguez-Villegas, 2016).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1: Inspiratory phase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2: </a:t>
            </a:r>
            <a:r>
              <a:rPr lang="en" sz="18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Compressive phase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 3: Expulsive phase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b="1" lang="en" sz="20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When is cough problematic?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ungs" id="67" name="Google Shape;67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226625" y="2459925"/>
            <a:ext cx="914400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Background: What is Chronic Cough?</a:t>
            </a:r>
            <a:endParaRPr/>
          </a:p>
        </p:txBody>
      </p:sp>
      <p:sp>
        <p:nvSpPr>
          <p:cNvPr id="73" name="Google Shape;73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 that lasts greater than 8 weeks</a:t>
            </a:r>
            <a:endParaRPr b="1"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Reported by 10–20% of adults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Significant impacts on quality of life 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(McGarvey &amp; Gibson, 2019; Morice, McGarvey &amp; Povard, 2006; Irwin et al. 1998; Irwin et al., 2006; Schmit et al., 2013)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Refractory Chronic Cough (RCC)</a:t>
            </a:r>
            <a:endParaRPr b="1"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cough that </a:t>
            </a:r>
            <a:r>
              <a:rPr b="1" lang="en" sz="18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persists despite medical intervention</a:t>
            </a:r>
            <a:r>
              <a:rPr lang="en" sz="18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(Irwin et al., 2006; McGarvey &amp; Gibson, 2019).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Estimated 20% patients with CC (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Chung, 2011; Morice, McGarvey &amp; Povard, 2006; Vertigan, Theodoros, Gibson &amp; Winkworth, 2006)</a:t>
            </a:r>
            <a:endParaRPr sz="1200"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Probable cause: </a:t>
            </a: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 hypersensitivity syndrome 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(McGarvey &amp; Gibson, 2019; Morice, 2019)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■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Higher density TRPV-1 protein 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(Groneberg et al., 2004)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4" name="Google Shape;7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Background: Treatment for RCC</a:t>
            </a:r>
            <a:endParaRPr/>
          </a:p>
        </p:txBody>
      </p:sp>
      <p:sp>
        <p:nvSpPr>
          <p:cNvPr id="80" name="Google Shape;80;p4"/>
          <p:cNvSpPr txBox="1"/>
          <p:nvPr>
            <p:ph idx="1" type="body"/>
          </p:nvPr>
        </p:nvSpPr>
        <p:spPr>
          <a:xfrm>
            <a:off x="311700" y="1129550"/>
            <a:ext cx="70542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Behavioral Cough Suppression Therapy (BCST)</a:t>
            </a:r>
            <a:endParaRPr b="1"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Evidence-based treatment for RCC 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lang="en" sz="12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Chamberlain et al., 2017; Vertigan, Haines, and Slovarp, 2019; Vertigan, Theodoros, Gibson &amp; Winkworth, 2006)</a:t>
            </a:r>
            <a:endParaRPr sz="1200"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1E29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1C1E29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Administered by a Speech-Language Pathologist (SLP)</a:t>
            </a:r>
            <a:endParaRPr sz="1800"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Relaxed-Throat Breathing, hard swallow, breath hold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Reduced cough sensitivity w/ successful treatment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(McCrory et al, 2013; Vertigan &amp; Gibson, 2011; Vertigan, Haines &amp; Slovarp, 2019)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Limitations:</a:t>
            </a:r>
            <a:endParaRPr b="1"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Ineffective for patients unable to suppress 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1" name="Google Shape;8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ead with gears" id="82" name="Google Shape;8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1702" y="1017725"/>
            <a:ext cx="1336146" cy="1336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Research Question:</a:t>
            </a:r>
            <a:endParaRPr/>
          </a:p>
        </p:txBody>
      </p:sp>
      <p:sp>
        <p:nvSpPr>
          <p:cNvPr id="88" name="Google Shape;88;p5"/>
          <p:cNvSpPr txBox="1"/>
          <p:nvPr>
            <p:ph idx="1" type="body"/>
          </p:nvPr>
        </p:nvSpPr>
        <p:spPr>
          <a:xfrm>
            <a:off x="311700" y="1152475"/>
            <a:ext cx="72093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RCC be treated by pairing gradually increasing doses of aerosolized capsaicin with Behavioral Cough Suppression Therapy (BCST) for patients with RCC who do not benefit from BCST alone?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89" name="Google Shape;8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5"/>
          <p:cNvPicPr preferRelativeResize="0"/>
          <p:nvPr/>
        </p:nvPicPr>
        <p:blipFill rotWithShape="1">
          <a:blip r:embed="rId4">
            <a:alphaModFix/>
          </a:blip>
          <a:srcRect b="0" l="40034" r="27188" t="25132"/>
          <a:stretch/>
        </p:blipFill>
        <p:spPr>
          <a:xfrm>
            <a:off x="7521000" y="660007"/>
            <a:ext cx="1311300" cy="38234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Background Study Design: Capsaicin and Cough Challenge Testing</a:t>
            </a:r>
            <a:endParaRPr/>
          </a:p>
        </p:txBody>
      </p:sp>
      <p:sp>
        <p:nvSpPr>
          <p:cNvPr id="96" name="Google Shape;96;p6"/>
          <p:cNvSpPr txBox="1"/>
          <p:nvPr>
            <p:ph idx="1" type="body"/>
          </p:nvPr>
        </p:nvSpPr>
        <p:spPr>
          <a:xfrm>
            <a:off x="388050" y="1497625"/>
            <a:ext cx="8367900" cy="30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Capsaicin</a:t>
            </a: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a  known cough stimulant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measure cough sensitivity via Cough 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Challenge Testing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Char char="●"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 Challenge Testing/Cough Reflex Sensitivity Testing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Examines the severity of a subject’s cough reflex </a:t>
            </a:r>
            <a:r>
              <a:rPr lang="en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(Decalmer et al., 2007; Marsden et al., 2008).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ecord the dose that triggers five coughs (C5). 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Our delivery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○"/>
            </a:pPr>
            <a:r>
              <a:rPr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Koko Digidoser nebulizer administers doubling doses 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■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.49-1000 μMol/L  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■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 to 12 doses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rgbClr val="1C1E2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7" name="Google Shape;9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06725" y="1017725"/>
            <a:ext cx="2543901" cy="144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Method:</a:t>
            </a:r>
            <a:endParaRPr/>
          </a:p>
        </p:txBody>
      </p:sp>
      <p:sp>
        <p:nvSpPr>
          <p:cNvPr id="104" name="Google Shape;104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Design:</a:t>
            </a: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Randomized placebo-controlled clinical trial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Participants:</a:t>
            </a: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Adults with RCC who did not respond to BCST alone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Treatment: </a:t>
            </a:r>
            <a:r>
              <a:rPr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2x/week for 3 weeks</a:t>
            </a:r>
            <a:endParaRPr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Tx: Progressive doses of capsaicin paired with BCST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Placebo: 6 doses of sub-threshold doses with 5 cycles of relaxed-throat breathing </a:t>
            </a:r>
            <a:endParaRPr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Google Shape;105;p7"/>
          <p:cNvPicPr preferRelativeResize="0"/>
          <p:nvPr/>
        </p:nvPicPr>
        <p:blipFill rotWithShape="1">
          <a:blip r:embed="rId3">
            <a:alphaModFix/>
          </a:blip>
          <a:srcRect b="0" l="70" r="-68" t="0"/>
          <a:stretch/>
        </p:blipFill>
        <p:spPr>
          <a:xfrm>
            <a:off x="6757416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Method:</a:t>
            </a:r>
            <a:endParaRPr/>
          </a:p>
        </p:txBody>
      </p:sp>
      <p:sp>
        <p:nvSpPr>
          <p:cNvPr id="111" name="Google Shape;111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" sz="2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Outcome Measures: (Pre-test and Post-Test)</a:t>
            </a:r>
            <a:endParaRPr b="1" sz="2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Subjective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Urge-to-cough testing </a:t>
            </a:r>
            <a:endParaRPr sz="16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Questionnaire (repeated at 3-month follow-up)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Patient reported cough history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Anxiety Screening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Leicester Cough Questionnaire (LCQ)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Objective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 frequency counter - Leicester Cough Monitor (LCM)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Spirometry (pulmonary function testing) (before and after each session)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Char char="○"/>
            </a:pP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Cough Challenge Testing/Cough Reflex </a:t>
            </a: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Sensitivity</a:t>
            </a:r>
            <a:r>
              <a:rPr lang="en" sz="16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Testing</a:t>
            </a:r>
            <a:endParaRPr sz="16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2" name="Google Shape;112;p8"/>
          <p:cNvPicPr preferRelativeResize="0"/>
          <p:nvPr/>
        </p:nvPicPr>
        <p:blipFill rotWithShape="1">
          <a:blip r:embed="rId3">
            <a:alphaModFix/>
          </a:blip>
          <a:srcRect b="0" l="70" r="-68" t="0"/>
          <a:stretch/>
        </p:blipFill>
        <p:spPr>
          <a:xfrm>
            <a:off x="6757416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8"/>
          <p:cNvPicPr preferRelativeResize="0"/>
          <p:nvPr/>
        </p:nvPicPr>
        <p:blipFill rotWithShape="1">
          <a:blip r:embed="rId4">
            <a:alphaModFix/>
          </a:blip>
          <a:srcRect b="14617" l="4007" r="1258" t="42551"/>
          <a:stretch/>
        </p:blipFill>
        <p:spPr>
          <a:xfrm>
            <a:off x="3691916" y="431325"/>
            <a:ext cx="4882185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9"/>
          <p:cNvSpPr txBox="1"/>
          <p:nvPr>
            <p:ph type="title"/>
          </p:nvPr>
        </p:nvSpPr>
        <p:spPr>
          <a:xfrm>
            <a:off x="490250" y="526350"/>
            <a:ext cx="5683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Preliminary Results:</a:t>
            </a:r>
            <a:endParaRPr/>
          </a:p>
        </p:txBody>
      </p:sp>
      <p:pic>
        <p:nvPicPr>
          <p:cNvPr id="119" name="Google Shape;11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55850" y="4387173"/>
            <a:ext cx="207645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