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1" r:id="rId16"/>
    <p:sldId id="272" r:id="rId17"/>
    <p:sldId id="273" r:id="rId18"/>
    <p:sldId id="267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90"/>
    <p:restoredTop sz="95755"/>
  </p:normalViewPr>
  <p:slideViewPr>
    <p:cSldViewPr snapToGrid="0" snapToObjects="1">
      <p:cViewPr varScale="1">
        <p:scale>
          <a:sx n="127" d="100"/>
          <a:sy n="127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4/10/21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737E1-DE76-2F45-BFF4-3BB6D9BB1B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11808" y="284356"/>
            <a:ext cx="5518066" cy="4243040"/>
          </a:xfrm>
        </p:spPr>
        <p:txBody>
          <a:bodyPr>
            <a:noAutofit/>
          </a:bodyPr>
          <a:lstStyle/>
          <a:p>
            <a:r>
              <a:rPr lang="en-US" sz="4400" dirty="0"/>
              <a:t>Analyzing Interactions among Migratory Elk and Semi-permeable Fences on the Blackfeet Reservation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EEC920-32B7-7D44-9F80-EB6DDE994D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1808" y="4527396"/>
            <a:ext cx="5357600" cy="1160213"/>
          </a:xfrm>
        </p:spPr>
        <p:txBody>
          <a:bodyPr/>
          <a:lstStyle/>
          <a:p>
            <a:r>
              <a:rPr lang="en-US" dirty="0"/>
              <a:t>Landon Magee</a:t>
            </a:r>
          </a:p>
        </p:txBody>
      </p:sp>
    </p:spTree>
    <p:extLst>
      <p:ext uri="{BB962C8B-B14F-4D97-AF65-F5344CB8AC3E}">
        <p14:creationId xmlns:p14="http://schemas.microsoft.com/office/powerpoint/2010/main" val="2972937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3BBAF34-367D-4E18-A62E-4602BD908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432" y="-2718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A4CF08-858A-49E4-B707-4E7585D11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938E62-910D-4D69-AA09-567AAAC37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4E54C6-D084-4BC8-B3F9-8B9EC22A6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5" y="0"/>
            <a:ext cx="65268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8E4580-B118-8946-A78B-3F49A6F4D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4738" y="808056"/>
            <a:ext cx="4986954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Camera Trapping</a:t>
            </a:r>
            <a:endParaRPr lang="en-US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278488-45F5-5641-87E2-300F809CC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8784" y="808056"/>
            <a:ext cx="4901548" cy="39978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800" dirty="0"/>
              <a:t>Two locations with two cameras (other two with a single camera)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High sensitivity, 10 pictures/trigger, rapid fire interval between pictures in a trigger, and no delay between triggers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77713DB-A0B1-4507-9991-B6DCAE436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93970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ree, snow, outdoor, plant&#10;&#10;Description automatically generated">
            <a:extLst>
              <a:ext uri="{FF2B5EF4-FFF2-40B4-BE49-F238E27FC236}">
                <a16:creationId xmlns:a16="http://schemas.microsoft.com/office/drawing/2014/main" id="{5DB018ED-33B2-ED44-873B-8A785C4187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43" b="2815"/>
          <a:stretch/>
        </p:blipFill>
        <p:spPr>
          <a:xfrm rot="5400000">
            <a:off x="6434175" y="1100707"/>
            <a:ext cx="6858000" cy="46570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9A96FF2-ACD7-48C4-BCE1-FC7F42108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372" y="0"/>
            <a:ext cx="4649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373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1395C1E-2648-4FFC-AC7C-2C1708351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7379FE-10D6-4FEA-BEA3-5E2034A44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0FB7BFA-EBDD-467C-B253-EFA700504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A9D773-2FA9-4E93-A01A-AEECF93EB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4E884E-CFA2-4B31-8157-DA73B88463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655E855-74FA-4AD3-B859-2488383A9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91CD00-2EAB-4689-A44A-C4687605E1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CE4E23EB-7D1F-4223-8BC1-FB83F69F2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2698634-69E1-4F09-BCF7-366A5A5C4F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675C6A3-66C2-4CB7-AC7E-F274B7277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62E5A367-0F56-4156-A2AE-FAD07299A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1AAEB5E-C547-4C88-B0D8-F24BE79FD1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74DCE7-E922-457A-88B0-4299A3DA68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snow&#10;&#10;Description automatically generated">
            <a:extLst>
              <a:ext uri="{FF2B5EF4-FFF2-40B4-BE49-F238E27FC236}">
                <a16:creationId xmlns:a16="http://schemas.microsoft.com/office/drawing/2014/main" id="{457E2B5C-F59A-ED4B-89F9-BF4E304B43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913" r="18604"/>
          <a:stretch/>
        </p:blipFill>
        <p:spPr>
          <a:xfrm rot="5400000">
            <a:off x="1787088" y="2659"/>
            <a:ext cx="3664473" cy="4953534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pic>
        <p:nvPicPr>
          <p:cNvPr id="5" name="Content Placeholder 4" descr="A picture containing snow, outdoor, sky, skiing&#10;&#10;Description automatically generated">
            <a:extLst>
              <a:ext uri="{FF2B5EF4-FFF2-40B4-BE49-F238E27FC236}">
                <a16:creationId xmlns:a16="http://schemas.microsoft.com/office/drawing/2014/main" id="{1623C3A0-B15E-8740-8B13-F559827930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/>
          <a:srcRect t="1779" r="2" b="2"/>
          <a:stretch/>
        </p:blipFill>
        <p:spPr>
          <a:xfrm>
            <a:off x="6275762" y="647191"/>
            <a:ext cx="4974476" cy="3664472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47B410D-C384-4834-95F7-EFE768C43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131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5C20B5AE-2DF3-4293-AD4D-C11AD233A6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300F2A8D-0033-418D-871B-CD795773E1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C6EEF6DB-B22A-4752-AB3B-7D18C7B0C9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95F478F0-A936-4A06-87B1-1673DAA3C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A17DFA8-DCB0-4F81-8ACD-2EF401B7B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C92049A-F832-48F5-B41A-162E03B40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7F8790-0094-D84E-A60C-C7C0DC76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4445" y="808056"/>
            <a:ext cx="2668106" cy="1077229"/>
          </a:xfrm>
        </p:spPr>
        <p:txBody>
          <a:bodyPr>
            <a:normAutofit/>
          </a:bodyPr>
          <a:lstStyle/>
          <a:p>
            <a:pPr algn="l"/>
            <a:r>
              <a:rPr lang="en-US" sz="2800" u="sng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24A14-1E65-634B-A719-D23DEF0A8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8375" y="1433678"/>
            <a:ext cx="2664217" cy="39978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800" dirty="0"/>
              <a:t>No elk were captured on camera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/>
              <a:t>Is there an underlying reason?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Deer, coyotes, and livestock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False triggers</a:t>
            </a:r>
          </a:p>
          <a:p>
            <a:pPr>
              <a:buFont typeface="Wingdings" pitchFamily="2" charset="2"/>
              <a:buChar char="Ø"/>
            </a:pPr>
            <a:endParaRPr lang="en-US" sz="1600" dirty="0"/>
          </a:p>
        </p:txBody>
      </p:sp>
      <p:pic>
        <p:nvPicPr>
          <p:cNvPr id="5" name="Picture 4" descr="A fox in the snow&#10;&#10;Description automatically generated with low confidence">
            <a:extLst>
              <a:ext uri="{FF2B5EF4-FFF2-40B4-BE49-F238E27FC236}">
                <a16:creationId xmlns:a16="http://schemas.microsoft.com/office/drawing/2014/main" id="{D508FFFB-B68A-E147-8FE7-AD7461B13A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056" r="-3" b="-3"/>
          <a:stretch/>
        </p:blipFill>
        <p:spPr>
          <a:xfrm>
            <a:off x="5436752" y="10"/>
            <a:ext cx="5948167" cy="34325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91EAF70A-E7A7-3E42-B8B9-D0BCCCB8E72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316" r="-3" b="10737"/>
          <a:stretch/>
        </p:blipFill>
        <p:spPr>
          <a:xfrm>
            <a:off x="5436753" y="3425635"/>
            <a:ext cx="5948167" cy="34325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80D2A828-1594-434F-8D9B-E1475EF72C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11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0C8693A-B687-4F5E-B86B-B4F11D523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51084F9-D042-49BE-9E1A-43E583B98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E65CA45-264D-4FD3-9249-3CB04EC97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7B58214-716F-43B8-8272-85CE2B9AB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5C070E-7DB1-4147-B6A8-D14B9C40E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1070C9-36CD-4B65-8159-324995821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A26EB0-35A7-DF46-810A-B690A8C68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803" y="808056"/>
            <a:ext cx="8608037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Implications</a:t>
            </a:r>
            <a:endParaRPr lang="en-US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6614A-8881-F145-9268-A1547E738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5805" y="2052116"/>
            <a:ext cx="2908167" cy="399782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500" dirty="0"/>
              <a:t>Potential to inform future elk studies (if elk data was present)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500" dirty="0"/>
              <a:t>Insight into use of cameras for future/continuing studies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500" dirty="0"/>
              <a:t>Different and superior settings and set up</a:t>
            </a:r>
          </a:p>
          <a:p>
            <a:pPr lvl="1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500" dirty="0"/>
              <a:t>Do the same? Do differently?</a:t>
            </a:r>
          </a:p>
          <a:p>
            <a:pPr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1500" dirty="0"/>
              <a:t>Potential impacts for other species (i.e., moose, deer, large predators, etc.)</a:t>
            </a:r>
          </a:p>
        </p:txBody>
      </p:sp>
      <p:pic>
        <p:nvPicPr>
          <p:cNvPr id="4" name="Picture 3" descr="A horse standing on top of a dry grass field&#10;&#10;Description automatically generated">
            <a:extLst>
              <a:ext uri="{FF2B5EF4-FFF2-40B4-BE49-F238E27FC236}">
                <a16:creationId xmlns:a16="http://schemas.microsoft.com/office/drawing/2014/main" id="{CBE483F4-B0D0-154B-8ADC-1202B99735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942" r="-4" b="3716"/>
          <a:stretch/>
        </p:blipFill>
        <p:spPr>
          <a:xfrm>
            <a:off x="5432992" y="2348779"/>
            <a:ext cx="4818974" cy="3373468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89C35FB2-5194-4BE0-92D0-464E2B711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3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722F0272-3878-4604-AA91-01CA8F08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1F60EAEC-22E3-4448-8F0A-9ADAA793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355E0F90-3FFF-4E04-B3C8-3C969A415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C63A4EF-A033-4ED0-9EB6-6E1A8D264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64965EE-80F2-417F-9652-5BFF14DA7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A3C9611-CFD7-4C23-A8F2-00E7865A5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Content Placeholder 6" descr="A picture containing text, sky, outdoor, day&#10;&#10;Description automatically generated">
            <a:extLst>
              <a:ext uri="{FF2B5EF4-FFF2-40B4-BE49-F238E27FC236}">
                <a16:creationId xmlns:a16="http://schemas.microsoft.com/office/drawing/2014/main" id="{1891D547-66DB-7C49-843C-DC3178BF91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048253" y="326017"/>
            <a:ext cx="8280333" cy="62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14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22F0272-3878-4604-AA91-01CA8F08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60EAEC-22E3-4448-8F0A-9ADAA793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55E0F90-3FFF-4E04-B3C8-3C969A415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63A4EF-A033-4ED0-9EB6-6E1A8D264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4965EE-80F2-417F-9652-5BFF14DA7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A3C9611-CFD7-4C23-A8F2-00E7865A5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4" descr="A picture containing text, blur&#10;&#10;Description automatically generated">
            <a:extLst>
              <a:ext uri="{FF2B5EF4-FFF2-40B4-BE49-F238E27FC236}">
                <a16:creationId xmlns:a16="http://schemas.microsoft.com/office/drawing/2014/main" id="{10D2828C-86F8-E447-8338-569DB757B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048253" y="326017"/>
            <a:ext cx="8280333" cy="62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661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722F0272-3878-4604-AA91-01CA8F08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F60EAEC-22E3-4448-8F0A-9ADAA793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355E0F90-3FFF-4E04-B3C8-3C969A415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C63A4EF-A033-4ED0-9EB6-6E1A8D264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64965EE-80F2-417F-9652-5BFF14DA7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3C9611-CFD7-4C23-A8F2-00E7865A5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A926BDB-98EF-43B0-A66B-1A6EF8FB2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06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722A754-56A5-43DA-ADE3-C2704FABA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" y="0"/>
            <a:ext cx="12189867" cy="685800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0FADDEF-2C10-4B0B-868E-6A655B67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609FA9"/>
            </a:solidFill>
            <a:miter lim="800000"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ky, outdoor&#10;&#10;Description automatically generated">
            <a:extLst>
              <a:ext uri="{FF2B5EF4-FFF2-40B4-BE49-F238E27FC236}">
                <a16:creationId xmlns:a16="http://schemas.microsoft.com/office/drawing/2014/main" id="{70AA104D-F035-A84B-B892-EC38287AE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467" y="1414462"/>
            <a:ext cx="5372100" cy="4029075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66C92FA-9474-4F47-9B91-EBF3850D8C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6434" y="1406379"/>
            <a:ext cx="5372633" cy="402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92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22F0272-3878-4604-AA91-01CA8F08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F60EAEC-22E3-4448-8F0A-9ADAA793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55E0F90-3FFF-4E04-B3C8-3C969A415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C63A4EF-A033-4ED0-9EB6-6E1A8D264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64965EE-80F2-417F-9652-5BFF14DA7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3C9611-CFD7-4C23-A8F2-00E7865A5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926BDB-98EF-43B0-A66B-1A6EF8FB2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65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722A754-56A5-43DA-ADE3-C2704FABA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" y="0"/>
            <a:ext cx="12189867" cy="68580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90FADDEF-2C10-4B0B-868E-6A655B671D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6BC3D5"/>
            </a:solidFill>
            <a:miter lim="800000"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grass, sky, outdoor&#10;&#10;Description automatically generated">
            <a:extLst>
              <a:ext uri="{FF2B5EF4-FFF2-40B4-BE49-F238E27FC236}">
                <a16:creationId xmlns:a16="http://schemas.microsoft.com/office/drawing/2014/main" id="{CFCDDDD2-4728-5A4C-A20B-8AD7619F4C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135" y="1551097"/>
            <a:ext cx="5372100" cy="4029075"/>
          </a:xfrm>
          <a:prstGeom prst="rect">
            <a:avLst/>
          </a:prstGeom>
        </p:spPr>
      </p:pic>
      <p:pic>
        <p:nvPicPr>
          <p:cNvPr id="7" name="Picture 6" descr="A picture containing text, sky, outdoor, mountain&#10;&#10;Description automatically generated">
            <a:extLst>
              <a:ext uri="{FF2B5EF4-FFF2-40B4-BE49-F238E27FC236}">
                <a16:creationId xmlns:a16="http://schemas.microsoft.com/office/drawing/2014/main" id="{87739E66-2FC9-C146-A417-F57D476210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29" y="1550698"/>
            <a:ext cx="5372633" cy="402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18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01AF5FBB-9FDC-4D75-9DD6-DAF01ED197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33BBBE6-F4CF-483E-BA74-B51421B4D9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4C790028-99AE-4AE4-8269-9913E2D50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6936A2A-FE08-4EE0-A409-3EF3FA244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AF0407B-48CB-4C05-B0D7-7A69A0D40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DC50C3D-0DA0-4914-B5B4-D1819CC69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CF9E583-1A92-4144-B4FA-81D98317F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44A1DA4E-7BCF-4CD7-A4F9-0DB127419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0A118550-E494-4DE0-B490-26BC14B85A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C505205-C60C-44D7-881F-07C10359AE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E957D74D-20C5-4A4F-8BBE-752F492D7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FD05A2B-3F9D-47E5-B814-2CBBD7703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986293D-D958-4EC7-A8F6-8D0E8E8E7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761" y="0"/>
            <a:ext cx="442523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IMG_7525" descr="IMG_7525">
            <a:hlinkClick r:id="" action="ppaction://media"/>
            <a:extLst>
              <a:ext uri="{FF2B5EF4-FFF2-40B4-BE49-F238E27FC236}">
                <a16:creationId xmlns:a16="http://schemas.microsoft.com/office/drawing/2014/main" id="{8101A9C3-E27C-1048-904E-8F3121D798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52355" y="245811"/>
            <a:ext cx="3933821" cy="6366378"/>
          </a:xfrm>
          <a:prstGeom prst="rect">
            <a:avLst/>
          </a:prstGeom>
          <a:ln w="12700">
            <a:noFill/>
          </a:ln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C9895BF7-56E2-44D4-9649-36DE370E7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7869" y="0"/>
            <a:ext cx="594997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2F4E35-08CA-F145-A151-BA7EDCECE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359" y="2858346"/>
            <a:ext cx="3741940" cy="11342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400" u="sng" dirty="0"/>
              <a:t>Questions?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9EAD6B0-1AD9-4CE3-B0CC-D4E06D1C01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52355" y="238784"/>
            <a:ext cx="3933821" cy="6373405"/>
          </a:xfrm>
          <a:prstGeom prst="rect">
            <a:avLst/>
          </a:prstGeom>
          <a:noFill/>
          <a:ln w="9525">
            <a:solidFill>
              <a:schemeClr val="accent6">
                <a:lumMod val="60000"/>
                <a:lumOff val="4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8A8878A-83A5-409E-A085-A29C70A2C5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3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6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0" mute="1">
                <p:cTn id="12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51">
            <a:extLst>
              <a:ext uri="{FF2B5EF4-FFF2-40B4-BE49-F238E27FC236}">
                <a16:creationId xmlns:a16="http://schemas.microsoft.com/office/drawing/2014/main" id="{5263FE6B-8848-4805-96C9-3FDCF11409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Picture 53">
            <a:extLst>
              <a:ext uri="{FF2B5EF4-FFF2-40B4-BE49-F238E27FC236}">
                <a16:creationId xmlns:a16="http://schemas.microsoft.com/office/drawing/2014/main" id="{E6CF333B-4174-4678-85A3-E9A39210B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68" name="Picture 55">
            <a:extLst>
              <a:ext uri="{FF2B5EF4-FFF2-40B4-BE49-F238E27FC236}">
                <a16:creationId xmlns:a16="http://schemas.microsoft.com/office/drawing/2014/main" id="{B7468721-387C-4B4F-ABE2-4DDCF557E0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69" name="Rectangle 57">
            <a:extLst>
              <a:ext uri="{FF2B5EF4-FFF2-40B4-BE49-F238E27FC236}">
                <a16:creationId xmlns:a16="http://schemas.microsoft.com/office/drawing/2014/main" id="{A89B1DF7-59DE-4C05-BD47-508CD6F711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59">
            <a:extLst>
              <a:ext uri="{FF2B5EF4-FFF2-40B4-BE49-F238E27FC236}">
                <a16:creationId xmlns:a16="http://schemas.microsoft.com/office/drawing/2014/main" id="{5FDF398C-BB71-462E-9401-762E65FC91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61">
            <a:extLst>
              <a:ext uri="{FF2B5EF4-FFF2-40B4-BE49-F238E27FC236}">
                <a16:creationId xmlns:a16="http://schemas.microsoft.com/office/drawing/2014/main" id="{FA0CA51E-AC86-4196-BD4C-3B7E53556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CAD332-2E20-3E4B-890D-7E6529ECA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804" y="808056"/>
            <a:ext cx="3969504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Acknowledgments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7A14D-3FF0-024C-A737-19BDDCE02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803" y="2052116"/>
            <a:ext cx="3969505" cy="39978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800" dirty="0"/>
              <a:t>Blackfeet Fish and Wildlife Department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Rumney Ranch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University of Montana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Dr. Chad Bishop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Dr. Josh Millspaugh</a:t>
            </a:r>
          </a:p>
          <a:p>
            <a:pPr lvl="2">
              <a:buFont typeface="Wingdings" pitchFamily="2" charset="2"/>
              <a:buChar char="Ø"/>
            </a:pPr>
            <a:r>
              <a:rPr lang="en-US" sz="1800" dirty="0"/>
              <a:t>Christopher Hansen</a:t>
            </a:r>
          </a:p>
          <a:p>
            <a:pPr lvl="2">
              <a:buFont typeface="Wingdings" pitchFamily="2" charset="2"/>
              <a:buChar char="Ø"/>
            </a:pPr>
            <a:r>
              <a:rPr lang="en-US" sz="1800" dirty="0"/>
              <a:t>Hannah Specht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7B3A62-FFB1-5D44-9884-F5AC494FF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6223" y="166778"/>
            <a:ext cx="1816357" cy="1828466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6079DBB6-0199-E448-B826-AA6E51A4BB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24399" y="2162022"/>
            <a:ext cx="2263441" cy="1886201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DDC2A3AB-AB32-CE41-9AED-F1888040EB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4654" y="2221284"/>
            <a:ext cx="1829746" cy="1829746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845FF6-BA38-FF4A-9E16-1DE8F6E3E6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6983" y="4350722"/>
            <a:ext cx="2594835" cy="1726744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72" name="Rectangle 63">
            <a:extLst>
              <a:ext uri="{FF2B5EF4-FFF2-40B4-BE49-F238E27FC236}">
                <a16:creationId xmlns:a16="http://schemas.microsoft.com/office/drawing/2014/main" id="{3E64D4F9-6CAF-4547-AEAC-A71FC4A86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40C8693A-B687-4F5E-B86B-B4F11D523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51084F9-D042-49BE-9E1A-43E583B98F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EE65CA45-264D-4FD3-9249-3CB04EC97E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E7B58214-716F-43B8-8272-85CE2B9AB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A5C070E-7DB1-4147-B6A8-D14B9C40E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31070C9-36CD-4B65-8159-324995821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D6AFD7-FBF6-0E49-8AAA-BFA02535F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803" y="808056"/>
            <a:ext cx="8608037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Blackfeet Reservation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AC7A2-CFE6-A542-8A2A-E5A13E86F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7671" y="1724419"/>
            <a:ext cx="2908167" cy="39978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600" dirty="0"/>
              <a:t>1.5 Million acres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/>
              <a:t>Eastern side of the Rocky Mountains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/>
              <a:t>Bordered by: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Glacier National Park (W)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Canada (N)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Lewis &amp; Clark National Forest (S)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State, BLM and private (E)</a:t>
            </a:r>
          </a:p>
        </p:txBody>
      </p:sp>
      <p:pic>
        <p:nvPicPr>
          <p:cNvPr id="4" name="Picture 3" descr="Source: Google Maps&#10;">
            <a:extLst>
              <a:ext uri="{FF2B5EF4-FFF2-40B4-BE49-F238E27FC236}">
                <a16:creationId xmlns:a16="http://schemas.microsoft.com/office/drawing/2014/main" id="{9FB329F6-2C5D-9043-AD8E-22276F1583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263" r="-4" b="5229"/>
          <a:stretch/>
        </p:blipFill>
        <p:spPr>
          <a:xfrm>
            <a:off x="5432992" y="1664147"/>
            <a:ext cx="5796966" cy="4058100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89C35FB2-5194-4BE0-92D0-464E2B711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A90406A-9470-0746-96C7-AFE72336D455}"/>
              </a:ext>
            </a:extLst>
          </p:cNvPr>
          <p:cNvSpPr txBox="1"/>
          <p:nvPr/>
        </p:nvSpPr>
        <p:spPr>
          <a:xfrm>
            <a:off x="5405404" y="5732504"/>
            <a:ext cx="2628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Google Maps</a:t>
            </a:r>
          </a:p>
        </p:txBody>
      </p:sp>
    </p:spTree>
    <p:extLst>
      <p:ext uri="{BB962C8B-B14F-4D97-AF65-F5344CB8AC3E}">
        <p14:creationId xmlns:p14="http://schemas.microsoft.com/office/powerpoint/2010/main" val="3383529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3BBAF34-367D-4E18-A62E-4602BD908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432" y="-2718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A4CF08-858A-49E4-B707-4E7585D11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938E62-910D-4D69-AA09-567AAAC37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4E54C6-D084-4BC8-B3F9-8B9EC22A6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5" y="0"/>
            <a:ext cx="65268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26798A-E277-3447-8EA1-0BCB62543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4738" y="808056"/>
            <a:ext cx="4986954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The Problem</a:t>
            </a:r>
            <a:endParaRPr lang="en-US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74036-CB1F-334F-9C8D-1A9203ADE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803" y="1426009"/>
            <a:ext cx="4901548" cy="3997828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en-US" sz="1800" dirty="0"/>
              <a:t>Wintering grounds are to the east of the fenced-off area, in which many elk cannot fully reach without increased movement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/>
              <a:t>Increased chance of mortality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Some elk can cross</a:t>
            </a:r>
          </a:p>
          <a:p>
            <a:pPr lvl="1">
              <a:buFont typeface="Wingdings" pitchFamily="2" charset="2"/>
              <a:buChar char="Ø"/>
            </a:pPr>
            <a:r>
              <a:rPr lang="en-US" sz="1600" dirty="0"/>
              <a:t>Often calves cannot navigate this landscape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Directly causes injuries 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Intense fragmentation</a:t>
            </a:r>
          </a:p>
          <a:p>
            <a:pPr>
              <a:buFont typeface="Wingdings" pitchFamily="2" charset="2"/>
              <a:buChar char="Ø"/>
            </a:pPr>
            <a:r>
              <a:rPr lang="en-US" sz="1800" dirty="0"/>
              <a:t>Creates problems for tribal members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77713DB-A0B1-4507-9991-B6DCAE436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93970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deer in a fenced in area&#10;&#10;Description automatically generated with low confidence">
            <a:extLst>
              <a:ext uri="{FF2B5EF4-FFF2-40B4-BE49-F238E27FC236}">
                <a16:creationId xmlns:a16="http://schemas.microsoft.com/office/drawing/2014/main" id="{56D4958E-9B8F-FC4F-943A-6C20CA772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" r="9361"/>
          <a:stretch/>
        </p:blipFill>
        <p:spPr>
          <a:xfrm>
            <a:off x="7534656" y="227"/>
            <a:ext cx="4657039" cy="6858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9A96FF2-ACD7-48C4-BCE1-FC7F42108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372" y="0"/>
            <a:ext cx="4649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988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DE21E-B0F0-144B-9241-C5AD33367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The Study/Exclusive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E75799-B7D6-F747-A678-576872CBE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1401685"/>
            <a:ext cx="7796540" cy="5460549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/>
              <a:t>Grizzly Ridge Bison Ranch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Northern region of reservation; Along Canadian border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Babb, MT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~ 30,000 acres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Encompassed in 10- and 6- foot fence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Metal posts, galvanized woven wire </a:t>
            </a:r>
          </a:p>
          <a:p>
            <a:pPr>
              <a:buFont typeface="Wingdings" pitchFamily="2" charset="2"/>
              <a:buChar char="Ø"/>
            </a:pPr>
            <a:r>
              <a:rPr lang="en-US" dirty="0"/>
              <a:t>Pinch points, corners, existing fence modifications 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326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3C104-0B31-1146-8DB9-6B4B597F0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Research Question/Purpose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981BF-E6F4-CA4A-A8FD-A8E88161E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3599" y="808056"/>
            <a:ext cx="7796540" cy="3997828"/>
          </a:xfrm>
        </p:spPr>
        <p:txBody>
          <a:bodyPr/>
          <a:lstStyle/>
          <a:p>
            <a:r>
              <a:rPr lang="en-US" dirty="0"/>
              <a:t>Future elk migratory studies</a:t>
            </a:r>
          </a:p>
          <a:p>
            <a:r>
              <a:rPr lang="en-US" dirty="0"/>
              <a:t>How do elk interact with the fence as they navigate the landscape?</a:t>
            </a:r>
          </a:p>
          <a:p>
            <a:pPr lvl="1"/>
            <a:r>
              <a:rPr lang="en-US" dirty="0"/>
              <a:t>Behaviors?; What do they do?</a:t>
            </a:r>
          </a:p>
          <a:p>
            <a:pPr lvl="1"/>
            <a:r>
              <a:rPr lang="en-US" dirty="0"/>
              <a:t>Follow the format of Burkholder et al. (2018)</a:t>
            </a:r>
          </a:p>
        </p:txBody>
      </p:sp>
    </p:spTree>
    <p:extLst>
      <p:ext uri="{BB962C8B-B14F-4D97-AF65-F5344CB8AC3E}">
        <p14:creationId xmlns:p14="http://schemas.microsoft.com/office/powerpoint/2010/main" val="906403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0D7F1D9-FABF-6B4F-B646-660251E1D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31" y="2755901"/>
            <a:ext cx="1511300" cy="1346200"/>
          </a:xfrm>
          <a:prstGeom prst="rect">
            <a:avLst/>
          </a:prstGeom>
        </p:spPr>
      </p:pic>
      <p:pic>
        <p:nvPicPr>
          <p:cNvPr id="4" name="Content Placeholder 8" descr="Map&#10;&#10;Description automatically generated">
            <a:extLst>
              <a:ext uri="{FF2B5EF4-FFF2-40B4-BE49-F238E27FC236}">
                <a16:creationId xmlns:a16="http://schemas.microsoft.com/office/drawing/2014/main" id="{C9734197-C09B-5448-AA1D-D1E34F122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292" b="24361"/>
          <a:stretch/>
        </p:blipFill>
        <p:spPr>
          <a:xfrm>
            <a:off x="20" y="10"/>
            <a:ext cx="6095981" cy="342899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5CD4A72-0727-324F-86CC-7EE3640E80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563" b="23235"/>
          <a:stretch/>
        </p:blipFill>
        <p:spPr>
          <a:xfrm>
            <a:off x="20" y="3429010"/>
            <a:ext cx="6095980" cy="3428989"/>
          </a:xfrm>
          <a:prstGeom prst="rect">
            <a:avLst/>
          </a:prstGeom>
        </p:spPr>
      </p:pic>
      <p:pic>
        <p:nvPicPr>
          <p:cNvPr id="6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6779F5C0-BF0A-464C-9BBF-E37E8D66C0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445" b="29995"/>
          <a:stretch/>
        </p:blipFill>
        <p:spPr>
          <a:xfrm>
            <a:off x="6096000" y="10"/>
            <a:ext cx="6096000" cy="3429001"/>
          </a:xfrm>
          <a:prstGeom prst="rect">
            <a:avLst/>
          </a:prstGeom>
        </p:spPr>
      </p:pic>
      <p:pic>
        <p:nvPicPr>
          <p:cNvPr id="7" name="Content Placeholder 8" descr="Map&#10;&#10;Description automatically generated">
            <a:extLst>
              <a:ext uri="{FF2B5EF4-FFF2-40B4-BE49-F238E27FC236}">
                <a16:creationId xmlns:a16="http://schemas.microsoft.com/office/drawing/2014/main" id="{348D8781-0B5B-564C-BF01-A683B9609D1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627" b="12787"/>
          <a:stretch/>
        </p:blipFill>
        <p:spPr>
          <a:xfrm>
            <a:off x="6095982" y="3428990"/>
            <a:ext cx="6096017" cy="342901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6691D8-B76C-BB46-A82F-1B3D8D2C0FCF}"/>
              </a:ext>
            </a:extLst>
          </p:cNvPr>
          <p:cNvSpPr txBox="1"/>
          <p:nvPr/>
        </p:nvSpPr>
        <p:spPr>
          <a:xfrm>
            <a:off x="-17" y="6534824"/>
            <a:ext cx="2457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OnX Maps</a:t>
            </a:r>
          </a:p>
          <a:p>
            <a:endParaRPr lang="en-US" dirty="0"/>
          </a:p>
        </p:txBody>
      </p:sp>
      <p:pic>
        <p:nvPicPr>
          <p:cNvPr id="13" name="Graphic 12" descr="Map compass outline">
            <a:extLst>
              <a:ext uri="{FF2B5EF4-FFF2-40B4-BE49-F238E27FC236}">
                <a16:creationId xmlns:a16="http://schemas.microsoft.com/office/drawing/2014/main" id="{C380AEF8-6780-2746-AE2B-1B0A578135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51454" y="2971790"/>
            <a:ext cx="914400" cy="9144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B4B16AE-1962-4847-8D84-A59DD4DD6C6A}"/>
              </a:ext>
            </a:extLst>
          </p:cNvPr>
          <p:cNvSpPr txBox="1"/>
          <p:nvPr/>
        </p:nvSpPr>
        <p:spPr>
          <a:xfrm>
            <a:off x="5955674" y="2837836"/>
            <a:ext cx="304892" cy="292388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US" sz="1300">
                <a:solidFill>
                  <a:srgbClr val="FFFFFF"/>
                </a:solidFill>
              </a:rPr>
              <a:t>N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94938B4-BD09-4815-B169-A6C776C0C171}"/>
              </a:ext>
            </a:extLst>
          </p:cNvPr>
          <p:cNvSpPr txBox="1"/>
          <p:nvPr/>
        </p:nvSpPr>
        <p:spPr>
          <a:xfrm>
            <a:off x="5532423" y="3290490"/>
            <a:ext cx="330540" cy="27699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US" sz="1200">
                <a:solidFill>
                  <a:srgbClr val="FFFFFF"/>
                </a:solidFill>
              </a:rPr>
              <a:t>W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A3DA31-EFD5-435B-B0EB-3099A22D739E}"/>
              </a:ext>
            </a:extLst>
          </p:cNvPr>
          <p:cNvSpPr txBox="1"/>
          <p:nvPr/>
        </p:nvSpPr>
        <p:spPr>
          <a:xfrm>
            <a:off x="5960483" y="3701758"/>
            <a:ext cx="295274" cy="292388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US" sz="1300" dirty="0">
                <a:solidFill>
                  <a:srgbClr val="FFFFFF"/>
                </a:solidFill>
              </a:rPr>
              <a:t>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1C4EBEA-8B4C-4BAC-904F-C6CC3D85D308}"/>
              </a:ext>
            </a:extLst>
          </p:cNvPr>
          <p:cNvSpPr txBox="1"/>
          <p:nvPr/>
        </p:nvSpPr>
        <p:spPr>
          <a:xfrm>
            <a:off x="6396899" y="3279724"/>
            <a:ext cx="287258" cy="27699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243038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38">
            <a:extLst>
              <a:ext uri="{FF2B5EF4-FFF2-40B4-BE49-F238E27FC236}">
                <a16:creationId xmlns:a16="http://schemas.microsoft.com/office/drawing/2014/main" id="{722F0272-3878-4604-AA91-01CA8F08D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56" name="Picture 40">
            <a:extLst>
              <a:ext uri="{FF2B5EF4-FFF2-40B4-BE49-F238E27FC236}">
                <a16:creationId xmlns:a16="http://schemas.microsoft.com/office/drawing/2014/main" id="{1F60EAEC-22E3-4448-8F0A-9ADAA793A9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57" name="Rectangle 42">
            <a:extLst>
              <a:ext uri="{FF2B5EF4-FFF2-40B4-BE49-F238E27FC236}">
                <a16:creationId xmlns:a16="http://schemas.microsoft.com/office/drawing/2014/main" id="{355E0F90-3FFF-4E04-B3C8-3C969A415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" name="Rectangle 44">
            <a:extLst>
              <a:ext uri="{FF2B5EF4-FFF2-40B4-BE49-F238E27FC236}">
                <a16:creationId xmlns:a16="http://schemas.microsoft.com/office/drawing/2014/main" id="{EC63A4EF-A033-4ED0-9EB6-6E1A8D264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" name="Rectangle 46">
            <a:extLst>
              <a:ext uri="{FF2B5EF4-FFF2-40B4-BE49-F238E27FC236}">
                <a16:creationId xmlns:a16="http://schemas.microsoft.com/office/drawing/2014/main" id="{964965EE-80F2-417F-9652-5BFF14DA7C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" name="Rectangle 48">
            <a:extLst>
              <a:ext uri="{FF2B5EF4-FFF2-40B4-BE49-F238E27FC236}">
                <a16:creationId xmlns:a16="http://schemas.microsoft.com/office/drawing/2014/main" id="{AA3C9611-CFD7-4C23-A8F2-00E7865A5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Content Placeholder 7" descr="Map&#10;&#10;Description automatically generated">
            <a:extLst>
              <a:ext uri="{FF2B5EF4-FFF2-40B4-BE49-F238E27FC236}">
                <a16:creationId xmlns:a16="http://schemas.microsoft.com/office/drawing/2014/main" id="{B894BDEB-3BEB-E74C-B140-BAE619D19B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036009" y="326017"/>
            <a:ext cx="6304822" cy="621025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6E9EBAD9-6CA2-4743-92D9-C0C1868D4196}"/>
              </a:ext>
            </a:extLst>
          </p:cNvPr>
          <p:cNvSpPr/>
          <p:nvPr/>
        </p:nvSpPr>
        <p:spPr>
          <a:xfrm>
            <a:off x="7222800" y="1020951"/>
            <a:ext cx="1529359" cy="2408049"/>
          </a:xfrm>
          <a:prstGeom prst="ellipse">
            <a:avLst/>
          </a:prstGeom>
          <a:solidFill>
            <a:srgbClr val="E71224">
              <a:alpha val="5000"/>
            </a:srgbClr>
          </a:solidFill>
          <a:ln w="126000">
            <a:solidFill>
              <a:srgbClr val="E712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endParaRPr lang="en-US">
              <a:solidFill>
                <a:srgbClr val="E712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28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624A1565-B7E1-4C59-84A2-5831F1160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B8B134C-47B2-49B8-B810-2931B20EA7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550BD34-8417-42DB-BEA7-96B1E4156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EE04A24D-ECF7-4024-BAC2-981BA69CF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1C3D135-9831-45A9-8FBE-2A2548C8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8375ABF-52E0-4C78-B2CF-0A949D7D8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300088-399E-B940-AE20-9BB30B52A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804" y="808056"/>
            <a:ext cx="3969504" cy="1077229"/>
          </a:xfrm>
        </p:spPr>
        <p:txBody>
          <a:bodyPr>
            <a:normAutofit/>
          </a:bodyPr>
          <a:lstStyle/>
          <a:p>
            <a:pPr algn="l"/>
            <a:r>
              <a:rPr lang="en-US" u="sng" dirty="0"/>
              <a:t>Methods</a:t>
            </a:r>
            <a:endParaRPr lang="en-US" u="s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65752-4973-E746-A7FF-C80145C5A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803" y="1427368"/>
            <a:ext cx="3969505" cy="3997828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v"/>
            </a:pPr>
            <a:r>
              <a:rPr lang="en-US" dirty="0"/>
              <a:t>Snapshot into potential migratory behaviors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/>
              <a:t>Identified potential pinch points and crossing areas</a:t>
            </a:r>
          </a:p>
          <a:p>
            <a:pPr lvl="2">
              <a:buFont typeface="Wingdings" pitchFamily="2" charset="2"/>
              <a:buChar char="v"/>
            </a:pPr>
            <a:r>
              <a:rPr lang="en-US" sz="1800"/>
              <a:t>Four locations</a:t>
            </a:r>
          </a:p>
          <a:p>
            <a:pPr lvl="2">
              <a:buFont typeface="Wingdings" pitchFamily="2" charset="2"/>
              <a:buChar char="v"/>
            </a:pPr>
            <a:r>
              <a:rPr lang="en-US" sz="1800"/>
              <a:t>Potential behaviors at locations</a:t>
            </a:r>
          </a:p>
          <a:p>
            <a:pPr lvl="1">
              <a:buFont typeface="Wingdings" pitchFamily="2" charset="2"/>
              <a:buChar char="v"/>
            </a:pPr>
            <a:r>
              <a:rPr lang="en-US" dirty="0"/>
              <a:t>Reconyx camera traps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A2FE19-44A0-2E49-828F-B6401FAD0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1768" y="890040"/>
            <a:ext cx="3994617" cy="5078583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34BB1BDF-EAFF-49B6-ABF3-7F9B3201C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557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2658</TotalTime>
  <Words>360</Words>
  <Application>Microsoft Macintosh PowerPoint</Application>
  <PresentationFormat>Widescreen</PresentationFormat>
  <Paragraphs>69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MS Shell Dlg 2</vt:lpstr>
      <vt:lpstr>Wingdings</vt:lpstr>
      <vt:lpstr>Wingdings 3</vt:lpstr>
      <vt:lpstr>Madison</vt:lpstr>
      <vt:lpstr>Analyzing Interactions among Migratory Elk and Semi-permeable Fences on the Blackfeet Reservation  </vt:lpstr>
      <vt:lpstr>Acknowledgments</vt:lpstr>
      <vt:lpstr>Blackfeet Reservation</vt:lpstr>
      <vt:lpstr>The Problem</vt:lpstr>
      <vt:lpstr>The Study/Exclusive Area</vt:lpstr>
      <vt:lpstr>Research Question/Purpose</vt:lpstr>
      <vt:lpstr>PowerPoint Presentation</vt:lpstr>
      <vt:lpstr>PowerPoint Presentation</vt:lpstr>
      <vt:lpstr>Methods</vt:lpstr>
      <vt:lpstr>Camera Trapping</vt:lpstr>
      <vt:lpstr>PowerPoint Presentation</vt:lpstr>
      <vt:lpstr>Results</vt:lpstr>
      <vt:lpstr>Implications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Magee, Landon</dc:creator>
  <cp:lastModifiedBy>Magee, Landon</cp:lastModifiedBy>
  <cp:revision>44</cp:revision>
  <dcterms:created xsi:type="dcterms:W3CDTF">2021-04-10T07:56:56Z</dcterms:created>
  <dcterms:modified xsi:type="dcterms:W3CDTF">2021-04-12T04:15:22Z</dcterms:modified>
</cp:coreProperties>
</file>