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76" r:id="rId3"/>
    <p:sldId id="257" r:id="rId4"/>
    <p:sldId id="261" r:id="rId5"/>
    <p:sldId id="275" r:id="rId6"/>
    <p:sldId id="259" r:id="rId7"/>
    <p:sldId id="296" r:id="rId8"/>
    <p:sldId id="262" r:id="rId9"/>
    <p:sldId id="304" r:id="rId10"/>
    <p:sldId id="292" r:id="rId11"/>
    <p:sldId id="263" r:id="rId12"/>
    <p:sldId id="280" r:id="rId13"/>
    <p:sldId id="319" r:id="rId14"/>
    <p:sldId id="266" r:id="rId15"/>
    <p:sldId id="308" r:id="rId16"/>
    <p:sldId id="298" r:id="rId17"/>
    <p:sldId id="267" r:id="rId18"/>
    <p:sldId id="268" r:id="rId19"/>
    <p:sldId id="277" r:id="rId20"/>
    <p:sldId id="318" r:id="rId21"/>
    <p:sldId id="279" r:id="rId22"/>
    <p:sldId id="278" r:id="rId23"/>
    <p:sldId id="310" r:id="rId24"/>
    <p:sldId id="286" r:id="rId25"/>
    <p:sldId id="282" r:id="rId26"/>
    <p:sldId id="281" r:id="rId27"/>
    <p:sldId id="283" r:id="rId28"/>
    <p:sldId id="285" r:id="rId29"/>
    <p:sldId id="284" r:id="rId30"/>
    <p:sldId id="287" r:id="rId31"/>
    <p:sldId id="295" r:id="rId32"/>
    <p:sldId id="314" r:id="rId33"/>
    <p:sldId id="315" r:id="rId34"/>
    <p:sldId id="316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F4005\Desktop\Ryan\Presentations\AbundanceGraph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F4005\Desktop\Ryan\Presentations\AbundanceGraph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F4005\Desktop\Ryan\Presentations\AbundanceGraph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F4005\Desktop\Ryan\Restoration%20&amp;%20Native%20Salmonid%20%20Monitoring\Reports\Comprehensive%20Report%202013\Data%20charts%20and%20graphs%20for%202013%20comp%20report\Biomass%202001-2013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F4005\Desktop\Ryan\Restoration%20&amp;%20Native%20Salmonid%20%20Monitoring\Reports\Comprehensive%20Report%202013\Data%20charts%20and%20graphs%20for%202013%20comp%20report\Biomass%202001-2013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F4005\Desktop\Ryan\Presentations\AbundanceGraphs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F4005\Desktop\Ryan\Presentations\AbundanceGraph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SFBR Restoration</a:t>
            </a:r>
          </a:p>
        </c:rich>
      </c:tx>
      <c:layout>
        <c:manualLayout>
          <c:xMode val="edge"/>
          <c:yMode val="edge"/>
          <c:x val="0.10857830977912897"/>
          <c:y val="6.0185185185185147E-2"/>
        </c:manualLayout>
      </c:layout>
      <c:overlay val="1"/>
    </c:title>
    <c:plotArea>
      <c:layout>
        <c:manualLayout>
          <c:layoutTarget val="inner"/>
          <c:xMode val="edge"/>
          <c:yMode val="edge"/>
          <c:x val="8.6071741032370946E-2"/>
          <c:y val="5.1400554097404488E-2"/>
          <c:w val="0.88823512685914263"/>
          <c:h val="0.8326195683872849"/>
        </c:manualLayout>
      </c:layout>
      <c:barChart>
        <c:barDir val="col"/>
        <c:grouping val="clustered"/>
        <c:ser>
          <c:idx val="0"/>
          <c:order val="0"/>
          <c:tx>
            <c:v>BULL</c:v>
          </c:tx>
          <c:cat>
            <c:numRef>
              <c:f>SFBR!$A$8:$A$20</c:f>
              <c:numCache>
                <c:formatCode>General</c:formatCode>
                <c:ptCount val="13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</c:numCache>
            </c:numRef>
          </c:cat>
          <c:val>
            <c:numRef>
              <c:f>SFBR!$B$8:$B$20</c:f>
              <c:numCache>
                <c:formatCode>General</c:formatCode>
                <c:ptCount val="13"/>
                <c:pt idx="0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1.5</c:v>
                </c:pt>
                <c:pt idx="6">
                  <c:v>0</c:v>
                </c:pt>
                <c:pt idx="7">
                  <c:v>0</c:v>
                </c:pt>
                <c:pt idx="9">
                  <c:v>0</c:v>
                </c:pt>
                <c:pt idx="12">
                  <c:v>0</c:v>
                </c:pt>
              </c:numCache>
            </c:numRef>
          </c:val>
        </c:ser>
        <c:ser>
          <c:idx val="1"/>
          <c:order val="1"/>
          <c:tx>
            <c:v>WCT</c:v>
          </c:tx>
          <c:errBars>
            <c:errBarType val="both"/>
            <c:errValType val="cust"/>
            <c:plus>
              <c:numRef>
                <c:f>SFBR!$J$8:$J$20</c:f>
                <c:numCache>
                  <c:formatCode>General</c:formatCode>
                  <c:ptCount val="13"/>
                  <c:pt idx="0">
                    <c:v>0.30000000000000032</c:v>
                  </c:pt>
                  <c:pt idx="3">
                    <c:v>7.4</c:v>
                  </c:pt>
                  <c:pt idx="4">
                    <c:v>3.4</c:v>
                  </c:pt>
                  <c:pt idx="5">
                    <c:v>3.5</c:v>
                  </c:pt>
                  <c:pt idx="6">
                    <c:v>1.5</c:v>
                  </c:pt>
                  <c:pt idx="7">
                    <c:v>3.5</c:v>
                  </c:pt>
                  <c:pt idx="9">
                    <c:v>2</c:v>
                  </c:pt>
                  <c:pt idx="12">
                    <c:v>1.4</c:v>
                  </c:pt>
                </c:numCache>
              </c:numRef>
            </c:plus>
            <c:minus>
              <c:numRef>
                <c:f>SFBR!$I$8:$I$20</c:f>
                <c:numCache>
                  <c:formatCode>General</c:formatCode>
                  <c:ptCount val="13"/>
                  <c:pt idx="0">
                    <c:v>0</c:v>
                  </c:pt>
                  <c:pt idx="3">
                    <c:v>7.4</c:v>
                  </c:pt>
                  <c:pt idx="4">
                    <c:v>3.4</c:v>
                  </c:pt>
                  <c:pt idx="5">
                    <c:v>3.5</c:v>
                  </c:pt>
                  <c:pt idx="6">
                    <c:v>0.5</c:v>
                  </c:pt>
                  <c:pt idx="7">
                    <c:v>1.6</c:v>
                  </c:pt>
                  <c:pt idx="9">
                    <c:v>0.8</c:v>
                  </c:pt>
                  <c:pt idx="12">
                    <c:v>0</c:v>
                  </c:pt>
                </c:numCache>
              </c:numRef>
            </c:minus>
          </c:errBars>
          <c:cat>
            <c:numRef>
              <c:f>SFBR!$A$8:$A$20</c:f>
              <c:numCache>
                <c:formatCode>General</c:formatCode>
                <c:ptCount val="13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</c:numCache>
            </c:numRef>
          </c:cat>
          <c:val>
            <c:numRef>
              <c:f>SFBR!$H$8:$H$20</c:f>
              <c:numCache>
                <c:formatCode>General</c:formatCode>
                <c:ptCount val="13"/>
                <c:pt idx="0">
                  <c:v>3.3</c:v>
                </c:pt>
                <c:pt idx="3">
                  <c:v>35.1</c:v>
                </c:pt>
                <c:pt idx="4">
                  <c:v>41.8</c:v>
                </c:pt>
                <c:pt idx="5">
                  <c:v>110.3</c:v>
                </c:pt>
                <c:pt idx="6">
                  <c:v>84.3</c:v>
                </c:pt>
                <c:pt idx="7">
                  <c:v>55.6</c:v>
                </c:pt>
                <c:pt idx="9">
                  <c:v>44.7</c:v>
                </c:pt>
                <c:pt idx="12">
                  <c:v>35</c:v>
                </c:pt>
              </c:numCache>
            </c:numRef>
          </c:val>
        </c:ser>
        <c:ser>
          <c:idx val="2"/>
          <c:order val="2"/>
          <c:tx>
            <c:v>EB</c:v>
          </c:tx>
          <c:errBars>
            <c:errBarType val="both"/>
            <c:errValType val="cust"/>
            <c:plus>
              <c:numRef>
                <c:f>SFBR!$G$8:$G$20</c:f>
                <c:numCache>
                  <c:formatCode>General</c:formatCode>
                  <c:ptCount val="13"/>
                  <c:pt idx="0">
                    <c:v>0.8</c:v>
                  </c:pt>
                  <c:pt idx="3">
                    <c:v>5.2</c:v>
                  </c:pt>
                  <c:pt idx="4">
                    <c:v>3.5</c:v>
                  </c:pt>
                  <c:pt idx="5">
                    <c:v>3.6</c:v>
                  </c:pt>
                  <c:pt idx="6">
                    <c:v>0.4</c:v>
                  </c:pt>
                  <c:pt idx="7">
                    <c:v>1.2</c:v>
                  </c:pt>
                  <c:pt idx="9">
                    <c:v>2</c:v>
                  </c:pt>
                  <c:pt idx="12">
                    <c:v>4</c:v>
                  </c:pt>
                </c:numCache>
              </c:numRef>
            </c:plus>
            <c:minus>
              <c:numRef>
                <c:f>SFBR!$F$8:$F$20</c:f>
                <c:numCache>
                  <c:formatCode>General</c:formatCode>
                  <c:ptCount val="13"/>
                  <c:pt idx="0">
                    <c:v>0</c:v>
                  </c:pt>
                  <c:pt idx="3">
                    <c:v>5.2</c:v>
                  </c:pt>
                  <c:pt idx="4">
                    <c:v>3.5</c:v>
                  </c:pt>
                  <c:pt idx="5">
                    <c:v>3.6</c:v>
                  </c:pt>
                  <c:pt idx="6">
                    <c:v>0.4</c:v>
                  </c:pt>
                  <c:pt idx="7">
                    <c:v>0</c:v>
                  </c:pt>
                  <c:pt idx="9">
                    <c:v>0.8</c:v>
                  </c:pt>
                  <c:pt idx="12">
                    <c:v>0.9</c:v>
                  </c:pt>
                </c:numCache>
              </c:numRef>
            </c:minus>
          </c:errBars>
          <c:cat>
            <c:numRef>
              <c:f>SFBR!$A$8:$A$20</c:f>
              <c:numCache>
                <c:formatCode>General</c:formatCode>
                <c:ptCount val="13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</c:numCache>
            </c:numRef>
          </c:cat>
          <c:val>
            <c:numRef>
              <c:f>SFBR!$E$8:$E$20</c:f>
              <c:numCache>
                <c:formatCode>General</c:formatCode>
                <c:ptCount val="13"/>
                <c:pt idx="0">
                  <c:v>18.7</c:v>
                </c:pt>
                <c:pt idx="3">
                  <c:v>28.4</c:v>
                </c:pt>
                <c:pt idx="4">
                  <c:v>46.8</c:v>
                </c:pt>
                <c:pt idx="5">
                  <c:v>67.599999999999994</c:v>
                </c:pt>
                <c:pt idx="6">
                  <c:v>68.7</c:v>
                </c:pt>
                <c:pt idx="7">
                  <c:v>45.5</c:v>
                </c:pt>
                <c:pt idx="9">
                  <c:v>51.2</c:v>
                </c:pt>
                <c:pt idx="12">
                  <c:v>35.9</c:v>
                </c:pt>
              </c:numCache>
            </c:numRef>
          </c:val>
        </c:ser>
        <c:axId val="55987584"/>
        <c:axId val="60888192"/>
      </c:barChart>
      <c:catAx>
        <c:axId val="55987584"/>
        <c:scaling>
          <c:orientation val="minMax"/>
        </c:scaling>
        <c:axPos val="b"/>
        <c:numFmt formatCode="General" sourceLinked="1"/>
        <c:tickLblPos val="nextTo"/>
        <c:crossAx val="60888192"/>
        <c:crosses val="autoZero"/>
        <c:auto val="1"/>
        <c:lblAlgn val="ctr"/>
        <c:lblOffset val="100"/>
      </c:catAx>
      <c:valAx>
        <c:axId val="60888192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Fish/100 m</a:t>
                </a:r>
              </a:p>
            </c:rich>
          </c:tx>
          <c:layout/>
        </c:title>
        <c:numFmt formatCode="General" sourceLinked="1"/>
        <c:tickLblPos val="nextTo"/>
        <c:crossAx val="559875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264020122484874"/>
          <c:y val="9.6646252551764567E-2"/>
          <c:w val="8.0235923659784866E-2"/>
          <c:h val="0.25115157480314959"/>
        </c:manualLayout>
      </c:layout>
      <c:spPr>
        <a:solidFill>
          <a:schemeClr val="bg1"/>
        </a:solidFill>
      </c:sp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Restored Reach</a:t>
            </a:r>
          </a:p>
        </c:rich>
      </c:tx>
      <c:layout/>
      <c:overlay val="1"/>
      <c:spPr>
        <a:solidFill>
          <a:schemeClr val="bg1"/>
        </a:solidFill>
      </c:spPr>
    </c:title>
    <c:plotArea>
      <c:layout>
        <c:manualLayout>
          <c:layoutTarget val="inner"/>
          <c:xMode val="edge"/>
          <c:yMode val="edge"/>
          <c:x val="5.8451443569553785E-2"/>
          <c:y val="5.1400554097404488E-2"/>
          <c:w val="0.92141101352715515"/>
          <c:h val="0.8326195683872849"/>
        </c:manualLayout>
      </c:layout>
      <c:barChart>
        <c:barDir val="col"/>
        <c:grouping val="clustered"/>
        <c:ser>
          <c:idx val="0"/>
          <c:order val="0"/>
          <c:tx>
            <c:v>BULL</c:v>
          </c:tx>
          <c:errBars>
            <c:errBarType val="both"/>
            <c:errValType val="cust"/>
            <c:plus>
              <c:numRef>
                <c:f>Crow!$P$3:$P$12</c:f>
                <c:numCache>
                  <c:formatCode>General</c:formatCode>
                  <c:ptCount val="10"/>
                  <c:pt idx="0">
                    <c:v>0.4</c:v>
                  </c:pt>
                  <c:pt idx="1">
                    <c:v>0</c:v>
                  </c:pt>
                  <c:pt idx="2">
                    <c:v>0.2</c:v>
                  </c:pt>
                  <c:pt idx="3">
                    <c:v>0</c:v>
                  </c:pt>
                  <c:pt idx="4">
                    <c:v>0</c:v>
                  </c:pt>
                  <c:pt idx="5">
                    <c:v>0</c:v>
                  </c:pt>
                  <c:pt idx="7">
                    <c:v>0</c:v>
                  </c:pt>
                  <c:pt idx="9">
                    <c:v>0.30000000000000032</c:v>
                  </c:pt>
                </c:numCache>
              </c:numRef>
            </c:plus>
            <c:minus>
              <c:numRef>
                <c:f>Crow!$O$3:$O$12</c:f>
                <c:numCache>
                  <c:formatCode>General</c:formatCode>
                  <c:ptCount val="10"/>
                  <c:pt idx="0">
                    <c:v>0</c:v>
                  </c:pt>
                  <c:pt idx="1">
                    <c:v>0</c:v>
                  </c:pt>
                  <c:pt idx="2">
                    <c:v>0</c:v>
                  </c:pt>
                  <c:pt idx="3">
                    <c:v>0</c:v>
                  </c:pt>
                  <c:pt idx="4">
                    <c:v>0</c:v>
                  </c:pt>
                  <c:pt idx="5">
                    <c:v>0</c:v>
                  </c:pt>
                  <c:pt idx="7">
                    <c:v>0</c:v>
                  </c:pt>
                  <c:pt idx="9">
                    <c:v>0.30000000000000032</c:v>
                  </c:pt>
                </c:numCache>
              </c:numRef>
            </c:minus>
          </c:errBars>
          <c:cat>
            <c:numRef>
              <c:f>Crow!$M$3:$M$12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</c:numCache>
            </c:numRef>
          </c:cat>
          <c:val>
            <c:numRef>
              <c:f>Crow!$N$3:$N$12</c:f>
              <c:numCache>
                <c:formatCode>General</c:formatCode>
                <c:ptCount val="10"/>
                <c:pt idx="0">
                  <c:v>4.8</c:v>
                </c:pt>
                <c:pt idx="1">
                  <c:v>5.7</c:v>
                </c:pt>
                <c:pt idx="2">
                  <c:v>7.3</c:v>
                </c:pt>
                <c:pt idx="3">
                  <c:v>1</c:v>
                </c:pt>
                <c:pt idx="4">
                  <c:v>1</c:v>
                </c:pt>
                <c:pt idx="5">
                  <c:v>0</c:v>
                </c:pt>
                <c:pt idx="7">
                  <c:v>0</c:v>
                </c:pt>
                <c:pt idx="9">
                  <c:v>4.7</c:v>
                </c:pt>
              </c:numCache>
            </c:numRef>
          </c:val>
        </c:ser>
        <c:ser>
          <c:idx val="1"/>
          <c:order val="1"/>
          <c:tx>
            <c:v>WCT</c:v>
          </c:tx>
          <c:errBars>
            <c:errBarType val="both"/>
            <c:errValType val="cust"/>
            <c:plus>
              <c:numRef>
                <c:f>Crow!$S$3:$S$12</c:f>
                <c:numCache>
                  <c:formatCode>General</c:formatCode>
                  <c:ptCount val="10"/>
                  <c:pt idx="0">
                    <c:v>0.8</c:v>
                  </c:pt>
                  <c:pt idx="1">
                    <c:v>2.1</c:v>
                  </c:pt>
                  <c:pt idx="2">
                    <c:v>1.3</c:v>
                  </c:pt>
                  <c:pt idx="3">
                    <c:v>1.2</c:v>
                  </c:pt>
                  <c:pt idx="4">
                    <c:v>1.4</c:v>
                  </c:pt>
                  <c:pt idx="5">
                    <c:v>2.4</c:v>
                  </c:pt>
                  <c:pt idx="7">
                    <c:v>1.1000000000000001</c:v>
                  </c:pt>
                  <c:pt idx="9">
                    <c:v>0.60000000000000064</c:v>
                  </c:pt>
                </c:numCache>
              </c:numRef>
            </c:plus>
            <c:minus>
              <c:numRef>
                <c:f>Crow!$R$3:$R$12</c:f>
                <c:numCache>
                  <c:formatCode>General</c:formatCode>
                  <c:ptCount val="10"/>
                  <c:pt idx="0">
                    <c:v>0</c:v>
                  </c:pt>
                  <c:pt idx="1">
                    <c:v>0.8</c:v>
                  </c:pt>
                  <c:pt idx="2">
                    <c:v>0</c:v>
                  </c:pt>
                  <c:pt idx="3">
                    <c:v>0</c:v>
                  </c:pt>
                  <c:pt idx="4">
                    <c:v>0</c:v>
                  </c:pt>
                  <c:pt idx="5">
                    <c:v>0.9</c:v>
                  </c:pt>
                  <c:pt idx="7">
                    <c:v>0</c:v>
                  </c:pt>
                  <c:pt idx="9">
                    <c:v>0</c:v>
                  </c:pt>
                </c:numCache>
              </c:numRef>
            </c:minus>
          </c:errBars>
          <c:cat>
            <c:numRef>
              <c:f>Crow!$M$3:$M$12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</c:numCache>
            </c:numRef>
          </c:cat>
          <c:val>
            <c:numRef>
              <c:f>Crow!$Q$3:$Q$12</c:f>
              <c:numCache>
                <c:formatCode>General</c:formatCode>
                <c:ptCount val="10"/>
                <c:pt idx="0">
                  <c:v>5.7</c:v>
                </c:pt>
                <c:pt idx="1">
                  <c:v>23.8</c:v>
                </c:pt>
                <c:pt idx="2">
                  <c:v>21.1</c:v>
                </c:pt>
                <c:pt idx="3">
                  <c:v>5.7</c:v>
                </c:pt>
                <c:pt idx="4">
                  <c:v>7.6</c:v>
                </c:pt>
                <c:pt idx="5">
                  <c:v>13.3</c:v>
                </c:pt>
                <c:pt idx="7">
                  <c:v>28.6</c:v>
                </c:pt>
                <c:pt idx="9">
                  <c:v>28</c:v>
                </c:pt>
              </c:numCache>
            </c:numRef>
          </c:val>
        </c:ser>
        <c:axId val="60945152"/>
        <c:axId val="60946688"/>
      </c:barChart>
      <c:catAx>
        <c:axId val="60945152"/>
        <c:scaling>
          <c:orientation val="minMax"/>
        </c:scaling>
        <c:axPos val="b"/>
        <c:numFmt formatCode="General" sourceLinked="1"/>
        <c:tickLblPos val="nextTo"/>
        <c:crossAx val="60946688"/>
        <c:crosses val="autoZero"/>
        <c:auto val="1"/>
        <c:lblAlgn val="ctr"/>
        <c:lblOffset val="100"/>
      </c:catAx>
      <c:valAx>
        <c:axId val="60946688"/>
        <c:scaling>
          <c:orientation val="minMax"/>
          <c:max val="5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Fish/100 m</a:t>
                </a:r>
              </a:p>
            </c:rich>
          </c:tx>
          <c:layout>
            <c:manualLayout>
              <c:xMode val="edge"/>
              <c:yMode val="edge"/>
              <c:x val="2.5099068498790626E-3"/>
              <c:y val="0.33275663458734372"/>
            </c:manualLayout>
          </c:layout>
        </c:title>
        <c:numFmt formatCode="General" sourceLinked="1"/>
        <c:tickLblPos val="nextTo"/>
        <c:crossAx val="609451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208464566929161"/>
          <c:y val="0.23109762321376487"/>
          <c:w val="9.5328304709458328E-2"/>
          <c:h val="0.16743438320210025"/>
        </c:manualLayout>
      </c:layout>
      <c:spPr>
        <a:solidFill>
          <a:sysClr val="window" lastClr="FFFFFF"/>
        </a:solidFill>
      </c:sp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Reference Reach</a:t>
            </a:r>
          </a:p>
        </c:rich>
      </c:tx>
      <c:layout/>
      <c:overlay val="1"/>
      <c:spPr>
        <a:solidFill>
          <a:prstClr val="white"/>
        </a:solidFill>
      </c:spPr>
    </c:title>
    <c:plotArea>
      <c:layout>
        <c:manualLayout>
          <c:layoutTarget val="inner"/>
          <c:xMode val="edge"/>
          <c:yMode val="edge"/>
          <c:x val="0.10073454694310027"/>
          <c:y val="5.1400554097404488E-2"/>
          <c:w val="0.88746117171133232"/>
          <c:h val="0.8326195683872849"/>
        </c:manualLayout>
      </c:layout>
      <c:barChart>
        <c:barDir val="col"/>
        <c:grouping val="clustered"/>
        <c:ser>
          <c:idx val="0"/>
          <c:order val="0"/>
          <c:tx>
            <c:v>BULL</c:v>
          </c:tx>
          <c:errBars>
            <c:errBarType val="both"/>
            <c:errValType val="cust"/>
            <c:plus>
              <c:numRef>
                <c:f>Crow!$P$15:$P$24</c:f>
                <c:numCache>
                  <c:formatCode>General</c:formatCode>
                  <c:ptCount val="10"/>
                  <c:pt idx="0">
                    <c:v>0</c:v>
                  </c:pt>
                  <c:pt idx="1">
                    <c:v>0.4</c:v>
                  </c:pt>
                  <c:pt idx="2">
                    <c:v>0.4</c:v>
                  </c:pt>
                  <c:pt idx="3">
                    <c:v>0</c:v>
                  </c:pt>
                  <c:pt idx="4">
                    <c:v>0</c:v>
                  </c:pt>
                  <c:pt idx="5">
                    <c:v>0</c:v>
                  </c:pt>
                  <c:pt idx="7">
                    <c:v>0</c:v>
                  </c:pt>
                  <c:pt idx="9">
                    <c:v>0</c:v>
                  </c:pt>
                </c:numCache>
              </c:numRef>
            </c:plus>
            <c:minus>
              <c:numRef>
                <c:f>Crow!$O$15:$O$24</c:f>
                <c:numCache>
                  <c:formatCode>General</c:formatCode>
                  <c:ptCount val="10"/>
                  <c:pt idx="0">
                    <c:v>0</c:v>
                  </c:pt>
                  <c:pt idx="1">
                    <c:v>0.4</c:v>
                  </c:pt>
                  <c:pt idx="2">
                    <c:v>0.4</c:v>
                  </c:pt>
                  <c:pt idx="3">
                    <c:v>0</c:v>
                  </c:pt>
                  <c:pt idx="4">
                    <c:v>0</c:v>
                  </c:pt>
                  <c:pt idx="5">
                    <c:v>0</c:v>
                  </c:pt>
                  <c:pt idx="7">
                    <c:v>0</c:v>
                  </c:pt>
                  <c:pt idx="9">
                    <c:v>0</c:v>
                  </c:pt>
                </c:numCache>
              </c:numRef>
            </c:minus>
          </c:errBars>
          <c:cat>
            <c:numRef>
              <c:f>Crow!$M$15:$M$24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</c:numCache>
            </c:numRef>
          </c:cat>
          <c:val>
            <c:numRef>
              <c:f>Crow!$N$15:$N$24</c:f>
              <c:numCache>
                <c:formatCode>General</c:formatCode>
                <c:ptCount val="10"/>
                <c:pt idx="0">
                  <c:v>2.4</c:v>
                </c:pt>
                <c:pt idx="1">
                  <c:v>2.4</c:v>
                </c:pt>
                <c:pt idx="2">
                  <c:v>5.4</c:v>
                </c:pt>
                <c:pt idx="3">
                  <c:v>2.2000000000000002</c:v>
                </c:pt>
                <c:pt idx="4">
                  <c:v>0</c:v>
                </c:pt>
                <c:pt idx="5">
                  <c:v>0</c:v>
                </c:pt>
                <c:pt idx="7">
                  <c:v>0</c:v>
                </c:pt>
                <c:pt idx="9">
                  <c:v>1.2</c:v>
                </c:pt>
              </c:numCache>
            </c:numRef>
          </c:val>
        </c:ser>
        <c:ser>
          <c:idx val="1"/>
          <c:order val="1"/>
          <c:tx>
            <c:v>WCT</c:v>
          </c:tx>
          <c:errBars>
            <c:errBarType val="both"/>
            <c:errValType val="cust"/>
            <c:plus>
              <c:numRef>
                <c:f>Crow!$S$15:$S$24</c:f>
                <c:numCache>
                  <c:formatCode>General</c:formatCode>
                  <c:ptCount val="10"/>
                  <c:pt idx="0">
                    <c:v>2.9</c:v>
                  </c:pt>
                  <c:pt idx="1">
                    <c:v>1.5</c:v>
                  </c:pt>
                  <c:pt idx="2">
                    <c:v>0.2</c:v>
                  </c:pt>
                  <c:pt idx="3">
                    <c:v>0</c:v>
                  </c:pt>
                  <c:pt idx="4">
                    <c:v>0</c:v>
                  </c:pt>
                  <c:pt idx="5">
                    <c:v>0</c:v>
                  </c:pt>
                  <c:pt idx="7">
                    <c:v>2.4</c:v>
                  </c:pt>
                  <c:pt idx="9">
                    <c:v>2.7</c:v>
                  </c:pt>
                </c:numCache>
              </c:numRef>
            </c:plus>
            <c:minus>
              <c:numRef>
                <c:f>Crow!$R$15:$R$24</c:f>
                <c:numCache>
                  <c:formatCode>General</c:formatCode>
                  <c:ptCount val="10"/>
                  <c:pt idx="0">
                    <c:v>2.9</c:v>
                  </c:pt>
                  <c:pt idx="1">
                    <c:v>2.5</c:v>
                  </c:pt>
                  <c:pt idx="2">
                    <c:v>0.2</c:v>
                  </c:pt>
                  <c:pt idx="3">
                    <c:v>0</c:v>
                  </c:pt>
                  <c:pt idx="4">
                    <c:v>0</c:v>
                  </c:pt>
                  <c:pt idx="5">
                    <c:v>0</c:v>
                  </c:pt>
                  <c:pt idx="7">
                    <c:v>1.3</c:v>
                  </c:pt>
                  <c:pt idx="9">
                    <c:v>2.7</c:v>
                  </c:pt>
                </c:numCache>
              </c:numRef>
            </c:minus>
          </c:errBars>
          <c:cat>
            <c:numRef>
              <c:f>Crow!$M$15:$M$24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</c:numCache>
            </c:numRef>
          </c:cat>
          <c:val>
            <c:numRef>
              <c:f>Crow!$Q$15:$Q$24</c:f>
              <c:numCache>
                <c:formatCode>General</c:formatCode>
                <c:ptCount val="10"/>
                <c:pt idx="0">
                  <c:v>19.3</c:v>
                </c:pt>
                <c:pt idx="1">
                  <c:v>41.5</c:v>
                </c:pt>
                <c:pt idx="2">
                  <c:v>8.6</c:v>
                </c:pt>
                <c:pt idx="3">
                  <c:v>12.1</c:v>
                </c:pt>
                <c:pt idx="4">
                  <c:v>16.5</c:v>
                </c:pt>
                <c:pt idx="5">
                  <c:v>5.9</c:v>
                </c:pt>
                <c:pt idx="7">
                  <c:v>14.3</c:v>
                </c:pt>
                <c:pt idx="9">
                  <c:v>20.9</c:v>
                </c:pt>
              </c:numCache>
            </c:numRef>
          </c:val>
        </c:ser>
        <c:axId val="60973056"/>
        <c:axId val="60974592"/>
      </c:barChart>
      <c:catAx>
        <c:axId val="60973056"/>
        <c:scaling>
          <c:orientation val="minMax"/>
        </c:scaling>
        <c:axPos val="b"/>
        <c:numFmt formatCode="General" sourceLinked="1"/>
        <c:tickLblPos val="nextTo"/>
        <c:crossAx val="60974592"/>
        <c:crosses val="autoZero"/>
        <c:auto val="1"/>
        <c:lblAlgn val="ctr"/>
        <c:lblOffset val="100"/>
      </c:catAx>
      <c:valAx>
        <c:axId val="60974592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Fish/100 m</a:t>
                </a:r>
              </a:p>
            </c:rich>
          </c:tx>
          <c:layout>
            <c:manualLayout>
              <c:xMode val="edge"/>
              <c:yMode val="edge"/>
              <c:x val="2.8684292903754002E-2"/>
              <c:y val="0.33275663458734372"/>
            </c:manualLayout>
          </c:layout>
        </c:title>
        <c:numFmt formatCode="General" sourceLinked="1"/>
        <c:tickLblPos val="nextTo"/>
        <c:crossAx val="609730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541797900262318"/>
          <c:y val="0.2449865121026539"/>
          <c:w val="0.10347090988626421"/>
          <c:h val="0.16743438320210025"/>
        </c:manualLayout>
      </c:layout>
      <c:spPr>
        <a:solidFill>
          <a:sysClr val="window" lastClr="FFFFFF"/>
        </a:solidFill>
      </c:sp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Crow Creek Biomass</a:t>
            </a:r>
          </a:p>
          <a:p>
            <a:pPr>
              <a:defRPr/>
            </a:pPr>
            <a:r>
              <a:rPr lang="en-US"/>
              <a:t>Restored Reach</a:t>
            </a:r>
          </a:p>
        </c:rich>
      </c:tx>
      <c:layout>
        <c:manualLayout>
          <c:xMode val="edge"/>
          <c:yMode val="edge"/>
          <c:x val="0.19242366579177603"/>
          <c:y val="1.8518518518518545E-2"/>
        </c:manualLayout>
      </c:layout>
      <c:overlay val="1"/>
      <c:spPr>
        <a:solidFill>
          <a:sysClr val="window" lastClr="FFFFFF"/>
        </a:solidFill>
      </c:spPr>
    </c:title>
    <c:plotArea>
      <c:layout>
        <c:manualLayout>
          <c:layoutTarget val="inner"/>
          <c:xMode val="edge"/>
          <c:yMode val="edge"/>
          <c:x val="7.2662150339315723E-2"/>
          <c:y val="0.15313684747739914"/>
          <c:w val="0.8909920550471736"/>
          <c:h val="0.73088327500729078"/>
        </c:manualLayout>
      </c:layout>
      <c:barChart>
        <c:barDir val="col"/>
        <c:grouping val="clustered"/>
        <c:ser>
          <c:idx val="0"/>
          <c:order val="0"/>
          <c:tx>
            <c:v>BULL</c:v>
          </c:tx>
          <c:cat>
            <c:numRef>
              <c:f>Crow!$B$3:$B$10</c:f>
              <c:numCache>
                <c:formatCode>General</c:formatCode>
                <c:ptCount val="8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2012</c:v>
                </c:pt>
                <c:pt idx="7">
                  <c:v>2014</c:v>
                </c:pt>
              </c:numCache>
            </c:numRef>
          </c:cat>
          <c:val>
            <c:numRef>
              <c:f>Crow!$C$3:$C$10</c:f>
              <c:numCache>
                <c:formatCode>0.00</c:formatCode>
                <c:ptCount val="8"/>
                <c:pt idx="0">
                  <c:v>129.67032967032966</c:v>
                </c:pt>
                <c:pt idx="1">
                  <c:v>80.05</c:v>
                </c:pt>
                <c:pt idx="2">
                  <c:v>94.456762749445673</c:v>
                </c:pt>
                <c:pt idx="3">
                  <c:v>4.68</c:v>
                </c:pt>
                <c:pt idx="4">
                  <c:v>1.87</c:v>
                </c:pt>
                <c:pt idx="7">
                  <c:v>24.6</c:v>
                </c:pt>
              </c:numCache>
            </c:numRef>
          </c:val>
        </c:ser>
        <c:ser>
          <c:idx val="1"/>
          <c:order val="1"/>
          <c:tx>
            <c:v>WCT</c:v>
          </c:tx>
          <c:val>
            <c:numRef>
              <c:f>Crow!$F$3:$F$10</c:f>
              <c:numCache>
                <c:formatCode>0.00</c:formatCode>
                <c:ptCount val="8"/>
                <c:pt idx="0">
                  <c:v>42.490842490842425</c:v>
                </c:pt>
                <c:pt idx="1">
                  <c:v>109.11045417898404</c:v>
                </c:pt>
                <c:pt idx="2">
                  <c:v>108.35181079083517</c:v>
                </c:pt>
                <c:pt idx="3">
                  <c:v>27.87</c:v>
                </c:pt>
                <c:pt idx="4">
                  <c:v>128.70999999999998</c:v>
                </c:pt>
                <c:pt idx="5">
                  <c:v>154.55000000000001</c:v>
                </c:pt>
                <c:pt idx="6">
                  <c:v>238.1</c:v>
                </c:pt>
                <c:pt idx="7">
                  <c:v>260.7</c:v>
                </c:pt>
              </c:numCache>
            </c:numRef>
          </c:val>
        </c:ser>
        <c:axId val="61014016"/>
        <c:axId val="61015552"/>
      </c:barChart>
      <c:catAx>
        <c:axId val="61014016"/>
        <c:scaling>
          <c:orientation val="minMax"/>
        </c:scaling>
        <c:axPos val="b"/>
        <c:numFmt formatCode="General" sourceLinked="1"/>
        <c:tickLblPos val="nextTo"/>
        <c:crossAx val="61015552"/>
        <c:crosses val="autoZero"/>
        <c:auto val="1"/>
        <c:lblAlgn val="ctr"/>
        <c:lblOffset val="100"/>
      </c:catAx>
      <c:valAx>
        <c:axId val="61015552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dirty="0"/>
                  <a:t>g/ 100m²</a:t>
                </a:r>
              </a:p>
            </c:rich>
          </c:tx>
          <c:layout>
            <c:manualLayout>
              <c:xMode val="edge"/>
              <c:yMode val="edge"/>
              <c:x val="3.4792272587548215E-3"/>
              <c:y val="0.36706636670416254"/>
            </c:manualLayout>
          </c:layout>
        </c:title>
        <c:numFmt formatCode="0" sourceLinked="0"/>
        <c:tickLblPos val="nextTo"/>
        <c:crossAx val="610140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2019413113901378"/>
          <c:y val="0.11449906261717285"/>
          <c:w val="0.13500248279775856"/>
          <c:h val="0.21981552305961755"/>
        </c:manualLayout>
      </c:layout>
      <c:spPr>
        <a:solidFill>
          <a:sysClr val="window" lastClr="FFFFFF"/>
        </a:solidFill>
      </c:spPr>
      <c:txPr>
        <a:bodyPr/>
        <a:lstStyle/>
        <a:p>
          <a:pPr>
            <a:defRPr sz="1300" baseline="0"/>
          </a:pPr>
          <a:endParaRPr lang="en-US"/>
        </a:p>
      </c:txPr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Crow Creek Biomass</a:t>
            </a:r>
          </a:p>
          <a:p>
            <a:pPr>
              <a:defRPr/>
            </a:pPr>
            <a:r>
              <a:rPr lang="en-US"/>
              <a:t> Reference Reach</a:t>
            </a:r>
          </a:p>
        </c:rich>
      </c:tx>
      <c:layout>
        <c:manualLayout>
          <c:xMode val="edge"/>
          <c:yMode val="edge"/>
          <c:x val="0.19256933508311483"/>
          <c:y val="2.7777777777777863E-2"/>
        </c:manualLayout>
      </c:layout>
      <c:overlay val="1"/>
      <c:spPr>
        <a:solidFill>
          <a:schemeClr val="bg1"/>
        </a:solidFill>
      </c:spPr>
    </c:title>
    <c:plotArea>
      <c:layout>
        <c:manualLayout>
          <c:layoutTarget val="inner"/>
          <c:xMode val="edge"/>
          <c:yMode val="edge"/>
          <c:x val="9.7653589761456938E-2"/>
          <c:y val="5.1400554097404488E-2"/>
          <c:w val="0.87387545583350912"/>
          <c:h val="0.8326195683872849"/>
        </c:manualLayout>
      </c:layout>
      <c:barChart>
        <c:barDir val="col"/>
        <c:grouping val="clustered"/>
        <c:ser>
          <c:idx val="0"/>
          <c:order val="0"/>
          <c:tx>
            <c:v>BULL</c:v>
          </c:tx>
          <c:cat>
            <c:numRef>
              <c:f>Crow!$I$3:$I$10</c:f>
              <c:numCache>
                <c:formatCode>General</c:formatCode>
                <c:ptCount val="8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2012</c:v>
                </c:pt>
                <c:pt idx="7">
                  <c:v>2014</c:v>
                </c:pt>
              </c:numCache>
            </c:numRef>
          </c:cat>
          <c:val>
            <c:numRef>
              <c:f>Crow!$J$3:$J$10</c:f>
              <c:numCache>
                <c:formatCode>0.00</c:formatCode>
                <c:ptCount val="8"/>
                <c:pt idx="0">
                  <c:v>15.591778880226778</c:v>
                </c:pt>
                <c:pt idx="1">
                  <c:v>20.820939916716242</c:v>
                </c:pt>
                <c:pt idx="2">
                  <c:v>32.95178633368014</c:v>
                </c:pt>
                <c:pt idx="3">
                  <c:v>42.124542124542131</c:v>
                </c:pt>
                <c:pt idx="7" formatCode="General">
                  <c:v>2.8</c:v>
                </c:pt>
              </c:numCache>
            </c:numRef>
          </c:val>
        </c:ser>
        <c:ser>
          <c:idx val="1"/>
          <c:order val="1"/>
          <c:tx>
            <c:v>WCT</c:v>
          </c:tx>
          <c:cat>
            <c:numRef>
              <c:f>Crow!$I$3:$I$10</c:f>
              <c:numCache>
                <c:formatCode>General</c:formatCode>
                <c:ptCount val="8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2012</c:v>
                </c:pt>
                <c:pt idx="7">
                  <c:v>2014</c:v>
                </c:pt>
              </c:numCache>
            </c:numRef>
          </c:cat>
          <c:val>
            <c:numRef>
              <c:f>Crow!$M$3:$M$10</c:f>
              <c:numCache>
                <c:formatCode>0.00</c:formatCode>
                <c:ptCount val="8"/>
                <c:pt idx="0">
                  <c:v>203.35459484998819</c:v>
                </c:pt>
                <c:pt idx="1">
                  <c:v>197.20404521118365</c:v>
                </c:pt>
                <c:pt idx="2">
                  <c:v>33.298647242455864</c:v>
                </c:pt>
                <c:pt idx="3">
                  <c:v>52.093144950287815</c:v>
                </c:pt>
                <c:pt idx="4">
                  <c:v>58.87</c:v>
                </c:pt>
                <c:pt idx="5">
                  <c:v>40.06</c:v>
                </c:pt>
                <c:pt idx="6">
                  <c:v>52.77</c:v>
                </c:pt>
                <c:pt idx="7" formatCode="General">
                  <c:v>119.9</c:v>
                </c:pt>
              </c:numCache>
            </c:numRef>
          </c:val>
        </c:ser>
        <c:axId val="61040128"/>
        <c:axId val="61041664"/>
      </c:barChart>
      <c:catAx>
        <c:axId val="61040128"/>
        <c:scaling>
          <c:orientation val="minMax"/>
        </c:scaling>
        <c:axPos val="b"/>
        <c:numFmt formatCode="General" sourceLinked="1"/>
        <c:tickLblPos val="nextTo"/>
        <c:crossAx val="61041664"/>
        <c:crosses val="autoZero"/>
        <c:auto val="1"/>
        <c:lblAlgn val="ctr"/>
        <c:lblOffset val="100"/>
      </c:catAx>
      <c:valAx>
        <c:axId val="61041664"/>
        <c:scaling>
          <c:orientation val="minMax"/>
          <c:max val="30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/>
                  <a:t>g/100m²</a:t>
                </a:r>
              </a:p>
            </c:rich>
          </c:tx>
          <c:layout>
            <c:manualLayout>
              <c:xMode val="edge"/>
              <c:yMode val="edge"/>
              <c:x val="2.8220216941908797E-2"/>
              <c:y val="0.33699256342957207"/>
            </c:manualLayout>
          </c:layout>
        </c:title>
        <c:numFmt formatCode="0" sourceLinked="0"/>
        <c:tickLblPos val="nextTo"/>
        <c:crossAx val="610401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6041797900262376"/>
          <c:y val="0.26350503062117175"/>
          <c:w val="0.10347090988626421"/>
          <c:h val="0.16743438320210013"/>
        </c:manualLayout>
      </c:layout>
      <c:spPr>
        <a:solidFill>
          <a:sysClr val="window" lastClr="FFFFFF"/>
        </a:solidFill>
      </c:spPr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 dirty="0"/>
              <a:t>Below </a:t>
            </a:r>
            <a:r>
              <a:rPr lang="en-US" dirty="0" smtClean="0"/>
              <a:t>Chapel Slide</a:t>
            </a:r>
            <a:endParaRPr lang="en-US" dirty="0"/>
          </a:p>
        </c:rich>
      </c:tx>
      <c:layout/>
      <c:overlay val="1"/>
    </c:title>
    <c:plotArea>
      <c:layout>
        <c:manualLayout>
          <c:layoutTarget val="inner"/>
          <c:xMode val="edge"/>
          <c:yMode val="edge"/>
          <c:x val="7.3329396325459317E-2"/>
          <c:y val="5.1400554097404488E-2"/>
          <c:w val="0.92018993080410461"/>
          <c:h val="0.85379274399210769"/>
        </c:manualLayout>
      </c:layout>
      <c:barChart>
        <c:barDir val="col"/>
        <c:grouping val="clustered"/>
        <c:ser>
          <c:idx val="0"/>
          <c:order val="0"/>
          <c:tx>
            <c:strRef>
              <c:f>'Chapel Slide'!$A$5</c:f>
              <c:strCache>
                <c:ptCount val="1"/>
                <c:pt idx="0">
                  <c:v>BULL</c:v>
                </c:pt>
              </c:strCache>
            </c:strRef>
          </c:tx>
          <c:errBars>
            <c:errBarType val="both"/>
            <c:errValType val="cust"/>
            <c:plus>
              <c:numRef>
                <c:f>'Chapel Slide'!$L$5:$L$6</c:f>
                <c:numCache>
                  <c:formatCode>General</c:formatCode>
                  <c:ptCount val="2"/>
                  <c:pt idx="0">
                    <c:v>2.2000000000000002</c:v>
                  </c:pt>
                  <c:pt idx="1">
                    <c:v>2.4</c:v>
                  </c:pt>
                </c:numCache>
              </c:numRef>
            </c:plus>
            <c:minus>
              <c:numRef>
                <c:f>'Chapel Slide'!$K$5:$K$6</c:f>
                <c:numCache>
                  <c:formatCode>General</c:formatCode>
                  <c:ptCount val="2"/>
                  <c:pt idx="0">
                    <c:v>0.8</c:v>
                  </c:pt>
                  <c:pt idx="1">
                    <c:v>2</c:v>
                  </c:pt>
                </c:numCache>
              </c:numRef>
            </c:minus>
          </c:errBars>
          <c:cat>
            <c:numRef>
              <c:f>('Chapel Slide'!$B$4,'Chapel Slide'!$E$4)</c:f>
              <c:numCache>
                <c:formatCode>General</c:formatCode>
                <c:ptCount val="2"/>
                <c:pt idx="0">
                  <c:v>2011</c:v>
                </c:pt>
                <c:pt idx="1">
                  <c:v>2014</c:v>
                </c:pt>
              </c:numCache>
            </c:numRef>
          </c:cat>
          <c:val>
            <c:numRef>
              <c:f>('Chapel Slide'!$B$5,'Chapel Slide'!$E$5)</c:f>
              <c:numCache>
                <c:formatCode>General</c:formatCode>
                <c:ptCount val="2"/>
                <c:pt idx="0">
                  <c:v>29</c:v>
                </c:pt>
                <c:pt idx="1">
                  <c:v>20</c:v>
                </c:pt>
              </c:numCache>
            </c:numRef>
          </c:val>
        </c:ser>
        <c:ser>
          <c:idx val="1"/>
          <c:order val="1"/>
          <c:tx>
            <c:strRef>
              <c:f>'Chapel Slide'!$A$6</c:f>
              <c:strCache>
                <c:ptCount val="1"/>
                <c:pt idx="0">
                  <c:v>WCT</c:v>
                </c:pt>
              </c:strCache>
            </c:strRef>
          </c:tx>
          <c:errBars>
            <c:errBarType val="both"/>
            <c:errValType val="cust"/>
            <c:plus>
              <c:numRef>
                <c:f>'Chapel Slide'!$J$5:$J$6</c:f>
                <c:numCache>
                  <c:formatCode>General</c:formatCode>
                  <c:ptCount val="2"/>
                  <c:pt idx="0">
                    <c:v>2</c:v>
                  </c:pt>
                  <c:pt idx="1">
                    <c:v>16.399999999999999</c:v>
                  </c:pt>
                </c:numCache>
              </c:numRef>
            </c:plus>
            <c:minus>
              <c:numRef>
                <c:f>'Chapel Slide'!$I$5:$I$6</c:f>
                <c:numCache>
                  <c:formatCode>General</c:formatCode>
                  <c:ptCount val="2"/>
                  <c:pt idx="0">
                    <c:v>0.8</c:v>
                  </c:pt>
                  <c:pt idx="1">
                    <c:v>7.5</c:v>
                  </c:pt>
                </c:numCache>
              </c:numRef>
            </c:minus>
          </c:errBars>
          <c:cat>
            <c:numRef>
              <c:f>('Chapel Slide'!$B$4,'Chapel Slide'!$E$4)</c:f>
              <c:numCache>
                <c:formatCode>General</c:formatCode>
                <c:ptCount val="2"/>
                <c:pt idx="0">
                  <c:v>2011</c:v>
                </c:pt>
                <c:pt idx="1">
                  <c:v>2014</c:v>
                </c:pt>
              </c:numCache>
            </c:numRef>
          </c:cat>
          <c:val>
            <c:numRef>
              <c:f>('Chapel Slide'!$B$6,'Chapel Slide'!$E$6)</c:f>
              <c:numCache>
                <c:formatCode>General</c:formatCode>
                <c:ptCount val="2"/>
                <c:pt idx="0">
                  <c:v>34.700000000000003</c:v>
                </c:pt>
                <c:pt idx="1">
                  <c:v>30.5</c:v>
                </c:pt>
              </c:numCache>
            </c:numRef>
          </c:val>
        </c:ser>
        <c:ser>
          <c:idx val="2"/>
          <c:order val="2"/>
          <c:tx>
            <c:strRef>
              <c:f>'Chapel Slide'!$A$7</c:f>
              <c:strCache>
                <c:ptCount val="1"/>
                <c:pt idx="0">
                  <c:v>EB</c:v>
                </c:pt>
              </c:strCache>
            </c:strRef>
          </c:tx>
          <c:errBars>
            <c:errBarType val="both"/>
            <c:errValType val="cust"/>
            <c:plus>
              <c:numRef>
                <c:f>'Chapel Slide'!$N$5:$N$6</c:f>
                <c:numCache>
                  <c:formatCode>General</c:formatCode>
                  <c:ptCount val="2"/>
                  <c:pt idx="0">
                    <c:v>2.6</c:v>
                  </c:pt>
                  <c:pt idx="1">
                    <c:v>3.2</c:v>
                  </c:pt>
                </c:numCache>
              </c:numRef>
            </c:plus>
            <c:minus>
              <c:numRef>
                <c:f>'Chapel Slide'!$M$5:$M$6</c:f>
                <c:numCache>
                  <c:formatCode>General</c:formatCode>
                  <c:ptCount val="2"/>
                  <c:pt idx="0">
                    <c:v>0.8</c:v>
                  </c:pt>
                  <c:pt idx="1">
                    <c:v>1.5</c:v>
                  </c:pt>
                </c:numCache>
              </c:numRef>
            </c:minus>
          </c:errBars>
          <c:cat>
            <c:numRef>
              <c:f>('Chapel Slide'!$B$4,'Chapel Slide'!$E$4)</c:f>
              <c:numCache>
                <c:formatCode>General</c:formatCode>
                <c:ptCount val="2"/>
                <c:pt idx="0">
                  <c:v>2011</c:v>
                </c:pt>
                <c:pt idx="1">
                  <c:v>2014</c:v>
                </c:pt>
              </c:numCache>
            </c:numRef>
          </c:cat>
          <c:val>
            <c:numRef>
              <c:f>('Chapel Slide'!$B$7,'Chapel Slide'!$E$7)</c:f>
              <c:numCache>
                <c:formatCode>General</c:formatCode>
                <c:ptCount val="2"/>
                <c:pt idx="0">
                  <c:v>6.5</c:v>
                </c:pt>
                <c:pt idx="1">
                  <c:v>9.5</c:v>
                </c:pt>
              </c:numCache>
            </c:numRef>
          </c:val>
        </c:ser>
        <c:axId val="61164160"/>
        <c:axId val="61170048"/>
      </c:barChart>
      <c:catAx>
        <c:axId val="61164160"/>
        <c:scaling>
          <c:orientation val="minMax"/>
        </c:scaling>
        <c:axPos val="b"/>
        <c:numFmt formatCode="General" sourceLinked="1"/>
        <c:tickLblPos val="nextTo"/>
        <c:crossAx val="61170048"/>
        <c:crosses val="autoZero"/>
        <c:auto val="1"/>
        <c:lblAlgn val="ctr"/>
        <c:lblOffset val="100"/>
      </c:catAx>
      <c:valAx>
        <c:axId val="61170048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Fish/100 m</a:t>
                </a:r>
              </a:p>
            </c:rich>
          </c:tx>
          <c:layout>
            <c:manualLayout>
              <c:xMode val="edge"/>
              <c:yMode val="edge"/>
              <c:x val="1.0366592578553499E-2"/>
              <c:y val="0.32982185737421277"/>
            </c:manualLayout>
          </c:layout>
        </c:title>
        <c:numFmt formatCode="General" sourceLinked="1"/>
        <c:tickLblPos val="nextTo"/>
        <c:crossAx val="611641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9057678036924537"/>
          <c:y val="0.14480184657768844"/>
          <c:w val="7.9593007604818841E-2"/>
          <c:h val="0.25649522533087632"/>
        </c:manualLayout>
      </c:layout>
      <c:spPr>
        <a:solidFill>
          <a:schemeClr val="bg1"/>
        </a:solidFill>
      </c:spPr>
    </c:legend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 dirty="0"/>
              <a:t>Above </a:t>
            </a:r>
            <a:r>
              <a:rPr lang="en-US" dirty="0" smtClean="0"/>
              <a:t>Chapel Slide</a:t>
            </a:r>
            <a:endParaRPr lang="en-US" dirty="0"/>
          </a:p>
        </c:rich>
      </c:tx>
      <c:layout/>
      <c:overlay val="1"/>
    </c:title>
    <c:plotArea>
      <c:layout>
        <c:manualLayout>
          <c:layoutTarget val="inner"/>
          <c:xMode val="edge"/>
          <c:yMode val="edge"/>
          <c:x val="8.1143760439036011E-2"/>
          <c:y val="5.1400554097404488E-2"/>
          <c:w val="0.89594082557862165"/>
          <c:h val="0.8326195683872849"/>
        </c:manualLayout>
      </c:layout>
      <c:barChart>
        <c:barDir val="col"/>
        <c:grouping val="clustered"/>
        <c:ser>
          <c:idx val="0"/>
          <c:order val="0"/>
          <c:tx>
            <c:v>BULL</c:v>
          </c:tx>
          <c:errBars>
            <c:errBarType val="both"/>
            <c:errValType val="cust"/>
            <c:plus>
              <c:numRef>
                <c:f>'Chapel Slide'!$L$7:$L$8</c:f>
                <c:numCache>
                  <c:formatCode>General</c:formatCode>
                  <c:ptCount val="2"/>
                  <c:pt idx="0">
                    <c:v>1.3</c:v>
                  </c:pt>
                  <c:pt idx="1">
                    <c:v>0</c:v>
                  </c:pt>
                </c:numCache>
              </c:numRef>
            </c:plus>
            <c:minus>
              <c:numRef>
                <c:f>'Chapel Slide'!$K$7:$K$8</c:f>
                <c:numCache>
                  <c:formatCode>General</c:formatCode>
                  <c:ptCount val="2"/>
                  <c:pt idx="0">
                    <c:v>0</c:v>
                  </c:pt>
                  <c:pt idx="1">
                    <c:v>0</c:v>
                  </c:pt>
                </c:numCache>
              </c:numRef>
            </c:minus>
          </c:errBars>
          <c:cat>
            <c:numRef>
              <c:f>('Chapel Slide'!$B$11,'Chapel Slide'!$E$11)</c:f>
              <c:numCache>
                <c:formatCode>General</c:formatCode>
                <c:ptCount val="2"/>
                <c:pt idx="0">
                  <c:v>2011</c:v>
                </c:pt>
                <c:pt idx="1">
                  <c:v>2014</c:v>
                </c:pt>
              </c:numCache>
            </c:numRef>
          </c:cat>
          <c:val>
            <c:numRef>
              <c:f>('Chapel Slide'!$B$12,'Chapel Slide'!$E$12)</c:f>
              <c:numCache>
                <c:formatCode>General</c:formatCode>
                <c:ptCount val="2"/>
                <c:pt idx="0">
                  <c:v>16.100000000000001</c:v>
                </c:pt>
                <c:pt idx="1">
                  <c:v>12.4</c:v>
                </c:pt>
              </c:numCache>
            </c:numRef>
          </c:val>
        </c:ser>
        <c:ser>
          <c:idx val="1"/>
          <c:order val="1"/>
          <c:tx>
            <c:v>WCT</c:v>
          </c:tx>
          <c:errBars>
            <c:errBarType val="both"/>
            <c:errValType val="cust"/>
            <c:plus>
              <c:numRef>
                <c:f>'Chapel Slide'!$J$7:$J$8</c:f>
                <c:numCache>
                  <c:formatCode>General</c:formatCode>
                  <c:ptCount val="2"/>
                  <c:pt idx="0">
                    <c:v>0.9</c:v>
                  </c:pt>
                  <c:pt idx="1">
                    <c:v>24.1</c:v>
                  </c:pt>
                </c:numCache>
              </c:numRef>
            </c:plus>
            <c:minus>
              <c:numRef>
                <c:f>'Chapel Slide'!$I$7:$I$8</c:f>
                <c:numCache>
                  <c:formatCode>General</c:formatCode>
                  <c:ptCount val="2"/>
                  <c:pt idx="0">
                    <c:v>0</c:v>
                  </c:pt>
                  <c:pt idx="1">
                    <c:v>9.8000000000000007</c:v>
                  </c:pt>
                </c:numCache>
              </c:numRef>
            </c:minus>
          </c:errBars>
          <c:cat>
            <c:numRef>
              <c:f>('Chapel Slide'!$B$11,'Chapel Slide'!$E$11)</c:f>
              <c:numCache>
                <c:formatCode>General</c:formatCode>
                <c:ptCount val="2"/>
                <c:pt idx="0">
                  <c:v>2011</c:v>
                </c:pt>
                <c:pt idx="1">
                  <c:v>2014</c:v>
                </c:pt>
              </c:numCache>
            </c:numRef>
          </c:cat>
          <c:val>
            <c:numRef>
              <c:f>('Chapel Slide'!$B$13,'Chapel Slide'!$E$13)</c:f>
              <c:numCache>
                <c:formatCode>General</c:formatCode>
                <c:ptCount val="2"/>
                <c:pt idx="0">
                  <c:v>37.1</c:v>
                </c:pt>
                <c:pt idx="1">
                  <c:v>58.8</c:v>
                </c:pt>
              </c:numCache>
            </c:numRef>
          </c:val>
        </c:ser>
        <c:ser>
          <c:idx val="2"/>
          <c:order val="2"/>
          <c:tx>
            <c:v>EB</c:v>
          </c:tx>
          <c:errBars>
            <c:errBarType val="both"/>
            <c:errValType val="cust"/>
            <c:plus>
              <c:numRef>
                <c:f>'Chapel Slide'!$N$7:$N$8</c:f>
                <c:numCache>
                  <c:formatCode>General</c:formatCode>
                  <c:ptCount val="2"/>
                  <c:pt idx="0">
                    <c:v>0.2</c:v>
                  </c:pt>
                  <c:pt idx="1">
                    <c:v>3.4</c:v>
                  </c:pt>
                </c:numCache>
              </c:numRef>
            </c:plus>
            <c:minus>
              <c:numRef>
                <c:f>'Chapel Slide'!$M$7:$M$8</c:f>
                <c:numCache>
                  <c:formatCode>General</c:formatCode>
                  <c:ptCount val="2"/>
                  <c:pt idx="0">
                    <c:v>0</c:v>
                  </c:pt>
                  <c:pt idx="1">
                    <c:v>1.2</c:v>
                  </c:pt>
                </c:numCache>
              </c:numRef>
            </c:minus>
          </c:errBars>
          <c:cat>
            <c:numRef>
              <c:f>('Chapel Slide'!$B$11,'Chapel Slide'!$E$11)</c:f>
              <c:numCache>
                <c:formatCode>General</c:formatCode>
                <c:ptCount val="2"/>
                <c:pt idx="0">
                  <c:v>2011</c:v>
                </c:pt>
                <c:pt idx="1">
                  <c:v>2014</c:v>
                </c:pt>
              </c:numCache>
            </c:numRef>
          </c:cat>
          <c:val>
            <c:numRef>
              <c:f>('Chapel Slide'!$B$14,'Chapel Slide'!$E$14)</c:f>
              <c:numCache>
                <c:formatCode>General</c:formatCode>
                <c:ptCount val="2"/>
                <c:pt idx="0">
                  <c:v>4.2</c:v>
                </c:pt>
                <c:pt idx="1">
                  <c:v>8.2000000000000011</c:v>
                </c:pt>
              </c:numCache>
            </c:numRef>
          </c:val>
        </c:ser>
        <c:axId val="61197312"/>
        <c:axId val="61211392"/>
      </c:barChart>
      <c:catAx>
        <c:axId val="61197312"/>
        <c:scaling>
          <c:orientation val="minMax"/>
        </c:scaling>
        <c:axPos val="b"/>
        <c:numFmt formatCode="General" sourceLinked="1"/>
        <c:tickLblPos val="nextTo"/>
        <c:crossAx val="61211392"/>
        <c:crosses val="autoZero"/>
        <c:auto val="1"/>
        <c:lblAlgn val="ctr"/>
        <c:lblOffset val="100"/>
      </c:catAx>
      <c:valAx>
        <c:axId val="61211392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Fish/100 m</a:t>
                </a:r>
              </a:p>
            </c:rich>
          </c:tx>
          <c:layout>
            <c:manualLayout>
              <c:xMode val="edge"/>
              <c:yMode val="edge"/>
              <c:x val="1.1111111111111125E-2"/>
              <c:y val="0.34664552347623179"/>
            </c:manualLayout>
          </c:layout>
        </c:title>
        <c:numFmt formatCode="General" sourceLinked="1"/>
        <c:tickLblPos val="nextTo"/>
        <c:crossAx val="611973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7430686789151368"/>
          <c:y val="0.17997958588509813"/>
          <c:w val="7.9465645444091196E-2"/>
          <c:h val="0.25115157480314959"/>
        </c:manualLayout>
      </c:layout>
      <c:spPr>
        <a:solidFill>
          <a:sysClr val="window" lastClr="FFFFFF"/>
        </a:solidFill>
      </c:spPr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9C66F1-A412-4AF7-A60C-230E7083A1EA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560DE5-56FF-4796-8702-3CB7C8541D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deep layers of coarse unconsolidated bed sediments enabling large amounts of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streamflow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loss through the channel sediments in the mid to lower reaches of many of the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tribs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60DE5-56FF-4796-8702-3CB7C8541D5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At least 20 of these projects, I would not even expect to see a positive native species response.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60DE5-56FF-4796-8702-3CB7C8541D52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Soil Lifts, ETC&gt;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60DE5-56FF-4796-8702-3CB7C8541D52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95F1-1772-4881-B212-978DACAA160D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DE2F7-1A2F-4EE7-B022-9431A097E8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95F1-1772-4881-B212-978DACAA160D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DE2F7-1A2F-4EE7-B022-9431A097E8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95F1-1772-4881-B212-978DACAA160D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DE2F7-1A2F-4EE7-B022-9431A097E8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95F1-1772-4881-B212-978DACAA160D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DE2F7-1A2F-4EE7-B022-9431A097E8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95F1-1772-4881-B212-978DACAA160D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DE2F7-1A2F-4EE7-B022-9431A097E8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95F1-1772-4881-B212-978DACAA160D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DE2F7-1A2F-4EE7-B022-9431A097E8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95F1-1772-4881-B212-978DACAA160D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DE2F7-1A2F-4EE7-B022-9431A097E8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95F1-1772-4881-B212-978DACAA160D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DE2F7-1A2F-4EE7-B022-9431A097E8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95F1-1772-4881-B212-978DACAA160D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DE2F7-1A2F-4EE7-B022-9431A097E8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95F1-1772-4881-B212-978DACAA160D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DE2F7-1A2F-4EE7-B022-9431A097E8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95F1-1772-4881-B212-978DACAA160D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DE2F7-1A2F-4EE7-B022-9431A097E8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995F1-1772-4881-B212-978DACAA160D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DE2F7-1A2F-4EE7-B022-9431A097E8D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2362200"/>
          </a:xfrm>
        </p:spPr>
        <p:txBody>
          <a:bodyPr>
            <a:normAutofit/>
          </a:bodyPr>
          <a:lstStyle/>
          <a:p>
            <a:r>
              <a:rPr lang="en-US" dirty="0" smtClean="0"/>
              <a:t>Habitat Restoration on </a:t>
            </a:r>
            <a:br>
              <a:rPr lang="en-US" dirty="0" smtClean="0"/>
            </a:br>
            <a:r>
              <a:rPr lang="en-US" dirty="0" smtClean="0"/>
              <a:t>Tributary Streams to the </a:t>
            </a:r>
            <a:br>
              <a:rPr lang="en-US" dirty="0" smtClean="0"/>
            </a:br>
            <a:r>
              <a:rPr lang="en-US" dirty="0" smtClean="0"/>
              <a:t>Lower Clark Fork River, MT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6019800"/>
            <a:ext cx="8077200" cy="685800"/>
          </a:xfrm>
        </p:spPr>
        <p:txBody>
          <a:bodyPr/>
          <a:lstStyle/>
          <a:p>
            <a:r>
              <a:rPr lang="en-US" dirty="0" smtClean="0"/>
              <a:t>Ryan Kreiner- Montana Fish, Wildlife and Parks</a:t>
            </a:r>
            <a:endParaRPr lang="en-US" dirty="0"/>
          </a:p>
        </p:txBody>
      </p:sp>
      <p:pic>
        <p:nvPicPr>
          <p:cNvPr id="1027" name="Picture 3" descr="C:\Users\CF4005\Desktop\Ryan\Pix\SFBR\Lowest Site\IMG_0087.JPG"/>
          <p:cNvPicPr>
            <a:picLocks noChangeAspect="1" noChangeArrowheads="1"/>
          </p:cNvPicPr>
          <p:nvPr/>
        </p:nvPicPr>
        <p:blipFill>
          <a:blip r:embed="rId2" cstate="print"/>
          <a:srcRect l="8696" t="30435" r="10145" b="11594"/>
          <a:stretch>
            <a:fillRect/>
          </a:stretch>
        </p:blipFill>
        <p:spPr bwMode="auto">
          <a:xfrm>
            <a:off x="1828800" y="2743200"/>
            <a:ext cx="5979160" cy="32031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SFBull 071803 1+50 down p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8305800" cy="62311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4" descr="SFBull 080103 1+50 up post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0"/>
            <a:ext cx="7924800" cy="41719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4267200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Objectives: stabilize channel, reactivate floodplain, Improve fish habitat</a:t>
            </a:r>
          </a:p>
          <a:p>
            <a:r>
              <a:rPr lang="en-US" sz="2400" dirty="0" smtClean="0"/>
              <a:t>Restored 120 m to single thread, and connected 300 downstream meters</a:t>
            </a:r>
          </a:p>
          <a:p>
            <a:r>
              <a:rPr lang="en-US" sz="2400" dirty="0" smtClean="0"/>
              <a:t>Imported </a:t>
            </a:r>
            <a:r>
              <a:rPr lang="en-US" sz="2400" dirty="0" err="1" smtClean="0"/>
              <a:t>Rootwads</a:t>
            </a:r>
            <a:r>
              <a:rPr lang="en-US" sz="2400" dirty="0" smtClean="0"/>
              <a:t> and cobble, Excavated pools and </a:t>
            </a:r>
            <a:r>
              <a:rPr lang="en-US" sz="2400" dirty="0" err="1" smtClean="0"/>
              <a:t>and</a:t>
            </a:r>
            <a:r>
              <a:rPr lang="en-US" sz="2400" dirty="0" smtClean="0"/>
              <a:t> used brush bundles</a:t>
            </a:r>
          </a:p>
          <a:p>
            <a:r>
              <a:rPr lang="en-US" sz="2400" dirty="0" smtClean="0"/>
              <a:t>Natural </a:t>
            </a:r>
            <a:r>
              <a:rPr lang="en-US" sz="2400" dirty="0" err="1" smtClean="0"/>
              <a:t>revegetation</a:t>
            </a:r>
            <a:r>
              <a:rPr lang="en-US" sz="2400" dirty="0" smtClean="0"/>
              <a:t> was high</a:t>
            </a:r>
          </a:p>
          <a:p>
            <a:r>
              <a:rPr lang="en-US" sz="2400" dirty="0" smtClean="0"/>
              <a:t>Maintenance of improved physical conditions has been high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CF4005\Desktop\Ryan\Pix\SFBR\SLide site\IMG_00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609600"/>
            <a:ext cx="7620000" cy="57147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0" y="2362200"/>
          <a:ext cx="91440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3" descr="C:\Users\CF4005\Desktop\Ryan\Pix\SFBR\Lowest Site\IMG_0087.JPG"/>
          <p:cNvPicPr>
            <a:picLocks noChangeAspect="1" noChangeArrowheads="1"/>
          </p:cNvPicPr>
          <p:nvPr/>
        </p:nvPicPr>
        <p:blipFill>
          <a:blip r:embed="rId3" cstate="print"/>
          <a:srcRect l="11964" t="41809" r="14472" b="21206"/>
          <a:stretch>
            <a:fillRect/>
          </a:stretch>
        </p:blipFill>
        <p:spPr bwMode="auto">
          <a:xfrm>
            <a:off x="1905000" y="304800"/>
            <a:ext cx="5105400" cy="1924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0400" y="609600"/>
            <a:ext cx="2133600" cy="3657600"/>
          </a:xfrm>
        </p:spPr>
        <p:txBody>
          <a:bodyPr/>
          <a:lstStyle/>
          <a:p>
            <a:r>
              <a:rPr lang="en-US" dirty="0" smtClean="0"/>
              <a:t>Crow Creek</a:t>
            </a:r>
            <a:endParaRPr lang="en-US" dirty="0"/>
          </a:p>
        </p:txBody>
      </p:sp>
      <p:pic>
        <p:nvPicPr>
          <p:cNvPr id="2050" name="Picture 2" descr="C:\Users\CF4005\Desktop\Horn_Old_Data\Pictures\Crow Creek\Crow Creek 0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9695" t="13469" r="12119"/>
          <a:stretch>
            <a:fillRect/>
          </a:stretch>
        </p:blipFill>
        <p:spPr bwMode="auto">
          <a:xfrm>
            <a:off x="0" y="0"/>
            <a:ext cx="7086600" cy="6744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Crow Creek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Tributary to Upper Prospect Creek</a:t>
            </a:r>
          </a:p>
          <a:p>
            <a:r>
              <a:rPr lang="en-US" dirty="0" smtClean="0"/>
              <a:t>Above partial intermittency barrier</a:t>
            </a:r>
          </a:p>
          <a:p>
            <a:r>
              <a:rPr lang="en-US" dirty="0" smtClean="0"/>
              <a:t>Only WCT and BULL present</a:t>
            </a:r>
          </a:p>
          <a:p>
            <a:r>
              <a:rPr lang="en-US" dirty="0" smtClean="0"/>
              <a:t>BPA </a:t>
            </a:r>
            <a:r>
              <a:rPr lang="en-US" dirty="0" err="1" smtClean="0"/>
              <a:t>powerline</a:t>
            </a:r>
            <a:endParaRPr lang="en-US" dirty="0" smtClean="0"/>
          </a:p>
          <a:p>
            <a:r>
              <a:rPr lang="en-US" dirty="0" smtClean="0"/>
              <a:t>Historic and Reference </a:t>
            </a:r>
          </a:p>
          <a:p>
            <a:pPr>
              <a:buNone/>
            </a:pPr>
            <a:r>
              <a:rPr lang="en-US" dirty="0" smtClean="0"/>
              <a:t>	Reaches- Dark, Cedar </a:t>
            </a:r>
          </a:p>
          <a:p>
            <a:pPr>
              <a:buNone/>
            </a:pPr>
            <a:r>
              <a:rPr lang="en-US" dirty="0" smtClean="0"/>
              <a:t>	Riparian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1362" y="3276600"/>
            <a:ext cx="4462638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C:\Users\CF4005\Desktop\Horn_Old_Data\Pictures\Crow Creek\Crow Creek 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 Reach</a:t>
            </a:r>
            <a:endParaRPr lang="en-US" dirty="0"/>
          </a:p>
        </p:txBody>
      </p:sp>
      <p:pic>
        <p:nvPicPr>
          <p:cNvPr id="3074" name="Picture 2" descr="C:\Users\CF4005\Desktop\Horn_Old_Data\Pictures\Crow Creek\Crow Creek 0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371600"/>
            <a:ext cx="7025217" cy="5268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4290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Crow Creek Rehab</a:t>
            </a:r>
            <a:endParaRPr lang="en-US" dirty="0"/>
          </a:p>
        </p:txBody>
      </p:sp>
      <p:pic>
        <p:nvPicPr>
          <p:cNvPr id="4098" name="Picture 2" descr="C:\Users\CF4005\Desktop\Horn_Old_Data\Pictures\Crow Creek\LWD Added to Jam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59200" y="0"/>
            <a:ext cx="5384800" cy="40386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3995678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Objectives-  </a:t>
            </a:r>
          </a:p>
          <a:p>
            <a:r>
              <a:rPr lang="en-US" sz="2400" dirty="0" smtClean="0"/>
              <a:t>-Stabilize Banks </a:t>
            </a:r>
          </a:p>
          <a:p>
            <a:r>
              <a:rPr lang="en-US" sz="2400" dirty="0" smtClean="0"/>
              <a:t>-Eliminate sediment, lateral migration, and </a:t>
            </a:r>
            <a:r>
              <a:rPr lang="en-US" sz="2400" dirty="0" err="1" smtClean="0"/>
              <a:t>downcutting</a:t>
            </a:r>
            <a:endParaRPr lang="en-US" sz="2400" dirty="0" smtClean="0"/>
          </a:p>
          <a:p>
            <a:r>
              <a:rPr lang="en-US" sz="2400" dirty="0" smtClean="0"/>
              <a:t>-Improve fish habitat by creating pools similar to reference reach</a:t>
            </a:r>
          </a:p>
          <a:p>
            <a:endParaRPr lang="en-US" sz="2400" dirty="0" smtClean="0"/>
          </a:p>
          <a:p>
            <a:r>
              <a:rPr lang="en-US" sz="2400" dirty="0" smtClean="0"/>
              <a:t>Current Channel was over-widened and simplified</a:t>
            </a:r>
          </a:p>
          <a:p>
            <a:r>
              <a:rPr lang="en-US" sz="2400" dirty="0" smtClean="0"/>
              <a:t>Limitations- Cannot reestablish large conifers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228600"/>
            <a:ext cx="3810000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Crow Creek- Post-Restoration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4673398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352800"/>
            <a:ext cx="4368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657600"/>
            <a:ext cx="3962400" cy="2971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334000" y="1295400"/>
            <a:ext cx="3200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-Imported Cobble</a:t>
            </a:r>
          </a:p>
          <a:p>
            <a:r>
              <a:rPr lang="en-US" dirty="0" smtClean="0"/>
              <a:t>-Boulder Clusters</a:t>
            </a:r>
          </a:p>
          <a:p>
            <a:r>
              <a:rPr lang="en-US" dirty="0" smtClean="0"/>
              <a:t>-Log and rock Cross-vanes</a:t>
            </a:r>
          </a:p>
          <a:p>
            <a:r>
              <a:rPr lang="en-US" dirty="0" smtClean="0"/>
              <a:t>-Soil Lifts</a:t>
            </a:r>
          </a:p>
          <a:p>
            <a:r>
              <a:rPr lang="en-US" dirty="0" smtClean="0"/>
              <a:t>-Small Vegetation- willows, dogwoods, etc.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Lower Clark Fork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MFWP- Chris Horn, Jon Hansen, Brad Liermann, 	Laura </a:t>
            </a:r>
            <a:r>
              <a:rPr lang="en-US" dirty="0" err="1" smtClean="0"/>
              <a:t>Katzman</a:t>
            </a:r>
            <a:r>
              <a:rPr lang="en-US" dirty="0" smtClean="0"/>
              <a:t>, Jason Blakney, et al.</a:t>
            </a:r>
          </a:p>
          <a:p>
            <a:r>
              <a:rPr lang="en-US" dirty="0" err="1" smtClean="0"/>
              <a:t>Avista</a:t>
            </a:r>
            <a:r>
              <a:rPr lang="en-US" dirty="0" smtClean="0"/>
              <a:t>- Tim Tholl, Sean Moran, Josh Storaasli, Joe 	DosSantos, Ruth Watkins, et al.</a:t>
            </a:r>
          </a:p>
          <a:p>
            <a:r>
              <a:rPr lang="en-US" dirty="0" smtClean="0"/>
              <a:t>US Forest Service- Craig Neesvig, Doug 	Grupenhoff, et al.</a:t>
            </a:r>
          </a:p>
          <a:p>
            <a:r>
              <a:rPr lang="en-US" dirty="0" smtClean="0"/>
              <a:t>Green Mountain Conservation District- 	Leona Gollen</a:t>
            </a:r>
          </a:p>
          <a:p>
            <a:r>
              <a:rPr lang="en-US" dirty="0" smtClean="0"/>
              <a:t>Lower Clark Fork Watershed Group- Mike Miller, 	Sue Matthews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3048000" cy="944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Crow Creek 2015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71600"/>
            <a:ext cx="3962400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447800"/>
            <a:ext cx="3886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Crow Creek Fish Populations</a:t>
            </a:r>
            <a:endParaRPr lang="en-US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381000" y="914400"/>
          <a:ext cx="79248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0" y="3657600"/>
          <a:ext cx="83058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 smtClean="0"/>
              <a:t>Crow Creek Biomass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219200"/>
          <a:ext cx="8458200" cy="266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/>
          <p:nvPr/>
        </p:nvGraphicFramePr>
        <p:xfrm>
          <a:off x="0" y="4114800"/>
          <a:ext cx="86106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962400" cy="1143000"/>
          </a:xfrm>
        </p:spPr>
        <p:txBody>
          <a:bodyPr/>
          <a:lstStyle/>
          <a:p>
            <a:r>
              <a:rPr lang="en-US" dirty="0" smtClean="0"/>
              <a:t>Vermilion River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4800600" cy="5867400"/>
          </a:xfrm>
        </p:spPr>
        <p:txBody>
          <a:bodyPr/>
          <a:lstStyle/>
          <a:p>
            <a:r>
              <a:rPr lang="en-US" dirty="0" smtClean="0"/>
              <a:t>Relatively large tributary</a:t>
            </a:r>
          </a:p>
          <a:p>
            <a:r>
              <a:rPr lang="en-US" dirty="0" smtClean="0"/>
              <a:t>Typically the largest producer of bull and WCT in the lower Clark Fork</a:t>
            </a:r>
          </a:p>
          <a:p>
            <a:r>
              <a:rPr lang="en-US" dirty="0" smtClean="0"/>
              <a:t>18.5 km accessible to bull trout</a:t>
            </a:r>
          </a:p>
          <a:p>
            <a:r>
              <a:rPr lang="en-US" dirty="0" smtClean="0"/>
              <a:t>Partial barrier at Rkm10 has limited LL and RB to lower river</a:t>
            </a:r>
          </a:p>
          <a:p>
            <a:r>
              <a:rPr lang="en-US" dirty="0" smtClean="0"/>
              <a:t>Sediment Impaired</a:t>
            </a:r>
          </a:p>
          <a:p>
            <a:endParaRPr lang="en-US" dirty="0"/>
          </a:p>
        </p:txBody>
      </p:sp>
      <p:pic>
        <p:nvPicPr>
          <p:cNvPr id="8194" name="Picture 2" descr="C:\Users\CF4005\Desktop\Ryan\Pix\2014\VermEfish\IMG_02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3429000"/>
            <a:ext cx="4343400" cy="3257550"/>
          </a:xfrm>
          <a:prstGeom prst="rect">
            <a:avLst/>
          </a:prstGeom>
          <a:noFill/>
        </p:spPr>
      </p:pic>
      <p:pic>
        <p:nvPicPr>
          <p:cNvPr id="8195" name="Picture 3" descr="C:\Users\CF4005\Desktop\Ryan\Pix\2014\VermEfish\IMG_02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228600"/>
            <a:ext cx="4343400" cy="3257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Chapel Slide</a:t>
            </a:r>
            <a:endParaRPr lang="en-US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295400"/>
            <a:ext cx="4350784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295401"/>
            <a:ext cx="4724400" cy="3511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600200" y="48768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2005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19800" y="48768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2009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5410200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-Greater than 700 tons/year of fine sediment</a:t>
            </a:r>
          </a:p>
          <a:p>
            <a:r>
              <a:rPr lang="en-US" dirty="0" smtClean="0"/>
              <a:t>-Primary bull trout spawning area</a:t>
            </a:r>
          </a:p>
          <a:p>
            <a:r>
              <a:rPr lang="en-US" dirty="0" smtClean="0"/>
              <a:t>-Habitat was an over-widened riffle with minimal pools and LWD (70% reduced)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68362"/>
          </a:xfrm>
        </p:spPr>
        <p:txBody>
          <a:bodyPr/>
          <a:lstStyle/>
          <a:p>
            <a:r>
              <a:rPr lang="en-US" dirty="0" smtClean="0"/>
              <a:t>Chapel- Reference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b="16453"/>
          <a:stretch/>
        </p:blipFill>
        <p:spPr bwMode="auto">
          <a:xfrm>
            <a:off x="0" y="1066800"/>
            <a:ext cx="9144000" cy="5791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Chapel Slide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t="7265" b="17289"/>
          <a:stretch/>
        </p:blipFill>
        <p:spPr bwMode="auto">
          <a:xfrm>
            <a:off x="0" y="1447800"/>
            <a:ext cx="9144000" cy="5105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Post-construction 2013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t="7294" r="6565" b="14316"/>
          <a:stretch/>
        </p:blipFill>
        <p:spPr bwMode="auto">
          <a:xfrm>
            <a:off x="0" y="1219200"/>
            <a:ext cx="9144000" cy="5638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8638401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408747"/>
            <a:ext cx="8305800" cy="3449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0"/>
            <a:ext cx="4648200" cy="3495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49353"/>
          <a:stretch>
            <a:fillRect/>
          </a:stretch>
        </p:blipFill>
        <p:spPr bwMode="auto">
          <a:xfrm>
            <a:off x="4876800" y="0"/>
            <a:ext cx="4114800" cy="3373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3429000" cy="1447800"/>
          </a:xfrm>
        </p:spPr>
        <p:txBody>
          <a:bodyPr/>
          <a:lstStyle/>
          <a:p>
            <a:r>
              <a:rPr lang="en-US" dirty="0" smtClean="0"/>
              <a:t>Lower Clark Fork River</a:t>
            </a:r>
            <a:endParaRPr lang="en-US" dirty="0"/>
          </a:p>
        </p:txBody>
      </p:sp>
      <p:pic>
        <p:nvPicPr>
          <p:cNvPr id="3074" name="Picture 2" descr="Restoration Summary Base Map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380010"/>
            <a:ext cx="5004980" cy="6477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2514600"/>
            <a:ext cx="4114800" cy="3657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Low Elevation, short duration </a:t>
            </a:r>
            <a:r>
              <a:rPr lang="en-US" dirty="0" err="1" smtClean="0"/>
              <a:t>tribs</a:t>
            </a:r>
            <a:endParaRPr lang="en-US" dirty="0" smtClean="0"/>
          </a:p>
          <a:p>
            <a:r>
              <a:rPr lang="en-US" dirty="0" smtClean="0"/>
              <a:t>Migratory Corridor</a:t>
            </a:r>
          </a:p>
          <a:p>
            <a:r>
              <a:rPr lang="en-US" dirty="0" smtClean="0"/>
              <a:t>Dams</a:t>
            </a:r>
          </a:p>
          <a:p>
            <a:r>
              <a:rPr lang="en-US" dirty="0" smtClean="0"/>
              <a:t>Species Distribution</a:t>
            </a:r>
          </a:p>
          <a:p>
            <a:r>
              <a:rPr lang="en-US" dirty="0" err="1" smtClean="0"/>
              <a:t>Avista</a:t>
            </a:r>
            <a:r>
              <a:rPr lang="en-US" dirty="0" smtClean="0"/>
              <a:t> re-licensing</a:t>
            </a:r>
          </a:p>
          <a:p>
            <a:pPr lvl="1"/>
            <a:r>
              <a:rPr lang="en-US" dirty="0" smtClean="0"/>
              <a:t>Watershed Assessments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/>
              <a:t>Fish Response</a:t>
            </a:r>
            <a:endParaRPr lang="en-US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228600" y="1447800"/>
          <a:ext cx="8382000" cy="2686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/>
          <p:nvPr/>
        </p:nvGraphicFramePr>
        <p:xfrm>
          <a:off x="228600" y="4114800"/>
          <a:ext cx="838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Positives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992563"/>
          </a:xfrm>
        </p:spPr>
        <p:txBody>
          <a:bodyPr/>
          <a:lstStyle/>
          <a:p>
            <a:r>
              <a:rPr lang="en-US" dirty="0" smtClean="0"/>
              <a:t>Three </a:t>
            </a:r>
            <a:r>
              <a:rPr lang="en-US" dirty="0" err="1" smtClean="0"/>
              <a:t>redds</a:t>
            </a:r>
            <a:r>
              <a:rPr lang="en-US" dirty="0" smtClean="0"/>
              <a:t> were observed directly within the restoration reach in 2014.</a:t>
            </a:r>
          </a:p>
          <a:p>
            <a:r>
              <a:rPr lang="en-US" dirty="0" smtClean="0"/>
              <a:t>We will continue to monitor fish populations</a:t>
            </a:r>
            <a:endParaRPr lang="en-US" dirty="0"/>
          </a:p>
        </p:txBody>
      </p:sp>
      <p:pic>
        <p:nvPicPr>
          <p:cNvPr id="9218" name="Picture 2" descr="C:\Users\CF4005\Pictures\2014\Vermilion\IMG_0016.JPG"/>
          <p:cNvPicPr>
            <a:picLocks noChangeAspect="1" noChangeArrowheads="1"/>
          </p:cNvPicPr>
          <p:nvPr/>
        </p:nvPicPr>
        <p:blipFill>
          <a:blip r:embed="rId2" cstate="print"/>
          <a:srcRect l="40833" t="43333" r="13333" b="32222"/>
          <a:stretch>
            <a:fillRect/>
          </a:stretch>
        </p:blipFill>
        <p:spPr bwMode="auto">
          <a:xfrm>
            <a:off x="762000" y="3779520"/>
            <a:ext cx="7696200" cy="3078480"/>
          </a:xfrm>
          <a:prstGeom prst="rect">
            <a:avLst/>
          </a:prstGeom>
          <a:noFill/>
        </p:spPr>
      </p:pic>
      <p:pic>
        <p:nvPicPr>
          <p:cNvPr id="9219" name="Picture 3" descr="C:\Users\CF4005\Desktop\Ryan\Pix\2014\WF Fishtrap Redd Ct\IMG_0087.JPG"/>
          <p:cNvPicPr>
            <a:picLocks noChangeAspect="1" noChangeArrowheads="1"/>
          </p:cNvPicPr>
          <p:nvPr/>
        </p:nvPicPr>
        <p:blipFill>
          <a:blip r:embed="rId3" cstate="print"/>
          <a:srcRect t="34444" r="15000" b="37778"/>
          <a:stretch>
            <a:fillRect/>
          </a:stretch>
        </p:blipFill>
        <p:spPr bwMode="auto">
          <a:xfrm>
            <a:off x="685800" y="228600"/>
            <a:ext cx="77724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/>
              <a:t>Lessons Learned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r>
              <a:rPr lang="en-US" dirty="0" smtClean="0"/>
              <a:t>Fish abundance and/or biomass generally increases several years after habitat improvement</a:t>
            </a:r>
          </a:p>
          <a:p>
            <a:r>
              <a:rPr lang="en-US" dirty="0" smtClean="0"/>
              <a:t>What species benefit depends on what is </a:t>
            </a:r>
            <a:r>
              <a:rPr lang="en-US" dirty="0" smtClean="0"/>
              <a:t>there</a:t>
            </a:r>
          </a:p>
          <a:p>
            <a:r>
              <a:rPr lang="en-US" smtClean="0"/>
              <a:t>Revegetation</a:t>
            </a:r>
            <a:r>
              <a:rPr lang="en-US" dirty="0" smtClean="0"/>
              <a:t> requires consistent attention</a:t>
            </a:r>
            <a:endParaRPr lang="en-US" dirty="0" smtClean="0"/>
          </a:p>
          <a:p>
            <a:r>
              <a:rPr lang="en-US" dirty="0" smtClean="0"/>
              <a:t>Other benefits include reduced sediment, temperature, or heavy metals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/>
              <a:t>Moving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534400" cy="50292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Focus on native </a:t>
            </a:r>
            <a:r>
              <a:rPr lang="en-US" dirty="0" err="1" smtClean="0"/>
              <a:t>salmonid</a:t>
            </a:r>
            <a:r>
              <a:rPr lang="en-US" dirty="0" smtClean="0"/>
              <a:t> streams</a:t>
            </a:r>
          </a:p>
          <a:p>
            <a:pPr lvl="1"/>
            <a:r>
              <a:rPr lang="en-US" dirty="0" smtClean="0"/>
              <a:t>Small brook trout </a:t>
            </a:r>
            <a:r>
              <a:rPr lang="en-US" dirty="0" err="1" smtClean="0"/>
              <a:t>tribs</a:t>
            </a:r>
            <a:r>
              <a:rPr lang="en-US" dirty="0" smtClean="0"/>
              <a:t> do not benefit native species or recreational fishery</a:t>
            </a:r>
          </a:p>
          <a:p>
            <a:r>
              <a:rPr lang="en-US" dirty="0" smtClean="0"/>
              <a:t>Focus on projects which impact the whole stream</a:t>
            </a:r>
          </a:p>
          <a:p>
            <a:pPr lvl="1"/>
            <a:r>
              <a:rPr lang="en-US" dirty="0" smtClean="0"/>
              <a:t>Top-down approach</a:t>
            </a:r>
          </a:p>
          <a:p>
            <a:pPr lvl="1"/>
            <a:r>
              <a:rPr lang="en-US" dirty="0" smtClean="0"/>
              <a:t>Higher up, Higher natives</a:t>
            </a:r>
          </a:p>
          <a:p>
            <a:pPr lvl="1"/>
            <a:r>
              <a:rPr lang="en-US" dirty="0" smtClean="0"/>
              <a:t>More stable stream</a:t>
            </a:r>
          </a:p>
          <a:p>
            <a:r>
              <a:rPr lang="en-US" dirty="0" smtClean="0"/>
              <a:t>Combine Restoration with other management</a:t>
            </a:r>
          </a:p>
          <a:p>
            <a:pPr lvl="1"/>
            <a:r>
              <a:rPr lang="en-US" dirty="0" smtClean="0"/>
              <a:t>Bull River (Easements, Dam Passage, Suppression)</a:t>
            </a:r>
          </a:p>
          <a:p>
            <a:r>
              <a:rPr lang="en-US" dirty="0" smtClean="0"/>
              <a:t>Planned Future Projects</a:t>
            </a:r>
          </a:p>
          <a:p>
            <a:pPr lvl="1"/>
            <a:r>
              <a:rPr lang="en-US" dirty="0" smtClean="0"/>
              <a:t>Bull River </a:t>
            </a:r>
            <a:r>
              <a:rPr lang="en-US" dirty="0" err="1" smtClean="0"/>
              <a:t>Revegetation</a:t>
            </a:r>
            <a:r>
              <a:rPr lang="en-US" dirty="0" smtClean="0"/>
              <a:t> and Road decommissioning</a:t>
            </a:r>
          </a:p>
          <a:p>
            <a:pPr lvl="1"/>
            <a:r>
              <a:rPr lang="en-US" dirty="0" smtClean="0"/>
              <a:t>Vermilion River</a:t>
            </a:r>
          </a:p>
          <a:p>
            <a:pPr lvl="1"/>
            <a:r>
              <a:rPr lang="en-US" dirty="0" smtClean="0"/>
              <a:t>Trout Creek</a:t>
            </a:r>
          </a:p>
          <a:p>
            <a:pPr lvl="1"/>
            <a:r>
              <a:rPr lang="en-US" dirty="0" smtClean="0"/>
              <a:t>East Fork Blue Creek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Influences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4419600" cy="5181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Anthropogenic</a:t>
            </a:r>
          </a:p>
          <a:p>
            <a:pPr lvl="1"/>
            <a:r>
              <a:rPr lang="en-US" dirty="0" smtClean="0"/>
              <a:t>Power lines</a:t>
            </a:r>
          </a:p>
          <a:p>
            <a:pPr lvl="1"/>
            <a:r>
              <a:rPr lang="en-US" dirty="0" smtClean="0"/>
              <a:t>Gas Pipelines</a:t>
            </a:r>
          </a:p>
          <a:p>
            <a:pPr lvl="1"/>
            <a:r>
              <a:rPr lang="en-US" dirty="0" smtClean="0"/>
              <a:t>Roads</a:t>
            </a:r>
          </a:p>
          <a:p>
            <a:pPr lvl="1"/>
            <a:r>
              <a:rPr lang="en-US" dirty="0" smtClean="0"/>
              <a:t>Timber Harvest</a:t>
            </a:r>
          </a:p>
          <a:p>
            <a:pPr lvl="1"/>
            <a:r>
              <a:rPr lang="en-US" dirty="0" smtClean="0"/>
              <a:t>Mining</a:t>
            </a:r>
          </a:p>
          <a:p>
            <a:r>
              <a:rPr lang="en-US" dirty="0" smtClean="0"/>
              <a:t>Natural</a:t>
            </a:r>
          </a:p>
          <a:p>
            <a:pPr lvl="1"/>
            <a:r>
              <a:rPr lang="en-US" dirty="0" smtClean="0"/>
              <a:t>Intermittency</a:t>
            </a:r>
          </a:p>
          <a:p>
            <a:pPr lvl="1"/>
            <a:r>
              <a:rPr lang="en-US" dirty="0" smtClean="0"/>
              <a:t>High </a:t>
            </a:r>
            <a:r>
              <a:rPr lang="en-US" dirty="0" err="1" smtClean="0"/>
              <a:t>bedload</a:t>
            </a:r>
            <a:endParaRPr lang="en-US" dirty="0" smtClean="0"/>
          </a:p>
          <a:p>
            <a:pPr lvl="1"/>
            <a:r>
              <a:rPr lang="en-US" dirty="0" smtClean="0"/>
              <a:t>Precipitation </a:t>
            </a:r>
          </a:p>
          <a:p>
            <a:pPr>
              <a:buNone/>
            </a:pPr>
            <a:r>
              <a:rPr lang="en-US" dirty="0" smtClean="0"/>
              <a:t>		(Rain on Snow)</a:t>
            </a:r>
            <a:endParaRPr lang="en-US" dirty="0"/>
          </a:p>
        </p:txBody>
      </p:sp>
      <p:pic>
        <p:nvPicPr>
          <p:cNvPr id="5" name="Picture 2" descr="C:\Users\CF4005\AppData\Local\Microsoft\Windows\Temporary Internet Files\Content.Outlook\0LZE3SVS\IMG_07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193800"/>
            <a:ext cx="4076700" cy="543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33400"/>
            <a:ext cx="8229600" cy="4525963"/>
          </a:xfrm>
        </p:spPr>
        <p:txBody>
          <a:bodyPr/>
          <a:lstStyle/>
          <a:p>
            <a:r>
              <a:rPr lang="en-US" dirty="0" smtClean="0"/>
              <a:t>Goals of Restoration</a:t>
            </a:r>
          </a:p>
          <a:p>
            <a:pPr lvl="1"/>
            <a:r>
              <a:rPr lang="en-US" dirty="0" smtClean="0"/>
              <a:t>Native </a:t>
            </a:r>
            <a:r>
              <a:rPr lang="en-US" dirty="0" smtClean="0"/>
              <a:t>species</a:t>
            </a:r>
            <a:endParaRPr lang="en-US" dirty="0" smtClean="0"/>
          </a:p>
          <a:p>
            <a:pPr lvl="1"/>
            <a:r>
              <a:rPr lang="en-US" dirty="0" smtClean="0"/>
              <a:t>Fish Habitat</a:t>
            </a:r>
          </a:p>
          <a:p>
            <a:pPr lvl="1"/>
            <a:r>
              <a:rPr lang="en-US" dirty="0" smtClean="0"/>
              <a:t>Sediment</a:t>
            </a:r>
          </a:p>
          <a:p>
            <a:pPr lvl="1"/>
            <a:r>
              <a:rPr lang="en-US" dirty="0" smtClean="0"/>
              <a:t>Pollution</a:t>
            </a:r>
            <a:endParaRPr lang="en-US" dirty="0" smtClean="0"/>
          </a:p>
          <a:p>
            <a:pPr lvl="1"/>
            <a:r>
              <a:rPr lang="en-US" dirty="0" smtClean="0"/>
              <a:t>Temperature</a:t>
            </a:r>
          </a:p>
          <a:p>
            <a:pPr lvl="1"/>
            <a:r>
              <a:rPr lang="en-US" dirty="0" smtClean="0"/>
              <a:t>Fish Passage</a:t>
            </a:r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1447800"/>
            <a:ext cx="5588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Restoration Summary Base Ma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0"/>
            <a:ext cx="5715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096000" y="762000"/>
            <a:ext cx="28194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Initially….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/>
              <a:t>Tried to fix everything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/>
              <a:t>Hoped native species would respond</a:t>
            </a:r>
          </a:p>
          <a:p>
            <a:pPr>
              <a:buFont typeface="Arial" pitchFamily="34" charset="0"/>
              <a:buChar char="•"/>
            </a:pPr>
            <a:endParaRPr lang="en-US" sz="2200" dirty="0" smtClean="0"/>
          </a:p>
          <a:p>
            <a:pPr>
              <a:buFont typeface="Arial" pitchFamily="34" charset="0"/>
              <a:buChar char="•"/>
            </a:pPr>
            <a:endParaRPr lang="en-US" sz="2200" dirty="0" smtClean="0"/>
          </a:p>
          <a:p>
            <a:r>
              <a:rPr lang="en-US" sz="2200" dirty="0" smtClean="0"/>
              <a:t>Now….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/>
              <a:t>Have priority drainages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/>
              <a:t>Focus on native species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South Fork Bull River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One of the three forks which form MS Bull River</a:t>
            </a:r>
          </a:p>
          <a:p>
            <a:r>
              <a:rPr lang="en-US" dirty="0" smtClean="0"/>
              <a:t>Bull River is top conservation drainage in Cabinet Gorge reach</a:t>
            </a:r>
          </a:p>
          <a:p>
            <a:r>
              <a:rPr lang="en-US" dirty="0" smtClean="0"/>
              <a:t>Landslide in 1990’s- 40,000 m³ of material</a:t>
            </a:r>
          </a:p>
          <a:p>
            <a:r>
              <a:rPr lang="en-US" dirty="0" smtClean="0"/>
              <a:t>Exacerbated by density logging roads</a:t>
            </a:r>
          </a:p>
          <a:p>
            <a:r>
              <a:rPr lang="en-US" dirty="0" smtClean="0"/>
              <a:t>Braiding, </a:t>
            </a:r>
            <a:r>
              <a:rPr lang="en-US" dirty="0" err="1" smtClean="0"/>
              <a:t>aggradation</a:t>
            </a:r>
            <a:r>
              <a:rPr lang="en-US" dirty="0" smtClean="0"/>
              <a:t> and sediment</a:t>
            </a:r>
          </a:p>
          <a:p>
            <a:r>
              <a:rPr lang="en-US" dirty="0" smtClean="0"/>
              <a:t>Fish populations-  low densities of primarily EB, with less WCT</a:t>
            </a:r>
          </a:p>
          <a:p>
            <a:r>
              <a:rPr lang="en-US" dirty="0" smtClean="0"/>
              <a:t>Identified as candidate for restoration to improve fish habitat and reduce sediment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3200" y="274638"/>
            <a:ext cx="2133600" cy="1554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SF </a:t>
            </a:r>
            <a:br>
              <a:rPr lang="en-US" dirty="0" smtClean="0"/>
            </a:br>
            <a:r>
              <a:rPr lang="en-US" dirty="0" smtClean="0"/>
              <a:t>Bull River</a:t>
            </a:r>
            <a:endParaRPr lang="en-US" dirty="0"/>
          </a:p>
        </p:txBody>
      </p:sp>
      <p:pic>
        <p:nvPicPr>
          <p:cNvPr id="5" name="Picture 10" descr="sfbull_slide2_cr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62000" y="0"/>
            <a:ext cx="5486400" cy="6857423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SF Bull R access road 0801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15173</TotalTime>
  <Words>604</Words>
  <Application>Microsoft Office PowerPoint</Application>
  <PresentationFormat>On-screen Show (4:3)</PresentationFormat>
  <Paragraphs>144</Paragraphs>
  <Slides>34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Habitat Restoration on  Tributary Streams to the  Lower Clark Fork River, MT</vt:lpstr>
      <vt:lpstr>Lower Clark Fork</vt:lpstr>
      <vt:lpstr>Lower Clark Fork River</vt:lpstr>
      <vt:lpstr>Other Influences</vt:lpstr>
      <vt:lpstr>Slide 5</vt:lpstr>
      <vt:lpstr>Slide 6</vt:lpstr>
      <vt:lpstr>South Fork Bull River</vt:lpstr>
      <vt:lpstr>SF  Bull River</vt:lpstr>
      <vt:lpstr>Slide 9</vt:lpstr>
      <vt:lpstr>Slide 10</vt:lpstr>
      <vt:lpstr>Slide 11</vt:lpstr>
      <vt:lpstr>Slide 12</vt:lpstr>
      <vt:lpstr>Slide 13</vt:lpstr>
      <vt:lpstr>Crow Creek</vt:lpstr>
      <vt:lpstr>Crow Creek</vt:lpstr>
      <vt:lpstr>Slide 16</vt:lpstr>
      <vt:lpstr>Reference Reach</vt:lpstr>
      <vt:lpstr>Crow Creek Rehab</vt:lpstr>
      <vt:lpstr>Crow Creek- Post-Restoration</vt:lpstr>
      <vt:lpstr>Crow Creek 2015</vt:lpstr>
      <vt:lpstr>Crow Creek Fish Populations</vt:lpstr>
      <vt:lpstr>Crow Creek Biomass</vt:lpstr>
      <vt:lpstr>Vermilion River</vt:lpstr>
      <vt:lpstr>Chapel Slide</vt:lpstr>
      <vt:lpstr>Chapel- Reference</vt:lpstr>
      <vt:lpstr>Chapel Slide</vt:lpstr>
      <vt:lpstr>Post-construction 2013</vt:lpstr>
      <vt:lpstr>Slide 28</vt:lpstr>
      <vt:lpstr>Slide 29</vt:lpstr>
      <vt:lpstr>Fish Response</vt:lpstr>
      <vt:lpstr>Other Positives</vt:lpstr>
      <vt:lpstr>Lessons Learned</vt:lpstr>
      <vt:lpstr>Moving forward</vt:lpstr>
      <vt:lpstr>Questions?</vt:lpstr>
    </vt:vector>
  </TitlesOfParts>
  <Company>State of Montana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Habitat Restoration on Tributary Streams to the Lower Clark Fork River, MT</dc:title>
  <dc:creator>CF4005</dc:creator>
  <cp:lastModifiedBy>CF4005</cp:lastModifiedBy>
  <cp:revision>467</cp:revision>
  <dcterms:created xsi:type="dcterms:W3CDTF">2015-03-24T17:30:16Z</dcterms:created>
  <dcterms:modified xsi:type="dcterms:W3CDTF">2015-04-24T12:14:29Z</dcterms:modified>
</cp:coreProperties>
</file>