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0233600" cy="32918400"/>
  <p:notesSz cx="7010400" cy="9296400"/>
  <p:defaultTextStyle>
    <a:defPPr>
      <a:defRPr lang="en-US"/>
    </a:defPPr>
    <a:lvl1pPr marL="0" algn="l" defTabSz="35112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1pPr>
    <a:lvl2pPr marL="1755648" algn="l" defTabSz="35112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2pPr>
    <a:lvl3pPr marL="3511296" algn="l" defTabSz="35112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3pPr>
    <a:lvl4pPr marL="5266944" algn="l" defTabSz="35112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4pPr>
    <a:lvl5pPr marL="7022592" algn="l" defTabSz="35112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5pPr>
    <a:lvl6pPr marL="8778240" algn="l" defTabSz="35112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6pPr>
    <a:lvl7pPr marL="10533888" algn="l" defTabSz="35112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7pPr>
    <a:lvl8pPr marL="12289536" algn="l" defTabSz="35112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8pPr>
    <a:lvl9pPr marL="14045184" algn="l" defTabSz="3511296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267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ri baur" initials="tb" lastIdx="13" clrIdx="0">
    <p:extLst>
      <p:ext uri="{19B8F6BF-5375-455C-9EA6-DF929625EA0E}">
        <p15:presenceInfo xmlns:p15="http://schemas.microsoft.com/office/powerpoint/2012/main" userId="f710195ea986754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0000"/>
    <a:srgbClr val="CC66FF"/>
    <a:srgbClr val="FF66FF"/>
    <a:srgbClr val="FF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000" autoAdjust="0"/>
    <p:restoredTop sz="96291" autoAdjust="0"/>
  </p:normalViewPr>
  <p:slideViewPr>
    <p:cSldViewPr snapToGrid="0">
      <p:cViewPr>
        <p:scale>
          <a:sx n="10" d="100"/>
          <a:sy n="10" d="100"/>
        </p:scale>
        <p:origin x="2514" y="648"/>
      </p:cViewPr>
      <p:guideLst>
        <p:guide orient="horz" pos="10368"/>
        <p:guide pos="12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about:blank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about:blank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arynight7693\Documents\Susan\Dissertation\BDA%20Video%20Coding%20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Bites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'Final Data and Graphs'!$A$2</c:f>
              <c:strCache>
                <c:ptCount val="1"/>
                <c:pt idx="0">
                  <c:v>No Female Prime</c:v>
                </c:pt>
              </c:strCache>
            </c:strRef>
          </c:tx>
          <c:spPr>
            <a:ln w="635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'Final Data and Graphs'!$B$4:$D$4</c:f>
                <c:numCache>
                  <c:formatCode>General</c:formatCode>
                  <c:ptCount val="3"/>
                  <c:pt idx="0">
                    <c:v>0.35289727847048319</c:v>
                  </c:pt>
                  <c:pt idx="1">
                    <c:v>0</c:v>
                  </c:pt>
                  <c:pt idx="2">
                    <c:v>0.30967311135685627</c:v>
                  </c:pt>
                </c:numCache>
              </c:numRef>
            </c:plus>
            <c:minus>
              <c:numRef>
                <c:f>'Final Data and Graphs'!$B$4:$D$4</c:f>
                <c:numCache>
                  <c:formatCode>General</c:formatCode>
                  <c:ptCount val="3"/>
                  <c:pt idx="0">
                    <c:v>0.35289727847048319</c:v>
                  </c:pt>
                  <c:pt idx="1">
                    <c:v>0</c:v>
                  </c:pt>
                  <c:pt idx="2">
                    <c:v>0.30967311135685627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'Final Data and Graphs'!$B$1:$D$1</c:f>
              <c:strCache>
                <c:ptCount val="3"/>
                <c:pt idx="0">
                  <c:v>Baseline</c:v>
                </c:pt>
                <c:pt idx="1">
                  <c:v>Drug</c:v>
                </c:pt>
                <c:pt idx="2">
                  <c:v>Return to Baseline</c:v>
                </c:pt>
              </c:strCache>
            </c:strRef>
          </c:cat>
          <c:val>
            <c:numRef>
              <c:f>'Final Data and Graphs'!$B$2:$D$2</c:f>
              <c:numCache>
                <c:formatCode>0.00</c:formatCode>
                <c:ptCount val="3"/>
                <c:pt idx="0">
                  <c:v>0.36923076923076897</c:v>
                </c:pt>
                <c:pt idx="1">
                  <c:v>0</c:v>
                </c:pt>
                <c:pt idx="2">
                  <c:v>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E29-4D13-9826-AD00678B565E}"/>
            </c:ext>
          </c:extLst>
        </c:ser>
        <c:ser>
          <c:idx val="1"/>
          <c:order val="1"/>
          <c:tx>
            <c:strRef>
              <c:f>'Final Data and Graphs'!$A$3</c:f>
              <c:strCache>
                <c:ptCount val="1"/>
                <c:pt idx="0">
                  <c:v>Female Prime</c:v>
                </c:pt>
              </c:strCache>
            </c:strRef>
          </c:tx>
          <c:spPr>
            <a:ln w="63500" cap="rnd">
              <a:solidFill>
                <a:srgbClr val="CC66FF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'Final Data and Graphs'!$B$5:$D$5</c:f>
                <c:numCache>
                  <c:formatCode>General</c:formatCode>
                  <c:ptCount val="3"/>
                  <c:pt idx="0">
                    <c:v>1.5384615384615387E-2</c:v>
                  </c:pt>
                  <c:pt idx="1">
                    <c:v>1.5384615384615387E-2</c:v>
                  </c:pt>
                  <c:pt idx="2">
                    <c:v>3.3234567684142881E-2</c:v>
                  </c:pt>
                </c:numCache>
              </c:numRef>
            </c:plus>
            <c:minus>
              <c:numRef>
                <c:f>'Final Data and Graphs'!$B$5:$D$5</c:f>
                <c:numCache>
                  <c:formatCode>General</c:formatCode>
                  <c:ptCount val="3"/>
                  <c:pt idx="0">
                    <c:v>1.5384615384615387E-2</c:v>
                  </c:pt>
                  <c:pt idx="1">
                    <c:v>1.5384615384615387E-2</c:v>
                  </c:pt>
                  <c:pt idx="2">
                    <c:v>3.3234567684142881E-2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'Final Data and Graphs'!$B$1:$D$1</c:f>
              <c:strCache>
                <c:ptCount val="3"/>
                <c:pt idx="0">
                  <c:v>Baseline</c:v>
                </c:pt>
                <c:pt idx="1">
                  <c:v>Drug</c:v>
                </c:pt>
                <c:pt idx="2">
                  <c:v>Return to Baseline</c:v>
                </c:pt>
              </c:strCache>
            </c:strRef>
          </c:cat>
          <c:val>
            <c:numRef>
              <c:f>'Final Data and Graphs'!$B$3:$D$3</c:f>
              <c:numCache>
                <c:formatCode>0.00</c:formatCode>
                <c:ptCount val="3"/>
                <c:pt idx="0">
                  <c:v>1.5384615384615385E-2</c:v>
                </c:pt>
                <c:pt idx="1">
                  <c:v>1.5384615384615385E-2</c:v>
                </c:pt>
                <c:pt idx="2">
                  <c:v>4.6153846153846163E-2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E29-4D13-9826-AD00678B56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8579840"/>
        <c:axId val="129294720"/>
      </c:lineChart>
      <c:catAx>
        <c:axId val="128579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29294720"/>
        <c:crosses val="autoZero"/>
        <c:auto val="1"/>
        <c:lblAlgn val="ctr"/>
        <c:lblOffset val="100"/>
        <c:noMultiLvlLbl val="0"/>
      </c:catAx>
      <c:valAx>
        <c:axId val="129294720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8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</a:t>
                </a:r>
                <a:r>
                  <a:rPr lang="en-US" sz="2800" b="1" baseline="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Amount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28579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3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Lateral Displays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'Final Data and Graphs'!$A$8</c:f>
              <c:strCache>
                <c:ptCount val="1"/>
                <c:pt idx="0">
                  <c:v>No Female Prime</c:v>
                </c:pt>
              </c:strCache>
            </c:strRef>
          </c:tx>
          <c:spPr>
            <a:ln w="635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'Final Data and Graphs'!$B$10:$D$10</c:f>
                <c:numCache>
                  <c:formatCode>General</c:formatCode>
                  <c:ptCount val="3"/>
                  <c:pt idx="0">
                    <c:v>2.5071338059833459</c:v>
                  </c:pt>
                  <c:pt idx="1">
                    <c:v>0.821649853199237</c:v>
                  </c:pt>
                  <c:pt idx="2">
                    <c:v>2.6608640022854941</c:v>
                  </c:pt>
                </c:numCache>
              </c:numRef>
            </c:plus>
            <c:minus>
              <c:numRef>
                <c:f>'Final Data and Graphs'!$B$11:$D$11</c:f>
                <c:numCache>
                  <c:formatCode>General</c:formatCode>
                  <c:ptCount val="3"/>
                  <c:pt idx="0">
                    <c:v>2.2023835035358723</c:v>
                  </c:pt>
                  <c:pt idx="1">
                    <c:v>1.2300639004584457</c:v>
                  </c:pt>
                  <c:pt idx="2">
                    <c:v>1.928791509311085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'Final Data and Graphs'!$B$7:$D$7</c:f>
              <c:strCache>
                <c:ptCount val="3"/>
                <c:pt idx="0">
                  <c:v>Baseline</c:v>
                </c:pt>
                <c:pt idx="1">
                  <c:v>Drug</c:v>
                </c:pt>
                <c:pt idx="2">
                  <c:v>Return to Baseline</c:v>
                </c:pt>
              </c:strCache>
            </c:strRef>
          </c:cat>
          <c:val>
            <c:numRef>
              <c:f>'Final Data and Graphs'!$B$8:$D$8</c:f>
              <c:numCache>
                <c:formatCode>0.00</c:formatCode>
                <c:ptCount val="3"/>
                <c:pt idx="0">
                  <c:v>6.3538461538461544</c:v>
                </c:pt>
                <c:pt idx="1">
                  <c:v>2.1846153846153848</c:v>
                </c:pt>
                <c:pt idx="2">
                  <c:v>7.0615384615384613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DAE-42EF-880F-CB166F6DFB74}"/>
            </c:ext>
          </c:extLst>
        </c:ser>
        <c:ser>
          <c:idx val="1"/>
          <c:order val="1"/>
          <c:tx>
            <c:strRef>
              <c:f>'Final Data and Graphs'!$A$9</c:f>
              <c:strCache>
                <c:ptCount val="1"/>
                <c:pt idx="0">
                  <c:v>Female Prime</c:v>
                </c:pt>
              </c:strCache>
            </c:strRef>
          </c:tx>
          <c:spPr>
            <a:ln w="63500" cap="rnd">
              <a:solidFill>
                <a:srgbClr val="CC66FF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'Final Data and Graphs'!$B$11:$D$11</c:f>
                <c:numCache>
                  <c:formatCode>General</c:formatCode>
                  <c:ptCount val="3"/>
                  <c:pt idx="0">
                    <c:v>2.2023835035358723</c:v>
                  </c:pt>
                  <c:pt idx="1">
                    <c:v>1.2300639004584457</c:v>
                  </c:pt>
                  <c:pt idx="2">
                    <c:v>1.928791509311085</c:v>
                  </c:pt>
                </c:numCache>
              </c:numRef>
            </c:plus>
            <c:minus>
              <c:numRef>
                <c:f>'Final Data and Graphs'!$B$11:$D$11</c:f>
                <c:numCache>
                  <c:formatCode>General</c:formatCode>
                  <c:ptCount val="3"/>
                  <c:pt idx="0">
                    <c:v>2.2023835035358723</c:v>
                  </c:pt>
                  <c:pt idx="1">
                    <c:v>1.2300639004584457</c:v>
                  </c:pt>
                  <c:pt idx="2">
                    <c:v>1.928791509311085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'Final Data and Graphs'!$B$7:$D$7</c:f>
              <c:strCache>
                <c:ptCount val="3"/>
                <c:pt idx="0">
                  <c:v>Baseline</c:v>
                </c:pt>
                <c:pt idx="1">
                  <c:v>Drug</c:v>
                </c:pt>
                <c:pt idx="2">
                  <c:v>Return to Baseline</c:v>
                </c:pt>
              </c:strCache>
            </c:strRef>
          </c:cat>
          <c:val>
            <c:numRef>
              <c:f>'Final Data and Graphs'!$B$9:$D$9</c:f>
              <c:numCache>
                <c:formatCode>0.00</c:formatCode>
                <c:ptCount val="3"/>
                <c:pt idx="0">
                  <c:v>6.7846153846153845</c:v>
                </c:pt>
                <c:pt idx="1">
                  <c:v>4.615384615384615</c:v>
                </c:pt>
                <c:pt idx="2">
                  <c:v>7.0153846153846153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DAE-42EF-880F-CB166F6DF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1139072"/>
        <c:axId val="91321088"/>
      </c:lineChart>
      <c:catAx>
        <c:axId val="91139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1321088"/>
        <c:crosses val="autoZero"/>
        <c:auto val="1"/>
        <c:lblAlgn val="ctr"/>
        <c:lblOffset val="100"/>
        <c:noMultiLvlLbl val="0"/>
      </c:catAx>
      <c:valAx>
        <c:axId val="91321088"/>
        <c:scaling>
          <c:orientation val="minMax"/>
          <c:max val="1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28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 (</a:t>
                </a:r>
                <a:r>
                  <a:rPr lang="en-US" sz="28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Seconds)</a:t>
                </a:r>
                <a:endParaRPr lang="en-US" sz="28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1139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3200"/>
            </a:pPr>
            <a:r>
              <a:rPr lang="en-US" sz="3200"/>
              <a:t>Gill Flaring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'Final Data and Graphs'!$A$14</c:f>
              <c:strCache>
                <c:ptCount val="1"/>
                <c:pt idx="0">
                  <c:v>No Female Prime</c:v>
                </c:pt>
              </c:strCache>
            </c:strRef>
          </c:tx>
          <c:spPr>
            <a:ln w="635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'Final Data and Graphs'!$B$16:$D$16</c:f>
                <c:numCache>
                  <c:formatCode>General</c:formatCode>
                  <c:ptCount val="3"/>
                  <c:pt idx="0">
                    <c:v>1.2462013286300453</c:v>
                  </c:pt>
                  <c:pt idx="1">
                    <c:v>0.37384931939147281</c:v>
                  </c:pt>
                  <c:pt idx="2">
                    <c:v>1.2672634325565737</c:v>
                  </c:pt>
                </c:numCache>
              </c:numRef>
            </c:plus>
            <c:minus>
              <c:numRef>
                <c:f>'Final Data and Graphs'!$B$16:$D$16</c:f>
                <c:numCache>
                  <c:formatCode>General</c:formatCode>
                  <c:ptCount val="3"/>
                  <c:pt idx="0">
                    <c:v>1.2462013286300453</c:v>
                  </c:pt>
                  <c:pt idx="1">
                    <c:v>0.37384931939147281</c:v>
                  </c:pt>
                  <c:pt idx="2">
                    <c:v>1.2672634325565737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'Final Data and Graphs'!$B$13:$D$13</c:f>
              <c:strCache>
                <c:ptCount val="3"/>
                <c:pt idx="0">
                  <c:v>Baseline</c:v>
                </c:pt>
                <c:pt idx="1">
                  <c:v>Drug</c:v>
                </c:pt>
                <c:pt idx="2">
                  <c:v>Return to Baseline</c:v>
                </c:pt>
              </c:strCache>
            </c:strRef>
          </c:cat>
          <c:val>
            <c:numRef>
              <c:f>'Final Data and Graphs'!$B$14:$D$14</c:f>
              <c:numCache>
                <c:formatCode>0.00</c:formatCode>
                <c:ptCount val="3"/>
                <c:pt idx="0">
                  <c:v>4.7384615384615394</c:v>
                </c:pt>
                <c:pt idx="1">
                  <c:v>0.72307692307692306</c:v>
                </c:pt>
                <c:pt idx="2">
                  <c:v>3.6923076923076925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430-46C5-BA60-B34F0B24979E}"/>
            </c:ext>
          </c:extLst>
        </c:ser>
        <c:ser>
          <c:idx val="1"/>
          <c:order val="1"/>
          <c:tx>
            <c:strRef>
              <c:f>'Final Data and Graphs'!$A$15</c:f>
              <c:strCache>
                <c:ptCount val="1"/>
                <c:pt idx="0">
                  <c:v>Female Prime</c:v>
                </c:pt>
              </c:strCache>
            </c:strRef>
          </c:tx>
          <c:spPr>
            <a:ln w="63500" cap="rnd">
              <a:solidFill>
                <a:srgbClr val="CC66FF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'Final Data and Graphs'!$B$17:$D$17</c:f>
                <c:numCache>
                  <c:formatCode>General</c:formatCode>
                  <c:ptCount val="3"/>
                  <c:pt idx="0">
                    <c:v>2.2880359440494651</c:v>
                  </c:pt>
                  <c:pt idx="1">
                    <c:v>0.32544916617394121</c:v>
                  </c:pt>
                  <c:pt idx="2">
                    <c:v>2.1846244131268837</c:v>
                  </c:pt>
                </c:numCache>
              </c:numRef>
            </c:plus>
            <c:minus>
              <c:numRef>
                <c:f>'Final Data and Graphs'!$B$17:$D$17</c:f>
                <c:numCache>
                  <c:formatCode>General</c:formatCode>
                  <c:ptCount val="3"/>
                  <c:pt idx="0">
                    <c:v>2.2880359440494651</c:v>
                  </c:pt>
                  <c:pt idx="1">
                    <c:v>0.32544916617394121</c:v>
                  </c:pt>
                  <c:pt idx="2">
                    <c:v>2.1846244131268837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'Final Data and Graphs'!$B$13:$D$13</c:f>
              <c:strCache>
                <c:ptCount val="3"/>
                <c:pt idx="0">
                  <c:v>Baseline</c:v>
                </c:pt>
                <c:pt idx="1">
                  <c:v>Drug</c:v>
                </c:pt>
                <c:pt idx="2">
                  <c:v>Return to Baseline</c:v>
                </c:pt>
              </c:strCache>
            </c:strRef>
          </c:cat>
          <c:val>
            <c:numRef>
              <c:f>'Final Data and Graphs'!$B$15:$D$15</c:f>
              <c:numCache>
                <c:formatCode>0.00</c:formatCode>
                <c:ptCount val="3"/>
                <c:pt idx="0">
                  <c:v>4.8153846153846152</c:v>
                </c:pt>
                <c:pt idx="1">
                  <c:v>0.67692307692307696</c:v>
                </c:pt>
                <c:pt idx="2">
                  <c:v>3.8769230769230769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430-46C5-BA60-B34F0B2497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9276544"/>
        <c:axId val="109542016"/>
      </c:lineChart>
      <c:catAx>
        <c:axId val="10927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en-US"/>
          </a:p>
        </c:txPr>
        <c:crossAx val="109542016"/>
        <c:crosses val="autoZero"/>
        <c:auto val="1"/>
        <c:lblAlgn val="ctr"/>
        <c:lblOffset val="100"/>
        <c:noMultiLvlLbl val="0"/>
      </c:catAx>
      <c:valAx>
        <c:axId val="109542016"/>
        <c:scaling>
          <c:orientation val="minMax"/>
          <c:max val="1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 (Seconds)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109276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8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3200"/>
            </a:pPr>
            <a:r>
              <a:rPr lang="en-US" sz="3200"/>
              <a:t>Fin Spreading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'Final Data and Graphs'!$A$20</c:f>
              <c:strCache>
                <c:ptCount val="1"/>
                <c:pt idx="0">
                  <c:v>No Female Prime</c:v>
                </c:pt>
              </c:strCache>
            </c:strRef>
          </c:tx>
          <c:spPr>
            <a:ln w="635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'Final Data and Graphs'!$B$22:$D$22</c:f>
                <c:numCache>
                  <c:formatCode>General</c:formatCode>
                  <c:ptCount val="3"/>
                  <c:pt idx="0">
                    <c:v>2.6108255890446337</c:v>
                  </c:pt>
                  <c:pt idx="1">
                    <c:v>0.75358446530636802</c:v>
                  </c:pt>
                  <c:pt idx="2">
                    <c:v>2.8661047107560029</c:v>
                  </c:pt>
                </c:numCache>
              </c:numRef>
            </c:plus>
            <c:minus>
              <c:numRef>
                <c:f>'Final Data and Graphs'!$B$22:$D$22</c:f>
                <c:numCache>
                  <c:formatCode>General</c:formatCode>
                  <c:ptCount val="3"/>
                  <c:pt idx="0">
                    <c:v>2.6108255890446337</c:v>
                  </c:pt>
                  <c:pt idx="1">
                    <c:v>0.75358446530636802</c:v>
                  </c:pt>
                  <c:pt idx="2">
                    <c:v>2.8661047107560029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'Final Data and Graphs'!$B$19:$D$19</c:f>
              <c:strCache>
                <c:ptCount val="3"/>
                <c:pt idx="0">
                  <c:v>Baseline</c:v>
                </c:pt>
                <c:pt idx="1">
                  <c:v>Drug</c:v>
                </c:pt>
                <c:pt idx="2">
                  <c:v>Return to Baseline</c:v>
                </c:pt>
              </c:strCache>
            </c:strRef>
          </c:cat>
          <c:val>
            <c:numRef>
              <c:f>'Final Data and Graphs'!$B$20:$D$20</c:f>
              <c:numCache>
                <c:formatCode>0.00</c:formatCode>
                <c:ptCount val="3"/>
                <c:pt idx="0">
                  <c:v>9.3999999999999986</c:v>
                </c:pt>
                <c:pt idx="1">
                  <c:v>1.1384615384615384</c:v>
                </c:pt>
                <c:pt idx="2">
                  <c:v>7.1384615384615397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BEE-42F3-A1F6-251813C29D4D}"/>
            </c:ext>
          </c:extLst>
        </c:ser>
        <c:ser>
          <c:idx val="1"/>
          <c:order val="1"/>
          <c:tx>
            <c:strRef>
              <c:f>'Final Data and Graphs'!$A$21</c:f>
              <c:strCache>
                <c:ptCount val="1"/>
                <c:pt idx="0">
                  <c:v>Female Prime</c:v>
                </c:pt>
              </c:strCache>
            </c:strRef>
          </c:tx>
          <c:spPr>
            <a:ln w="63500" cap="rnd">
              <a:solidFill>
                <a:srgbClr val="CC66FF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'Final Data and Graphs'!$B$23:$D$23</c:f>
                <c:numCache>
                  <c:formatCode>General</c:formatCode>
                  <c:ptCount val="3"/>
                  <c:pt idx="0">
                    <c:v>2.3544996579004325</c:v>
                  </c:pt>
                  <c:pt idx="1">
                    <c:v>2.0477148470122879</c:v>
                  </c:pt>
                  <c:pt idx="2">
                    <c:v>2.7270143921638978</c:v>
                  </c:pt>
                </c:numCache>
              </c:numRef>
            </c:plus>
            <c:minus>
              <c:numRef>
                <c:f>'Final Data and Graphs'!$B$23:$D$23</c:f>
                <c:numCache>
                  <c:formatCode>General</c:formatCode>
                  <c:ptCount val="3"/>
                  <c:pt idx="0">
                    <c:v>2.3544996579004325</c:v>
                  </c:pt>
                  <c:pt idx="1">
                    <c:v>2.0477148470122879</c:v>
                  </c:pt>
                  <c:pt idx="2">
                    <c:v>2.7270143921638978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'Final Data and Graphs'!$B$19:$D$19</c:f>
              <c:strCache>
                <c:ptCount val="3"/>
                <c:pt idx="0">
                  <c:v>Baseline</c:v>
                </c:pt>
                <c:pt idx="1">
                  <c:v>Drug</c:v>
                </c:pt>
                <c:pt idx="2">
                  <c:v>Return to Baseline</c:v>
                </c:pt>
              </c:strCache>
            </c:strRef>
          </c:cat>
          <c:val>
            <c:numRef>
              <c:f>'Final Data and Graphs'!$B$21:$D$21</c:f>
              <c:numCache>
                <c:formatCode>0.00</c:formatCode>
                <c:ptCount val="3"/>
                <c:pt idx="0">
                  <c:v>6.7538461538461538</c:v>
                </c:pt>
                <c:pt idx="1">
                  <c:v>3.3076923076923075</c:v>
                </c:pt>
                <c:pt idx="2">
                  <c:v>8.138461538461538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BEE-42F3-A1F6-251813C29D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2817280"/>
        <c:axId val="92818816"/>
      </c:lineChart>
      <c:catAx>
        <c:axId val="9281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b="1"/>
            </a:pPr>
            <a:endParaRPr lang="en-US"/>
          </a:p>
        </c:txPr>
        <c:crossAx val="92818816"/>
        <c:crosses val="autoZero"/>
        <c:auto val="1"/>
        <c:lblAlgn val="ctr"/>
        <c:lblOffset val="100"/>
        <c:noMultiLvlLbl val="0"/>
      </c:catAx>
      <c:valAx>
        <c:axId val="92818816"/>
        <c:scaling>
          <c:orientation val="minMax"/>
          <c:max val="1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Average (Seconds 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9281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8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374B5-CA4F-4B4C-BE0A-7B018D49C000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696913"/>
            <a:ext cx="426085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CD1EE-B436-46A4-88FA-C8F866C5B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82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CD1EE-B436-46A4-88FA-C8F866C5B0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02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CE877-20AA-400A-AA48-A3D4CD7CC6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29200" y="5387342"/>
            <a:ext cx="30175200" cy="11460480"/>
          </a:xfrm>
        </p:spPr>
        <p:txBody>
          <a:bodyPr anchor="b"/>
          <a:lstStyle>
            <a:lvl1pPr algn="ctr">
              <a:defRPr sz="2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080A4-3056-4A0E-9F97-996D31B49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200" y="17289782"/>
            <a:ext cx="30175200" cy="7947658"/>
          </a:xfrm>
        </p:spPr>
        <p:txBody>
          <a:bodyPr/>
          <a:lstStyle>
            <a:lvl1pPr marL="0" indent="0" algn="ctr">
              <a:buNone/>
              <a:defRPr sz="9200"/>
            </a:lvl1pPr>
            <a:lvl2pPr marL="1755648" indent="0" algn="ctr">
              <a:buNone/>
              <a:defRPr sz="7700"/>
            </a:lvl2pPr>
            <a:lvl3pPr marL="3511296" indent="0" algn="ctr">
              <a:buNone/>
              <a:defRPr sz="6900"/>
            </a:lvl3pPr>
            <a:lvl4pPr marL="5266944" indent="0" algn="ctr">
              <a:buNone/>
              <a:defRPr sz="6100"/>
            </a:lvl4pPr>
            <a:lvl5pPr marL="7022592" indent="0" algn="ctr">
              <a:buNone/>
              <a:defRPr sz="6100"/>
            </a:lvl5pPr>
            <a:lvl6pPr marL="8778240" indent="0" algn="ctr">
              <a:buNone/>
              <a:defRPr sz="6100"/>
            </a:lvl6pPr>
            <a:lvl7pPr marL="10533888" indent="0" algn="ctr">
              <a:buNone/>
              <a:defRPr sz="6100"/>
            </a:lvl7pPr>
            <a:lvl8pPr marL="12289536" indent="0" algn="ctr">
              <a:buNone/>
              <a:defRPr sz="6100"/>
            </a:lvl8pPr>
            <a:lvl9pPr marL="14045184" indent="0" algn="ctr">
              <a:buNone/>
              <a:defRPr sz="61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6CE052-2ECD-4C20-9042-EA8B2064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ECFEF-A76E-4F36-B478-20A93AA66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F5876-20A3-4B98-BE87-DD5520649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26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C8F2C-ED9B-4963-8B07-C513CF579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64AC02-81FC-4F12-B9C0-1A0B8305D1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871E6-4C13-4A0A-8FDF-F54EBF922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22EA5-B760-4593-9152-AD666A246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9AA40-A4D6-488C-BD09-95F9715D5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52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99681C-FB97-467D-8311-95A2262F2C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8792170" y="1752600"/>
            <a:ext cx="867537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EE176F-3D75-4F15-876A-62E27C441F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766060" y="1752600"/>
            <a:ext cx="25523190" cy="2789682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E1A7E-785A-46F6-B8DC-776C99DB4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D48A9C-EE42-4426-A049-9D7D69550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341CD9-9DE4-4111-811A-80B44C5E7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42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F3DEB-87D1-4972-8DF3-0C780176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BE6BC-A356-448C-B4CF-F6F9BFC45B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0F338-58C6-425B-9EA1-C200E0602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06BE7-F28C-402A-87DE-592D834C9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87648-BF4C-4AA2-99E8-4B23C213F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84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50978-685F-4912-8DD2-987C5BF75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5105" y="8206745"/>
            <a:ext cx="34701480" cy="13693138"/>
          </a:xfrm>
        </p:spPr>
        <p:txBody>
          <a:bodyPr anchor="b"/>
          <a:lstStyle>
            <a:lvl1pPr>
              <a:defRPr sz="2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EDAC4-2FFB-4436-9487-77FA50733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45105" y="22029425"/>
            <a:ext cx="34701480" cy="7200898"/>
          </a:xfrm>
        </p:spPr>
        <p:txBody>
          <a:bodyPr/>
          <a:lstStyle>
            <a:lvl1pPr marL="0" indent="0">
              <a:buNone/>
              <a:defRPr sz="9200">
                <a:solidFill>
                  <a:schemeClr val="tx1">
                    <a:tint val="75000"/>
                  </a:schemeClr>
                </a:solidFill>
              </a:defRPr>
            </a:lvl1pPr>
            <a:lvl2pPr marL="1755648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2pPr>
            <a:lvl3pPr marL="3511296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3pPr>
            <a:lvl4pPr marL="5266944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4pPr>
            <a:lvl5pPr marL="7022592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5pPr>
            <a:lvl6pPr marL="877824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6pPr>
            <a:lvl7pPr marL="10533888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7pPr>
            <a:lvl8pPr marL="12289536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8pPr>
            <a:lvl9pPr marL="14045184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10587-D409-45E9-AEEE-842098B38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B69E3-F3E8-450C-91D7-F93356A07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B85EC5-C9DC-4838-B9BD-A04C3754D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22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A1AC1-0B34-4E42-A715-4B45F0009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F62F4-E444-4C90-B876-A65E73BC26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66060" y="8763000"/>
            <a:ext cx="1709928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6F4CEF-EAB8-41DB-ACF5-00304643D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368260" y="8763000"/>
            <a:ext cx="17099280" cy="208864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52555E-DA5E-41C0-BFDD-61764E92C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48E1BF-68BF-40E2-8B16-00EF2295B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50DCF9-A530-47D1-9B12-D230BB264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006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3E5C1-6499-4A62-B04E-9CFEE2BCB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1300" y="1752603"/>
            <a:ext cx="34701480" cy="6362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67EFE-2A73-4268-A80E-1B61829BCF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1302" y="8069582"/>
            <a:ext cx="17020697" cy="3954778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55648" indent="0">
              <a:buNone/>
              <a:defRPr sz="7700" b="1"/>
            </a:lvl2pPr>
            <a:lvl3pPr marL="3511296" indent="0">
              <a:buNone/>
              <a:defRPr sz="6900" b="1"/>
            </a:lvl3pPr>
            <a:lvl4pPr marL="5266944" indent="0">
              <a:buNone/>
              <a:defRPr sz="6100" b="1"/>
            </a:lvl4pPr>
            <a:lvl5pPr marL="7022592" indent="0">
              <a:buNone/>
              <a:defRPr sz="6100" b="1"/>
            </a:lvl5pPr>
            <a:lvl6pPr marL="8778240" indent="0">
              <a:buNone/>
              <a:defRPr sz="6100" b="1"/>
            </a:lvl6pPr>
            <a:lvl7pPr marL="10533888" indent="0">
              <a:buNone/>
              <a:defRPr sz="6100" b="1"/>
            </a:lvl7pPr>
            <a:lvl8pPr marL="12289536" indent="0">
              <a:buNone/>
              <a:defRPr sz="6100" b="1"/>
            </a:lvl8pPr>
            <a:lvl9pPr marL="14045184" indent="0">
              <a:buNone/>
              <a:defRPr sz="6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499250-C849-4E8F-9142-AE47785622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771302" y="12024360"/>
            <a:ext cx="17020697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FB4878-0CFE-46F7-A5A8-F5B2C7E638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0368260" y="8069582"/>
            <a:ext cx="17104520" cy="3954778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55648" indent="0">
              <a:buNone/>
              <a:defRPr sz="7700" b="1"/>
            </a:lvl2pPr>
            <a:lvl3pPr marL="3511296" indent="0">
              <a:buNone/>
              <a:defRPr sz="6900" b="1"/>
            </a:lvl3pPr>
            <a:lvl4pPr marL="5266944" indent="0">
              <a:buNone/>
              <a:defRPr sz="6100" b="1"/>
            </a:lvl4pPr>
            <a:lvl5pPr marL="7022592" indent="0">
              <a:buNone/>
              <a:defRPr sz="6100" b="1"/>
            </a:lvl5pPr>
            <a:lvl6pPr marL="8778240" indent="0">
              <a:buNone/>
              <a:defRPr sz="6100" b="1"/>
            </a:lvl6pPr>
            <a:lvl7pPr marL="10533888" indent="0">
              <a:buNone/>
              <a:defRPr sz="6100" b="1"/>
            </a:lvl7pPr>
            <a:lvl8pPr marL="12289536" indent="0">
              <a:buNone/>
              <a:defRPr sz="6100" b="1"/>
            </a:lvl8pPr>
            <a:lvl9pPr marL="14045184" indent="0">
              <a:buNone/>
              <a:defRPr sz="61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5EEB36-F3A3-4AEA-8FB9-57B233EE0F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0368260" y="12024360"/>
            <a:ext cx="17104520" cy="176860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7CB923-1C63-4C99-9CDF-4565B9746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AEB687-33E5-4A5B-9AE4-20F1BAAB3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CCDA58-DB17-4921-B20E-8752E59C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78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D029-6A76-476B-B476-98E5F7D4B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D1E6E6-D804-4387-B191-7A431AA21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483DF9-4493-480F-A614-BD83CD46C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832C5B-F2D4-4B68-A773-97CC63516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43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043019-1FE4-43DA-93ED-9E7568234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772CD7-F4C5-4221-859B-203BB4CB9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8F7B0B-EADA-4380-B931-6CF88255B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365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45E0F-C432-4D38-BAF4-501BBD005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1302" y="2194560"/>
            <a:ext cx="12976382" cy="7680960"/>
          </a:xfrm>
        </p:spPr>
        <p:txBody>
          <a:bodyPr anchor="b"/>
          <a:lstStyle>
            <a:lvl1pPr>
              <a:defRPr sz="123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49618-50AC-46F9-830B-DCB7FC52F2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04520" y="4739642"/>
            <a:ext cx="20368260" cy="23393400"/>
          </a:xfrm>
        </p:spPr>
        <p:txBody>
          <a:bodyPr/>
          <a:lstStyle>
            <a:lvl1pPr>
              <a:defRPr sz="12300"/>
            </a:lvl1pPr>
            <a:lvl2pPr>
              <a:defRPr sz="10800"/>
            </a:lvl2pPr>
            <a:lvl3pPr>
              <a:defRPr sz="92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206041-E875-429E-A3E5-2D4E2ECD74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1302" y="9875520"/>
            <a:ext cx="12976382" cy="18295622"/>
          </a:xfrm>
        </p:spPr>
        <p:txBody>
          <a:bodyPr/>
          <a:lstStyle>
            <a:lvl1pPr marL="0" indent="0">
              <a:buNone/>
              <a:defRPr sz="6100"/>
            </a:lvl1pPr>
            <a:lvl2pPr marL="1755648" indent="0">
              <a:buNone/>
              <a:defRPr sz="5400"/>
            </a:lvl2pPr>
            <a:lvl3pPr marL="3511296" indent="0">
              <a:buNone/>
              <a:defRPr sz="4600"/>
            </a:lvl3pPr>
            <a:lvl4pPr marL="5266944" indent="0">
              <a:buNone/>
              <a:defRPr sz="3800"/>
            </a:lvl4pPr>
            <a:lvl5pPr marL="7022592" indent="0">
              <a:buNone/>
              <a:defRPr sz="3800"/>
            </a:lvl5pPr>
            <a:lvl6pPr marL="8778240" indent="0">
              <a:buNone/>
              <a:defRPr sz="3800"/>
            </a:lvl6pPr>
            <a:lvl7pPr marL="10533888" indent="0">
              <a:buNone/>
              <a:defRPr sz="3800"/>
            </a:lvl7pPr>
            <a:lvl8pPr marL="12289536" indent="0">
              <a:buNone/>
              <a:defRPr sz="3800"/>
            </a:lvl8pPr>
            <a:lvl9pPr marL="14045184" indent="0">
              <a:buNone/>
              <a:defRPr sz="3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85969F-7BD2-471B-966D-2C4E877E7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587664-B37F-4D3F-B7A1-0C6FB540C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036986-F4A5-4D32-A8D1-6F5962AA7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8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F9290-BEC8-441C-8F6E-2C4024091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1302" y="2194560"/>
            <a:ext cx="12976382" cy="7680960"/>
          </a:xfrm>
        </p:spPr>
        <p:txBody>
          <a:bodyPr anchor="b"/>
          <a:lstStyle>
            <a:lvl1pPr>
              <a:defRPr sz="123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BB5C2A-F9F8-4027-9D88-FE76E69CF5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104520" y="4739642"/>
            <a:ext cx="20368260" cy="23393400"/>
          </a:xfrm>
        </p:spPr>
        <p:txBody>
          <a:bodyPr/>
          <a:lstStyle>
            <a:lvl1pPr marL="0" indent="0">
              <a:buNone/>
              <a:defRPr sz="12300"/>
            </a:lvl1pPr>
            <a:lvl2pPr marL="1755648" indent="0">
              <a:buNone/>
              <a:defRPr sz="10800"/>
            </a:lvl2pPr>
            <a:lvl3pPr marL="3511296" indent="0">
              <a:buNone/>
              <a:defRPr sz="9200"/>
            </a:lvl3pPr>
            <a:lvl4pPr marL="5266944" indent="0">
              <a:buNone/>
              <a:defRPr sz="7700"/>
            </a:lvl4pPr>
            <a:lvl5pPr marL="7022592" indent="0">
              <a:buNone/>
              <a:defRPr sz="7700"/>
            </a:lvl5pPr>
            <a:lvl6pPr marL="8778240" indent="0">
              <a:buNone/>
              <a:defRPr sz="7700"/>
            </a:lvl6pPr>
            <a:lvl7pPr marL="10533888" indent="0">
              <a:buNone/>
              <a:defRPr sz="7700"/>
            </a:lvl7pPr>
            <a:lvl8pPr marL="12289536" indent="0">
              <a:buNone/>
              <a:defRPr sz="7700"/>
            </a:lvl8pPr>
            <a:lvl9pPr marL="14045184" indent="0">
              <a:buNone/>
              <a:defRPr sz="77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A33278-E07B-4898-BBDD-3E2F55308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1302" y="9875520"/>
            <a:ext cx="12976382" cy="18295622"/>
          </a:xfrm>
        </p:spPr>
        <p:txBody>
          <a:bodyPr/>
          <a:lstStyle>
            <a:lvl1pPr marL="0" indent="0">
              <a:buNone/>
              <a:defRPr sz="6100"/>
            </a:lvl1pPr>
            <a:lvl2pPr marL="1755648" indent="0">
              <a:buNone/>
              <a:defRPr sz="5400"/>
            </a:lvl2pPr>
            <a:lvl3pPr marL="3511296" indent="0">
              <a:buNone/>
              <a:defRPr sz="4600"/>
            </a:lvl3pPr>
            <a:lvl4pPr marL="5266944" indent="0">
              <a:buNone/>
              <a:defRPr sz="3800"/>
            </a:lvl4pPr>
            <a:lvl5pPr marL="7022592" indent="0">
              <a:buNone/>
              <a:defRPr sz="3800"/>
            </a:lvl5pPr>
            <a:lvl6pPr marL="8778240" indent="0">
              <a:buNone/>
              <a:defRPr sz="3800"/>
            </a:lvl6pPr>
            <a:lvl7pPr marL="10533888" indent="0">
              <a:buNone/>
              <a:defRPr sz="3800"/>
            </a:lvl7pPr>
            <a:lvl8pPr marL="12289536" indent="0">
              <a:buNone/>
              <a:defRPr sz="3800"/>
            </a:lvl8pPr>
            <a:lvl9pPr marL="14045184" indent="0">
              <a:buNone/>
              <a:defRPr sz="3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01A3C1-E1DA-4345-82F7-7D0EB4811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078FA5-0E00-46E4-8F1A-60CDF1787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F9ACE5-EDA9-48C0-A3BC-1A2F5DFE5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01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EA1FB0-1C80-4CAD-B992-CFBEE0F9B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6060" y="1752603"/>
            <a:ext cx="34701480" cy="6362702"/>
          </a:xfrm>
          <a:prstGeom prst="rect">
            <a:avLst/>
          </a:prstGeom>
        </p:spPr>
        <p:txBody>
          <a:bodyPr vert="horz" lIns="351130" tIns="175565" rIns="351130" bIns="175565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516A70-064D-4E97-8B36-C077512C7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6060" y="8763000"/>
            <a:ext cx="34701480" cy="20886422"/>
          </a:xfrm>
          <a:prstGeom prst="rect">
            <a:avLst/>
          </a:prstGeom>
        </p:spPr>
        <p:txBody>
          <a:bodyPr vert="horz" lIns="351130" tIns="175565" rIns="351130" bIns="175565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F4E34-6EDD-47BD-A7F9-7CF197DE6B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766060" y="30510482"/>
            <a:ext cx="9052560" cy="1752600"/>
          </a:xfrm>
          <a:prstGeom prst="rect">
            <a:avLst/>
          </a:prstGeom>
        </p:spPr>
        <p:txBody>
          <a:bodyPr vert="horz" lIns="351130" tIns="175565" rIns="351130" bIns="175565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EFA1E-A591-4CBE-94F5-A0A601460961}" type="datetimeFigureOut">
              <a:rPr lang="en-US" smtClean="0"/>
              <a:t>4/20/2020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8273A-5C7D-4174-8335-B6119D875F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327380" y="30510482"/>
            <a:ext cx="13578840" cy="1752600"/>
          </a:xfrm>
          <a:prstGeom prst="rect">
            <a:avLst/>
          </a:prstGeom>
        </p:spPr>
        <p:txBody>
          <a:bodyPr vert="horz" lIns="351130" tIns="175565" rIns="351130" bIns="175565" rtlCol="0" anchor="ctr"/>
          <a:lstStyle>
            <a:lvl1pPr algn="ct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5AE20-67D1-4BCA-ABA1-A1B2368B11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8414980" y="30510482"/>
            <a:ext cx="9052560" cy="1752600"/>
          </a:xfrm>
          <a:prstGeom prst="rect">
            <a:avLst/>
          </a:prstGeom>
        </p:spPr>
        <p:txBody>
          <a:bodyPr vert="horz" lIns="351130" tIns="175565" rIns="351130" bIns="175565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06FC6-B2C5-4F9E-A93A-B04FA9FC4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7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511296" rtl="0" eaLnBrk="1" latinLnBrk="0" hangingPunct="1">
        <a:lnSpc>
          <a:spcPct val="90000"/>
        </a:lnSpc>
        <a:spcBef>
          <a:spcPct val="0"/>
        </a:spcBef>
        <a:buNone/>
        <a:defRPr sz="16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77824" indent="-877824" algn="l" defTabSz="3511296" rtl="0" eaLnBrk="1" latinLnBrk="0" hangingPunct="1">
        <a:lnSpc>
          <a:spcPct val="90000"/>
        </a:lnSpc>
        <a:spcBef>
          <a:spcPts val="3840"/>
        </a:spcBef>
        <a:buFont typeface="Arial" panose="020B0604020202020204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633472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6144768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7900416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9656064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1411712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3167360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4923008" indent="-877824" algn="l" defTabSz="3511296" rtl="0" eaLnBrk="1" latinLnBrk="0" hangingPunct="1">
        <a:lnSpc>
          <a:spcPct val="90000"/>
        </a:lnSpc>
        <a:spcBef>
          <a:spcPts val="1920"/>
        </a:spcBef>
        <a:buFont typeface="Arial" panose="020B0604020202020204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112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755648" algn="l" defTabSz="35112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2pPr>
      <a:lvl3pPr marL="3511296" algn="l" defTabSz="35112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5266944" algn="l" defTabSz="35112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7022592" algn="l" defTabSz="35112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778240" algn="l" defTabSz="35112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533888" algn="l" defTabSz="35112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2289536" algn="l" defTabSz="35112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4045184" algn="l" defTabSz="3511296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13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chart" Target="../charts/chart3.xml"/><Relationship Id="rId12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11" Type="http://schemas.microsoft.com/office/2007/relationships/hdphoto" Target="../media/hdphoto1.wdp"/><Relationship Id="rId5" Type="http://schemas.openxmlformats.org/officeDocument/2006/relationships/chart" Target="../charts/chart1.xml"/><Relationship Id="rId15" Type="http://schemas.openxmlformats.org/officeDocument/2006/relationships/image" Target="../media/image8.PNG"/><Relationship Id="rId10" Type="http://schemas.openxmlformats.org/officeDocument/2006/relationships/image" Target="../media/image4.png"/><Relationship Id="rId4" Type="http://schemas.openxmlformats.org/officeDocument/2006/relationships/image" Target="../media/image2.jpg"/><Relationship Id="rId9" Type="http://schemas.openxmlformats.org/officeDocument/2006/relationships/image" Target="../media/image3.jpeg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0375" y="491463"/>
            <a:ext cx="39243836" cy="32213201"/>
          </a:xfrm>
          <a:prstGeom prst="rect">
            <a:avLst/>
          </a:prstGeom>
          <a:solidFill>
            <a:srgbClr val="FF9933">
              <a:alpha val="0"/>
            </a:srgbClr>
          </a:solidFill>
          <a:ln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CAABDD6E-3896-4686-AEA9-B51D4ECF7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4700" y="514298"/>
            <a:ext cx="27138785" cy="396356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351130" tIns="175565" rIns="351130" bIns="175565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3072"/>
              </a:spcAft>
            </a:pPr>
            <a:r>
              <a:rPr lang="en-US" sz="6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Fish on Fluoxetine: Fins of Fury or Fins of Fainéant </a:t>
            </a:r>
            <a:endParaRPr lang="en-US" sz="66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en-US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V. Baur, C. </a:t>
            </a:r>
            <a:r>
              <a:rPr lang="en-US" sz="4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Cruciotti</a:t>
            </a:r>
            <a:r>
              <a:rPr lang="en-US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Gardner, I. </a:t>
            </a:r>
            <a:r>
              <a:rPr lang="en-US" sz="4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Kadrmas</a:t>
            </a:r>
            <a:r>
              <a:rPr lang="en-US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L. </a:t>
            </a:r>
            <a:r>
              <a:rPr lang="en-US" sz="4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Millward</a:t>
            </a:r>
            <a:r>
              <a:rPr lang="en-US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M. O’Boyle, S. Reeves, S. Greene,  &amp;  A.D. Szalda-Petree</a:t>
            </a:r>
          </a:p>
          <a:p>
            <a:pPr algn="ctr">
              <a:lnSpc>
                <a:spcPct val="107000"/>
              </a:lnSpc>
            </a:pPr>
            <a:r>
              <a:rPr lang="en-US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Psychology</a:t>
            </a:r>
          </a:p>
          <a:p>
            <a:pPr algn="ctr">
              <a:lnSpc>
                <a:spcPct val="107000"/>
              </a:lnSpc>
            </a:pPr>
            <a:r>
              <a:rPr lang="en-US" sz="4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 of Montana</a:t>
            </a:r>
          </a:p>
        </p:txBody>
      </p:sp>
      <p:sp>
        <p:nvSpPr>
          <p:cNvPr id="6" name="Text Box 1024">
            <a:extLst>
              <a:ext uri="{FF2B5EF4-FFF2-40B4-BE49-F238E27FC236}">
                <a16:creationId xmlns:a16="http://schemas.microsoft.com/office/drawing/2014/main" id="{1D0865E8-A4AC-416C-B801-F60AE8644333}"/>
              </a:ext>
            </a:extLst>
          </p:cNvPr>
          <p:cNvSpPr txBox="1"/>
          <p:nvPr/>
        </p:nvSpPr>
        <p:spPr>
          <a:xfrm>
            <a:off x="926005" y="3203617"/>
            <a:ext cx="11970326" cy="960120"/>
          </a:xfrm>
          <a:prstGeom prst="rect">
            <a:avLst/>
          </a:prstGeom>
          <a:gradFill flip="none" rotWithShape="1">
            <a:gsLst>
              <a:gs pos="0">
                <a:srgbClr val="FF9933">
                  <a:shade val="30000"/>
                  <a:satMod val="115000"/>
                </a:srgbClr>
              </a:gs>
              <a:gs pos="50000">
                <a:srgbClr val="FF9933">
                  <a:shade val="67500"/>
                  <a:satMod val="115000"/>
                </a:srgbClr>
              </a:gs>
              <a:gs pos="100000">
                <a:srgbClr val="FF9933">
                  <a:shade val="100000"/>
                  <a:satMod val="115000"/>
                </a:srgbClr>
              </a:gs>
            </a:gsLst>
            <a:lin ang="16200000" scaled="1"/>
            <a:tileRect/>
          </a:gradFill>
          <a:ln w="6350">
            <a:solidFill>
              <a:schemeClr val="bg1"/>
            </a:solidFill>
          </a:ln>
        </p:spPr>
        <p:txBody>
          <a:bodyPr rot="0" spcFirstLastPara="0" vert="horz" wrap="square" lIns="351130" tIns="175565" rIns="351130" bIns="17556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3072"/>
              </a:spcAft>
            </a:pP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3072"/>
              </a:spcAft>
            </a:pPr>
            <a:r>
              <a:rPr lang="en-US" sz="4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Text Box 30">
            <a:extLst>
              <a:ext uri="{FF2B5EF4-FFF2-40B4-BE49-F238E27FC236}">
                <a16:creationId xmlns:a16="http://schemas.microsoft.com/office/drawing/2014/main" id="{B8AC197A-C59B-424B-A665-88893791C81B}"/>
              </a:ext>
            </a:extLst>
          </p:cNvPr>
          <p:cNvSpPr txBox="1"/>
          <p:nvPr/>
        </p:nvSpPr>
        <p:spPr>
          <a:xfrm>
            <a:off x="27390438" y="3203617"/>
            <a:ext cx="11970325" cy="1032598"/>
          </a:xfrm>
          <a:prstGeom prst="rect">
            <a:avLst/>
          </a:prstGeom>
          <a:gradFill flip="none" rotWithShape="1">
            <a:gsLst>
              <a:gs pos="0">
                <a:srgbClr val="FF9933">
                  <a:shade val="30000"/>
                  <a:satMod val="115000"/>
                </a:srgbClr>
              </a:gs>
              <a:gs pos="50000">
                <a:srgbClr val="FF9933">
                  <a:shade val="67500"/>
                  <a:satMod val="115000"/>
                </a:srgbClr>
              </a:gs>
              <a:gs pos="100000">
                <a:srgbClr val="FF9933">
                  <a:shade val="100000"/>
                  <a:satMod val="115000"/>
                </a:srgbClr>
              </a:gs>
            </a:gsLst>
            <a:lin ang="16200000" scaled="1"/>
            <a:tileRect/>
          </a:gradFill>
          <a:ln w="6350">
            <a:solidFill>
              <a:schemeClr val="bg1"/>
            </a:solidFill>
          </a:ln>
        </p:spPr>
        <p:txBody>
          <a:bodyPr rot="0" spcFirstLastPara="0" vert="horz" wrap="square" lIns="351130" tIns="175565" rIns="351130" bIns="17556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3072"/>
              </a:spcAft>
            </a:pP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Results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3072"/>
              </a:spcAft>
            </a:pPr>
            <a:r>
              <a:rPr lang="en-US" sz="4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D0C1FA38-D924-4AC8-89A2-7663C4581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005" y="4236214"/>
            <a:ext cx="11970326" cy="8141241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351130" tIns="175565" rIns="351130" bIns="175565" anchor="t" anchorCtr="0">
            <a:noAutofit/>
          </a:bodyPr>
          <a:lstStyle/>
          <a:p>
            <a:pPr marL="526694" indent="-526694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Fluoxetine Effect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Anti-depressants are often improperly disposed or not filtered out of treated sewage, increasing their presence in the ecosystem (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Mackul'Ak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2016).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drug has been reported to cause changes in natural behavior of aquatic creatures living in affected environments (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Dzieweczynski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Hebert, 2012).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526694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Natural Behavior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buFont typeface="Arial" panose="020B0604020202020204" pitchFamily="34" charset="0"/>
              <a:buChar char="•"/>
            </a:pP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Betta splendens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males are aggressive for reproductive purposes (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Dzieweczynski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2005).</a:t>
            </a:r>
          </a:p>
          <a:p>
            <a:pPr marL="526694" indent="-351130"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Males secure territory in order to build a bubble nest to attract a female, and then raise the young on their own (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Dzieweczynski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2005).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02259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Audience Effects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Male behaviors vary according to the presence of a female, leading to a decrease in more offensive aggressive behaviors like biting (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Dzieweczynski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2005).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526694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526694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Aggressive Response Behaviors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four primary aggressive response behaviors used to chase away a rival and attract a female: biting, lateral displays, gill flaring, and fin spreading (</a:t>
            </a:r>
            <a:r>
              <a:rPr lang="en-US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Dzieweczynski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&amp; Hebert, 2012).</a:t>
            </a:r>
          </a:p>
          <a:p>
            <a:pPr marL="526694" indent="-526694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Box 1029">
            <a:extLst>
              <a:ext uri="{FF2B5EF4-FFF2-40B4-BE49-F238E27FC236}">
                <a16:creationId xmlns:a16="http://schemas.microsoft.com/office/drawing/2014/main" id="{4F2C092F-06A3-4E14-B4C2-2D8CA7FC7734}"/>
              </a:ext>
            </a:extLst>
          </p:cNvPr>
          <p:cNvSpPr txBox="1"/>
          <p:nvPr/>
        </p:nvSpPr>
        <p:spPr>
          <a:xfrm>
            <a:off x="926005" y="12377455"/>
            <a:ext cx="11903052" cy="1074811"/>
          </a:xfrm>
          <a:prstGeom prst="rect">
            <a:avLst/>
          </a:prstGeom>
          <a:gradFill flip="none" rotWithShape="1">
            <a:gsLst>
              <a:gs pos="0">
                <a:srgbClr val="FF9933">
                  <a:shade val="30000"/>
                  <a:satMod val="115000"/>
                </a:srgbClr>
              </a:gs>
              <a:gs pos="50000">
                <a:srgbClr val="FF9933">
                  <a:shade val="67500"/>
                  <a:satMod val="115000"/>
                </a:srgbClr>
              </a:gs>
              <a:gs pos="100000">
                <a:srgbClr val="FF9933">
                  <a:shade val="100000"/>
                  <a:satMod val="115000"/>
                </a:srgbClr>
              </a:gs>
            </a:gsLst>
            <a:lin ang="16200000" scaled="1"/>
            <a:tileRect/>
          </a:gradFill>
          <a:ln w="6350">
            <a:solidFill>
              <a:schemeClr val="bg1"/>
            </a:solidFill>
          </a:ln>
        </p:spPr>
        <p:txBody>
          <a:bodyPr rot="0" spcFirstLastPara="0" vert="horz" wrap="square" lIns="351130" tIns="175565" rIns="351130" bIns="17556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3072"/>
              </a:spcAft>
            </a:pP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Hypotheses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3072"/>
              </a:spcAft>
            </a:pPr>
            <a:r>
              <a:rPr lang="en-US" sz="4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0" name="Text Box 1030">
            <a:extLst>
              <a:ext uri="{FF2B5EF4-FFF2-40B4-BE49-F238E27FC236}">
                <a16:creationId xmlns:a16="http://schemas.microsoft.com/office/drawing/2014/main" id="{CAA14511-07E7-47E2-84F2-41D81F659A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6005" y="13660331"/>
            <a:ext cx="11903052" cy="243972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351130" tIns="175565" rIns="351130" bIns="175565" anchor="t" anchorCtr="0">
            <a:noAutofit/>
          </a:bodyPr>
          <a:lstStyle/>
          <a:p>
            <a:pPr>
              <a:lnSpc>
                <a:spcPct val="107000"/>
              </a:lnSpc>
              <a:buSzPts val="500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There will be a difference in the total amount of bites, and time lateral displaying, gill flaring, and fin spreading between the female primed and non-primed group.</a:t>
            </a:r>
          </a:p>
          <a:p>
            <a:pPr>
              <a:lnSpc>
                <a:spcPct val="107000"/>
              </a:lnSpc>
              <a:buSzPts val="500"/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buSzPts val="500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There will be a difference in the total amount of bites, and time lateral displaying, gill flaring, and fin spreading between the Fluoxetine condition and non-Fluoxetine conditions.</a:t>
            </a:r>
          </a:p>
          <a:p>
            <a:pPr>
              <a:lnSpc>
                <a:spcPct val="107000"/>
              </a:lnSpc>
              <a:buSzPts val="500"/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1027">
            <a:extLst>
              <a:ext uri="{FF2B5EF4-FFF2-40B4-BE49-F238E27FC236}">
                <a16:creationId xmlns:a16="http://schemas.microsoft.com/office/drawing/2014/main" id="{ED517DE2-3D64-4B49-8345-4E93301CD8F9}"/>
              </a:ext>
            </a:extLst>
          </p:cNvPr>
          <p:cNvSpPr txBox="1"/>
          <p:nvPr/>
        </p:nvSpPr>
        <p:spPr>
          <a:xfrm>
            <a:off x="975360" y="16172254"/>
            <a:ext cx="11871616" cy="960120"/>
          </a:xfrm>
          <a:prstGeom prst="rect">
            <a:avLst/>
          </a:prstGeom>
          <a:gradFill flip="none" rotWithShape="1">
            <a:gsLst>
              <a:gs pos="0">
                <a:srgbClr val="FF9933">
                  <a:shade val="30000"/>
                  <a:satMod val="115000"/>
                </a:srgbClr>
              </a:gs>
              <a:gs pos="50000">
                <a:srgbClr val="FF9933">
                  <a:shade val="67500"/>
                  <a:satMod val="115000"/>
                </a:srgbClr>
              </a:gs>
              <a:gs pos="100000">
                <a:srgbClr val="FF9933">
                  <a:shade val="100000"/>
                  <a:satMod val="115000"/>
                </a:srgbClr>
              </a:gs>
            </a:gsLst>
            <a:lin ang="16200000" scaled="1"/>
            <a:tileRect/>
          </a:gradFill>
          <a:ln w="6350">
            <a:solidFill>
              <a:srgbClr val="FF9933"/>
            </a:solidFill>
          </a:ln>
        </p:spPr>
        <p:txBody>
          <a:bodyPr rot="0" spcFirstLastPara="0" vert="horz" wrap="square" lIns="351130" tIns="175565" rIns="351130" bIns="17556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3072"/>
              </a:spcAft>
            </a:pP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Methods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3072"/>
              </a:spcAft>
            </a:pPr>
            <a:r>
              <a:rPr lang="en-US" sz="4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Text Box 6">
            <a:extLst>
              <a:ext uri="{FF2B5EF4-FFF2-40B4-BE49-F238E27FC236}">
                <a16:creationId xmlns:a16="http://schemas.microsoft.com/office/drawing/2014/main" id="{DE614D7C-8503-4C12-B46F-3E21BA819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607" y="17204575"/>
            <a:ext cx="11934492" cy="10568646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351130" tIns="175565" rIns="351130" bIns="175565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Participants &amp; Materials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26 male Betta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splendens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9 female Betta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splendens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served as subjects.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Each fish received their own tank with brown gravel, a heater, a bubbler, and males received a T-maze.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stock solution of 0.5 mmol was created using the antidepressant Fluoxetine. 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Two cameras and camera stands were used for recording all fish with the Debut Video Capture Software.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02259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Procedure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Males were screened prior to testing and randomly assigned to one of two groups: Female Prime or No Female Prime, while matched on latency to aggress toward a mirror.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There were 3 conditions used in this experiment: Baseline, Fluoxetine Exposure, and Return to Baseline.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Males in the drug group were exposed to the drug solution 3 hours prior to daily trials.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subjects completed 5 mirror trials daily where they swam from the start box to the goal box containing the mirror.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subjects were recorded, with the camera, once they reached the goal box containing the mirror for 30 seconds.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videos were broken down into the core four behaviors</a:t>
            </a:r>
          </a:p>
          <a:p>
            <a:pPr marL="850900" lvl="1" indent="174625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Biting </a:t>
            </a:r>
          </a:p>
          <a:p>
            <a:pPr marL="850900" lvl="1" indent="174625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Lateral Displays</a:t>
            </a:r>
          </a:p>
          <a:p>
            <a:pPr marL="850900" lvl="1" indent="174625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Gill Flaring</a:t>
            </a:r>
          </a:p>
          <a:p>
            <a:pPr marL="850900" lvl="1" indent="174625">
              <a:lnSpc>
                <a:spcPct val="107000"/>
              </a:lnSpc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 Spreading</a:t>
            </a:r>
          </a:p>
          <a:p>
            <a:pPr marL="526694" lvl="0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amount of bites, and time spend lateral displaying, gill flaring, and fin spreading were coded and analyzed. </a:t>
            </a:r>
          </a:p>
          <a:p>
            <a:pPr>
              <a:lnSpc>
                <a:spcPct val="107000"/>
              </a:lnSpc>
            </a:pP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(Diagram of procedure presented on bottom right.) 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7">
            <a:extLst>
              <a:ext uri="{FF2B5EF4-FFF2-40B4-BE49-F238E27FC236}">
                <a16:creationId xmlns:a16="http://schemas.microsoft.com/office/drawing/2014/main" id="{0AEB8FB8-CF5E-4128-9DA1-D430A7B166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90437" y="4163737"/>
            <a:ext cx="11970326" cy="9031134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351130" tIns="175565" rIns="351130" bIns="175565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(groups) X 3 (conditions) Mixed ANOVA conducted on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Bites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 main effect - (F(1,24)= 1.868, p= 0.184, </a:t>
            </a:r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0.072)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Condition main effect - (F(2,48)= 0.795, p=0.457, </a:t>
            </a:r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0.032)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 X Condition interaction - (F(2,48)= 0.666, p=0.518, </a:t>
            </a:r>
            <a:r>
              <a:rPr lang="el-GR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0.027)</a:t>
            </a:r>
          </a:p>
          <a:p>
            <a:pPr marL="175564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(groups) X 3 (conditions) Mixed ANOVA conducted on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Lateral Displays 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 main effect - (F(1,24)= 0.165, p= 0.688, </a:t>
            </a:r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0.007)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Condition main effect - (F(2,48)= 3.874, p=0.028, </a:t>
            </a:r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0.139) **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 X Condition interaction - (F(2,48)= 0.427, p=0.655, </a:t>
            </a:r>
            <a:r>
              <a:rPr lang="el-GR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0.017)</a:t>
            </a:r>
          </a:p>
          <a:p>
            <a:pPr marL="175564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(groups) X 3 (conditions) Mixed ANOVA conducted on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Gill Flaring 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 main effect - (F(1,24)= 0.002, p= 0.966, </a:t>
            </a:r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0.000)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Condition main effect - (F(2,48)= 7.232, p=0.002, </a:t>
            </a:r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0.232) ***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 X Condition interaction - (F(2,48)= 0.005, p=0.995, </a:t>
            </a:r>
            <a:r>
              <a:rPr lang="el-GR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0.000)</a:t>
            </a:r>
          </a:p>
          <a:p>
            <a:pPr marL="175564"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(groups) X 3 (conditions) Mixed ANOVA conducted on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 Spreading </a:t>
            </a:r>
            <a:endParaRPr lang="en-US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 main effect (F(1,24)= 0.006, p= 0.941, </a:t>
            </a:r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0.000)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Condition main effect - (F(2,48)= 5.102, p=0.010, </a:t>
            </a:r>
            <a:r>
              <a:rPr lang="el-GR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0.175) ***</a:t>
            </a:r>
          </a:p>
          <a:p>
            <a:pPr marL="526694" indent="-35113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Group X Condition interaction - (F(2,48)= 0.757, p=0.475, </a:t>
            </a:r>
            <a:r>
              <a:rPr lang="el-GR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η</a:t>
            </a:r>
            <a:r>
              <a:rPr lang="en-US" sz="2400" dirty="0">
                <a:solidFill>
                  <a:srgbClr val="01020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p2= 0.031)</a:t>
            </a: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SzPts val="500"/>
              <a:buFont typeface="Arial" panose="020B0604020202020204" pitchFamily="34" charset="0"/>
              <a:buChar char="•"/>
            </a:pPr>
            <a:endParaRPr lang="en-US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26694" indent="-351130">
              <a:lnSpc>
                <a:spcPct val="107000"/>
              </a:lnSpc>
              <a:buSzPts val="5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 &lt; .10,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**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 &lt; .05,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***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 &lt; .01</a:t>
            </a:r>
          </a:p>
        </p:txBody>
      </p:sp>
      <p:sp>
        <p:nvSpPr>
          <p:cNvPr id="14" name="Text Box 1025">
            <a:extLst>
              <a:ext uri="{FF2B5EF4-FFF2-40B4-BE49-F238E27FC236}">
                <a16:creationId xmlns:a16="http://schemas.microsoft.com/office/drawing/2014/main" id="{0B508555-864E-41F9-A798-E010F5591CE7}"/>
              </a:ext>
            </a:extLst>
          </p:cNvPr>
          <p:cNvSpPr txBox="1"/>
          <p:nvPr/>
        </p:nvSpPr>
        <p:spPr>
          <a:xfrm>
            <a:off x="27390438" y="12745931"/>
            <a:ext cx="11970325" cy="914400"/>
          </a:xfrm>
          <a:prstGeom prst="rect">
            <a:avLst/>
          </a:prstGeom>
          <a:gradFill flip="none" rotWithShape="1">
            <a:gsLst>
              <a:gs pos="0">
                <a:srgbClr val="FF9933">
                  <a:shade val="30000"/>
                  <a:satMod val="115000"/>
                </a:srgbClr>
              </a:gs>
              <a:gs pos="50000">
                <a:srgbClr val="FF9933">
                  <a:shade val="67500"/>
                  <a:satMod val="115000"/>
                </a:srgbClr>
              </a:gs>
              <a:gs pos="100000">
                <a:srgbClr val="FF9933">
                  <a:shade val="100000"/>
                  <a:satMod val="115000"/>
                </a:srgbClr>
              </a:gs>
            </a:gsLst>
            <a:lin ang="16200000" scaled="1"/>
            <a:tileRect/>
          </a:gradFill>
          <a:ln w="6350">
            <a:solidFill>
              <a:schemeClr val="bg1"/>
            </a:solidFill>
          </a:ln>
        </p:spPr>
        <p:txBody>
          <a:bodyPr rot="0" spcFirstLastPara="0" vert="horz" wrap="square" lIns="351130" tIns="175565" rIns="351130" bIns="17556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3072"/>
              </a:spcAft>
            </a:pP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Discussion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 Box 8">
            <a:extLst>
              <a:ext uri="{FF2B5EF4-FFF2-40B4-BE49-F238E27FC236}">
                <a16:creationId xmlns:a16="http://schemas.microsoft.com/office/drawing/2014/main" id="{7299A7F2-824D-4152-8792-3E63520E5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41487" y="13660332"/>
            <a:ext cx="11970327" cy="9460926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351130" tIns="175565" rIns="351130" bIns="175565" anchor="t" anchorCtr="0">
            <a:noAutofit/>
          </a:bodyPr>
          <a:lstStyle/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Hypotheses Findings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Hypothesis one was not supported. No significant differences were found between the female primed and no female primed groups.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Hypothesis two was supported. There was a significant decrease in behavior during the drug condition when compared to the baseline conditions.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Implications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drug has a significant negative impact on three of the four aggressive response behaviors.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negative i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mpact affects low risk behaviors used to intimidate a rival. Biting however, is a high risk behavior used for self-defense and elimination; making it the least common behavior and not often recorded. 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administration of the drug has a clear effect on the aggressive response behaviors, resulting in a decreased arousal when presented with a rival. This decreased arousal has an impact on their instinctual territorial behavior which is key to reproduction.</a:t>
            </a:r>
          </a:p>
          <a:p>
            <a:pPr marL="702259">
              <a:lnSpc>
                <a:spcPct val="107000"/>
              </a:lnSpc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Potential Future Changes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this project the age of the </a:t>
            </a:r>
            <a:r>
              <a:rPr lang="en-US" sz="2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Betta splendens 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was unknown, but future projects could specify an age range or acquire subjects through a specified breeding pool.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recording methods pose a unique challenge that could be overcome by water proof cameras. This would allow us to examine the behaviors more closely and from a more effective angle behind a two way mirror.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 Box 1032">
            <a:extLst>
              <a:ext uri="{FF2B5EF4-FFF2-40B4-BE49-F238E27FC236}">
                <a16:creationId xmlns:a16="http://schemas.microsoft.com/office/drawing/2014/main" id="{D2A8D447-A97D-428A-A71A-C558425A527D}"/>
              </a:ext>
            </a:extLst>
          </p:cNvPr>
          <p:cNvSpPr txBox="1"/>
          <p:nvPr/>
        </p:nvSpPr>
        <p:spPr>
          <a:xfrm>
            <a:off x="852774" y="27624691"/>
            <a:ext cx="11970325" cy="1057495"/>
          </a:xfrm>
          <a:prstGeom prst="rect">
            <a:avLst/>
          </a:prstGeom>
          <a:gradFill flip="none" rotWithShape="1">
            <a:gsLst>
              <a:gs pos="0">
                <a:srgbClr val="FF9933">
                  <a:shade val="30000"/>
                  <a:satMod val="115000"/>
                </a:srgbClr>
              </a:gs>
              <a:gs pos="50000">
                <a:srgbClr val="FF9933">
                  <a:shade val="67500"/>
                  <a:satMod val="115000"/>
                </a:srgbClr>
              </a:gs>
              <a:gs pos="100000">
                <a:srgbClr val="FF9933">
                  <a:shade val="100000"/>
                  <a:satMod val="115000"/>
                </a:srgbClr>
              </a:gs>
            </a:gsLst>
            <a:lin ang="16200000" scaled="1"/>
            <a:tileRect/>
          </a:gradFill>
          <a:ln w="6350">
            <a:solidFill>
              <a:schemeClr val="bg1"/>
            </a:solidFill>
          </a:ln>
        </p:spPr>
        <p:txBody>
          <a:bodyPr rot="0" spcFirstLastPara="0" vert="horz" wrap="square" lIns="351130" tIns="175565" rIns="351130" bIns="17556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3072"/>
              </a:spcAft>
            </a:pP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References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1035">
            <a:extLst>
              <a:ext uri="{FF2B5EF4-FFF2-40B4-BE49-F238E27FC236}">
                <a16:creationId xmlns:a16="http://schemas.microsoft.com/office/drawing/2014/main" id="{CBD8081A-0EFE-4BBF-9B52-EE6B2BCBC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5836" y="28736740"/>
            <a:ext cx="11783946" cy="3232661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rot="0" vert="horz" wrap="square" lIns="351130" tIns="175565" rIns="351130" bIns="175565" anchor="t" anchorCtr="0">
            <a:noAutofit/>
          </a:bodyPr>
          <a:lstStyle/>
          <a:p>
            <a:pPr defTabSz="702259"/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Dzieweczynski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T. L.,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Earley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R. L., Green, T. M., and Rowland, W. J. (2005). Audience effect is context </a:t>
            </a:r>
          </a:p>
          <a:p>
            <a:pPr defTabSz="702259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	dependent in Siamese fighting fish, 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Betta </a:t>
            </a:r>
            <a:r>
              <a:rPr lang="en-US" sz="2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splendens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Behavioral Ecology, 16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(6), 1025-1030.</a:t>
            </a:r>
          </a:p>
          <a:p>
            <a:pPr defTabSz="702259"/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defTabSz="702259"/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Dzieweczynski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T. L., and Hebert, O. L. (2012). Fluoxetine alters behavioral consistency of aggression and </a:t>
            </a:r>
          </a:p>
          <a:p>
            <a:pPr defTabSz="702259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	courtship in male Siamese 	fighting fish, 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Betta </a:t>
            </a:r>
            <a:r>
              <a:rPr lang="en-US" sz="2000" i="1" dirty="0" err="1">
                <a:latin typeface="Times New Roman" panose="02020603050405020304" pitchFamily="18" charset="0"/>
                <a:ea typeface="Calibri" panose="020F0502020204030204" pitchFamily="34" charset="0"/>
              </a:rPr>
              <a:t>splendens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r>
              <a:rPr lang="en-US" sz="2000" i="1" dirty="0">
                <a:latin typeface="Times New Roman" panose="02020603050405020304" pitchFamily="18" charset="0"/>
                <a:ea typeface="Calibri" panose="020F0502020204030204" pitchFamily="34" charset="0"/>
              </a:rPr>
              <a:t>Physiology &amp; Behavior, 107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(1), 92-97. 	doi:10.1016/j.physbeh.2012.06.007.</a:t>
            </a:r>
          </a:p>
          <a:p>
            <a:pPr defTabSz="702259"/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defTabSz="702259"/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Mackul'Ak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T.,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Bodik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I., Hasan, J.,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Grabic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R.,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Golovko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O.,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Vojs-Stanova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A.,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Gál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M.,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Naumowicz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M., </a:t>
            </a:r>
          </a:p>
          <a:p>
            <a:pPr defTabSz="702259"/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	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Tichý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J., </a:t>
            </a:r>
            <a:r>
              <a:rPr lang="en-US" sz="2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Brandeburová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, P., &amp; Hives, J. (2016). Dominant psychoactive drugs in the Central European 	region: A wastewater study. Forensic Science International, 267, 42-51.</a:t>
            </a:r>
          </a:p>
          <a:p>
            <a:pPr defTabSz="702259"/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19" name="Picture 18" descr="C:\Users\starynight7693\AppData\Local\Microsoft\Windows\INetCache\Content.Word\Betta Diagram.png">
            <a:extLst>
              <a:ext uri="{FF2B5EF4-FFF2-40B4-BE49-F238E27FC236}">
                <a16:creationId xmlns:a16="http://schemas.microsoft.com/office/drawing/2014/main" id="{0D1C15F6-049E-411F-85B6-C1AC14F985B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6844" y="23333157"/>
            <a:ext cx="10440378" cy="388802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AutoShape 2" descr="University of Montan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293" y="925171"/>
            <a:ext cx="6500570" cy="1181922"/>
          </a:xfrm>
          <a:prstGeom prst="rect">
            <a:avLst/>
          </a:prstGeom>
        </p:spPr>
      </p:pic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DA8CAD50-3848-4332-BDAA-A900FA0645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1467641"/>
              </p:ext>
            </p:extLst>
          </p:nvPr>
        </p:nvGraphicFramePr>
        <p:xfrm>
          <a:off x="13746873" y="5114072"/>
          <a:ext cx="12880599" cy="6264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3D06ACBC-685C-47DD-A014-BD02607FA4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546253"/>
              </p:ext>
            </p:extLst>
          </p:nvPr>
        </p:nvGraphicFramePr>
        <p:xfrm>
          <a:off x="13643581" y="12164003"/>
          <a:ext cx="12877424" cy="6348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FC0F7D22-2D84-4539-A226-63FB717EF0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04893160"/>
              </p:ext>
            </p:extLst>
          </p:nvPr>
        </p:nvGraphicFramePr>
        <p:xfrm>
          <a:off x="13596875" y="18898615"/>
          <a:ext cx="13039850" cy="637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0FC616FF-0EB0-4656-B8FF-32DBF2284D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8775225"/>
              </p:ext>
            </p:extLst>
          </p:nvPr>
        </p:nvGraphicFramePr>
        <p:xfrm>
          <a:off x="13571621" y="25643373"/>
          <a:ext cx="13090358" cy="6328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43" name="Rectangle 42"/>
          <p:cNvSpPr/>
          <p:nvPr/>
        </p:nvSpPr>
        <p:spPr>
          <a:xfrm>
            <a:off x="33070878" y="28564374"/>
            <a:ext cx="3563754" cy="283149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0388054" y="28564374"/>
            <a:ext cx="2718636" cy="283149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solidFill>
              <a:srgbClr val="E7E6E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33083831" y="28549739"/>
            <a:ext cx="45719" cy="2831499"/>
          </a:xfrm>
          <a:prstGeom prst="rect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endParaRPr lang="en-US"/>
          </a:p>
        </p:txBody>
      </p:sp>
      <p:pic>
        <p:nvPicPr>
          <p:cNvPr id="47" name="Picture 46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1729" y="29331697"/>
            <a:ext cx="1501631" cy="1388041"/>
          </a:xfrm>
          <a:prstGeom prst="rect">
            <a:avLst/>
          </a:prstGeom>
          <a:noFill/>
        </p:spPr>
      </p:pic>
      <p:cxnSp>
        <p:nvCxnSpPr>
          <p:cNvPr id="1029" name="Straight Connector 1028"/>
          <p:cNvCxnSpPr/>
          <p:nvPr/>
        </p:nvCxnSpPr>
        <p:spPr>
          <a:xfrm flipH="1">
            <a:off x="32787098" y="28375187"/>
            <a:ext cx="646387" cy="144524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2818441" y="29983948"/>
            <a:ext cx="693682" cy="15532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4" name="Picture 20" descr="Image result for camera icon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14524" r="17055" b="21842"/>
          <a:stretch/>
        </p:blipFill>
        <p:spPr bwMode="auto">
          <a:xfrm rot="16200000">
            <a:off x="32563728" y="29491911"/>
            <a:ext cx="747554" cy="74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TextBox 1036"/>
          <p:cNvSpPr txBox="1"/>
          <p:nvPr/>
        </p:nvSpPr>
        <p:spPr>
          <a:xfrm rot="5400000">
            <a:off x="34988049" y="29749291"/>
            <a:ext cx="2831499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Mirror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AF7409-45C8-46A3-A292-422BD8C752CE}"/>
              </a:ext>
            </a:extLst>
          </p:cNvPr>
          <p:cNvSpPr txBox="1"/>
          <p:nvPr/>
        </p:nvSpPr>
        <p:spPr>
          <a:xfrm>
            <a:off x="30864834" y="27592197"/>
            <a:ext cx="17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</a:rPr>
              <a:t>Alleyway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591E055-D034-4064-9CD6-E09903B7A4B7}"/>
              </a:ext>
            </a:extLst>
          </p:cNvPr>
          <p:cNvCxnSpPr>
            <a:cxnSpLocks/>
          </p:cNvCxnSpPr>
          <p:nvPr/>
        </p:nvCxnSpPr>
        <p:spPr>
          <a:xfrm flipH="1">
            <a:off x="31635586" y="28097013"/>
            <a:ext cx="192042" cy="3727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355311D-41CC-46BF-AA49-1D03E231C88D}"/>
              </a:ext>
            </a:extLst>
          </p:cNvPr>
          <p:cNvSpPr txBox="1"/>
          <p:nvPr/>
        </p:nvSpPr>
        <p:spPr>
          <a:xfrm>
            <a:off x="34338126" y="27592197"/>
            <a:ext cx="2011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Goal Box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ADFD487-9D78-4EA0-B6B8-62691DB4C9D3}"/>
              </a:ext>
            </a:extLst>
          </p:cNvPr>
          <p:cNvCxnSpPr>
            <a:cxnSpLocks/>
          </p:cNvCxnSpPr>
          <p:nvPr/>
        </p:nvCxnSpPr>
        <p:spPr>
          <a:xfrm flipH="1">
            <a:off x="35023926" y="28097013"/>
            <a:ext cx="192042" cy="3727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728D897-F6DF-46F2-8917-D5637FFD95DC}"/>
              </a:ext>
            </a:extLst>
          </p:cNvPr>
          <p:cNvSpPr txBox="1"/>
          <p:nvPr/>
        </p:nvSpPr>
        <p:spPr>
          <a:xfrm>
            <a:off x="31268471" y="31819327"/>
            <a:ext cx="4330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Discriminative Stimulus 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C745E5B-662C-4A09-A292-5A0BB70A9AC8}"/>
              </a:ext>
            </a:extLst>
          </p:cNvPr>
          <p:cNvCxnSpPr>
            <a:cxnSpLocks/>
          </p:cNvCxnSpPr>
          <p:nvPr/>
        </p:nvCxnSpPr>
        <p:spPr>
          <a:xfrm flipV="1">
            <a:off x="32937505" y="31490467"/>
            <a:ext cx="133373" cy="4789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CFA7154-DFCE-43F8-B6B9-13873B565E3E}"/>
              </a:ext>
            </a:extLst>
          </p:cNvPr>
          <p:cNvSpPr txBox="1"/>
          <p:nvPr/>
        </p:nvSpPr>
        <p:spPr>
          <a:xfrm>
            <a:off x="30605433" y="29389682"/>
            <a:ext cx="16865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Camera/ Stand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30A37D9-48AE-4DE4-954B-C6623973499E}"/>
              </a:ext>
            </a:extLst>
          </p:cNvPr>
          <p:cNvCxnSpPr/>
          <p:nvPr/>
        </p:nvCxnSpPr>
        <p:spPr>
          <a:xfrm>
            <a:off x="32112284" y="29965488"/>
            <a:ext cx="3609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Food on a rock&#10;&#10;Description automatically generated">
            <a:extLst>
              <a:ext uri="{FF2B5EF4-FFF2-40B4-BE49-F238E27FC236}">
                <a16:creationId xmlns:a16="http://schemas.microsoft.com/office/drawing/2014/main" id="{4AC17752-501B-47A7-A760-CF9AFD2E5E7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1744" y="4399964"/>
            <a:ext cx="1657581" cy="1286054"/>
          </a:xfrm>
          <a:prstGeom prst="rect">
            <a:avLst/>
          </a:prstGeom>
        </p:spPr>
      </p:pic>
      <p:pic>
        <p:nvPicPr>
          <p:cNvPr id="54" name="Picture 53" descr="A picture containing zebra, animal, food, small&#10;&#10;Description automatically generated">
            <a:extLst>
              <a:ext uri="{FF2B5EF4-FFF2-40B4-BE49-F238E27FC236}">
                <a16:creationId xmlns:a16="http://schemas.microsoft.com/office/drawing/2014/main" id="{575E941D-F351-47B7-80BE-357F49B5EDE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4852" y="25277167"/>
            <a:ext cx="1653927" cy="1170471"/>
          </a:xfrm>
          <a:prstGeom prst="rect">
            <a:avLst/>
          </a:prstGeom>
        </p:spPr>
      </p:pic>
      <p:pic>
        <p:nvPicPr>
          <p:cNvPr id="56" name="Picture 55" descr="A picture containing rock, stone, sitting, food&#10;&#10;Description automatically generated">
            <a:extLst>
              <a:ext uri="{FF2B5EF4-FFF2-40B4-BE49-F238E27FC236}">
                <a16:creationId xmlns:a16="http://schemas.microsoft.com/office/drawing/2014/main" id="{EFFD0817-1E6D-4332-A0A4-3D409626D8B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229904" y="18351122"/>
            <a:ext cx="1181265" cy="1657581"/>
          </a:xfrm>
          <a:prstGeom prst="rect">
            <a:avLst/>
          </a:prstGeom>
        </p:spPr>
      </p:pic>
      <p:pic>
        <p:nvPicPr>
          <p:cNvPr id="58" name="Picture 57" descr="A picture containing food, indoor, pizza, toppings&#10;&#10;Description automatically generated">
            <a:extLst>
              <a:ext uri="{FF2B5EF4-FFF2-40B4-BE49-F238E27FC236}">
                <a16:creationId xmlns:a16="http://schemas.microsoft.com/office/drawing/2014/main" id="{F6F3A0DD-AA37-4B8C-9A5C-E6FEF24A198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4852" y="11801549"/>
            <a:ext cx="1653927" cy="117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574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43218</TotalTime>
  <Words>601</Words>
  <Application>Microsoft Office PowerPoint</Application>
  <PresentationFormat>Custom</PresentationFormat>
  <Paragraphs>106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starynight7693</dc:creator>
  <cp:lastModifiedBy>Greene, Susan</cp:lastModifiedBy>
  <cp:revision>93</cp:revision>
  <cp:lastPrinted>2018-04-03T16:57:27Z</cp:lastPrinted>
  <dcterms:created xsi:type="dcterms:W3CDTF">2018-04-03T00:49:46Z</dcterms:created>
  <dcterms:modified xsi:type="dcterms:W3CDTF">2020-04-20T21:30:04Z</dcterms:modified>
</cp:coreProperties>
</file>