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43891200" cy="40233600"/>
  <p:notesSz cx="9296400" cy="70104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2672">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E827"/>
    <a:srgbClr val="E848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6688"/>
    <p:restoredTop sz="94713"/>
  </p:normalViewPr>
  <p:slideViewPr>
    <p:cSldViewPr snapToGrid="0">
      <p:cViewPr>
        <p:scale>
          <a:sx n="45" d="100"/>
          <a:sy n="45" d="100"/>
        </p:scale>
        <p:origin x="-3856" y="-6440"/>
      </p:cViewPr>
      <p:guideLst>
        <p:guide orient="horz" pos="12672"/>
        <p:guide pos="138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rachelseverson/Box%20Sync/Talks/UMCUR/2020/Anthropomorphism%20and%20Mind%20Reading%20Motivation/Kali_Anth%20and%20ToM%20Study%20Figure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rachelseverson/Box%20Sync/Talks/UMCUR/2020/Anthropomorphism%20and%20Mind%20Reading%20Motivation/Kali_Anth%20and%20ToM%20Study%20Figure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rachelseverson/Box%20Sync/Talks/UMCUR/2020/Anthropomorphism%20and%20Mind%20Reading%20Motivation/Kali_Anth%20and%20ToM%20Study%20Figure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rachelseverson/Box%20Sync/Talks/UMCUR/2020/Anthropomorphism%20and%20Mind%20Reading%20Motivation/Kali_Anth%20and%20ToM%20Study%20Figure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rachelseverson/Box%20Sync/Talks/UMCUR/2020/Anthropomorphism%20and%20Mind%20Reading%20Motivation/Kali_Anth%20and%20ToM%20Study%20Figures.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A458-EE4E-A1DA-F9B946DD60E3}"/>
              </c:ext>
            </c:extLst>
          </c:dPt>
          <c:dPt>
            <c:idx val="1"/>
            <c:invertIfNegative val="0"/>
            <c:bubble3D val="0"/>
            <c:spPr>
              <a:solidFill>
                <a:schemeClr val="accent5"/>
              </a:solidFill>
              <a:ln>
                <a:noFill/>
              </a:ln>
              <a:effectLst/>
            </c:spPr>
            <c:extLst>
              <c:ext xmlns:c16="http://schemas.microsoft.com/office/drawing/2014/chart" uri="{C3380CC4-5D6E-409C-BE32-E72D297353CC}">
                <c16:uniqueId val="{00000003-A458-EE4E-A1DA-F9B946DD60E3}"/>
              </c:ext>
            </c:extLst>
          </c:dPt>
          <c:errBars>
            <c:errBarType val="both"/>
            <c:errValType val="cust"/>
            <c:noEndCap val="0"/>
            <c:plus>
              <c:numRef>
                <c:f>Sheet1!$E$6:$E$7</c:f>
                <c:numCache>
                  <c:formatCode>General</c:formatCode>
                  <c:ptCount val="2"/>
                  <c:pt idx="0">
                    <c:v>0.84499999999999997</c:v>
                  </c:pt>
                  <c:pt idx="1">
                    <c:v>1.0649999999999999</c:v>
                  </c:pt>
                </c:numCache>
              </c:numRef>
            </c:plus>
            <c:minus>
              <c:numRef>
                <c:f>Sheet1!$E$6:$E$7</c:f>
                <c:numCache>
                  <c:formatCode>General</c:formatCode>
                  <c:ptCount val="2"/>
                  <c:pt idx="0">
                    <c:v>0.84499999999999997</c:v>
                  </c:pt>
                  <c:pt idx="1">
                    <c:v>1.0649999999999999</c:v>
                  </c:pt>
                </c:numCache>
              </c:numRef>
            </c:minus>
            <c:spPr>
              <a:noFill/>
              <a:ln w="9525" cap="flat" cmpd="sng" algn="ctr">
                <a:solidFill>
                  <a:schemeClr val="tx1">
                    <a:lumMod val="65000"/>
                    <a:lumOff val="35000"/>
                  </a:schemeClr>
                </a:solidFill>
                <a:round/>
              </a:ln>
              <a:effectLst/>
            </c:spPr>
          </c:errBars>
          <c:cat>
            <c:strRef>
              <c:f>Sheet1!$B$6:$B$7</c:f>
              <c:strCache>
                <c:ptCount val="2"/>
                <c:pt idx="0">
                  <c:v>IDAQ-CF Tech-Nature (𝛼 =.81)</c:v>
                </c:pt>
                <c:pt idx="1">
                  <c:v>IDAQ-CF Animal (𝛼 =.78)</c:v>
                </c:pt>
              </c:strCache>
            </c:strRef>
          </c:cat>
          <c:val>
            <c:numRef>
              <c:f>Sheet1!$C$6:$C$7</c:f>
              <c:numCache>
                <c:formatCode>General</c:formatCode>
                <c:ptCount val="2"/>
                <c:pt idx="0">
                  <c:v>2.76</c:v>
                </c:pt>
                <c:pt idx="1">
                  <c:v>6.48</c:v>
                </c:pt>
              </c:numCache>
            </c:numRef>
          </c:val>
          <c:extLst>
            <c:ext xmlns:c16="http://schemas.microsoft.com/office/drawing/2014/chart" uri="{C3380CC4-5D6E-409C-BE32-E72D297353CC}">
              <c16:uniqueId val="{00000004-A458-EE4E-A1DA-F9B946DD60E3}"/>
            </c:ext>
          </c:extLst>
        </c:ser>
        <c:dLbls>
          <c:showLegendKey val="0"/>
          <c:showVal val="0"/>
          <c:showCatName val="0"/>
          <c:showSerName val="0"/>
          <c:showPercent val="0"/>
          <c:showBubbleSize val="0"/>
        </c:dLbls>
        <c:gapWidth val="219"/>
        <c:overlap val="-27"/>
        <c:axId val="1792476112"/>
        <c:axId val="1792477792"/>
      </c:barChart>
      <c:catAx>
        <c:axId val="17924761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792477792"/>
        <c:crosses val="autoZero"/>
        <c:auto val="1"/>
        <c:lblAlgn val="ctr"/>
        <c:lblOffset val="100"/>
        <c:noMultiLvlLbl val="0"/>
      </c:catAx>
      <c:valAx>
        <c:axId val="1792477792"/>
        <c:scaling>
          <c:orientation val="minMax"/>
          <c:max val="10"/>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US" sz="2800" dirty="0"/>
                  <a:t>Mean Score</a:t>
                </a:r>
              </a:p>
            </c:rich>
          </c:tx>
          <c:layout>
            <c:manualLayout>
              <c:xMode val="edge"/>
              <c:yMode val="edge"/>
              <c:x val="2.5235565058081541E-2"/>
              <c:y val="0.29589538503153601"/>
            </c:manualLayout>
          </c:layout>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7924761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barChart>
        <c:barDir val="col"/>
        <c:grouping val="clustered"/>
        <c:varyColors val="0"/>
        <c:ser>
          <c:idx val="0"/>
          <c:order val="0"/>
          <c:tx>
            <c:strRef>
              <c:f>Sheet1!$B$5</c:f>
              <c:strCache>
                <c:ptCount val="1"/>
                <c:pt idx="0">
                  <c:v>MRM (𝛼 =.49)</c:v>
                </c:pt>
              </c:strCache>
            </c:strRef>
          </c:tx>
          <c:spPr>
            <a:solidFill>
              <a:schemeClr val="accent3"/>
            </a:solidFill>
            <a:ln>
              <a:noFill/>
            </a:ln>
            <a:effectLst/>
          </c:spPr>
          <c:invertIfNegative val="0"/>
          <c:dPt>
            <c:idx val="0"/>
            <c:invertIfNegative val="0"/>
            <c:bubble3D val="0"/>
            <c:spPr>
              <a:solidFill>
                <a:schemeClr val="accent3"/>
              </a:solidFill>
              <a:ln>
                <a:noFill/>
              </a:ln>
              <a:effectLst/>
            </c:spPr>
            <c:extLst>
              <c:ext xmlns:c16="http://schemas.microsoft.com/office/drawing/2014/chart" uri="{C3380CC4-5D6E-409C-BE32-E72D297353CC}">
                <c16:uniqueId val="{00000001-1093-3B42-BA12-61819182410E}"/>
              </c:ext>
            </c:extLst>
          </c:dPt>
          <c:errBars>
            <c:errBarType val="both"/>
            <c:errValType val="cust"/>
            <c:noEndCap val="0"/>
            <c:plus>
              <c:numRef>
                <c:f>Sheet1!$E$5</c:f>
                <c:numCache>
                  <c:formatCode>General</c:formatCode>
                  <c:ptCount val="1"/>
                  <c:pt idx="0">
                    <c:v>3.855</c:v>
                  </c:pt>
                </c:numCache>
              </c:numRef>
            </c:plus>
            <c:minus>
              <c:numRef>
                <c:f>Sheet1!$E$5</c:f>
                <c:numCache>
                  <c:formatCode>General</c:formatCode>
                  <c:ptCount val="1"/>
                  <c:pt idx="0">
                    <c:v>3.855</c:v>
                  </c:pt>
                </c:numCache>
              </c:numRef>
            </c:minus>
            <c:spPr>
              <a:noFill/>
              <a:ln w="9525" cap="flat" cmpd="sng" algn="ctr">
                <a:solidFill>
                  <a:schemeClr val="tx1">
                    <a:lumMod val="65000"/>
                    <a:lumOff val="35000"/>
                  </a:schemeClr>
                </a:solidFill>
                <a:round/>
              </a:ln>
              <a:effectLst/>
            </c:spPr>
          </c:errBars>
          <c:cat>
            <c:strRef>
              <c:f>Sheet1!$B$5</c:f>
              <c:strCache>
                <c:ptCount val="1"/>
                <c:pt idx="0">
                  <c:v>MRM (𝛼 =.49)</c:v>
                </c:pt>
              </c:strCache>
            </c:strRef>
          </c:cat>
          <c:val>
            <c:numRef>
              <c:f>Sheet1!$C$5</c:f>
              <c:numCache>
                <c:formatCode>General</c:formatCode>
                <c:ptCount val="1"/>
                <c:pt idx="0">
                  <c:v>66.849999999999994</c:v>
                </c:pt>
              </c:numCache>
            </c:numRef>
          </c:val>
          <c:extLst>
            <c:ext xmlns:c16="http://schemas.microsoft.com/office/drawing/2014/chart" uri="{C3380CC4-5D6E-409C-BE32-E72D297353CC}">
              <c16:uniqueId val="{00000002-1093-3B42-BA12-61819182410E}"/>
            </c:ext>
          </c:extLst>
        </c:ser>
        <c:dLbls>
          <c:showLegendKey val="0"/>
          <c:showVal val="0"/>
          <c:showCatName val="0"/>
          <c:showSerName val="0"/>
          <c:showPercent val="0"/>
          <c:showBubbleSize val="0"/>
        </c:dLbls>
        <c:gapWidth val="219"/>
        <c:overlap val="-27"/>
        <c:axId val="1823138976"/>
        <c:axId val="1792691136"/>
      </c:barChart>
      <c:catAx>
        <c:axId val="1823138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792691136"/>
        <c:crosses val="autoZero"/>
        <c:auto val="1"/>
        <c:lblAlgn val="ctr"/>
        <c:lblOffset val="100"/>
        <c:noMultiLvlLbl val="0"/>
      </c:catAx>
      <c:valAx>
        <c:axId val="1792691136"/>
        <c:scaling>
          <c:orientation val="minMax"/>
          <c:max val="91"/>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US" sz="2800" dirty="0"/>
                  <a:t>Mean</a:t>
                </a:r>
                <a:r>
                  <a:rPr lang="en-US" sz="2800" baseline="0" dirty="0"/>
                  <a:t> </a:t>
                </a:r>
                <a:r>
                  <a:rPr lang="en-US" sz="2800" dirty="0"/>
                  <a:t>Score</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82313897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7030A0"/>
            </a:solidFill>
            <a:ln>
              <a:noFill/>
            </a:ln>
            <a:effectLst/>
          </c:spPr>
          <c:invertIfNegative val="0"/>
          <c:errBars>
            <c:errBarType val="both"/>
            <c:errValType val="cust"/>
            <c:noEndCap val="0"/>
            <c:plus>
              <c:numRef>
                <c:f>Sheet1!$E$27:$E$28</c:f>
                <c:numCache>
                  <c:formatCode>General</c:formatCode>
                  <c:ptCount val="2"/>
                  <c:pt idx="0">
                    <c:v>5.415</c:v>
                  </c:pt>
                </c:numCache>
              </c:numRef>
            </c:plus>
            <c:minus>
              <c:numRef>
                <c:f>Sheet1!$E$27:$E$28</c:f>
                <c:numCache>
                  <c:formatCode>General</c:formatCode>
                  <c:ptCount val="2"/>
                  <c:pt idx="0">
                    <c:v>5.415</c:v>
                  </c:pt>
                </c:numCache>
              </c:numRef>
            </c:minus>
            <c:spPr>
              <a:noFill/>
              <a:ln w="9525" cap="flat" cmpd="sng" algn="ctr">
                <a:solidFill>
                  <a:schemeClr val="tx1">
                    <a:lumMod val="65000"/>
                    <a:lumOff val="35000"/>
                  </a:schemeClr>
                </a:solidFill>
                <a:round/>
              </a:ln>
              <a:effectLst/>
            </c:spPr>
          </c:errBars>
          <c:cat>
            <c:strRef>
              <c:f>Sheet1!$B$27</c:f>
              <c:strCache>
                <c:ptCount val="1"/>
                <c:pt idx="0">
                  <c:v>EQ (𝛼 =.86)</c:v>
                </c:pt>
              </c:strCache>
            </c:strRef>
          </c:cat>
          <c:val>
            <c:numRef>
              <c:f>Sheet1!$C$27</c:f>
              <c:numCache>
                <c:formatCode>General</c:formatCode>
                <c:ptCount val="1"/>
                <c:pt idx="0">
                  <c:v>44.88</c:v>
                </c:pt>
              </c:numCache>
            </c:numRef>
          </c:val>
          <c:extLst>
            <c:ext xmlns:c16="http://schemas.microsoft.com/office/drawing/2014/chart" uri="{C3380CC4-5D6E-409C-BE32-E72D297353CC}">
              <c16:uniqueId val="{00000000-77D1-DB4B-BBB4-D814C89CE2CB}"/>
            </c:ext>
          </c:extLst>
        </c:ser>
        <c:dLbls>
          <c:showLegendKey val="0"/>
          <c:showVal val="0"/>
          <c:showCatName val="0"/>
          <c:showSerName val="0"/>
          <c:showPercent val="0"/>
          <c:showBubbleSize val="0"/>
        </c:dLbls>
        <c:gapWidth val="219"/>
        <c:overlap val="-27"/>
        <c:axId val="1821712672"/>
        <c:axId val="1792652368"/>
      </c:barChart>
      <c:catAx>
        <c:axId val="18217126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792652368"/>
        <c:crosses val="autoZero"/>
        <c:auto val="1"/>
        <c:lblAlgn val="ctr"/>
        <c:lblOffset val="100"/>
        <c:noMultiLvlLbl val="0"/>
      </c:catAx>
      <c:valAx>
        <c:axId val="1792652368"/>
        <c:scaling>
          <c:orientation val="minMax"/>
          <c:max val="8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US" sz="2800"/>
                  <a:t>Summed EQ Score</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82171267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Eyes Task</c:v>
          </c:tx>
          <c:spPr>
            <a:solidFill>
              <a:srgbClr val="C00000"/>
            </a:solidFill>
            <a:ln>
              <a:noFill/>
            </a:ln>
            <a:effectLst/>
          </c:spPr>
          <c:invertIfNegative val="0"/>
          <c:errBars>
            <c:errBarType val="both"/>
            <c:errValType val="cust"/>
            <c:noEndCap val="0"/>
            <c:plus>
              <c:numRef>
                <c:f>Sheet1!$E$26</c:f>
                <c:numCache>
                  <c:formatCode>General</c:formatCode>
                  <c:ptCount val="1"/>
                  <c:pt idx="0">
                    <c:v>2.0750000000000002</c:v>
                  </c:pt>
                </c:numCache>
              </c:numRef>
            </c:plus>
            <c:minus>
              <c:numRef>
                <c:f>Sheet1!$E$26</c:f>
                <c:numCache>
                  <c:formatCode>General</c:formatCode>
                  <c:ptCount val="1"/>
                  <c:pt idx="0">
                    <c:v>2.0750000000000002</c:v>
                  </c:pt>
                </c:numCache>
              </c:numRef>
            </c:minus>
            <c:spPr>
              <a:noFill/>
              <a:ln w="9525" cap="flat" cmpd="sng" algn="ctr">
                <a:solidFill>
                  <a:schemeClr val="tx1">
                    <a:lumMod val="65000"/>
                    <a:lumOff val="35000"/>
                  </a:schemeClr>
                </a:solidFill>
                <a:round/>
              </a:ln>
              <a:effectLst/>
            </c:spPr>
          </c:errBars>
          <c:cat>
            <c:strRef>
              <c:f>Sheet1!$B$26</c:f>
              <c:strCache>
                <c:ptCount val="1"/>
                <c:pt idx="0">
                  <c:v>Eyes Task (𝛼 =.74)</c:v>
                </c:pt>
              </c:strCache>
            </c:strRef>
          </c:cat>
          <c:val>
            <c:numRef>
              <c:f>Sheet1!$C$26</c:f>
              <c:numCache>
                <c:formatCode>General</c:formatCode>
                <c:ptCount val="1"/>
                <c:pt idx="0">
                  <c:v>25.35</c:v>
                </c:pt>
              </c:numCache>
            </c:numRef>
          </c:val>
          <c:extLst>
            <c:ext xmlns:c16="http://schemas.microsoft.com/office/drawing/2014/chart" uri="{C3380CC4-5D6E-409C-BE32-E72D297353CC}">
              <c16:uniqueId val="{00000000-8E94-BC4B-A492-6CE3E1447528}"/>
            </c:ext>
          </c:extLst>
        </c:ser>
        <c:dLbls>
          <c:showLegendKey val="0"/>
          <c:showVal val="0"/>
          <c:showCatName val="0"/>
          <c:showSerName val="0"/>
          <c:showPercent val="0"/>
          <c:showBubbleSize val="0"/>
        </c:dLbls>
        <c:gapWidth val="219"/>
        <c:overlap val="-27"/>
        <c:axId val="1791807760"/>
        <c:axId val="1787689520"/>
      </c:barChart>
      <c:catAx>
        <c:axId val="179180776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1787689520"/>
        <c:crosses val="autoZero"/>
        <c:auto val="1"/>
        <c:lblAlgn val="ctr"/>
        <c:lblOffset val="100"/>
        <c:noMultiLvlLbl val="0"/>
      </c:catAx>
      <c:valAx>
        <c:axId val="1787689520"/>
        <c:scaling>
          <c:orientation val="minMax"/>
          <c:max val="36"/>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US" sz="2800" baseline="0"/>
                  <a:t>Mean Score</a:t>
                </a:r>
                <a:endParaRPr lang="en-US" sz="2800"/>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1791807760"/>
        <c:crosses val="autoZero"/>
        <c:crossBetween val="between"/>
        <c:maj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a:ln>
              <a:noFill/>
            </a:ln>
            <a:effectLst/>
          </c:spPr>
          <c:invertIfNegative val="0"/>
          <c:dPt>
            <c:idx val="0"/>
            <c:invertIfNegative val="0"/>
            <c:bubble3D val="0"/>
            <c:spPr>
              <a:solidFill>
                <a:schemeClr val="accent6"/>
              </a:solidFill>
              <a:ln>
                <a:noFill/>
              </a:ln>
              <a:effectLst/>
            </c:spPr>
            <c:extLst>
              <c:ext xmlns:c16="http://schemas.microsoft.com/office/drawing/2014/chart" uri="{C3380CC4-5D6E-409C-BE32-E72D297353CC}">
                <c16:uniqueId val="{00000001-52DB-A443-A16A-ABB173052100}"/>
              </c:ext>
            </c:extLst>
          </c:dPt>
          <c:errBars>
            <c:errBarType val="both"/>
            <c:errValType val="cust"/>
            <c:noEndCap val="0"/>
            <c:plus>
              <c:numRef>
                <c:f>Sheet1!$E$37:$E$38</c:f>
                <c:numCache>
                  <c:formatCode>General</c:formatCode>
                  <c:ptCount val="2"/>
                  <c:pt idx="0">
                    <c:v>0.77500000000000002</c:v>
                  </c:pt>
                  <c:pt idx="1">
                    <c:v>0.84499999999999997</c:v>
                  </c:pt>
                </c:numCache>
              </c:numRef>
            </c:plus>
            <c:minus>
              <c:numRef>
                <c:f>Sheet1!$E$37:$E$38</c:f>
                <c:numCache>
                  <c:formatCode>General</c:formatCode>
                  <c:ptCount val="2"/>
                  <c:pt idx="0">
                    <c:v>0.77500000000000002</c:v>
                  </c:pt>
                  <c:pt idx="1">
                    <c:v>0.84499999999999997</c:v>
                  </c:pt>
                </c:numCache>
              </c:numRef>
            </c:minus>
            <c:spPr>
              <a:noFill/>
              <a:ln w="9525" cap="flat" cmpd="sng" algn="ctr">
                <a:solidFill>
                  <a:schemeClr val="tx1">
                    <a:lumMod val="65000"/>
                    <a:lumOff val="35000"/>
                  </a:schemeClr>
                </a:solidFill>
                <a:round/>
              </a:ln>
              <a:effectLst/>
            </c:spPr>
          </c:errBars>
          <c:cat>
            <c:strRef>
              <c:f>Sheet1!$B$37:$B$38</c:f>
              <c:strCache>
                <c:ptCount val="2"/>
                <c:pt idx="0">
                  <c:v>Pass Eyes Task (n=114)</c:v>
                </c:pt>
                <c:pt idx="1">
                  <c:v>Fail Eyes Task (n=23)</c:v>
                </c:pt>
              </c:strCache>
            </c:strRef>
          </c:cat>
          <c:val>
            <c:numRef>
              <c:f>Sheet1!$C$37:$C$38</c:f>
              <c:numCache>
                <c:formatCode>General</c:formatCode>
                <c:ptCount val="2"/>
                <c:pt idx="0">
                  <c:v>2.48</c:v>
                </c:pt>
                <c:pt idx="1">
                  <c:v>4.17</c:v>
                </c:pt>
              </c:numCache>
            </c:numRef>
          </c:val>
          <c:extLst>
            <c:ext xmlns:c16="http://schemas.microsoft.com/office/drawing/2014/chart" uri="{C3380CC4-5D6E-409C-BE32-E72D297353CC}">
              <c16:uniqueId val="{00000002-52DB-A443-A16A-ABB173052100}"/>
            </c:ext>
          </c:extLst>
        </c:ser>
        <c:dLbls>
          <c:showLegendKey val="0"/>
          <c:showVal val="0"/>
          <c:showCatName val="0"/>
          <c:showSerName val="0"/>
          <c:showPercent val="0"/>
          <c:showBubbleSize val="0"/>
        </c:dLbls>
        <c:gapWidth val="219"/>
        <c:overlap val="-27"/>
        <c:axId val="633045567"/>
        <c:axId val="633044639"/>
      </c:barChart>
      <c:catAx>
        <c:axId val="6330455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crossAx val="633044639"/>
        <c:crosses val="autoZero"/>
        <c:auto val="1"/>
        <c:lblAlgn val="ctr"/>
        <c:lblOffset val="100"/>
        <c:noMultiLvlLbl val="0"/>
      </c:catAx>
      <c:valAx>
        <c:axId val="633044639"/>
        <c:scaling>
          <c:orientation val="minMax"/>
          <c:max val="10"/>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US" sz="2800" dirty="0"/>
                  <a:t>Mean Score on Tech-Nature</a:t>
                </a:r>
              </a:p>
            </c:rich>
          </c:tx>
          <c:overlay val="0"/>
          <c:spPr>
            <a:noFill/>
            <a:ln>
              <a:noFill/>
            </a:ln>
            <a:effectLst/>
          </c:spPr>
          <c:txPr>
            <a:bodyPr rot="-540000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6330455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Reversed" id="23">
  <a:schemeClr val="accent3"/>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4028440" cy="35052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5266347" y="0"/>
            <a:ext cx="4028440" cy="350520"/>
          </a:xfrm>
          <a:prstGeom prst="rect">
            <a:avLst/>
          </a:prstGeom>
          <a:noFill/>
          <a:ln>
            <a:noFill/>
          </a:ln>
        </p:spPr>
        <p:txBody>
          <a:bodyPr spcFirstLastPara="1" wrap="square" lIns="91425" tIns="91425" rIns="91425" bIns="91425" anchor="t" anchorCtr="0"/>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3214688" y="525463"/>
            <a:ext cx="2867025" cy="2628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Shape 6"/>
          <p:cNvSpPr txBox="1">
            <a:spLocks noGrp="1"/>
          </p:cNvSpPr>
          <p:nvPr>
            <p:ph type="body" idx="1"/>
          </p:nvPr>
        </p:nvSpPr>
        <p:spPr>
          <a:xfrm>
            <a:off x="929640" y="3329940"/>
            <a:ext cx="7437120" cy="3154680"/>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0"/>
              </a:spcBef>
              <a:spcAft>
                <a:spcPts val="0"/>
              </a:spcAft>
              <a:buClr>
                <a:srgbClr val="000000"/>
              </a:buClr>
              <a:buSzPts val="1400"/>
              <a:buFont typeface="Arial"/>
              <a:buNone/>
              <a:defRPr sz="67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67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67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67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67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67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67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67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67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6658258"/>
            <a:ext cx="4028440" cy="35052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5266347" y="6658258"/>
            <a:ext cx="4028440" cy="3505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214688" y="525463"/>
            <a:ext cx="2867025" cy="26289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Shape 86"/>
          <p:cNvSpPr txBox="1">
            <a:spLocks noGrp="1"/>
          </p:cNvSpPr>
          <p:nvPr>
            <p:ph type="body" idx="1"/>
          </p:nvPr>
        </p:nvSpPr>
        <p:spPr>
          <a:xfrm>
            <a:off x="929640" y="3329940"/>
            <a:ext cx="7437120" cy="3154680"/>
          </a:xfrm>
          <a:prstGeom prst="rect">
            <a:avLst/>
          </a:prstGeom>
          <a:noFill/>
          <a:ln>
            <a:noFill/>
          </a:ln>
        </p:spPr>
        <p:txBody>
          <a:bodyPr spcFirstLastPara="1" wrap="square" lIns="93175" tIns="46575" rIns="93175" bIns="4657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6700" b="0"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5266347" y="6658258"/>
            <a:ext cx="4028440" cy="350520"/>
          </a:xfrm>
          <a:prstGeom prst="rect">
            <a:avLst/>
          </a:prstGeom>
          <a:noFill/>
          <a:ln>
            <a:noFill/>
          </a:ln>
        </p:spPr>
        <p:txBody>
          <a:bodyPr spcFirstLastPara="1" wrap="square" lIns="93175" tIns="46575" rIns="93175" bIns="46575"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5"/>
        <p:cNvGrpSpPr/>
        <p:nvPr/>
      </p:nvGrpSpPr>
      <p:grpSpPr>
        <a:xfrm>
          <a:off x="0" y="0"/>
          <a:ext cx="0" cy="0"/>
          <a:chOff x="0" y="0"/>
          <a:chExt cx="0" cy="0"/>
        </a:xfrm>
      </p:grpSpPr>
      <p:sp>
        <p:nvSpPr>
          <p:cNvPr id="16" name="Shape 16"/>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17" name="Shape 17"/>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18" name="Shape 18"/>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2194560" y="1611210"/>
            <a:ext cx="39502081" cy="6705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24600"/>
              <a:buFont typeface="Calibri"/>
              <a:buNone/>
              <a:defRPr sz="24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4" name="Shape 74"/>
          <p:cNvSpPr txBox="1">
            <a:spLocks noGrp="1"/>
          </p:cNvSpPr>
          <p:nvPr>
            <p:ph type="body" idx="1"/>
          </p:nvPr>
        </p:nvSpPr>
        <p:spPr>
          <a:xfrm rot="5400000">
            <a:off x="8669442" y="2912964"/>
            <a:ext cx="26552316" cy="39502081"/>
          </a:xfrm>
          <a:prstGeom prst="rect">
            <a:avLst/>
          </a:prstGeom>
          <a:noFill/>
          <a:ln>
            <a:noFill/>
          </a:ln>
        </p:spPr>
        <p:txBody>
          <a:bodyPr spcFirstLastPara="1" wrap="square" lIns="91425" tIns="91425" rIns="91425" bIns="91425" anchor="t" anchorCtr="0"/>
          <a:lstStyle>
            <a:lvl1pPr marL="457200" marR="0" lvl="0" indent="-1365250" algn="l" rtl="0">
              <a:lnSpc>
                <a:spcPct val="100000"/>
              </a:lnSpc>
              <a:spcBef>
                <a:spcPts val="3580"/>
              </a:spcBef>
              <a:spcAft>
                <a:spcPts val="0"/>
              </a:spcAft>
              <a:buClr>
                <a:schemeClr val="dk1"/>
              </a:buClr>
              <a:buSzPts val="17900"/>
              <a:buFont typeface="Arial"/>
              <a:buChar char="•"/>
              <a:defRPr sz="17900" b="0" i="0" u="none" strike="noStrike" cap="none">
                <a:solidFill>
                  <a:schemeClr val="dk1"/>
                </a:solidFill>
                <a:latin typeface="Calibri"/>
                <a:ea typeface="Calibri"/>
                <a:cs typeface="Calibri"/>
                <a:sym typeface="Calibri"/>
              </a:defRPr>
            </a:lvl1pPr>
            <a:lvl2pPr marL="914400" marR="0" lvl="1" indent="-1225550" algn="l" rtl="0">
              <a:lnSpc>
                <a:spcPct val="100000"/>
              </a:lnSpc>
              <a:spcBef>
                <a:spcPts val="3140"/>
              </a:spcBef>
              <a:spcAft>
                <a:spcPts val="0"/>
              </a:spcAft>
              <a:buClr>
                <a:schemeClr val="dk1"/>
              </a:buClr>
              <a:buSzPts val="15700"/>
              <a:buFont typeface="Arial"/>
              <a:buChar char="–"/>
              <a:defRPr sz="15700" b="0" i="0" u="none" strike="noStrike" cap="none">
                <a:solidFill>
                  <a:schemeClr val="dk1"/>
                </a:solidFill>
                <a:latin typeface="Calibri"/>
                <a:ea typeface="Calibri"/>
                <a:cs typeface="Calibri"/>
                <a:sym typeface="Calibri"/>
              </a:defRPr>
            </a:lvl2pPr>
            <a:lvl3pPr marL="1371600" marR="0" lvl="2" indent="-1079500" algn="l" rtl="0">
              <a:lnSpc>
                <a:spcPct val="100000"/>
              </a:lnSpc>
              <a:spcBef>
                <a:spcPts val="2680"/>
              </a:spcBef>
              <a:spcAft>
                <a:spcPts val="0"/>
              </a:spcAft>
              <a:buClr>
                <a:schemeClr val="dk1"/>
              </a:buClr>
              <a:buSzPts val="13400"/>
              <a:buFont typeface="Arial"/>
              <a:buChar char="•"/>
              <a:defRPr sz="13400" b="0" i="0" u="none" strike="noStrike" cap="none">
                <a:solidFill>
                  <a:schemeClr val="dk1"/>
                </a:solidFill>
                <a:latin typeface="Calibri"/>
                <a:ea typeface="Calibri"/>
                <a:cs typeface="Calibri"/>
                <a:sym typeface="Calibri"/>
              </a:defRPr>
            </a:lvl3pPr>
            <a:lvl4pPr marL="1828800" marR="0" lvl="3"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4pPr>
            <a:lvl5pPr marL="2286000" marR="0" lvl="4"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5pPr>
            <a:lvl6pPr marL="2743200" marR="0" lvl="5"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6pPr>
            <a:lvl7pPr marL="3200400" marR="0" lvl="6"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7pPr>
            <a:lvl8pPr marL="3657600" marR="0" lvl="7"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8pPr>
            <a:lvl9pPr marL="4114800" marR="0" lvl="8"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9pPr>
          </a:lstStyle>
          <a:p>
            <a:endParaRPr/>
          </a:p>
        </p:txBody>
      </p:sp>
      <p:sp>
        <p:nvSpPr>
          <p:cNvPr id="75" name="Shape 75"/>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76" name="Shape 76"/>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rot="5400000">
            <a:off x="19594406" y="13837929"/>
            <a:ext cx="34328948" cy="987552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24600"/>
              <a:buFont typeface="Calibri"/>
              <a:buNone/>
              <a:defRPr sz="24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0" name="Shape 80"/>
          <p:cNvSpPr txBox="1">
            <a:spLocks noGrp="1"/>
          </p:cNvSpPr>
          <p:nvPr>
            <p:ph type="body" idx="1"/>
          </p:nvPr>
        </p:nvSpPr>
        <p:spPr>
          <a:xfrm rot="5400000">
            <a:off x="-522393" y="4328170"/>
            <a:ext cx="34328948" cy="28895039"/>
          </a:xfrm>
          <a:prstGeom prst="rect">
            <a:avLst/>
          </a:prstGeom>
          <a:noFill/>
          <a:ln>
            <a:noFill/>
          </a:ln>
        </p:spPr>
        <p:txBody>
          <a:bodyPr spcFirstLastPara="1" wrap="square" lIns="91425" tIns="91425" rIns="91425" bIns="91425" anchor="t" anchorCtr="0"/>
          <a:lstStyle>
            <a:lvl1pPr marL="457200" marR="0" lvl="0" indent="-1365250" algn="l" rtl="0">
              <a:lnSpc>
                <a:spcPct val="100000"/>
              </a:lnSpc>
              <a:spcBef>
                <a:spcPts val="3580"/>
              </a:spcBef>
              <a:spcAft>
                <a:spcPts val="0"/>
              </a:spcAft>
              <a:buClr>
                <a:schemeClr val="dk1"/>
              </a:buClr>
              <a:buSzPts val="17900"/>
              <a:buFont typeface="Arial"/>
              <a:buChar char="•"/>
              <a:defRPr sz="17900" b="0" i="0" u="none" strike="noStrike" cap="none">
                <a:solidFill>
                  <a:schemeClr val="dk1"/>
                </a:solidFill>
                <a:latin typeface="Calibri"/>
                <a:ea typeface="Calibri"/>
                <a:cs typeface="Calibri"/>
                <a:sym typeface="Calibri"/>
              </a:defRPr>
            </a:lvl1pPr>
            <a:lvl2pPr marL="914400" marR="0" lvl="1" indent="-1225550" algn="l" rtl="0">
              <a:lnSpc>
                <a:spcPct val="100000"/>
              </a:lnSpc>
              <a:spcBef>
                <a:spcPts val="3140"/>
              </a:spcBef>
              <a:spcAft>
                <a:spcPts val="0"/>
              </a:spcAft>
              <a:buClr>
                <a:schemeClr val="dk1"/>
              </a:buClr>
              <a:buSzPts val="15700"/>
              <a:buFont typeface="Arial"/>
              <a:buChar char="–"/>
              <a:defRPr sz="15700" b="0" i="0" u="none" strike="noStrike" cap="none">
                <a:solidFill>
                  <a:schemeClr val="dk1"/>
                </a:solidFill>
                <a:latin typeface="Calibri"/>
                <a:ea typeface="Calibri"/>
                <a:cs typeface="Calibri"/>
                <a:sym typeface="Calibri"/>
              </a:defRPr>
            </a:lvl2pPr>
            <a:lvl3pPr marL="1371600" marR="0" lvl="2" indent="-1079500" algn="l" rtl="0">
              <a:lnSpc>
                <a:spcPct val="100000"/>
              </a:lnSpc>
              <a:spcBef>
                <a:spcPts val="2680"/>
              </a:spcBef>
              <a:spcAft>
                <a:spcPts val="0"/>
              </a:spcAft>
              <a:buClr>
                <a:schemeClr val="dk1"/>
              </a:buClr>
              <a:buSzPts val="13400"/>
              <a:buFont typeface="Arial"/>
              <a:buChar char="•"/>
              <a:defRPr sz="13400" b="0" i="0" u="none" strike="noStrike" cap="none">
                <a:solidFill>
                  <a:schemeClr val="dk1"/>
                </a:solidFill>
                <a:latin typeface="Calibri"/>
                <a:ea typeface="Calibri"/>
                <a:cs typeface="Calibri"/>
                <a:sym typeface="Calibri"/>
              </a:defRPr>
            </a:lvl3pPr>
            <a:lvl4pPr marL="1828800" marR="0" lvl="3"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4pPr>
            <a:lvl5pPr marL="2286000" marR="0" lvl="4"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5pPr>
            <a:lvl6pPr marL="2743200" marR="0" lvl="5"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6pPr>
            <a:lvl7pPr marL="3200400" marR="0" lvl="6"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7pPr>
            <a:lvl8pPr marL="3657600" marR="0" lvl="7"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8pPr>
            <a:lvl9pPr marL="4114800" marR="0" lvl="8"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83" name="Shape 83"/>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Shape 20"/>
          <p:cNvSpPr txBox="1">
            <a:spLocks noGrp="1"/>
          </p:cNvSpPr>
          <p:nvPr>
            <p:ph type="ctrTitle"/>
          </p:nvPr>
        </p:nvSpPr>
        <p:spPr>
          <a:xfrm>
            <a:off x="3291840" y="12498497"/>
            <a:ext cx="37307519" cy="862414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24600"/>
              <a:buFont typeface="Calibri"/>
              <a:buNone/>
              <a:defRPr sz="24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1" name="Shape 21"/>
          <p:cNvSpPr txBox="1">
            <a:spLocks noGrp="1"/>
          </p:cNvSpPr>
          <p:nvPr>
            <p:ph type="subTitle" idx="1"/>
          </p:nvPr>
        </p:nvSpPr>
        <p:spPr>
          <a:xfrm>
            <a:off x="6583680" y="22799041"/>
            <a:ext cx="30723839" cy="10281920"/>
          </a:xfrm>
          <a:prstGeom prst="rect">
            <a:avLst/>
          </a:prstGeom>
          <a:noFill/>
          <a:ln>
            <a:noFill/>
          </a:ln>
        </p:spPr>
        <p:txBody>
          <a:bodyPr spcFirstLastPara="1" wrap="square" lIns="91425" tIns="91425" rIns="91425" bIns="91425" anchor="t" anchorCtr="0"/>
          <a:lstStyle>
            <a:lvl1pPr marR="0" lvl="0" algn="ctr" rtl="0">
              <a:lnSpc>
                <a:spcPct val="100000"/>
              </a:lnSpc>
              <a:spcBef>
                <a:spcPts val="3580"/>
              </a:spcBef>
              <a:spcAft>
                <a:spcPts val="0"/>
              </a:spcAft>
              <a:buClr>
                <a:srgbClr val="888888"/>
              </a:buClr>
              <a:buSzPts val="17900"/>
              <a:buFont typeface="Arial"/>
              <a:buNone/>
              <a:defRPr sz="17900" b="0" i="0" u="none" strike="noStrike" cap="none">
                <a:solidFill>
                  <a:srgbClr val="888888"/>
                </a:solidFill>
                <a:latin typeface="Calibri"/>
                <a:ea typeface="Calibri"/>
                <a:cs typeface="Calibri"/>
                <a:sym typeface="Calibri"/>
              </a:defRPr>
            </a:lvl1pPr>
            <a:lvl2pPr marR="0" lvl="1" algn="ctr" rtl="0">
              <a:lnSpc>
                <a:spcPct val="100000"/>
              </a:lnSpc>
              <a:spcBef>
                <a:spcPts val="3140"/>
              </a:spcBef>
              <a:spcAft>
                <a:spcPts val="0"/>
              </a:spcAft>
              <a:buClr>
                <a:srgbClr val="888888"/>
              </a:buClr>
              <a:buSzPts val="15700"/>
              <a:buFont typeface="Arial"/>
              <a:buNone/>
              <a:defRPr sz="15700" b="0" i="0" u="none" strike="noStrike" cap="none">
                <a:solidFill>
                  <a:srgbClr val="888888"/>
                </a:solidFill>
                <a:latin typeface="Calibri"/>
                <a:ea typeface="Calibri"/>
                <a:cs typeface="Calibri"/>
                <a:sym typeface="Calibri"/>
              </a:defRPr>
            </a:lvl2pPr>
            <a:lvl3pPr marR="0" lvl="2" algn="ctr" rtl="0">
              <a:lnSpc>
                <a:spcPct val="100000"/>
              </a:lnSpc>
              <a:spcBef>
                <a:spcPts val="2680"/>
              </a:spcBef>
              <a:spcAft>
                <a:spcPts val="0"/>
              </a:spcAft>
              <a:buClr>
                <a:srgbClr val="888888"/>
              </a:buClr>
              <a:buSzPts val="13400"/>
              <a:buFont typeface="Arial"/>
              <a:buNone/>
              <a:defRPr sz="13400" b="0" i="0" u="none" strike="noStrike" cap="none">
                <a:solidFill>
                  <a:srgbClr val="888888"/>
                </a:solidFill>
                <a:latin typeface="Calibri"/>
                <a:ea typeface="Calibri"/>
                <a:cs typeface="Calibri"/>
                <a:sym typeface="Calibri"/>
              </a:defRPr>
            </a:lvl3pPr>
            <a:lvl4pPr marR="0" lvl="3" algn="ctr" rtl="0">
              <a:lnSpc>
                <a:spcPct val="100000"/>
              </a:lnSpc>
              <a:spcBef>
                <a:spcPts val="2240"/>
              </a:spcBef>
              <a:spcAft>
                <a:spcPts val="0"/>
              </a:spcAft>
              <a:buClr>
                <a:srgbClr val="888888"/>
              </a:buClr>
              <a:buSzPts val="11200"/>
              <a:buFont typeface="Arial"/>
              <a:buNone/>
              <a:defRPr sz="11200" b="0" i="0" u="none" strike="noStrike" cap="none">
                <a:solidFill>
                  <a:srgbClr val="888888"/>
                </a:solidFill>
                <a:latin typeface="Calibri"/>
                <a:ea typeface="Calibri"/>
                <a:cs typeface="Calibri"/>
                <a:sym typeface="Calibri"/>
              </a:defRPr>
            </a:lvl4pPr>
            <a:lvl5pPr marR="0" lvl="4" algn="ctr" rtl="0">
              <a:lnSpc>
                <a:spcPct val="100000"/>
              </a:lnSpc>
              <a:spcBef>
                <a:spcPts val="2240"/>
              </a:spcBef>
              <a:spcAft>
                <a:spcPts val="0"/>
              </a:spcAft>
              <a:buClr>
                <a:srgbClr val="888888"/>
              </a:buClr>
              <a:buSzPts val="11200"/>
              <a:buFont typeface="Arial"/>
              <a:buNone/>
              <a:defRPr sz="11200" b="0" i="0" u="none" strike="noStrike" cap="none">
                <a:solidFill>
                  <a:srgbClr val="888888"/>
                </a:solidFill>
                <a:latin typeface="Calibri"/>
                <a:ea typeface="Calibri"/>
                <a:cs typeface="Calibri"/>
                <a:sym typeface="Calibri"/>
              </a:defRPr>
            </a:lvl5pPr>
            <a:lvl6pPr marR="0" lvl="5" algn="ctr" rtl="0">
              <a:lnSpc>
                <a:spcPct val="100000"/>
              </a:lnSpc>
              <a:spcBef>
                <a:spcPts val="2240"/>
              </a:spcBef>
              <a:spcAft>
                <a:spcPts val="0"/>
              </a:spcAft>
              <a:buClr>
                <a:srgbClr val="888888"/>
              </a:buClr>
              <a:buSzPts val="11200"/>
              <a:buFont typeface="Arial"/>
              <a:buNone/>
              <a:defRPr sz="11200" b="0" i="0" u="none" strike="noStrike" cap="none">
                <a:solidFill>
                  <a:srgbClr val="888888"/>
                </a:solidFill>
                <a:latin typeface="Calibri"/>
                <a:ea typeface="Calibri"/>
                <a:cs typeface="Calibri"/>
                <a:sym typeface="Calibri"/>
              </a:defRPr>
            </a:lvl6pPr>
            <a:lvl7pPr marR="0" lvl="6" algn="ctr" rtl="0">
              <a:lnSpc>
                <a:spcPct val="100000"/>
              </a:lnSpc>
              <a:spcBef>
                <a:spcPts val="2240"/>
              </a:spcBef>
              <a:spcAft>
                <a:spcPts val="0"/>
              </a:spcAft>
              <a:buClr>
                <a:srgbClr val="888888"/>
              </a:buClr>
              <a:buSzPts val="11200"/>
              <a:buFont typeface="Arial"/>
              <a:buNone/>
              <a:defRPr sz="11200" b="0" i="0" u="none" strike="noStrike" cap="none">
                <a:solidFill>
                  <a:srgbClr val="888888"/>
                </a:solidFill>
                <a:latin typeface="Calibri"/>
                <a:ea typeface="Calibri"/>
                <a:cs typeface="Calibri"/>
                <a:sym typeface="Calibri"/>
              </a:defRPr>
            </a:lvl7pPr>
            <a:lvl8pPr marR="0" lvl="7" algn="ctr" rtl="0">
              <a:lnSpc>
                <a:spcPct val="100000"/>
              </a:lnSpc>
              <a:spcBef>
                <a:spcPts val="2240"/>
              </a:spcBef>
              <a:spcAft>
                <a:spcPts val="0"/>
              </a:spcAft>
              <a:buClr>
                <a:srgbClr val="888888"/>
              </a:buClr>
              <a:buSzPts val="11200"/>
              <a:buFont typeface="Arial"/>
              <a:buNone/>
              <a:defRPr sz="11200" b="0" i="0" u="none" strike="noStrike" cap="none">
                <a:solidFill>
                  <a:srgbClr val="888888"/>
                </a:solidFill>
                <a:latin typeface="Calibri"/>
                <a:ea typeface="Calibri"/>
                <a:cs typeface="Calibri"/>
                <a:sym typeface="Calibri"/>
              </a:defRPr>
            </a:lvl8pPr>
            <a:lvl9pPr marR="0" lvl="8" algn="ctr" rtl="0">
              <a:lnSpc>
                <a:spcPct val="100000"/>
              </a:lnSpc>
              <a:spcBef>
                <a:spcPts val="2240"/>
              </a:spcBef>
              <a:spcAft>
                <a:spcPts val="0"/>
              </a:spcAft>
              <a:buClr>
                <a:srgbClr val="888888"/>
              </a:buClr>
              <a:buSzPts val="11200"/>
              <a:buFont typeface="Arial"/>
              <a:buNone/>
              <a:defRPr sz="11200" b="0" i="0" u="none" strike="noStrike" cap="none">
                <a:solidFill>
                  <a:srgbClr val="888888"/>
                </a:solidFill>
                <a:latin typeface="Calibri"/>
                <a:ea typeface="Calibri"/>
                <a:cs typeface="Calibri"/>
                <a:sym typeface="Calibri"/>
              </a:defRPr>
            </a:lvl9pPr>
          </a:lstStyle>
          <a:p>
            <a:endParaRPr/>
          </a:p>
        </p:txBody>
      </p:sp>
      <p:sp>
        <p:nvSpPr>
          <p:cNvPr id="22" name="Shape 22"/>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23" name="Shape 23"/>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24" name="Shape 24"/>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2194560" y="1611210"/>
            <a:ext cx="39502081" cy="6705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24600"/>
              <a:buFont typeface="Calibri"/>
              <a:buNone/>
              <a:defRPr sz="24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7" name="Shape 27"/>
          <p:cNvSpPr txBox="1">
            <a:spLocks noGrp="1"/>
          </p:cNvSpPr>
          <p:nvPr>
            <p:ph type="body" idx="1"/>
          </p:nvPr>
        </p:nvSpPr>
        <p:spPr>
          <a:xfrm>
            <a:off x="2194560" y="9387847"/>
            <a:ext cx="39502081" cy="26552316"/>
          </a:xfrm>
          <a:prstGeom prst="rect">
            <a:avLst/>
          </a:prstGeom>
          <a:noFill/>
          <a:ln>
            <a:noFill/>
          </a:ln>
        </p:spPr>
        <p:txBody>
          <a:bodyPr spcFirstLastPara="1" wrap="square" lIns="91425" tIns="91425" rIns="91425" bIns="91425" anchor="t" anchorCtr="0"/>
          <a:lstStyle>
            <a:lvl1pPr marL="457200" marR="0" lvl="0" indent="-1365250" algn="l" rtl="0">
              <a:lnSpc>
                <a:spcPct val="100000"/>
              </a:lnSpc>
              <a:spcBef>
                <a:spcPts val="3580"/>
              </a:spcBef>
              <a:spcAft>
                <a:spcPts val="0"/>
              </a:spcAft>
              <a:buClr>
                <a:schemeClr val="dk1"/>
              </a:buClr>
              <a:buSzPts val="17900"/>
              <a:buFont typeface="Arial"/>
              <a:buChar char="•"/>
              <a:defRPr sz="17900" b="0" i="0" u="none" strike="noStrike" cap="none">
                <a:solidFill>
                  <a:schemeClr val="dk1"/>
                </a:solidFill>
                <a:latin typeface="Calibri"/>
                <a:ea typeface="Calibri"/>
                <a:cs typeface="Calibri"/>
                <a:sym typeface="Calibri"/>
              </a:defRPr>
            </a:lvl1pPr>
            <a:lvl2pPr marL="914400" marR="0" lvl="1" indent="-1225550" algn="l" rtl="0">
              <a:lnSpc>
                <a:spcPct val="100000"/>
              </a:lnSpc>
              <a:spcBef>
                <a:spcPts val="3140"/>
              </a:spcBef>
              <a:spcAft>
                <a:spcPts val="0"/>
              </a:spcAft>
              <a:buClr>
                <a:schemeClr val="dk1"/>
              </a:buClr>
              <a:buSzPts val="15700"/>
              <a:buFont typeface="Arial"/>
              <a:buChar char="–"/>
              <a:defRPr sz="15700" b="0" i="0" u="none" strike="noStrike" cap="none">
                <a:solidFill>
                  <a:schemeClr val="dk1"/>
                </a:solidFill>
                <a:latin typeface="Calibri"/>
                <a:ea typeface="Calibri"/>
                <a:cs typeface="Calibri"/>
                <a:sym typeface="Calibri"/>
              </a:defRPr>
            </a:lvl2pPr>
            <a:lvl3pPr marL="1371600" marR="0" lvl="2" indent="-1079500" algn="l" rtl="0">
              <a:lnSpc>
                <a:spcPct val="100000"/>
              </a:lnSpc>
              <a:spcBef>
                <a:spcPts val="2680"/>
              </a:spcBef>
              <a:spcAft>
                <a:spcPts val="0"/>
              </a:spcAft>
              <a:buClr>
                <a:schemeClr val="dk1"/>
              </a:buClr>
              <a:buSzPts val="13400"/>
              <a:buFont typeface="Arial"/>
              <a:buChar char="•"/>
              <a:defRPr sz="13400" b="0" i="0" u="none" strike="noStrike" cap="none">
                <a:solidFill>
                  <a:schemeClr val="dk1"/>
                </a:solidFill>
                <a:latin typeface="Calibri"/>
                <a:ea typeface="Calibri"/>
                <a:cs typeface="Calibri"/>
                <a:sym typeface="Calibri"/>
              </a:defRPr>
            </a:lvl3pPr>
            <a:lvl4pPr marL="1828800" marR="0" lvl="3"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4pPr>
            <a:lvl5pPr marL="2286000" marR="0" lvl="4"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5pPr>
            <a:lvl6pPr marL="2743200" marR="0" lvl="5"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6pPr>
            <a:lvl7pPr marL="3200400" marR="0" lvl="6"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7pPr>
            <a:lvl8pPr marL="3657600" marR="0" lvl="7"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8pPr>
            <a:lvl9pPr marL="4114800" marR="0" lvl="8"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29" name="Shape 29"/>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30" name="Shape 30"/>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3467103" y="25853816"/>
            <a:ext cx="37307519" cy="7990840"/>
          </a:xfrm>
          <a:prstGeom prst="rect">
            <a:avLst/>
          </a:prstGeom>
          <a:noFill/>
          <a:ln>
            <a:noFill/>
          </a:ln>
        </p:spPr>
        <p:txBody>
          <a:bodyPr spcFirstLastPara="1" wrap="square" lIns="91425" tIns="91425" rIns="91425" bIns="91425" anchor="t" anchorCtr="0"/>
          <a:lstStyle>
            <a:lvl1pPr marR="0" lvl="0" algn="l" rtl="0">
              <a:lnSpc>
                <a:spcPct val="100000"/>
              </a:lnSpc>
              <a:spcBef>
                <a:spcPts val="0"/>
              </a:spcBef>
              <a:spcAft>
                <a:spcPts val="0"/>
              </a:spcAft>
              <a:buClr>
                <a:schemeClr val="dk1"/>
              </a:buClr>
              <a:buSzPts val="22400"/>
              <a:buFont typeface="Calibri"/>
              <a:buNone/>
              <a:defRPr sz="224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3" name="Shape 33"/>
          <p:cNvSpPr txBox="1">
            <a:spLocks noGrp="1"/>
          </p:cNvSpPr>
          <p:nvPr>
            <p:ph type="body" idx="1"/>
          </p:nvPr>
        </p:nvSpPr>
        <p:spPr>
          <a:xfrm>
            <a:off x="3467103" y="17052723"/>
            <a:ext cx="37307519" cy="8801097"/>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2240"/>
              </a:spcBef>
              <a:spcAft>
                <a:spcPts val="0"/>
              </a:spcAft>
              <a:buClr>
                <a:srgbClr val="888888"/>
              </a:buClr>
              <a:buSzPts val="11200"/>
              <a:buFont typeface="Arial"/>
              <a:buNone/>
              <a:defRPr sz="11200" b="0" i="0" u="none" strike="noStrike" cap="none">
                <a:solidFill>
                  <a:srgbClr val="888888"/>
                </a:solidFill>
                <a:latin typeface="Calibri"/>
                <a:ea typeface="Calibri"/>
                <a:cs typeface="Calibri"/>
                <a:sym typeface="Calibri"/>
              </a:defRPr>
            </a:lvl1pPr>
            <a:lvl2pPr marL="914400" marR="0" lvl="1" indent="-228600" algn="l" rtl="0">
              <a:lnSpc>
                <a:spcPct val="100000"/>
              </a:lnSpc>
              <a:spcBef>
                <a:spcPts val="2020"/>
              </a:spcBef>
              <a:spcAft>
                <a:spcPts val="0"/>
              </a:spcAft>
              <a:buClr>
                <a:srgbClr val="888888"/>
              </a:buClr>
              <a:buSzPts val="10100"/>
              <a:buFont typeface="Arial"/>
              <a:buNone/>
              <a:defRPr sz="10100" b="0" i="0" u="none" strike="noStrike" cap="none">
                <a:solidFill>
                  <a:srgbClr val="888888"/>
                </a:solidFill>
                <a:latin typeface="Calibri"/>
                <a:ea typeface="Calibri"/>
                <a:cs typeface="Calibri"/>
                <a:sym typeface="Calibri"/>
              </a:defRPr>
            </a:lvl2pPr>
            <a:lvl3pPr marL="1371600" marR="0" lvl="2" indent="-228600" algn="l" rtl="0">
              <a:lnSpc>
                <a:spcPct val="100000"/>
              </a:lnSpc>
              <a:spcBef>
                <a:spcPts val="1800"/>
              </a:spcBef>
              <a:spcAft>
                <a:spcPts val="0"/>
              </a:spcAft>
              <a:buClr>
                <a:srgbClr val="888888"/>
              </a:buClr>
              <a:buSzPts val="8999"/>
              <a:buFont typeface="Arial"/>
              <a:buNone/>
              <a:defRPr sz="8999" b="0" i="0" u="none" strike="noStrike" cap="none">
                <a:solidFill>
                  <a:srgbClr val="888888"/>
                </a:solidFill>
                <a:latin typeface="Calibri"/>
                <a:ea typeface="Calibri"/>
                <a:cs typeface="Calibri"/>
                <a:sym typeface="Calibri"/>
              </a:defRPr>
            </a:lvl3pPr>
            <a:lvl4pPr marL="1828800" marR="0" lvl="3" indent="-228600" algn="l" rtl="0">
              <a:lnSpc>
                <a:spcPct val="100000"/>
              </a:lnSpc>
              <a:spcBef>
                <a:spcPts val="1560"/>
              </a:spcBef>
              <a:spcAft>
                <a:spcPts val="0"/>
              </a:spcAft>
              <a:buClr>
                <a:srgbClr val="888888"/>
              </a:buClr>
              <a:buSzPts val="7799"/>
              <a:buFont typeface="Arial"/>
              <a:buNone/>
              <a:defRPr sz="7799" b="0" i="0" u="none" strike="noStrike" cap="none">
                <a:solidFill>
                  <a:srgbClr val="888888"/>
                </a:solidFill>
                <a:latin typeface="Calibri"/>
                <a:ea typeface="Calibri"/>
                <a:cs typeface="Calibri"/>
                <a:sym typeface="Calibri"/>
              </a:defRPr>
            </a:lvl4pPr>
            <a:lvl5pPr marL="2286000" marR="0" lvl="4" indent="-228600" algn="l" rtl="0">
              <a:lnSpc>
                <a:spcPct val="100000"/>
              </a:lnSpc>
              <a:spcBef>
                <a:spcPts val="1560"/>
              </a:spcBef>
              <a:spcAft>
                <a:spcPts val="0"/>
              </a:spcAft>
              <a:buClr>
                <a:srgbClr val="888888"/>
              </a:buClr>
              <a:buSzPts val="7799"/>
              <a:buFont typeface="Arial"/>
              <a:buNone/>
              <a:defRPr sz="7799" b="0" i="0" u="none" strike="noStrike" cap="none">
                <a:solidFill>
                  <a:srgbClr val="888888"/>
                </a:solidFill>
                <a:latin typeface="Calibri"/>
                <a:ea typeface="Calibri"/>
                <a:cs typeface="Calibri"/>
                <a:sym typeface="Calibri"/>
              </a:defRPr>
            </a:lvl5pPr>
            <a:lvl6pPr marL="2743200" marR="0" lvl="5" indent="-228600" algn="l" rtl="0">
              <a:lnSpc>
                <a:spcPct val="100000"/>
              </a:lnSpc>
              <a:spcBef>
                <a:spcPts val="1560"/>
              </a:spcBef>
              <a:spcAft>
                <a:spcPts val="0"/>
              </a:spcAft>
              <a:buClr>
                <a:srgbClr val="888888"/>
              </a:buClr>
              <a:buSzPts val="7799"/>
              <a:buFont typeface="Arial"/>
              <a:buNone/>
              <a:defRPr sz="7799" b="0" i="0" u="none" strike="noStrike" cap="none">
                <a:solidFill>
                  <a:srgbClr val="888888"/>
                </a:solidFill>
                <a:latin typeface="Calibri"/>
                <a:ea typeface="Calibri"/>
                <a:cs typeface="Calibri"/>
                <a:sym typeface="Calibri"/>
              </a:defRPr>
            </a:lvl6pPr>
            <a:lvl7pPr marL="3200400" marR="0" lvl="6" indent="-228600" algn="l" rtl="0">
              <a:lnSpc>
                <a:spcPct val="100000"/>
              </a:lnSpc>
              <a:spcBef>
                <a:spcPts val="1560"/>
              </a:spcBef>
              <a:spcAft>
                <a:spcPts val="0"/>
              </a:spcAft>
              <a:buClr>
                <a:srgbClr val="888888"/>
              </a:buClr>
              <a:buSzPts val="7799"/>
              <a:buFont typeface="Arial"/>
              <a:buNone/>
              <a:defRPr sz="7799" b="0" i="0" u="none" strike="noStrike" cap="none">
                <a:solidFill>
                  <a:srgbClr val="888888"/>
                </a:solidFill>
                <a:latin typeface="Calibri"/>
                <a:ea typeface="Calibri"/>
                <a:cs typeface="Calibri"/>
                <a:sym typeface="Calibri"/>
              </a:defRPr>
            </a:lvl7pPr>
            <a:lvl8pPr marL="3657600" marR="0" lvl="7" indent="-228600" algn="l" rtl="0">
              <a:lnSpc>
                <a:spcPct val="100000"/>
              </a:lnSpc>
              <a:spcBef>
                <a:spcPts val="1560"/>
              </a:spcBef>
              <a:spcAft>
                <a:spcPts val="0"/>
              </a:spcAft>
              <a:buClr>
                <a:srgbClr val="888888"/>
              </a:buClr>
              <a:buSzPts val="7799"/>
              <a:buFont typeface="Arial"/>
              <a:buNone/>
              <a:defRPr sz="7799" b="0" i="0" u="none" strike="noStrike" cap="none">
                <a:solidFill>
                  <a:srgbClr val="888888"/>
                </a:solidFill>
                <a:latin typeface="Calibri"/>
                <a:ea typeface="Calibri"/>
                <a:cs typeface="Calibri"/>
                <a:sym typeface="Calibri"/>
              </a:defRPr>
            </a:lvl8pPr>
            <a:lvl9pPr marL="4114800" marR="0" lvl="8" indent="-228600" algn="l" rtl="0">
              <a:lnSpc>
                <a:spcPct val="100000"/>
              </a:lnSpc>
              <a:spcBef>
                <a:spcPts val="1560"/>
              </a:spcBef>
              <a:spcAft>
                <a:spcPts val="0"/>
              </a:spcAft>
              <a:buClr>
                <a:srgbClr val="888888"/>
              </a:buClr>
              <a:buSzPts val="7799"/>
              <a:buFont typeface="Arial"/>
              <a:buNone/>
              <a:defRPr sz="7799" b="0" i="0" u="none" strike="noStrike" cap="none">
                <a:solidFill>
                  <a:srgbClr val="888888"/>
                </a:solidFill>
                <a:latin typeface="Calibri"/>
                <a:ea typeface="Calibri"/>
                <a:cs typeface="Calibri"/>
                <a:sym typeface="Calibri"/>
              </a:defRPr>
            </a:lvl9pPr>
          </a:lstStyle>
          <a:p>
            <a:endParaRPr/>
          </a:p>
        </p:txBody>
      </p:sp>
      <p:sp>
        <p:nvSpPr>
          <p:cNvPr id="34" name="Shape 34"/>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2194560" y="1611210"/>
            <a:ext cx="39502081" cy="6705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24600"/>
              <a:buFont typeface="Calibri"/>
              <a:buNone/>
              <a:defRPr sz="24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9" name="Shape 39"/>
          <p:cNvSpPr txBox="1">
            <a:spLocks noGrp="1"/>
          </p:cNvSpPr>
          <p:nvPr>
            <p:ph type="body" idx="1"/>
          </p:nvPr>
        </p:nvSpPr>
        <p:spPr>
          <a:xfrm>
            <a:off x="2194560" y="9387847"/>
            <a:ext cx="19385280" cy="26552316"/>
          </a:xfrm>
          <a:prstGeom prst="rect">
            <a:avLst/>
          </a:prstGeom>
          <a:noFill/>
          <a:ln>
            <a:noFill/>
          </a:ln>
        </p:spPr>
        <p:txBody>
          <a:bodyPr spcFirstLastPara="1" wrap="square" lIns="91425" tIns="91425" rIns="91425" bIns="91425" anchor="t" anchorCtr="0"/>
          <a:lstStyle>
            <a:lvl1pPr marL="457200" marR="0" lvl="0" indent="-1225550" algn="l" rtl="0">
              <a:lnSpc>
                <a:spcPct val="100000"/>
              </a:lnSpc>
              <a:spcBef>
                <a:spcPts val="3140"/>
              </a:spcBef>
              <a:spcAft>
                <a:spcPts val="0"/>
              </a:spcAft>
              <a:buClr>
                <a:schemeClr val="dk1"/>
              </a:buClr>
              <a:buSzPts val="15700"/>
              <a:buFont typeface="Arial"/>
              <a:buChar char="•"/>
              <a:defRPr sz="15700" b="0" i="0" u="none" strike="noStrike" cap="none">
                <a:solidFill>
                  <a:schemeClr val="dk1"/>
                </a:solidFill>
                <a:latin typeface="Calibri"/>
                <a:ea typeface="Calibri"/>
                <a:cs typeface="Calibri"/>
                <a:sym typeface="Calibri"/>
              </a:defRPr>
            </a:lvl1pPr>
            <a:lvl2pPr marL="914400" marR="0" lvl="1" indent="-1079500" algn="l" rtl="0">
              <a:lnSpc>
                <a:spcPct val="100000"/>
              </a:lnSpc>
              <a:spcBef>
                <a:spcPts val="2680"/>
              </a:spcBef>
              <a:spcAft>
                <a:spcPts val="0"/>
              </a:spcAft>
              <a:buClr>
                <a:schemeClr val="dk1"/>
              </a:buClr>
              <a:buSzPts val="13400"/>
              <a:buFont typeface="Arial"/>
              <a:buChar char="–"/>
              <a:defRPr sz="13400" b="0" i="0" u="none" strike="noStrike" cap="none">
                <a:solidFill>
                  <a:schemeClr val="dk1"/>
                </a:solidFill>
                <a:latin typeface="Calibri"/>
                <a:ea typeface="Calibri"/>
                <a:cs typeface="Calibri"/>
                <a:sym typeface="Calibri"/>
              </a:defRPr>
            </a:lvl2pPr>
            <a:lvl3pPr marL="1371600" marR="0" lvl="2"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3pPr>
            <a:lvl4pPr marL="1828800" marR="0" lvl="3"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4pPr>
            <a:lvl5pPr marL="2286000" marR="0" lvl="4"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5pPr>
            <a:lvl6pPr marL="2743200" marR="0" lvl="5"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6pPr>
            <a:lvl7pPr marL="3200400" marR="0" lvl="6"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7pPr>
            <a:lvl8pPr marL="3657600" marR="0" lvl="7"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8pPr>
            <a:lvl9pPr marL="4114800" marR="0" lvl="8"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2"/>
          </p:nvPr>
        </p:nvSpPr>
        <p:spPr>
          <a:xfrm>
            <a:off x="22311359" y="9387847"/>
            <a:ext cx="19385280" cy="26552316"/>
          </a:xfrm>
          <a:prstGeom prst="rect">
            <a:avLst/>
          </a:prstGeom>
          <a:noFill/>
          <a:ln>
            <a:noFill/>
          </a:ln>
        </p:spPr>
        <p:txBody>
          <a:bodyPr spcFirstLastPara="1" wrap="square" lIns="91425" tIns="91425" rIns="91425" bIns="91425" anchor="t" anchorCtr="0"/>
          <a:lstStyle>
            <a:lvl1pPr marL="457200" marR="0" lvl="0" indent="-1225550" algn="l" rtl="0">
              <a:lnSpc>
                <a:spcPct val="100000"/>
              </a:lnSpc>
              <a:spcBef>
                <a:spcPts val="3140"/>
              </a:spcBef>
              <a:spcAft>
                <a:spcPts val="0"/>
              </a:spcAft>
              <a:buClr>
                <a:schemeClr val="dk1"/>
              </a:buClr>
              <a:buSzPts val="15700"/>
              <a:buFont typeface="Arial"/>
              <a:buChar char="•"/>
              <a:defRPr sz="15700" b="0" i="0" u="none" strike="noStrike" cap="none">
                <a:solidFill>
                  <a:schemeClr val="dk1"/>
                </a:solidFill>
                <a:latin typeface="Calibri"/>
                <a:ea typeface="Calibri"/>
                <a:cs typeface="Calibri"/>
                <a:sym typeface="Calibri"/>
              </a:defRPr>
            </a:lvl1pPr>
            <a:lvl2pPr marL="914400" marR="0" lvl="1" indent="-1079500" algn="l" rtl="0">
              <a:lnSpc>
                <a:spcPct val="100000"/>
              </a:lnSpc>
              <a:spcBef>
                <a:spcPts val="2680"/>
              </a:spcBef>
              <a:spcAft>
                <a:spcPts val="0"/>
              </a:spcAft>
              <a:buClr>
                <a:schemeClr val="dk1"/>
              </a:buClr>
              <a:buSzPts val="13400"/>
              <a:buFont typeface="Arial"/>
              <a:buChar char="–"/>
              <a:defRPr sz="13400" b="0" i="0" u="none" strike="noStrike" cap="none">
                <a:solidFill>
                  <a:schemeClr val="dk1"/>
                </a:solidFill>
                <a:latin typeface="Calibri"/>
                <a:ea typeface="Calibri"/>
                <a:cs typeface="Calibri"/>
                <a:sym typeface="Calibri"/>
              </a:defRPr>
            </a:lvl2pPr>
            <a:lvl3pPr marL="1371600" marR="0" lvl="2"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3pPr>
            <a:lvl4pPr marL="1828800" marR="0" lvl="3"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4pPr>
            <a:lvl5pPr marL="2286000" marR="0" lvl="4"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5pPr>
            <a:lvl6pPr marL="2743200" marR="0" lvl="5"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6pPr>
            <a:lvl7pPr marL="3200400" marR="0" lvl="6"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7pPr>
            <a:lvl8pPr marL="3657600" marR="0" lvl="7"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8pPr>
            <a:lvl9pPr marL="4114800" marR="0" lvl="8"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2194560" y="1611210"/>
            <a:ext cx="39502081" cy="6705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24600"/>
              <a:buFont typeface="Calibri"/>
              <a:buNone/>
              <a:defRPr sz="24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6" name="Shape 46"/>
          <p:cNvSpPr txBox="1">
            <a:spLocks noGrp="1"/>
          </p:cNvSpPr>
          <p:nvPr>
            <p:ph type="body" idx="1"/>
          </p:nvPr>
        </p:nvSpPr>
        <p:spPr>
          <a:xfrm>
            <a:off x="2194565" y="9006000"/>
            <a:ext cx="19392903" cy="375327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2680"/>
              </a:spcBef>
              <a:spcAft>
                <a:spcPts val="0"/>
              </a:spcAft>
              <a:buClr>
                <a:schemeClr val="dk1"/>
              </a:buClr>
              <a:buSzPts val="13400"/>
              <a:buFont typeface="Arial"/>
              <a:buNone/>
              <a:defRPr sz="13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240"/>
              </a:spcBef>
              <a:spcAft>
                <a:spcPts val="0"/>
              </a:spcAft>
              <a:buClr>
                <a:schemeClr val="dk1"/>
              </a:buClr>
              <a:buSzPts val="11200"/>
              <a:buFont typeface="Arial"/>
              <a:buNone/>
              <a:defRPr sz="112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20"/>
              </a:spcBef>
              <a:spcAft>
                <a:spcPts val="0"/>
              </a:spcAft>
              <a:buClr>
                <a:schemeClr val="dk1"/>
              </a:buClr>
              <a:buSzPts val="10100"/>
              <a:buFont typeface="Arial"/>
              <a:buNone/>
              <a:defRPr sz="101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9pPr>
          </a:lstStyle>
          <a:p>
            <a:endParaRPr/>
          </a:p>
        </p:txBody>
      </p:sp>
      <p:sp>
        <p:nvSpPr>
          <p:cNvPr id="47" name="Shape 47"/>
          <p:cNvSpPr txBox="1">
            <a:spLocks noGrp="1"/>
          </p:cNvSpPr>
          <p:nvPr>
            <p:ph type="body" idx="2"/>
          </p:nvPr>
        </p:nvSpPr>
        <p:spPr>
          <a:xfrm>
            <a:off x="2194565" y="12759270"/>
            <a:ext cx="19392903" cy="23180891"/>
          </a:xfrm>
          <a:prstGeom prst="rect">
            <a:avLst/>
          </a:prstGeom>
          <a:noFill/>
          <a:ln>
            <a:noFill/>
          </a:ln>
        </p:spPr>
        <p:txBody>
          <a:bodyPr spcFirstLastPara="1" wrap="square" lIns="91425" tIns="91425" rIns="91425" bIns="91425" anchor="t" anchorCtr="0"/>
          <a:lstStyle>
            <a:lvl1pPr marL="457200" marR="0" lvl="0" indent="-1079500" algn="l" rtl="0">
              <a:lnSpc>
                <a:spcPct val="100000"/>
              </a:lnSpc>
              <a:spcBef>
                <a:spcPts val="2680"/>
              </a:spcBef>
              <a:spcAft>
                <a:spcPts val="0"/>
              </a:spcAft>
              <a:buClr>
                <a:schemeClr val="dk1"/>
              </a:buClr>
              <a:buSzPts val="13400"/>
              <a:buFont typeface="Arial"/>
              <a:buChar char="•"/>
              <a:defRPr sz="13400" b="0" i="0" u="none" strike="noStrike" cap="none">
                <a:solidFill>
                  <a:schemeClr val="dk1"/>
                </a:solidFill>
                <a:latin typeface="Calibri"/>
                <a:ea typeface="Calibri"/>
                <a:cs typeface="Calibri"/>
                <a:sym typeface="Calibri"/>
              </a:defRPr>
            </a:lvl1pPr>
            <a:lvl2pPr marL="914400" marR="0" lvl="1"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2pPr>
            <a:lvl3pPr marL="1371600" marR="0" lvl="2"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3pPr>
            <a:lvl4pPr marL="1828800" marR="0" lvl="3"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4pPr>
            <a:lvl5pPr marL="2286000" marR="0" lvl="4"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5pPr>
            <a:lvl6pPr marL="2743200" marR="0" lvl="5"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6pPr>
            <a:lvl7pPr marL="3200400" marR="0" lvl="6"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7pPr>
            <a:lvl8pPr marL="3657600" marR="0" lvl="7"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8pPr>
            <a:lvl9pPr marL="4114800" marR="0" lvl="8"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body" idx="3"/>
          </p:nvPr>
        </p:nvSpPr>
        <p:spPr>
          <a:xfrm>
            <a:off x="22296123" y="9006000"/>
            <a:ext cx="19400519" cy="3753270"/>
          </a:xfrm>
          <a:prstGeom prst="rect">
            <a:avLst/>
          </a:prstGeom>
          <a:noFill/>
          <a:ln>
            <a:noFill/>
          </a:ln>
        </p:spPr>
        <p:txBody>
          <a:bodyPr spcFirstLastPara="1" wrap="square" lIns="91425" tIns="91425" rIns="91425" bIns="91425" anchor="b" anchorCtr="0"/>
          <a:lstStyle>
            <a:lvl1pPr marL="457200" marR="0" lvl="0" indent="-228600" algn="l" rtl="0">
              <a:lnSpc>
                <a:spcPct val="100000"/>
              </a:lnSpc>
              <a:spcBef>
                <a:spcPts val="2680"/>
              </a:spcBef>
              <a:spcAft>
                <a:spcPts val="0"/>
              </a:spcAft>
              <a:buClr>
                <a:schemeClr val="dk1"/>
              </a:buClr>
              <a:buSzPts val="13400"/>
              <a:buFont typeface="Arial"/>
              <a:buNone/>
              <a:defRPr sz="13400" b="1"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2240"/>
              </a:spcBef>
              <a:spcAft>
                <a:spcPts val="0"/>
              </a:spcAft>
              <a:buClr>
                <a:schemeClr val="dk1"/>
              </a:buClr>
              <a:buSzPts val="11200"/>
              <a:buFont typeface="Arial"/>
              <a:buNone/>
              <a:defRPr sz="11200" b="1"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2020"/>
              </a:spcBef>
              <a:spcAft>
                <a:spcPts val="0"/>
              </a:spcAft>
              <a:buClr>
                <a:schemeClr val="dk1"/>
              </a:buClr>
              <a:buSzPts val="10100"/>
              <a:buFont typeface="Arial"/>
              <a:buNone/>
              <a:defRPr sz="10100" b="1"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800"/>
              </a:spcBef>
              <a:spcAft>
                <a:spcPts val="0"/>
              </a:spcAft>
              <a:buClr>
                <a:schemeClr val="dk1"/>
              </a:buClr>
              <a:buSzPts val="8999"/>
              <a:buFont typeface="Arial"/>
              <a:buNone/>
              <a:defRPr sz="8999" b="1"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body" idx="4"/>
          </p:nvPr>
        </p:nvSpPr>
        <p:spPr>
          <a:xfrm>
            <a:off x="22296123" y="12759270"/>
            <a:ext cx="19400519" cy="23180891"/>
          </a:xfrm>
          <a:prstGeom prst="rect">
            <a:avLst/>
          </a:prstGeom>
          <a:noFill/>
          <a:ln>
            <a:noFill/>
          </a:ln>
        </p:spPr>
        <p:txBody>
          <a:bodyPr spcFirstLastPara="1" wrap="square" lIns="91425" tIns="91425" rIns="91425" bIns="91425" anchor="t" anchorCtr="0"/>
          <a:lstStyle>
            <a:lvl1pPr marL="457200" marR="0" lvl="0" indent="-1079500" algn="l" rtl="0">
              <a:lnSpc>
                <a:spcPct val="100000"/>
              </a:lnSpc>
              <a:spcBef>
                <a:spcPts val="2680"/>
              </a:spcBef>
              <a:spcAft>
                <a:spcPts val="0"/>
              </a:spcAft>
              <a:buClr>
                <a:schemeClr val="dk1"/>
              </a:buClr>
              <a:buSzPts val="13400"/>
              <a:buFont typeface="Arial"/>
              <a:buChar char="•"/>
              <a:defRPr sz="13400" b="0" i="0" u="none" strike="noStrike" cap="none">
                <a:solidFill>
                  <a:schemeClr val="dk1"/>
                </a:solidFill>
                <a:latin typeface="Calibri"/>
                <a:ea typeface="Calibri"/>
                <a:cs typeface="Calibri"/>
                <a:sym typeface="Calibri"/>
              </a:defRPr>
            </a:lvl1pPr>
            <a:lvl2pPr marL="914400" marR="0" lvl="1"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2pPr>
            <a:lvl3pPr marL="1371600" marR="0" lvl="2" indent="-869950" algn="l" rtl="0">
              <a:lnSpc>
                <a:spcPct val="100000"/>
              </a:lnSpc>
              <a:spcBef>
                <a:spcPts val="2020"/>
              </a:spcBef>
              <a:spcAft>
                <a:spcPts val="0"/>
              </a:spcAft>
              <a:buClr>
                <a:schemeClr val="dk1"/>
              </a:buClr>
              <a:buSzPts val="10100"/>
              <a:buFont typeface="Arial"/>
              <a:buChar char="•"/>
              <a:defRPr sz="10100" b="0" i="0" u="none" strike="noStrike" cap="none">
                <a:solidFill>
                  <a:schemeClr val="dk1"/>
                </a:solidFill>
                <a:latin typeface="Calibri"/>
                <a:ea typeface="Calibri"/>
                <a:cs typeface="Calibri"/>
                <a:sym typeface="Calibri"/>
              </a:defRPr>
            </a:lvl3pPr>
            <a:lvl4pPr marL="1828800" marR="0" lvl="3"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4pPr>
            <a:lvl5pPr marL="2286000" marR="0" lvl="4"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5pPr>
            <a:lvl6pPr marL="2743200" marR="0" lvl="5"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6pPr>
            <a:lvl7pPr marL="3200400" marR="0" lvl="6"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7pPr>
            <a:lvl8pPr marL="3657600" marR="0" lvl="7"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8pPr>
            <a:lvl9pPr marL="4114800" marR="0" lvl="8" indent="-800036" algn="l" rtl="0">
              <a:lnSpc>
                <a:spcPct val="100000"/>
              </a:lnSpc>
              <a:spcBef>
                <a:spcPts val="1800"/>
              </a:spcBef>
              <a:spcAft>
                <a:spcPts val="0"/>
              </a:spcAft>
              <a:buClr>
                <a:schemeClr val="dk1"/>
              </a:buClr>
              <a:buSzPts val="8999"/>
              <a:buFont typeface="Arial"/>
              <a:buChar char="•"/>
              <a:defRPr sz="8999" b="0" i="0" u="none" strike="noStrike" cap="none">
                <a:solidFill>
                  <a:schemeClr val="dk1"/>
                </a:solidFill>
                <a:latin typeface="Calibri"/>
                <a:ea typeface="Calibri"/>
                <a:cs typeface="Calibri"/>
                <a:sym typeface="Calibri"/>
              </a:defRPr>
            </a:lvl9pPr>
          </a:lstStyle>
          <a:p>
            <a:endParaRPr/>
          </a:p>
        </p:txBody>
      </p:sp>
      <p:sp>
        <p:nvSpPr>
          <p:cNvPr id="50" name="Shape 50"/>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2194560" y="1611210"/>
            <a:ext cx="39502081" cy="6705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24600"/>
              <a:buFont typeface="Calibri"/>
              <a:buNone/>
              <a:defRPr sz="24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5" name="Shape 55"/>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56" name="Shape 56"/>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Shape 59"/>
          <p:cNvSpPr txBox="1">
            <a:spLocks noGrp="1"/>
          </p:cNvSpPr>
          <p:nvPr>
            <p:ph type="title"/>
          </p:nvPr>
        </p:nvSpPr>
        <p:spPr>
          <a:xfrm>
            <a:off x="2194569" y="1601893"/>
            <a:ext cx="14439903" cy="6817360"/>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11200"/>
              <a:buFont typeface="Calibri"/>
              <a:buNone/>
              <a:defRPr sz="112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0" name="Shape 60"/>
          <p:cNvSpPr txBox="1">
            <a:spLocks noGrp="1"/>
          </p:cNvSpPr>
          <p:nvPr>
            <p:ph type="body" idx="1"/>
          </p:nvPr>
        </p:nvSpPr>
        <p:spPr>
          <a:xfrm>
            <a:off x="17160241" y="1601901"/>
            <a:ext cx="24536399" cy="34338264"/>
          </a:xfrm>
          <a:prstGeom prst="rect">
            <a:avLst/>
          </a:prstGeom>
          <a:noFill/>
          <a:ln>
            <a:noFill/>
          </a:ln>
        </p:spPr>
        <p:txBody>
          <a:bodyPr spcFirstLastPara="1" wrap="square" lIns="91425" tIns="91425" rIns="91425" bIns="91425" anchor="t" anchorCtr="0"/>
          <a:lstStyle>
            <a:lvl1pPr marL="457200" marR="0" lvl="0" indent="-1365250" algn="l" rtl="0">
              <a:lnSpc>
                <a:spcPct val="100000"/>
              </a:lnSpc>
              <a:spcBef>
                <a:spcPts val="3580"/>
              </a:spcBef>
              <a:spcAft>
                <a:spcPts val="0"/>
              </a:spcAft>
              <a:buClr>
                <a:schemeClr val="dk1"/>
              </a:buClr>
              <a:buSzPts val="17900"/>
              <a:buFont typeface="Arial"/>
              <a:buChar char="•"/>
              <a:defRPr sz="17900" b="0" i="0" u="none" strike="noStrike" cap="none">
                <a:solidFill>
                  <a:schemeClr val="dk1"/>
                </a:solidFill>
                <a:latin typeface="Calibri"/>
                <a:ea typeface="Calibri"/>
                <a:cs typeface="Calibri"/>
                <a:sym typeface="Calibri"/>
              </a:defRPr>
            </a:lvl1pPr>
            <a:lvl2pPr marL="914400" marR="0" lvl="1" indent="-1225550" algn="l" rtl="0">
              <a:lnSpc>
                <a:spcPct val="100000"/>
              </a:lnSpc>
              <a:spcBef>
                <a:spcPts val="3140"/>
              </a:spcBef>
              <a:spcAft>
                <a:spcPts val="0"/>
              </a:spcAft>
              <a:buClr>
                <a:schemeClr val="dk1"/>
              </a:buClr>
              <a:buSzPts val="15700"/>
              <a:buFont typeface="Arial"/>
              <a:buChar char="–"/>
              <a:defRPr sz="15700" b="0" i="0" u="none" strike="noStrike" cap="none">
                <a:solidFill>
                  <a:schemeClr val="dk1"/>
                </a:solidFill>
                <a:latin typeface="Calibri"/>
                <a:ea typeface="Calibri"/>
                <a:cs typeface="Calibri"/>
                <a:sym typeface="Calibri"/>
              </a:defRPr>
            </a:lvl2pPr>
            <a:lvl3pPr marL="1371600" marR="0" lvl="2" indent="-1079500" algn="l" rtl="0">
              <a:lnSpc>
                <a:spcPct val="100000"/>
              </a:lnSpc>
              <a:spcBef>
                <a:spcPts val="2680"/>
              </a:spcBef>
              <a:spcAft>
                <a:spcPts val="0"/>
              </a:spcAft>
              <a:buClr>
                <a:schemeClr val="dk1"/>
              </a:buClr>
              <a:buSzPts val="13400"/>
              <a:buFont typeface="Arial"/>
              <a:buChar char="•"/>
              <a:defRPr sz="13400" b="0" i="0" u="none" strike="noStrike" cap="none">
                <a:solidFill>
                  <a:schemeClr val="dk1"/>
                </a:solidFill>
                <a:latin typeface="Calibri"/>
                <a:ea typeface="Calibri"/>
                <a:cs typeface="Calibri"/>
                <a:sym typeface="Calibri"/>
              </a:defRPr>
            </a:lvl3pPr>
            <a:lvl4pPr marL="1828800" marR="0" lvl="3"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4pPr>
            <a:lvl5pPr marL="2286000" marR="0" lvl="4"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5pPr>
            <a:lvl6pPr marL="2743200" marR="0" lvl="5"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6pPr>
            <a:lvl7pPr marL="3200400" marR="0" lvl="6"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7pPr>
            <a:lvl8pPr marL="3657600" marR="0" lvl="7"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8pPr>
            <a:lvl9pPr marL="4114800" marR="0" lvl="8"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body" idx="2"/>
          </p:nvPr>
        </p:nvSpPr>
        <p:spPr>
          <a:xfrm>
            <a:off x="2194569" y="8419261"/>
            <a:ext cx="14439903" cy="27520904"/>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1560"/>
              </a:spcBef>
              <a:spcAft>
                <a:spcPts val="0"/>
              </a:spcAft>
              <a:buClr>
                <a:schemeClr val="dk1"/>
              </a:buClr>
              <a:buSzPts val="7799"/>
              <a:buFont typeface="Arial"/>
              <a:buNone/>
              <a:defRPr sz="7799"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1340"/>
              </a:spcBef>
              <a:spcAft>
                <a:spcPts val="0"/>
              </a:spcAft>
              <a:buClr>
                <a:schemeClr val="dk1"/>
              </a:buClr>
              <a:buSzPts val="6700"/>
              <a:buFont typeface="Arial"/>
              <a:buNone/>
              <a:defRPr sz="67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1120"/>
              </a:spcBef>
              <a:spcAft>
                <a:spcPts val="0"/>
              </a:spcAft>
              <a:buClr>
                <a:schemeClr val="dk1"/>
              </a:buClr>
              <a:buSzPts val="5601"/>
              <a:buFont typeface="Arial"/>
              <a:buNone/>
              <a:defRPr sz="5601"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9pPr>
          </a:lstStyle>
          <a:p>
            <a:endParaRPr/>
          </a:p>
        </p:txBody>
      </p:sp>
      <p:sp>
        <p:nvSpPr>
          <p:cNvPr id="62" name="Shape 62"/>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8602983" y="28163525"/>
            <a:ext cx="26334721" cy="3324863"/>
          </a:xfrm>
          <a:prstGeom prst="rect">
            <a:avLst/>
          </a:prstGeom>
          <a:noFill/>
          <a:ln>
            <a:noFill/>
          </a:ln>
        </p:spPr>
        <p:txBody>
          <a:bodyPr spcFirstLastPara="1" wrap="square" lIns="91425" tIns="91425" rIns="91425" bIns="91425" anchor="b" anchorCtr="0"/>
          <a:lstStyle>
            <a:lvl1pPr marR="0" lvl="0" algn="l" rtl="0">
              <a:lnSpc>
                <a:spcPct val="100000"/>
              </a:lnSpc>
              <a:spcBef>
                <a:spcPts val="0"/>
              </a:spcBef>
              <a:spcAft>
                <a:spcPts val="0"/>
              </a:spcAft>
              <a:buClr>
                <a:schemeClr val="dk1"/>
              </a:buClr>
              <a:buSzPts val="11200"/>
              <a:buFont typeface="Calibri"/>
              <a:buNone/>
              <a:defRPr sz="11200" b="1"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7" name="Shape 67"/>
          <p:cNvSpPr>
            <a:spLocks noGrp="1"/>
          </p:cNvSpPr>
          <p:nvPr>
            <p:ph type="pic" idx="2"/>
          </p:nvPr>
        </p:nvSpPr>
        <p:spPr>
          <a:xfrm>
            <a:off x="8602983" y="3594947"/>
            <a:ext cx="26334721" cy="24140159"/>
          </a:xfrm>
          <a:prstGeom prst="rect">
            <a:avLst/>
          </a:prstGeom>
          <a:noFill/>
          <a:ln>
            <a:noFill/>
          </a:ln>
        </p:spPr>
        <p:txBody>
          <a:bodyPr spcFirstLastPara="1" wrap="square" lIns="91425" tIns="91425" rIns="91425" bIns="91425" anchor="t" anchorCtr="0"/>
          <a:lstStyle>
            <a:lvl1pPr marR="0" lvl="0" algn="l" rtl="0">
              <a:lnSpc>
                <a:spcPct val="100000"/>
              </a:lnSpc>
              <a:spcBef>
                <a:spcPts val="3580"/>
              </a:spcBef>
              <a:spcAft>
                <a:spcPts val="0"/>
              </a:spcAft>
              <a:buClr>
                <a:schemeClr val="dk1"/>
              </a:buClr>
              <a:buSzPts val="17900"/>
              <a:buFont typeface="Arial"/>
              <a:buNone/>
              <a:defRPr sz="17900" b="0" i="0" u="none" strike="noStrike" cap="none">
                <a:solidFill>
                  <a:schemeClr val="dk1"/>
                </a:solidFill>
                <a:latin typeface="Calibri"/>
                <a:ea typeface="Calibri"/>
                <a:cs typeface="Calibri"/>
                <a:sym typeface="Calibri"/>
              </a:defRPr>
            </a:lvl1pPr>
            <a:lvl2pPr marR="0" lvl="1" algn="l" rtl="0">
              <a:lnSpc>
                <a:spcPct val="100000"/>
              </a:lnSpc>
              <a:spcBef>
                <a:spcPts val="3140"/>
              </a:spcBef>
              <a:spcAft>
                <a:spcPts val="0"/>
              </a:spcAft>
              <a:buClr>
                <a:schemeClr val="dk1"/>
              </a:buClr>
              <a:buSzPts val="15700"/>
              <a:buFont typeface="Arial"/>
              <a:buNone/>
              <a:defRPr sz="15700" b="0" i="0" u="none" strike="noStrike" cap="none">
                <a:solidFill>
                  <a:schemeClr val="dk1"/>
                </a:solidFill>
                <a:latin typeface="Calibri"/>
                <a:ea typeface="Calibri"/>
                <a:cs typeface="Calibri"/>
                <a:sym typeface="Calibri"/>
              </a:defRPr>
            </a:lvl2pPr>
            <a:lvl3pPr marR="0" lvl="2" algn="l" rtl="0">
              <a:lnSpc>
                <a:spcPct val="100000"/>
              </a:lnSpc>
              <a:spcBef>
                <a:spcPts val="2680"/>
              </a:spcBef>
              <a:spcAft>
                <a:spcPts val="0"/>
              </a:spcAft>
              <a:buClr>
                <a:schemeClr val="dk1"/>
              </a:buClr>
              <a:buSzPts val="13400"/>
              <a:buFont typeface="Arial"/>
              <a:buNone/>
              <a:defRPr sz="13400" b="0" i="0" u="none" strike="noStrike" cap="none">
                <a:solidFill>
                  <a:schemeClr val="dk1"/>
                </a:solidFill>
                <a:latin typeface="Calibri"/>
                <a:ea typeface="Calibri"/>
                <a:cs typeface="Calibri"/>
                <a:sym typeface="Calibri"/>
              </a:defRPr>
            </a:lvl3pPr>
            <a:lvl4pPr marR="0" lvl="3" algn="l" rtl="0">
              <a:lnSpc>
                <a:spcPct val="100000"/>
              </a:lnSpc>
              <a:spcBef>
                <a:spcPts val="2240"/>
              </a:spcBef>
              <a:spcAft>
                <a:spcPts val="0"/>
              </a:spcAft>
              <a:buClr>
                <a:schemeClr val="dk1"/>
              </a:buClr>
              <a:buSzPts val="11200"/>
              <a:buFont typeface="Arial"/>
              <a:buNone/>
              <a:defRPr sz="11200" b="0" i="0" u="none" strike="noStrike" cap="none">
                <a:solidFill>
                  <a:schemeClr val="dk1"/>
                </a:solidFill>
                <a:latin typeface="Calibri"/>
                <a:ea typeface="Calibri"/>
                <a:cs typeface="Calibri"/>
                <a:sym typeface="Calibri"/>
              </a:defRPr>
            </a:lvl4pPr>
            <a:lvl5pPr marR="0" lvl="4" algn="l" rtl="0">
              <a:lnSpc>
                <a:spcPct val="100000"/>
              </a:lnSpc>
              <a:spcBef>
                <a:spcPts val="2240"/>
              </a:spcBef>
              <a:spcAft>
                <a:spcPts val="0"/>
              </a:spcAft>
              <a:buClr>
                <a:schemeClr val="dk1"/>
              </a:buClr>
              <a:buSzPts val="11200"/>
              <a:buFont typeface="Arial"/>
              <a:buNone/>
              <a:defRPr sz="11200" b="0" i="0" u="none" strike="noStrike" cap="none">
                <a:solidFill>
                  <a:schemeClr val="dk1"/>
                </a:solidFill>
                <a:latin typeface="Calibri"/>
                <a:ea typeface="Calibri"/>
                <a:cs typeface="Calibri"/>
                <a:sym typeface="Calibri"/>
              </a:defRPr>
            </a:lvl5pPr>
            <a:lvl6pPr marR="0" lvl="5" algn="l" rtl="0">
              <a:lnSpc>
                <a:spcPct val="100000"/>
              </a:lnSpc>
              <a:spcBef>
                <a:spcPts val="2240"/>
              </a:spcBef>
              <a:spcAft>
                <a:spcPts val="0"/>
              </a:spcAft>
              <a:buClr>
                <a:schemeClr val="dk1"/>
              </a:buClr>
              <a:buSzPts val="11200"/>
              <a:buFont typeface="Arial"/>
              <a:buNone/>
              <a:defRPr sz="11200" b="0" i="0" u="none" strike="noStrike" cap="none">
                <a:solidFill>
                  <a:schemeClr val="dk1"/>
                </a:solidFill>
                <a:latin typeface="Calibri"/>
                <a:ea typeface="Calibri"/>
                <a:cs typeface="Calibri"/>
                <a:sym typeface="Calibri"/>
              </a:defRPr>
            </a:lvl6pPr>
            <a:lvl7pPr marR="0" lvl="6" algn="l" rtl="0">
              <a:lnSpc>
                <a:spcPct val="100000"/>
              </a:lnSpc>
              <a:spcBef>
                <a:spcPts val="2240"/>
              </a:spcBef>
              <a:spcAft>
                <a:spcPts val="0"/>
              </a:spcAft>
              <a:buClr>
                <a:schemeClr val="dk1"/>
              </a:buClr>
              <a:buSzPts val="11200"/>
              <a:buFont typeface="Arial"/>
              <a:buNone/>
              <a:defRPr sz="11200" b="0" i="0" u="none" strike="noStrike" cap="none">
                <a:solidFill>
                  <a:schemeClr val="dk1"/>
                </a:solidFill>
                <a:latin typeface="Calibri"/>
                <a:ea typeface="Calibri"/>
                <a:cs typeface="Calibri"/>
                <a:sym typeface="Calibri"/>
              </a:defRPr>
            </a:lvl7pPr>
            <a:lvl8pPr marR="0" lvl="7" algn="l" rtl="0">
              <a:lnSpc>
                <a:spcPct val="100000"/>
              </a:lnSpc>
              <a:spcBef>
                <a:spcPts val="2240"/>
              </a:spcBef>
              <a:spcAft>
                <a:spcPts val="0"/>
              </a:spcAft>
              <a:buClr>
                <a:schemeClr val="dk1"/>
              </a:buClr>
              <a:buSzPts val="11200"/>
              <a:buFont typeface="Arial"/>
              <a:buNone/>
              <a:defRPr sz="11200" b="0" i="0" u="none" strike="noStrike" cap="none">
                <a:solidFill>
                  <a:schemeClr val="dk1"/>
                </a:solidFill>
                <a:latin typeface="Calibri"/>
                <a:ea typeface="Calibri"/>
                <a:cs typeface="Calibri"/>
                <a:sym typeface="Calibri"/>
              </a:defRPr>
            </a:lvl8pPr>
            <a:lvl9pPr marR="0" lvl="8" algn="l" rtl="0">
              <a:lnSpc>
                <a:spcPct val="100000"/>
              </a:lnSpc>
              <a:spcBef>
                <a:spcPts val="2240"/>
              </a:spcBef>
              <a:spcAft>
                <a:spcPts val="0"/>
              </a:spcAft>
              <a:buClr>
                <a:schemeClr val="dk1"/>
              </a:buClr>
              <a:buSzPts val="11200"/>
              <a:buFont typeface="Arial"/>
              <a:buNone/>
              <a:defRPr sz="11200" b="0" i="0" u="none" strike="noStrike" cap="none">
                <a:solidFill>
                  <a:schemeClr val="dk1"/>
                </a:solidFill>
                <a:latin typeface="Calibri"/>
                <a:ea typeface="Calibri"/>
                <a:cs typeface="Calibri"/>
                <a:sym typeface="Calibri"/>
              </a:defRPr>
            </a:lvl9pPr>
          </a:lstStyle>
          <a:p>
            <a:endParaRPr/>
          </a:p>
        </p:txBody>
      </p:sp>
      <p:sp>
        <p:nvSpPr>
          <p:cNvPr id="68" name="Shape 68"/>
          <p:cNvSpPr txBox="1">
            <a:spLocks noGrp="1"/>
          </p:cNvSpPr>
          <p:nvPr>
            <p:ph type="body" idx="1"/>
          </p:nvPr>
        </p:nvSpPr>
        <p:spPr>
          <a:xfrm>
            <a:off x="8602983" y="31488388"/>
            <a:ext cx="26334721" cy="4721857"/>
          </a:xfrm>
          <a:prstGeom prst="rect">
            <a:avLst/>
          </a:prstGeom>
          <a:noFill/>
          <a:ln>
            <a:noFill/>
          </a:ln>
        </p:spPr>
        <p:txBody>
          <a:bodyPr spcFirstLastPara="1" wrap="square" lIns="91425" tIns="91425" rIns="91425" bIns="91425" anchor="t" anchorCtr="0"/>
          <a:lstStyle>
            <a:lvl1pPr marL="457200" marR="0" lvl="0" indent="-228600" algn="l" rtl="0">
              <a:lnSpc>
                <a:spcPct val="100000"/>
              </a:lnSpc>
              <a:spcBef>
                <a:spcPts val="1560"/>
              </a:spcBef>
              <a:spcAft>
                <a:spcPts val="0"/>
              </a:spcAft>
              <a:buClr>
                <a:schemeClr val="dk1"/>
              </a:buClr>
              <a:buSzPts val="7799"/>
              <a:buFont typeface="Arial"/>
              <a:buNone/>
              <a:defRPr sz="7799"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1340"/>
              </a:spcBef>
              <a:spcAft>
                <a:spcPts val="0"/>
              </a:spcAft>
              <a:buClr>
                <a:schemeClr val="dk1"/>
              </a:buClr>
              <a:buSzPts val="6700"/>
              <a:buFont typeface="Arial"/>
              <a:buNone/>
              <a:defRPr sz="67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1120"/>
              </a:spcBef>
              <a:spcAft>
                <a:spcPts val="0"/>
              </a:spcAft>
              <a:buClr>
                <a:schemeClr val="dk1"/>
              </a:buClr>
              <a:buSzPts val="5601"/>
              <a:buFont typeface="Arial"/>
              <a:buNone/>
              <a:defRPr sz="5601"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1000"/>
              </a:spcBef>
              <a:spcAft>
                <a:spcPts val="0"/>
              </a:spcAft>
              <a:buClr>
                <a:schemeClr val="dk1"/>
              </a:buClr>
              <a:buSzPts val="5000"/>
              <a:buFont typeface="Arial"/>
              <a:buNone/>
              <a:defRPr sz="5000" b="0" i="0" u="none" strike="noStrike" cap="none">
                <a:solidFill>
                  <a:schemeClr val="dk1"/>
                </a:solidFill>
                <a:latin typeface="Calibri"/>
                <a:ea typeface="Calibri"/>
                <a:cs typeface="Calibri"/>
                <a:sym typeface="Calibri"/>
              </a:defRPr>
            </a:lvl9pPr>
          </a:lstStyle>
          <a:p>
            <a:endParaRPr/>
          </a:p>
        </p:txBody>
      </p:sp>
      <p:sp>
        <p:nvSpPr>
          <p:cNvPr id="69" name="Shape 69"/>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70" name="Shape 70"/>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2194560" y="1611210"/>
            <a:ext cx="39502081" cy="6705600"/>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chemeClr val="dk1"/>
              </a:buClr>
              <a:buSzPts val="24600"/>
              <a:buFont typeface="Calibri"/>
              <a:buNone/>
              <a:defRPr sz="246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Shape 11"/>
          <p:cNvSpPr txBox="1">
            <a:spLocks noGrp="1"/>
          </p:cNvSpPr>
          <p:nvPr>
            <p:ph type="body" idx="1"/>
          </p:nvPr>
        </p:nvSpPr>
        <p:spPr>
          <a:xfrm>
            <a:off x="2194560" y="9387847"/>
            <a:ext cx="39502081" cy="26552316"/>
          </a:xfrm>
          <a:prstGeom prst="rect">
            <a:avLst/>
          </a:prstGeom>
          <a:noFill/>
          <a:ln>
            <a:noFill/>
          </a:ln>
        </p:spPr>
        <p:txBody>
          <a:bodyPr spcFirstLastPara="1" wrap="square" lIns="91425" tIns="91425" rIns="91425" bIns="91425" anchor="t" anchorCtr="0"/>
          <a:lstStyle>
            <a:lvl1pPr marL="457200" marR="0" lvl="0" indent="-1365250" algn="l" rtl="0">
              <a:lnSpc>
                <a:spcPct val="100000"/>
              </a:lnSpc>
              <a:spcBef>
                <a:spcPts val="3580"/>
              </a:spcBef>
              <a:spcAft>
                <a:spcPts val="0"/>
              </a:spcAft>
              <a:buClr>
                <a:schemeClr val="dk1"/>
              </a:buClr>
              <a:buSzPts val="17900"/>
              <a:buFont typeface="Arial"/>
              <a:buChar char="•"/>
              <a:defRPr sz="17900" b="0" i="0" u="none" strike="noStrike" cap="none">
                <a:solidFill>
                  <a:schemeClr val="dk1"/>
                </a:solidFill>
                <a:latin typeface="Calibri"/>
                <a:ea typeface="Calibri"/>
                <a:cs typeface="Calibri"/>
                <a:sym typeface="Calibri"/>
              </a:defRPr>
            </a:lvl1pPr>
            <a:lvl2pPr marL="914400" marR="0" lvl="1" indent="-1225550" algn="l" rtl="0">
              <a:lnSpc>
                <a:spcPct val="100000"/>
              </a:lnSpc>
              <a:spcBef>
                <a:spcPts val="3140"/>
              </a:spcBef>
              <a:spcAft>
                <a:spcPts val="0"/>
              </a:spcAft>
              <a:buClr>
                <a:schemeClr val="dk1"/>
              </a:buClr>
              <a:buSzPts val="15700"/>
              <a:buFont typeface="Arial"/>
              <a:buChar char="–"/>
              <a:defRPr sz="15700" b="0" i="0" u="none" strike="noStrike" cap="none">
                <a:solidFill>
                  <a:schemeClr val="dk1"/>
                </a:solidFill>
                <a:latin typeface="Calibri"/>
                <a:ea typeface="Calibri"/>
                <a:cs typeface="Calibri"/>
                <a:sym typeface="Calibri"/>
              </a:defRPr>
            </a:lvl2pPr>
            <a:lvl3pPr marL="1371600" marR="0" lvl="2" indent="-1079500" algn="l" rtl="0">
              <a:lnSpc>
                <a:spcPct val="100000"/>
              </a:lnSpc>
              <a:spcBef>
                <a:spcPts val="2680"/>
              </a:spcBef>
              <a:spcAft>
                <a:spcPts val="0"/>
              </a:spcAft>
              <a:buClr>
                <a:schemeClr val="dk1"/>
              </a:buClr>
              <a:buSzPts val="13400"/>
              <a:buFont typeface="Arial"/>
              <a:buChar char="•"/>
              <a:defRPr sz="13400" b="0" i="0" u="none" strike="noStrike" cap="none">
                <a:solidFill>
                  <a:schemeClr val="dk1"/>
                </a:solidFill>
                <a:latin typeface="Calibri"/>
                <a:ea typeface="Calibri"/>
                <a:cs typeface="Calibri"/>
                <a:sym typeface="Calibri"/>
              </a:defRPr>
            </a:lvl3pPr>
            <a:lvl4pPr marL="1828800" marR="0" lvl="3"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4pPr>
            <a:lvl5pPr marL="2286000" marR="0" lvl="4"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5pPr>
            <a:lvl6pPr marL="2743200" marR="0" lvl="5"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6pPr>
            <a:lvl7pPr marL="3200400" marR="0" lvl="6"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7pPr>
            <a:lvl8pPr marL="3657600" marR="0" lvl="7"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8pPr>
            <a:lvl9pPr marL="4114800" marR="0" lvl="8" indent="-939800" algn="l" rtl="0">
              <a:lnSpc>
                <a:spcPct val="100000"/>
              </a:lnSpc>
              <a:spcBef>
                <a:spcPts val="2240"/>
              </a:spcBef>
              <a:spcAft>
                <a:spcPts val="0"/>
              </a:spcAft>
              <a:buClr>
                <a:schemeClr val="dk1"/>
              </a:buClr>
              <a:buSzPts val="11200"/>
              <a:buFont typeface="Arial"/>
              <a:buChar char="•"/>
              <a:defRPr sz="112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dt" idx="10"/>
          </p:nvPr>
        </p:nvSpPr>
        <p:spPr>
          <a:xfrm>
            <a:off x="2194560" y="37290591"/>
            <a:ext cx="10241280" cy="2142067"/>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13" name="Shape 13"/>
          <p:cNvSpPr txBox="1">
            <a:spLocks noGrp="1"/>
          </p:cNvSpPr>
          <p:nvPr>
            <p:ph type="ftr" idx="11"/>
          </p:nvPr>
        </p:nvSpPr>
        <p:spPr>
          <a:xfrm>
            <a:off x="14996159" y="37290591"/>
            <a:ext cx="13898880" cy="2142067"/>
          </a:xfrm>
          <a:prstGeom prst="rect">
            <a:avLst/>
          </a:prstGeom>
          <a:noFill/>
          <a:ln>
            <a:noFill/>
          </a:ln>
        </p:spPr>
        <p:txBody>
          <a:bodyPr spcFirstLastPara="1" wrap="square" lIns="91425" tIns="91425" rIns="91425" bIns="91425" anchor="ctr" anchorCtr="0"/>
          <a:lstStyle>
            <a:lvl1pPr marR="0" lvl="0" algn="ctr" rtl="0">
              <a:lnSpc>
                <a:spcPct val="100000"/>
              </a:lnSpc>
              <a:spcBef>
                <a:spcPts val="0"/>
              </a:spcBef>
              <a:spcAft>
                <a:spcPts val="0"/>
              </a:spcAft>
              <a:buClr>
                <a:srgbClr val="000000"/>
              </a:buClr>
              <a:buSzPts val="1400"/>
              <a:buFont typeface="Arial"/>
              <a:buNone/>
              <a:defRPr sz="67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010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sldNum" idx="12"/>
          </p:nvPr>
        </p:nvSpPr>
        <p:spPr>
          <a:xfrm>
            <a:off x="31455359" y="37290591"/>
            <a:ext cx="10241280" cy="2142067"/>
          </a:xfrm>
          <a:prstGeom prst="rect">
            <a:avLst/>
          </a:prstGeom>
          <a:noFill/>
          <a:ln>
            <a:noFill/>
          </a:ln>
        </p:spPr>
        <p:txBody>
          <a:bodyPr spcFirstLastPara="1" wrap="square" lIns="512050" tIns="256025" rIns="512050" bIns="256025" anchor="ctr" anchorCtr="0">
            <a:noAutofit/>
          </a:bodyPr>
          <a:lstStyle>
            <a:lvl1pPr marL="0" marR="0" lvl="0"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6700"/>
              <a:buFont typeface="Arial"/>
              <a:buNone/>
              <a:defRPr sz="670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hyperlink" Target="mailto:rachel.severson@umontana.edu" TargetMode="External"/><Relationship Id="rId7" Type="http://schemas.openxmlformats.org/officeDocument/2006/relationships/chart" Target="../charts/chart2.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hart" Target="../charts/chart1.xml"/><Relationship Id="rId11"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chart" Target="../charts/chart5.xml"/><Relationship Id="rId4" Type="http://schemas.openxmlformats.org/officeDocument/2006/relationships/image" Target="../media/image1.png"/><Relationship Id="rId9"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8" name="Shape 98"/>
          <p:cNvSpPr txBox="1"/>
          <p:nvPr/>
        </p:nvSpPr>
        <p:spPr>
          <a:xfrm>
            <a:off x="1336679" y="14070255"/>
            <a:ext cx="12877799" cy="868969"/>
          </a:xfrm>
          <a:prstGeom prst="rect">
            <a:avLst/>
          </a:prstGeom>
          <a:solidFill>
            <a:schemeClr val="accent4">
              <a:lumMod val="75000"/>
            </a:schemeClr>
          </a:solidFill>
          <a:ln>
            <a:solidFill>
              <a:srgbClr val="0AE827"/>
            </a:solid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799"/>
              <a:buFont typeface="Arial"/>
              <a:buNone/>
            </a:pPr>
            <a:r>
              <a:rPr lang="en-US" sz="4400" b="1" i="0" u="none" strike="noStrike" cap="none" dirty="0">
                <a:solidFill>
                  <a:srgbClr val="FFFFFF"/>
                </a:solidFill>
                <a:latin typeface="Arial"/>
                <a:ea typeface="Arial"/>
                <a:cs typeface="Arial"/>
                <a:sym typeface="Arial"/>
              </a:rPr>
              <a:t>Method</a:t>
            </a:r>
            <a:endParaRPr sz="3999" b="1" i="0" u="none" strike="noStrike" cap="none" dirty="0">
              <a:solidFill>
                <a:srgbClr val="FFFFFF"/>
              </a:solidFill>
              <a:latin typeface="Arial"/>
              <a:ea typeface="Arial"/>
              <a:cs typeface="Arial"/>
              <a:sym typeface="Arial"/>
            </a:endParaRPr>
          </a:p>
        </p:txBody>
      </p:sp>
      <p:sp>
        <p:nvSpPr>
          <p:cNvPr id="101" name="Shape 101"/>
          <p:cNvSpPr txBox="1"/>
          <p:nvPr/>
        </p:nvSpPr>
        <p:spPr>
          <a:xfrm>
            <a:off x="1184279" y="5390490"/>
            <a:ext cx="12877800" cy="5814222"/>
          </a:xfrm>
          <a:prstGeom prst="rect">
            <a:avLst/>
          </a:prstGeom>
          <a:noFill/>
          <a:ln>
            <a:noFill/>
          </a:ln>
        </p:spPr>
        <p:txBody>
          <a:bodyPr spcFirstLastPara="1" wrap="square" lIns="91425" tIns="45700" rIns="91425" bIns="45700" anchor="t" anchorCtr="0">
            <a:noAutofit/>
          </a:bodyPr>
          <a:lstStyle/>
          <a:p>
            <a:pPr marL="571500" marR="0" lvl="0" indent="-571500" algn="just" rtl="0">
              <a:lnSpc>
                <a:spcPct val="100000"/>
              </a:lnSpc>
              <a:spcBef>
                <a:spcPts val="0"/>
              </a:spcBef>
              <a:spcAft>
                <a:spcPts val="0"/>
              </a:spcAft>
              <a:buClr>
                <a:srgbClr val="000000"/>
              </a:buClr>
              <a:buSzPts val="3999"/>
              <a:buFont typeface="Arial" panose="020B0604020202020204" pitchFamily="34" charset="0"/>
              <a:buChar char="•"/>
            </a:pPr>
            <a:r>
              <a:rPr lang="en-US" sz="3600" dirty="0"/>
              <a:t>Humans mentalize broadly, attributing mental states to humans, non-humans (animals, technology, and nature), and imaginary characters. </a:t>
            </a:r>
          </a:p>
          <a:p>
            <a:pPr marL="571500" lvl="0" indent="-571500" algn="just">
              <a:buSzPts val="3999"/>
              <a:buFont typeface="Arial" panose="020B0604020202020204" pitchFamily="34" charset="0"/>
              <a:buChar char="•"/>
            </a:pPr>
            <a:r>
              <a:rPr lang="en-US" sz="3600" dirty="0"/>
              <a:t>Positive relations exist between some of these forms of mentalizing [1-3], little is known about the relation between mentalizing humans and non-humans (Fig 1) [cf. 3, 4].</a:t>
            </a:r>
          </a:p>
          <a:p>
            <a:pPr marL="571500" marR="0" lvl="0" indent="-571500" algn="just" rtl="0">
              <a:lnSpc>
                <a:spcPct val="100000"/>
              </a:lnSpc>
              <a:spcBef>
                <a:spcPts val="0"/>
              </a:spcBef>
              <a:spcAft>
                <a:spcPts val="0"/>
              </a:spcAft>
              <a:buClr>
                <a:srgbClr val="000000"/>
              </a:buClr>
              <a:buSzPts val="3999"/>
              <a:buFont typeface="Arial" panose="020B0604020202020204" pitchFamily="34" charset="0"/>
              <a:buChar char="•"/>
            </a:pPr>
            <a:r>
              <a:rPr lang="en-US" sz="3600" dirty="0"/>
              <a:t>This study aimed to address this gap by examining the relation between </a:t>
            </a:r>
            <a:r>
              <a:rPr lang="en-US" sz="3600" i="1" dirty="0"/>
              <a:t>accuracy </a:t>
            </a:r>
            <a:r>
              <a:rPr lang="en-US" sz="3600" dirty="0"/>
              <a:t>and </a:t>
            </a:r>
            <a:r>
              <a:rPr lang="en-US" sz="3600" i="1" dirty="0"/>
              <a:t>motivation </a:t>
            </a:r>
            <a:r>
              <a:rPr lang="en-US" sz="3600" dirty="0"/>
              <a:t>to mentalize humans and the tendency to mentalize non-humans, . Including animals, nature, and technology. </a:t>
            </a:r>
          </a:p>
        </p:txBody>
      </p:sp>
      <p:sp>
        <p:nvSpPr>
          <p:cNvPr id="111" name="Shape 111"/>
          <p:cNvSpPr txBox="1"/>
          <p:nvPr/>
        </p:nvSpPr>
        <p:spPr>
          <a:xfrm>
            <a:off x="1336678" y="15078476"/>
            <a:ext cx="12877799" cy="17572487"/>
          </a:xfrm>
          <a:prstGeom prst="rect">
            <a:avLst/>
          </a:prstGeom>
          <a:noFill/>
          <a:ln>
            <a:noFill/>
          </a:ln>
        </p:spPr>
        <p:txBody>
          <a:bodyPr spcFirstLastPara="1" wrap="square" lIns="91425" tIns="45700" rIns="91425" bIns="45700" anchor="t" anchorCtr="0">
            <a:noAutofit/>
          </a:bodyPr>
          <a:lstStyle/>
          <a:p>
            <a:pPr lvl="0" algn="just">
              <a:buSzPts val="4399"/>
            </a:pPr>
            <a:r>
              <a:rPr lang="en-US" sz="4000" b="1" i="0" u="none" strike="noStrike" cap="none" dirty="0">
                <a:solidFill>
                  <a:schemeClr val="dk1"/>
                </a:solidFill>
                <a:latin typeface="Arial" panose="020B0604020202020204" pitchFamily="34" charset="0"/>
                <a:ea typeface="Calibri"/>
                <a:cs typeface="Arial" panose="020B0604020202020204" pitchFamily="34" charset="0"/>
                <a:sym typeface="Calibri"/>
              </a:rPr>
              <a:t>Participants</a:t>
            </a:r>
            <a:r>
              <a:rPr lang="en-US" sz="4000" i="0" u="none" strike="noStrike" cap="none" dirty="0">
                <a:solidFill>
                  <a:schemeClr val="dk1"/>
                </a:solidFill>
                <a:latin typeface="Arial" panose="020B0604020202020204" pitchFamily="34" charset="0"/>
                <a:ea typeface="Calibri"/>
                <a:cs typeface="Arial" panose="020B0604020202020204" pitchFamily="34" charset="0"/>
                <a:sym typeface="Calibri"/>
              </a:rPr>
              <a:t> </a:t>
            </a:r>
            <a:r>
              <a:rPr lang="en-US" sz="3600" i="0" u="none" strike="noStrike" cap="none" dirty="0">
                <a:solidFill>
                  <a:schemeClr val="dk1"/>
                </a:solidFill>
                <a:latin typeface="Arial" panose="020B0604020202020204" pitchFamily="34" charset="0"/>
                <a:ea typeface="Calibri"/>
                <a:cs typeface="Arial" panose="020B0604020202020204" pitchFamily="34" charset="0"/>
                <a:sym typeface="Calibri"/>
              </a:rPr>
              <a:t>(</a:t>
            </a:r>
            <a:r>
              <a:rPr lang="en-US" sz="3600" i="1" dirty="0">
                <a:latin typeface="Arial" panose="020B0604020202020204" pitchFamily="34" charset="0"/>
                <a:cs typeface="Arial" panose="020B0604020202020204" pitchFamily="34" charset="0"/>
              </a:rPr>
              <a:t>N</a:t>
            </a:r>
            <a:r>
              <a:rPr lang="en-US" sz="3600" dirty="0">
                <a:latin typeface="Arial" panose="020B0604020202020204" pitchFamily="34" charset="0"/>
                <a:cs typeface="Arial" panose="020B0604020202020204" pitchFamily="34" charset="0"/>
              </a:rPr>
              <a:t>=137, based on </a:t>
            </a:r>
            <a:r>
              <a:rPr lang="en-US" sz="3600" i="1" dirty="0">
                <a:latin typeface="Arial" panose="020B0604020202020204" pitchFamily="34" charset="0"/>
                <a:cs typeface="Arial" panose="020B0604020202020204" pitchFamily="34" charset="0"/>
              </a:rPr>
              <a:t>a priori </a:t>
            </a:r>
            <a:r>
              <a:rPr lang="en-US" sz="3600" dirty="0">
                <a:latin typeface="Arial" panose="020B0604020202020204" pitchFamily="34" charset="0"/>
                <a:cs typeface="Arial" panose="020B0604020202020204" pitchFamily="34" charset="0"/>
              </a:rPr>
              <a:t>power analysis [5]) </a:t>
            </a:r>
          </a:p>
          <a:p>
            <a:pPr marL="571500" lvl="0" indent="-571500" algn="just">
              <a:spcAft>
                <a:spcPts val="600"/>
              </a:spcAft>
              <a:buSzPts val="4399"/>
              <a:buFont typeface="Arial" panose="020B0604020202020204" pitchFamily="34" charset="0"/>
              <a:buChar char="•"/>
            </a:pPr>
            <a:r>
              <a:rPr lang="en-US" sz="3600" i="1" dirty="0">
                <a:latin typeface="Arial" panose="020B0604020202020204" pitchFamily="34" charset="0"/>
                <a:cs typeface="Arial" panose="020B0604020202020204" pitchFamily="34" charset="0"/>
              </a:rPr>
              <a:t>M</a:t>
            </a:r>
            <a:r>
              <a:rPr lang="en-US" sz="3600" baseline="-25000" dirty="0">
                <a:latin typeface="Arial" panose="020B0604020202020204" pitchFamily="34" charset="0"/>
                <a:cs typeface="Arial" panose="020B0604020202020204" pitchFamily="34" charset="0"/>
              </a:rPr>
              <a:t>age</a:t>
            </a:r>
            <a:r>
              <a:rPr lang="en-US" sz="3600" dirty="0">
                <a:latin typeface="Arial" panose="020B0604020202020204" pitchFamily="34" charset="0"/>
                <a:cs typeface="Arial" panose="020B0604020202020204" pitchFamily="34" charset="0"/>
              </a:rPr>
              <a:t>= 22.01 years (</a:t>
            </a:r>
            <a:r>
              <a:rPr lang="en-US" sz="3600" i="1" dirty="0">
                <a:latin typeface="Arial" panose="020B0604020202020204" pitchFamily="34" charset="0"/>
                <a:cs typeface="Arial" panose="020B0604020202020204" pitchFamily="34" charset="0"/>
              </a:rPr>
              <a:t>SD </a:t>
            </a:r>
            <a:r>
              <a:rPr lang="en-US" sz="3600" dirty="0">
                <a:latin typeface="Arial" panose="020B0604020202020204" pitchFamily="34" charset="0"/>
                <a:cs typeface="Arial" panose="020B0604020202020204" pitchFamily="34" charset="0"/>
              </a:rPr>
              <a:t>= 6.56; range: 18 to 54 years)</a:t>
            </a:r>
          </a:p>
          <a:p>
            <a:pPr marL="571500" lvl="0" indent="-571500" algn="just">
              <a:spcAft>
                <a:spcPts val="600"/>
              </a:spcAft>
              <a:buSzPts val="4399"/>
              <a:buFont typeface="Arial" panose="020B0604020202020204" pitchFamily="34" charset="0"/>
              <a:buChar char="•"/>
            </a:pPr>
            <a:r>
              <a:rPr lang="en-US" sz="3600" dirty="0">
                <a:latin typeface="Arial" panose="020B0604020202020204" pitchFamily="34" charset="0"/>
                <a:cs typeface="Arial" panose="020B0604020202020204" pitchFamily="34" charset="0"/>
              </a:rPr>
              <a:t>73.5% identified as female </a:t>
            </a:r>
          </a:p>
          <a:p>
            <a:pPr marL="571500" lvl="0" indent="-571500" algn="just">
              <a:spcAft>
                <a:spcPts val="600"/>
              </a:spcAft>
              <a:buSzPts val="4399"/>
              <a:buFont typeface="Arial" panose="020B0604020202020204" pitchFamily="34" charset="0"/>
              <a:buChar char="•"/>
            </a:pPr>
            <a:r>
              <a:rPr lang="en-US" sz="3600" dirty="0">
                <a:latin typeface="Arial" panose="020B0604020202020204" pitchFamily="34" charset="0"/>
                <a:cs typeface="Arial" panose="020B0604020202020204" pitchFamily="34" charset="0"/>
              </a:rPr>
              <a:t>18 additional participants were excluded for failure to correctly answer an attention check question.</a:t>
            </a:r>
          </a:p>
          <a:p>
            <a:pPr marL="571500" lvl="0" indent="-571500" algn="just">
              <a:spcAft>
                <a:spcPts val="600"/>
              </a:spcAft>
              <a:buSzPts val="4399"/>
              <a:buFont typeface="Arial" panose="020B0604020202020204" pitchFamily="34" charset="0"/>
              <a:buChar char="•"/>
            </a:pPr>
            <a:r>
              <a:rPr lang="en-US" sz="3600" dirty="0">
                <a:solidFill>
                  <a:schemeClr val="dk1"/>
                </a:solidFill>
                <a:latin typeface="Arial" panose="020B0604020202020204" pitchFamily="34" charset="0"/>
                <a:ea typeface="Calibri"/>
                <a:cs typeface="Arial" panose="020B0604020202020204" pitchFamily="34" charset="0"/>
                <a:sym typeface="Calibri"/>
              </a:rPr>
              <a:t>Recruited through Department of Psychology participant pool and received course credit.</a:t>
            </a:r>
            <a:endParaRPr lang="en-US" sz="3600" i="0" u="none" strike="noStrike" cap="none" dirty="0">
              <a:solidFill>
                <a:schemeClr val="dk1"/>
              </a:solidFill>
              <a:latin typeface="Arial" panose="020B0604020202020204" pitchFamily="34" charset="0"/>
              <a:ea typeface="Calibri"/>
              <a:cs typeface="Arial" panose="020B0604020202020204" pitchFamily="34" charset="0"/>
              <a:sym typeface="Calibri"/>
            </a:endParaRPr>
          </a:p>
          <a:p>
            <a:pPr marL="0" marR="0" lvl="0" indent="0" algn="just" rtl="0">
              <a:lnSpc>
                <a:spcPct val="100000"/>
              </a:lnSpc>
              <a:spcBef>
                <a:spcPts val="0"/>
              </a:spcBef>
              <a:spcAft>
                <a:spcPts val="0"/>
              </a:spcAft>
              <a:buClr>
                <a:srgbClr val="000000"/>
              </a:buClr>
              <a:buSzPts val="4399"/>
              <a:buFont typeface="Arial"/>
              <a:buNone/>
            </a:pPr>
            <a:endParaRPr lang="en-US" sz="3600" b="1" i="0" u="none" strike="noStrike" cap="none" dirty="0">
              <a:solidFill>
                <a:schemeClr val="dk1"/>
              </a:solidFill>
              <a:latin typeface="Arial" panose="020B0604020202020204" pitchFamily="34" charset="0"/>
              <a:ea typeface="Calibri"/>
              <a:cs typeface="Arial" panose="020B0604020202020204" pitchFamily="34" charset="0"/>
              <a:sym typeface="Calibri"/>
            </a:endParaRPr>
          </a:p>
          <a:p>
            <a:pPr marL="0" marR="0" lvl="0" indent="0" algn="just" rtl="0">
              <a:lnSpc>
                <a:spcPct val="100000"/>
              </a:lnSpc>
              <a:spcBef>
                <a:spcPts val="0"/>
              </a:spcBef>
              <a:spcAft>
                <a:spcPts val="0"/>
              </a:spcAft>
              <a:buClr>
                <a:srgbClr val="000000"/>
              </a:buClr>
              <a:buSzPts val="4399"/>
              <a:buFont typeface="Arial"/>
              <a:buNone/>
            </a:pPr>
            <a:r>
              <a:rPr lang="en-US" sz="4000" b="1" i="0" u="none" strike="noStrike" cap="none" dirty="0">
                <a:solidFill>
                  <a:schemeClr val="dk1"/>
                </a:solidFill>
                <a:latin typeface="Arial" panose="020B0604020202020204" pitchFamily="34" charset="0"/>
                <a:ea typeface="Calibri"/>
                <a:cs typeface="Arial" panose="020B0604020202020204" pitchFamily="34" charset="0"/>
                <a:sym typeface="Calibri"/>
              </a:rPr>
              <a:t>Procedure &amp; Measures </a:t>
            </a:r>
          </a:p>
          <a:p>
            <a:pPr marL="0" marR="0" lvl="0" indent="0" algn="just" rtl="0">
              <a:lnSpc>
                <a:spcPct val="100000"/>
              </a:lnSpc>
              <a:spcBef>
                <a:spcPts val="0"/>
              </a:spcBef>
              <a:spcAft>
                <a:spcPts val="0"/>
              </a:spcAft>
              <a:buClr>
                <a:srgbClr val="000000"/>
              </a:buClr>
              <a:buSzPts val="4399"/>
              <a:buFont typeface="Arial"/>
              <a:buNone/>
            </a:pPr>
            <a:r>
              <a:rPr lang="en-US" sz="3600" i="0" u="none" strike="noStrike" cap="none" dirty="0">
                <a:solidFill>
                  <a:schemeClr val="dk1"/>
                </a:solidFill>
                <a:latin typeface="Arial" panose="020B0604020202020204" pitchFamily="34" charset="0"/>
                <a:ea typeface="Calibri"/>
                <a:cs typeface="Arial" panose="020B0604020202020204" pitchFamily="34" charset="0"/>
                <a:sym typeface="Calibri"/>
              </a:rPr>
              <a:t>All participants completed four measures (random order) and demographic questions using Qualtrics online survey software.</a:t>
            </a:r>
            <a:endParaRPr lang="en-US" sz="4000" b="1" dirty="0">
              <a:solidFill>
                <a:schemeClr val="dk1"/>
              </a:solidFill>
              <a:latin typeface="Arial" panose="020B0604020202020204" pitchFamily="34" charset="0"/>
              <a:ea typeface="Calibri"/>
              <a:cs typeface="Arial" panose="020B0604020202020204" pitchFamily="34" charset="0"/>
              <a:sym typeface="Calibri"/>
            </a:endParaRPr>
          </a:p>
          <a:p>
            <a:pPr lvl="0" algn="just">
              <a:buSzPts val="4399"/>
            </a:pPr>
            <a:endParaRPr lang="en-US" sz="3200" b="1" dirty="0">
              <a:solidFill>
                <a:schemeClr val="dk1"/>
              </a:solidFill>
              <a:latin typeface="Arial" panose="020B0604020202020204" pitchFamily="34" charset="0"/>
              <a:ea typeface="Calibri"/>
              <a:cs typeface="Arial" panose="020B0604020202020204" pitchFamily="34" charset="0"/>
              <a:sym typeface="Calibri"/>
            </a:endParaRPr>
          </a:p>
          <a:p>
            <a:pPr marL="571500" indent="-571500" algn="just">
              <a:buSzPts val="4399"/>
              <a:buFont typeface="Arial" panose="020B0604020202020204" pitchFamily="34" charset="0"/>
              <a:buChar char="•"/>
            </a:pPr>
            <a:r>
              <a:rPr lang="en-US" sz="3600" b="1" dirty="0">
                <a:latin typeface="Arial" panose="020B0604020202020204" pitchFamily="34" charset="0"/>
                <a:cs typeface="Arial" panose="020B0604020202020204" pitchFamily="34" charset="0"/>
              </a:rPr>
              <a:t>Individual Differences in Anthropomorphism Questionnaire (IDAQ-CF) </a:t>
            </a:r>
            <a:r>
              <a:rPr lang="en-US" sz="3600" dirty="0">
                <a:latin typeface="Arial" panose="020B0604020202020204" pitchFamily="34" charset="0"/>
                <a:cs typeface="Arial" panose="020B0604020202020204" pitchFamily="34" charset="0"/>
              </a:rPr>
              <a:t>[6]. A </a:t>
            </a:r>
            <a:r>
              <a:rPr lang="en-US" sz="3600" dirty="0"/>
              <a:t>12-item measure of individuals’ tendency to attribute intentions, thoughts, and emotions to animals, technology, and inanimate nature [4]. Responses were coded on 10-point scale (1=Not at all, 10=A lot). Average scores were computed for the </a:t>
            </a:r>
            <a:r>
              <a:rPr lang="en-US" sz="3600" i="1" dirty="0"/>
              <a:t>animal</a:t>
            </a:r>
            <a:r>
              <a:rPr lang="en-US" sz="3600" dirty="0"/>
              <a:t> and </a:t>
            </a:r>
            <a:r>
              <a:rPr lang="en-US" sz="3600" i="1" dirty="0"/>
              <a:t>technology-nature </a:t>
            </a:r>
            <a:r>
              <a:rPr lang="en-US" sz="3600" dirty="0"/>
              <a:t>subscales.</a:t>
            </a:r>
          </a:p>
          <a:p>
            <a:pPr marL="571500" indent="-571500" algn="just">
              <a:buSzPts val="4399"/>
              <a:buFont typeface="Arial" panose="020B0604020202020204" pitchFamily="34" charset="0"/>
              <a:buChar char="•"/>
            </a:pPr>
            <a:endParaRPr lang="en-US" sz="3600" dirty="0"/>
          </a:p>
          <a:p>
            <a:pPr marL="571500" indent="-571500" algn="just">
              <a:buSzPts val="4399"/>
              <a:buFont typeface="Arial" panose="020B0604020202020204" pitchFamily="34" charset="0"/>
              <a:buChar char="•"/>
            </a:pPr>
            <a:r>
              <a:rPr lang="en-US" sz="3600" b="1" dirty="0">
                <a:solidFill>
                  <a:schemeClr val="dk1"/>
                </a:solidFill>
                <a:latin typeface="Arial" panose="020B0604020202020204" pitchFamily="34" charset="0"/>
                <a:ea typeface="Calibri"/>
                <a:cs typeface="Arial" panose="020B0604020202020204" pitchFamily="34" charset="0"/>
                <a:sym typeface="Calibri"/>
              </a:rPr>
              <a:t>Mind Reading Motivation Scale (MRM) </a:t>
            </a:r>
            <a:r>
              <a:rPr lang="en-US" sz="3600" dirty="0">
                <a:solidFill>
                  <a:schemeClr val="dk1"/>
                </a:solidFill>
                <a:latin typeface="Arial" panose="020B0604020202020204" pitchFamily="34" charset="0"/>
                <a:ea typeface="Calibri"/>
                <a:cs typeface="Arial" panose="020B0604020202020204" pitchFamily="34" charset="0"/>
                <a:sym typeface="Calibri"/>
              </a:rPr>
              <a:t>[7]. A </a:t>
            </a:r>
            <a:r>
              <a:rPr lang="en-US" sz="3600" dirty="0">
                <a:latin typeface="+mj-lt"/>
                <a:ea typeface="Calibri" panose="020F0502020204030204" pitchFamily="34" charset="0"/>
                <a:cs typeface="Times New Roman" panose="02020603050405020304" pitchFamily="18" charset="0"/>
              </a:rPr>
              <a:t>13-item scale to assess individual's motivation to take others' perspectives and infer their mental states ("When I meet new people, I like wondering how they got to where they are in life."). Participants responded on a 7-point scale ranging from 1 (Disagree completely) to 7 (Agree completely) to compute summed scores.</a:t>
            </a:r>
          </a:p>
          <a:p>
            <a:pPr marL="571500" indent="-571500" algn="just">
              <a:buSzPts val="4399"/>
              <a:buFont typeface="Arial" panose="020B0604020202020204" pitchFamily="34" charset="0"/>
              <a:buChar char="•"/>
            </a:pPr>
            <a:endParaRPr lang="en-US" sz="3600" dirty="0">
              <a:latin typeface="+mj-lt"/>
              <a:ea typeface="Calibri" panose="020F0502020204030204" pitchFamily="34" charset="0"/>
              <a:cs typeface="Times New Roman" panose="02020603050405020304" pitchFamily="18" charset="0"/>
            </a:endParaRPr>
          </a:p>
          <a:p>
            <a:pPr marL="571500" indent="-571500" algn="just">
              <a:buSzPts val="4399"/>
              <a:buFont typeface="Arial" panose="020B0604020202020204" pitchFamily="34" charset="0"/>
              <a:buChar char="•"/>
            </a:pPr>
            <a:r>
              <a:rPr lang="en-US" sz="3600" b="1" dirty="0">
                <a:solidFill>
                  <a:schemeClr val="dk1"/>
                </a:solidFill>
                <a:latin typeface="Arial" panose="020B0604020202020204" pitchFamily="34" charset="0"/>
                <a:ea typeface="Calibri"/>
                <a:cs typeface="Arial" panose="020B0604020202020204" pitchFamily="34" charset="0"/>
                <a:sym typeface="Calibri"/>
              </a:rPr>
              <a:t>Empathy Quotient (EQ) </a:t>
            </a:r>
            <a:r>
              <a:rPr lang="en-US" sz="3600" dirty="0">
                <a:solidFill>
                  <a:schemeClr val="dk1"/>
                </a:solidFill>
                <a:latin typeface="Arial" panose="020B0604020202020204" pitchFamily="34" charset="0"/>
                <a:ea typeface="Calibri"/>
                <a:cs typeface="Arial" panose="020B0604020202020204" pitchFamily="34" charset="0"/>
                <a:sym typeface="Calibri"/>
              </a:rPr>
              <a:t>[8]. A 40-item scale to assess the cognitive and emotional aspects of empathy, in terms of perspectives taking, emotion understanding, and appropriate emotional responses. Participants responded on a 4-point scale from strongly agree to strongly disagree.</a:t>
            </a:r>
          </a:p>
          <a:p>
            <a:pPr marL="571500" indent="-571500" algn="just">
              <a:buSzPts val="4399"/>
              <a:buFont typeface="Arial" panose="020B0604020202020204" pitchFamily="34" charset="0"/>
              <a:buChar char="•"/>
            </a:pPr>
            <a:endParaRPr lang="en-US" sz="3600" dirty="0">
              <a:solidFill>
                <a:schemeClr val="dk1"/>
              </a:solidFill>
              <a:latin typeface="Arial" panose="020B0604020202020204" pitchFamily="34" charset="0"/>
              <a:ea typeface="Calibri"/>
              <a:cs typeface="Arial" panose="020B0604020202020204" pitchFamily="34" charset="0"/>
              <a:sym typeface="Calibri"/>
            </a:endParaRPr>
          </a:p>
          <a:p>
            <a:pPr marL="571500" indent="-571500" algn="just">
              <a:buSzPts val="4399"/>
              <a:buFont typeface="Arial" panose="020B0604020202020204" pitchFamily="34" charset="0"/>
              <a:buChar char="•"/>
            </a:pPr>
            <a:r>
              <a:rPr lang="en-US" sz="3600" b="1" dirty="0">
                <a:solidFill>
                  <a:schemeClr val="dk1"/>
                </a:solidFill>
                <a:ea typeface="Calibri"/>
                <a:cs typeface="Calibri"/>
                <a:sym typeface="Calibri"/>
              </a:rPr>
              <a:t>Reading the Mind in the Eyes Task (Eyes Task) </a:t>
            </a:r>
            <a:r>
              <a:rPr lang="en-US" sz="3600" dirty="0">
                <a:solidFill>
                  <a:schemeClr val="dk1"/>
                </a:solidFill>
                <a:ea typeface="Calibri"/>
                <a:cs typeface="Calibri"/>
                <a:sym typeface="Calibri"/>
              </a:rPr>
              <a:t>[9].</a:t>
            </a:r>
            <a:r>
              <a:rPr lang="en-US" sz="3600" dirty="0">
                <a:solidFill>
                  <a:schemeClr val="dk1"/>
                </a:solidFill>
                <a:latin typeface="Arial" panose="020B0604020202020204" pitchFamily="34" charset="0"/>
                <a:ea typeface="Calibri"/>
                <a:cs typeface="Arial" panose="020B0604020202020204" pitchFamily="34" charset="0"/>
                <a:sym typeface="Calibri"/>
              </a:rPr>
              <a:t> </a:t>
            </a:r>
            <a:endParaRPr sz="4000" b="1" dirty="0">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4399"/>
              <a:buFont typeface="Arial"/>
              <a:buNone/>
            </a:pPr>
            <a:r>
              <a:rPr lang="en-US" sz="3600" b="0" i="0" u="none" strike="noStrike" cap="none" dirty="0">
                <a:solidFill>
                  <a:schemeClr val="dk1"/>
                </a:solidFill>
                <a:latin typeface="Calibri"/>
                <a:ea typeface="Calibri"/>
                <a:cs typeface="Calibri"/>
                <a:sym typeface="Calibri"/>
              </a:rPr>
              <a:t> </a:t>
            </a:r>
            <a:endParaRPr sz="1200" b="0" i="0" u="none" strike="noStrike" cap="none" dirty="0">
              <a:solidFill>
                <a:srgbClr val="000000"/>
              </a:solidFill>
              <a:latin typeface="Arial"/>
              <a:ea typeface="Arial"/>
              <a:cs typeface="Arial"/>
              <a:sym typeface="Arial"/>
            </a:endParaRPr>
          </a:p>
        </p:txBody>
      </p:sp>
      <p:sp>
        <p:nvSpPr>
          <p:cNvPr id="33" name="Shape 98">
            <a:extLst>
              <a:ext uri="{FF2B5EF4-FFF2-40B4-BE49-F238E27FC236}">
                <a16:creationId xmlns:a16="http://schemas.microsoft.com/office/drawing/2014/main" id="{D2F2B524-4B27-7E45-8267-E880BB8EB737}"/>
              </a:ext>
            </a:extLst>
          </p:cNvPr>
          <p:cNvSpPr txBox="1"/>
          <p:nvPr/>
        </p:nvSpPr>
        <p:spPr>
          <a:xfrm>
            <a:off x="1255924" y="4275573"/>
            <a:ext cx="12877799" cy="868969"/>
          </a:xfrm>
          <a:prstGeom prst="rect">
            <a:avLst/>
          </a:prstGeom>
          <a:solidFill>
            <a:schemeClr val="accent4">
              <a:lumMod val="75000"/>
            </a:schemeClr>
          </a:solidFill>
          <a:ln>
            <a:solidFill>
              <a:srgbClr val="0AE827"/>
            </a:solid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799"/>
              <a:buFont typeface="Arial"/>
              <a:buNone/>
            </a:pPr>
            <a:r>
              <a:rPr lang="en-US" sz="4400" b="1" i="0" u="none" strike="noStrike" cap="none" dirty="0">
                <a:solidFill>
                  <a:srgbClr val="FFFFFF"/>
                </a:solidFill>
                <a:latin typeface="Arial"/>
                <a:ea typeface="Arial"/>
                <a:cs typeface="Arial"/>
                <a:sym typeface="Arial"/>
              </a:rPr>
              <a:t>Introduction</a:t>
            </a:r>
            <a:endParaRPr sz="3999" b="1" i="0" u="none" strike="noStrike" cap="none" dirty="0">
              <a:solidFill>
                <a:srgbClr val="FFFFFF"/>
              </a:solidFill>
              <a:latin typeface="Arial"/>
              <a:ea typeface="Arial"/>
              <a:cs typeface="Arial"/>
              <a:sym typeface="Arial"/>
            </a:endParaRPr>
          </a:p>
        </p:txBody>
      </p:sp>
      <p:grpSp>
        <p:nvGrpSpPr>
          <p:cNvPr id="38" name="Group 37">
            <a:extLst>
              <a:ext uri="{FF2B5EF4-FFF2-40B4-BE49-F238E27FC236}">
                <a16:creationId xmlns:a16="http://schemas.microsoft.com/office/drawing/2014/main" id="{9613B9B6-F73E-A144-92A1-ECB50A7A0FDA}"/>
              </a:ext>
            </a:extLst>
          </p:cNvPr>
          <p:cNvGrpSpPr/>
          <p:nvPr/>
        </p:nvGrpSpPr>
        <p:grpSpPr>
          <a:xfrm>
            <a:off x="2885959" y="11136846"/>
            <a:ext cx="8937154" cy="2914343"/>
            <a:chOff x="3037032" y="8813589"/>
            <a:chExt cx="8937154" cy="2914343"/>
          </a:xfrm>
        </p:grpSpPr>
        <p:grpSp>
          <p:nvGrpSpPr>
            <p:cNvPr id="30" name="Group 29">
              <a:extLst>
                <a:ext uri="{FF2B5EF4-FFF2-40B4-BE49-F238E27FC236}">
                  <a16:creationId xmlns:a16="http://schemas.microsoft.com/office/drawing/2014/main" id="{85421BA7-4CE0-FF42-82D2-6A7F1EEE14D7}"/>
                </a:ext>
              </a:extLst>
            </p:cNvPr>
            <p:cNvGrpSpPr/>
            <p:nvPr/>
          </p:nvGrpSpPr>
          <p:grpSpPr>
            <a:xfrm>
              <a:off x="3037032" y="8821663"/>
              <a:ext cx="8937154" cy="2906269"/>
              <a:chOff x="5334793" y="2233152"/>
              <a:chExt cx="8937154" cy="2906269"/>
            </a:xfrm>
          </p:grpSpPr>
          <p:grpSp>
            <p:nvGrpSpPr>
              <p:cNvPr id="24" name="Group 23">
                <a:extLst>
                  <a:ext uri="{FF2B5EF4-FFF2-40B4-BE49-F238E27FC236}">
                    <a16:creationId xmlns:a16="http://schemas.microsoft.com/office/drawing/2014/main" id="{0D8243A1-0C06-7F45-807F-88DDF1FAA00D}"/>
                  </a:ext>
                </a:extLst>
              </p:cNvPr>
              <p:cNvGrpSpPr/>
              <p:nvPr/>
            </p:nvGrpSpPr>
            <p:grpSpPr>
              <a:xfrm>
                <a:off x="5334793" y="2233152"/>
                <a:ext cx="8937154" cy="2506321"/>
                <a:chOff x="5524921" y="2096588"/>
                <a:chExt cx="8937154" cy="2506321"/>
              </a:xfrm>
            </p:grpSpPr>
            <p:sp>
              <p:nvSpPr>
                <p:cNvPr id="4" name="TextBox 3">
                  <a:extLst>
                    <a:ext uri="{FF2B5EF4-FFF2-40B4-BE49-F238E27FC236}">
                      <a16:creationId xmlns:a16="http://schemas.microsoft.com/office/drawing/2014/main" id="{49441EE3-13F6-F145-B6A9-A14AA59CB426}"/>
                    </a:ext>
                  </a:extLst>
                </p:cNvPr>
                <p:cNvSpPr txBox="1"/>
                <p:nvPr/>
              </p:nvSpPr>
              <p:spPr>
                <a:xfrm>
                  <a:off x="8728425" y="3401427"/>
                  <a:ext cx="4101495" cy="584775"/>
                </a:xfrm>
                <a:prstGeom prst="rect">
                  <a:avLst/>
                </a:prstGeom>
                <a:noFill/>
              </p:spPr>
              <p:txBody>
                <a:bodyPr wrap="square" rtlCol="0">
                  <a:spAutoFit/>
                </a:bodyPr>
                <a:lstStyle/>
                <a:p>
                  <a:pPr algn="ctr"/>
                  <a:r>
                    <a:rPr lang="en-US" sz="3200" b="1" dirty="0"/>
                    <a:t>Mentalizing</a:t>
                  </a:r>
                  <a:endParaRPr lang="en-US" sz="3600" b="1" dirty="0"/>
                </a:p>
              </p:txBody>
            </p:sp>
            <p:cxnSp>
              <p:nvCxnSpPr>
                <p:cNvPr id="9" name="Straight Arrow Connector 8">
                  <a:extLst>
                    <a:ext uri="{FF2B5EF4-FFF2-40B4-BE49-F238E27FC236}">
                      <a16:creationId xmlns:a16="http://schemas.microsoft.com/office/drawing/2014/main" id="{C7FE9555-D5AE-904D-A60D-D240517C9E1B}"/>
                    </a:ext>
                  </a:extLst>
                </p:cNvPr>
                <p:cNvCxnSpPr>
                  <a:cxnSpLocks/>
                </p:cNvCxnSpPr>
                <p:nvPr/>
              </p:nvCxnSpPr>
              <p:spPr>
                <a:xfrm flipV="1">
                  <a:off x="9133674" y="2812585"/>
                  <a:ext cx="867371" cy="1102348"/>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2AC8A438-0E41-C64C-817B-AE778C45ECC1}"/>
                    </a:ext>
                  </a:extLst>
                </p:cNvPr>
                <p:cNvSpPr txBox="1"/>
                <p:nvPr/>
              </p:nvSpPr>
              <p:spPr>
                <a:xfrm>
                  <a:off x="5524921" y="4001754"/>
                  <a:ext cx="3693935" cy="584775"/>
                </a:xfrm>
                <a:prstGeom prst="rect">
                  <a:avLst/>
                </a:prstGeom>
                <a:noFill/>
              </p:spPr>
              <p:txBody>
                <a:bodyPr wrap="square" rtlCol="0">
                  <a:spAutoFit/>
                </a:bodyPr>
                <a:lstStyle/>
                <a:p>
                  <a:pPr algn="r"/>
                  <a:r>
                    <a:rPr lang="en-US" sz="3200" b="1" dirty="0">
                      <a:solidFill>
                        <a:schemeClr val="accent4"/>
                      </a:solidFill>
                    </a:rPr>
                    <a:t>Imaginary Friends</a:t>
                  </a:r>
                </a:p>
              </p:txBody>
            </p:sp>
            <p:sp>
              <p:nvSpPr>
                <p:cNvPr id="44" name="TextBox 43">
                  <a:extLst>
                    <a:ext uri="{FF2B5EF4-FFF2-40B4-BE49-F238E27FC236}">
                      <a16:creationId xmlns:a16="http://schemas.microsoft.com/office/drawing/2014/main" id="{1CA7D187-8777-EC44-BC5B-12FD21C117AB}"/>
                    </a:ext>
                  </a:extLst>
                </p:cNvPr>
                <p:cNvSpPr txBox="1"/>
                <p:nvPr/>
              </p:nvSpPr>
              <p:spPr>
                <a:xfrm>
                  <a:off x="12235574" y="4018134"/>
                  <a:ext cx="2226501" cy="584775"/>
                </a:xfrm>
                <a:prstGeom prst="rect">
                  <a:avLst/>
                </a:prstGeom>
                <a:noFill/>
              </p:spPr>
              <p:txBody>
                <a:bodyPr wrap="square" rtlCol="0">
                  <a:spAutoFit/>
                </a:bodyPr>
                <a:lstStyle/>
                <a:p>
                  <a:pPr algn="ctr"/>
                  <a:r>
                    <a:rPr lang="en-US" sz="3200" b="1" dirty="0">
                      <a:solidFill>
                        <a:schemeClr val="accent2"/>
                      </a:solidFill>
                    </a:rPr>
                    <a:t>Humans</a:t>
                  </a:r>
                  <a:endParaRPr lang="en-US" sz="3600" b="1" dirty="0">
                    <a:solidFill>
                      <a:schemeClr val="accent2"/>
                    </a:solidFill>
                  </a:endParaRPr>
                </a:p>
              </p:txBody>
            </p:sp>
            <p:sp>
              <p:nvSpPr>
                <p:cNvPr id="45" name="TextBox 44">
                  <a:extLst>
                    <a:ext uri="{FF2B5EF4-FFF2-40B4-BE49-F238E27FC236}">
                      <a16:creationId xmlns:a16="http://schemas.microsoft.com/office/drawing/2014/main" id="{517439BD-A802-5B4E-8D49-42A5D85BF816}"/>
                    </a:ext>
                  </a:extLst>
                </p:cNvPr>
                <p:cNvSpPr txBox="1"/>
                <p:nvPr/>
              </p:nvSpPr>
              <p:spPr>
                <a:xfrm>
                  <a:off x="9368356" y="2096588"/>
                  <a:ext cx="2970853" cy="584775"/>
                </a:xfrm>
                <a:prstGeom prst="rect">
                  <a:avLst/>
                </a:prstGeom>
                <a:noFill/>
              </p:spPr>
              <p:txBody>
                <a:bodyPr wrap="square" rtlCol="0">
                  <a:spAutoFit/>
                </a:bodyPr>
                <a:lstStyle/>
                <a:p>
                  <a:pPr algn="ctr"/>
                  <a:r>
                    <a:rPr lang="en-US" sz="3200" b="1" dirty="0">
                      <a:solidFill>
                        <a:schemeClr val="accent5">
                          <a:lumMod val="75000"/>
                        </a:schemeClr>
                      </a:solidFill>
                    </a:rPr>
                    <a:t>Non-Humans</a:t>
                  </a:r>
                  <a:endParaRPr lang="en-US" sz="3600" b="1" dirty="0">
                    <a:solidFill>
                      <a:schemeClr val="accent5">
                        <a:lumMod val="75000"/>
                      </a:schemeClr>
                    </a:solidFill>
                  </a:endParaRPr>
                </a:p>
              </p:txBody>
            </p:sp>
            <p:cxnSp>
              <p:nvCxnSpPr>
                <p:cNvPr id="46" name="Straight Arrow Connector 45">
                  <a:extLst>
                    <a:ext uri="{FF2B5EF4-FFF2-40B4-BE49-F238E27FC236}">
                      <a16:creationId xmlns:a16="http://schemas.microsoft.com/office/drawing/2014/main" id="{8753C452-840B-A340-BD55-CC41B9A8F7F0}"/>
                    </a:ext>
                  </a:extLst>
                </p:cNvPr>
                <p:cNvCxnSpPr>
                  <a:cxnSpLocks/>
                </p:cNvCxnSpPr>
                <p:nvPr/>
              </p:nvCxnSpPr>
              <p:spPr>
                <a:xfrm flipV="1">
                  <a:off x="9248305" y="4383305"/>
                  <a:ext cx="3216494" cy="1"/>
                </a:xfrm>
                <a:prstGeom prst="straightConnector1">
                  <a:avLst/>
                </a:prstGeom>
                <a:ln w="5715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C42A7AFA-4465-EE4B-A35D-1DF45214142D}"/>
                    </a:ext>
                  </a:extLst>
                </p:cNvPr>
                <p:cNvCxnSpPr>
                  <a:cxnSpLocks/>
                </p:cNvCxnSpPr>
                <p:nvPr/>
              </p:nvCxnSpPr>
              <p:spPr>
                <a:xfrm flipH="1" flipV="1">
                  <a:off x="11685053" y="2812587"/>
                  <a:ext cx="780888" cy="1102346"/>
                </a:xfrm>
                <a:prstGeom prst="straightConnector1">
                  <a:avLst/>
                </a:prstGeom>
                <a:ln w="57150">
                  <a:solidFill>
                    <a:schemeClr val="bg2">
                      <a:lumMod val="20000"/>
                      <a:lumOff val="8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22EFD36-3EFE-934F-8E8E-74EF7B37149B}"/>
                    </a:ext>
                  </a:extLst>
                </p:cNvPr>
                <p:cNvSpPr txBox="1"/>
                <p:nvPr/>
              </p:nvSpPr>
              <p:spPr>
                <a:xfrm>
                  <a:off x="12055038" y="2842845"/>
                  <a:ext cx="497252" cy="707886"/>
                </a:xfrm>
                <a:prstGeom prst="rect">
                  <a:avLst/>
                </a:prstGeom>
                <a:noFill/>
              </p:spPr>
              <p:txBody>
                <a:bodyPr wrap="none" rtlCol="0">
                  <a:spAutoFit/>
                </a:bodyPr>
                <a:lstStyle/>
                <a:p>
                  <a:r>
                    <a:rPr lang="en-US" sz="4000" b="1" dirty="0"/>
                    <a:t>?</a:t>
                  </a:r>
                </a:p>
              </p:txBody>
            </p:sp>
          </p:grpSp>
          <p:sp>
            <p:nvSpPr>
              <p:cNvPr id="27" name="TextBox 26">
                <a:extLst>
                  <a:ext uri="{FF2B5EF4-FFF2-40B4-BE49-F238E27FC236}">
                    <a16:creationId xmlns:a16="http://schemas.microsoft.com/office/drawing/2014/main" id="{8DBF4908-172A-6D4F-B2A9-F3B95CA0619B}"/>
                  </a:ext>
                </a:extLst>
              </p:cNvPr>
              <p:cNvSpPr txBox="1"/>
              <p:nvPr/>
            </p:nvSpPr>
            <p:spPr>
              <a:xfrm>
                <a:off x="8332641" y="2750758"/>
                <a:ext cx="1221809" cy="646331"/>
              </a:xfrm>
              <a:prstGeom prst="rect">
                <a:avLst/>
              </a:prstGeom>
              <a:noFill/>
            </p:spPr>
            <p:txBody>
              <a:bodyPr wrap="none" rtlCol="0">
                <a:spAutoFit/>
              </a:bodyPr>
              <a:lstStyle/>
              <a:p>
                <a:r>
                  <a:rPr lang="en-US" sz="3600" b="1" dirty="0"/>
                  <a:t>+</a:t>
                </a:r>
                <a:r>
                  <a:rPr lang="en-US" sz="3600" baseline="30000" dirty="0"/>
                  <a:t> [1, 2]</a:t>
                </a:r>
                <a:endParaRPr lang="en-US" b="1" dirty="0"/>
              </a:p>
            </p:txBody>
          </p:sp>
          <p:sp>
            <p:nvSpPr>
              <p:cNvPr id="53" name="TextBox 52">
                <a:extLst>
                  <a:ext uri="{FF2B5EF4-FFF2-40B4-BE49-F238E27FC236}">
                    <a16:creationId xmlns:a16="http://schemas.microsoft.com/office/drawing/2014/main" id="{B259BB38-1AB7-F54E-B8D2-4A735D75A862}"/>
                  </a:ext>
                </a:extLst>
              </p:cNvPr>
              <p:cNvSpPr txBox="1"/>
              <p:nvPr/>
            </p:nvSpPr>
            <p:spPr>
              <a:xfrm>
                <a:off x="10472711" y="4493090"/>
                <a:ext cx="923651" cy="646331"/>
              </a:xfrm>
              <a:prstGeom prst="rect">
                <a:avLst/>
              </a:prstGeom>
              <a:noFill/>
            </p:spPr>
            <p:txBody>
              <a:bodyPr wrap="none" rtlCol="0">
                <a:spAutoFit/>
              </a:bodyPr>
              <a:lstStyle/>
              <a:p>
                <a:r>
                  <a:rPr lang="en-US" sz="3600" b="1" dirty="0"/>
                  <a:t>+ </a:t>
                </a:r>
                <a:r>
                  <a:rPr lang="en-US" sz="3600" baseline="30000" dirty="0"/>
                  <a:t>[3]</a:t>
                </a:r>
                <a:endParaRPr lang="en-US" b="1" dirty="0"/>
              </a:p>
            </p:txBody>
          </p:sp>
        </p:grpSp>
        <p:sp>
          <p:nvSpPr>
            <p:cNvPr id="37" name="TextBox 36">
              <a:extLst>
                <a:ext uri="{FF2B5EF4-FFF2-40B4-BE49-F238E27FC236}">
                  <a16:creationId xmlns:a16="http://schemas.microsoft.com/office/drawing/2014/main" id="{6A2EC8C5-85E7-284F-8947-85E8B68FA29B}"/>
                </a:ext>
              </a:extLst>
            </p:cNvPr>
            <p:cNvSpPr txBox="1"/>
            <p:nvPr/>
          </p:nvSpPr>
          <p:spPr>
            <a:xfrm>
              <a:off x="3037032" y="8813589"/>
              <a:ext cx="1140056" cy="584775"/>
            </a:xfrm>
            <a:prstGeom prst="rect">
              <a:avLst/>
            </a:prstGeom>
            <a:noFill/>
          </p:spPr>
          <p:txBody>
            <a:bodyPr wrap="none" rtlCol="0">
              <a:spAutoFit/>
            </a:bodyPr>
            <a:lstStyle/>
            <a:p>
              <a:r>
                <a:rPr lang="en-US" sz="3200" b="1" dirty="0"/>
                <a:t>Fig 1</a:t>
              </a:r>
            </a:p>
          </p:txBody>
        </p:sp>
      </p:grpSp>
      <p:sp>
        <p:nvSpPr>
          <p:cNvPr id="93" name="Shape 93"/>
          <p:cNvSpPr txBox="1"/>
          <p:nvPr/>
        </p:nvSpPr>
        <p:spPr>
          <a:xfrm>
            <a:off x="1370582" y="854789"/>
            <a:ext cx="41406906" cy="2733312"/>
          </a:xfrm>
          <a:prstGeom prst="rect">
            <a:avLst/>
          </a:prstGeom>
          <a:noFill/>
          <a:ln>
            <a:noFill/>
          </a:ln>
        </p:spPr>
        <p:txBody>
          <a:bodyPr spcFirstLastPara="1" wrap="square" lIns="512050" tIns="256025" rIns="512050" bIns="256025" anchor="t" anchorCtr="0">
            <a:noAutofit/>
          </a:bodyPr>
          <a:lstStyle/>
          <a:p>
            <a:pPr lvl="0" algn="ctr">
              <a:buSzPts val="7201"/>
            </a:pPr>
            <a:r>
              <a:rPr lang="en-US" sz="7201" b="1" dirty="0">
                <a:solidFill>
                  <a:schemeClr val="dk1"/>
                </a:solidFill>
                <a:latin typeface="Calibri"/>
                <a:ea typeface="Calibri"/>
                <a:cs typeface="Calibri"/>
                <a:sym typeface="Calibri"/>
              </a:rPr>
              <a:t>Inaccuracy mentalizing humans predicts greater mentalizing of nature and technology</a:t>
            </a:r>
          </a:p>
        </p:txBody>
      </p:sp>
      <p:sp>
        <p:nvSpPr>
          <p:cNvPr id="94" name="Shape 94"/>
          <p:cNvSpPr txBox="1"/>
          <p:nvPr/>
        </p:nvSpPr>
        <p:spPr>
          <a:xfrm>
            <a:off x="15193090" y="4288890"/>
            <a:ext cx="27584398" cy="903375"/>
          </a:xfrm>
          <a:prstGeom prst="rect">
            <a:avLst/>
          </a:prstGeom>
          <a:solidFill>
            <a:schemeClr val="accent4">
              <a:lumMod val="75000"/>
            </a:schemeClr>
          </a:solidFill>
          <a:ln w="9525" cap="flat" cmpd="sng">
            <a:solidFill>
              <a:srgbClr val="0AE827"/>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799"/>
              <a:buFont typeface="Arial"/>
              <a:buNone/>
            </a:pPr>
            <a:r>
              <a:rPr lang="en-US" sz="4400" b="1" i="0" u="none" strike="noStrike" cap="none" dirty="0">
                <a:solidFill>
                  <a:schemeClr val="lt1"/>
                </a:solidFill>
                <a:latin typeface="Arial"/>
                <a:ea typeface="Arial"/>
                <a:cs typeface="Arial"/>
                <a:sym typeface="Arial"/>
              </a:rPr>
              <a:t>Results</a:t>
            </a:r>
            <a:endParaRPr sz="3999" b="1" i="0" u="none" strike="noStrike" cap="none" dirty="0">
              <a:solidFill>
                <a:schemeClr val="lt1"/>
              </a:solidFill>
              <a:latin typeface="Arial"/>
              <a:ea typeface="Arial"/>
              <a:cs typeface="Arial"/>
              <a:sym typeface="Arial"/>
            </a:endParaRPr>
          </a:p>
        </p:txBody>
      </p:sp>
      <p:sp>
        <p:nvSpPr>
          <p:cNvPr id="97" name="Shape 97"/>
          <p:cNvSpPr/>
          <p:nvPr/>
        </p:nvSpPr>
        <p:spPr>
          <a:xfrm>
            <a:off x="15250003" y="39622166"/>
            <a:ext cx="27722712" cy="61143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3200" b="1" i="1" u="none" strike="noStrike" cap="none" dirty="0">
                <a:solidFill>
                  <a:srgbClr val="000000"/>
                </a:solidFill>
                <a:latin typeface="Calibri"/>
                <a:ea typeface="Calibri"/>
                <a:cs typeface="Calibri"/>
                <a:sym typeface="Calibri"/>
              </a:rPr>
              <a:t>Acknowledgments. </a:t>
            </a:r>
            <a:r>
              <a:rPr lang="en-US" sz="3200" b="0" i="0" u="none" strike="noStrike" cap="none" dirty="0">
                <a:solidFill>
                  <a:srgbClr val="000000"/>
                </a:solidFill>
                <a:latin typeface="Calibri"/>
                <a:ea typeface="Calibri"/>
                <a:cs typeface="Calibri"/>
                <a:sym typeface="Calibri"/>
              </a:rPr>
              <a:t>This research was supported by a </a:t>
            </a:r>
            <a:r>
              <a:rPr lang="en-US" sz="3200" b="0" i="0" u="none" strike="noStrike" cap="none" dirty="0">
                <a:solidFill>
                  <a:schemeClr val="dk1"/>
                </a:solidFill>
                <a:latin typeface="Calibri"/>
                <a:ea typeface="Calibri"/>
                <a:cs typeface="Calibri"/>
                <a:sym typeface="Calibri"/>
              </a:rPr>
              <a:t>University of Montana UPG Small Grant to R. S.</a:t>
            </a:r>
            <a:r>
              <a:rPr lang="en-US" sz="3200" dirty="0">
                <a:solidFill>
                  <a:schemeClr val="dk1"/>
                </a:solidFill>
                <a:latin typeface="Calibri"/>
                <a:ea typeface="Calibri"/>
                <a:cs typeface="Calibri"/>
                <a:sym typeface="Calibri"/>
              </a:rPr>
              <a:t>      </a:t>
            </a:r>
            <a:r>
              <a:rPr lang="en-US" sz="3200" b="1" i="1" u="none" strike="noStrike" cap="none" dirty="0">
                <a:solidFill>
                  <a:srgbClr val="000000"/>
                </a:solidFill>
                <a:latin typeface="Calibri"/>
                <a:ea typeface="Calibri"/>
                <a:cs typeface="Calibri"/>
                <a:sym typeface="Calibri"/>
              </a:rPr>
              <a:t>*Corresponding Author: </a:t>
            </a:r>
            <a:r>
              <a:rPr lang="en-US" sz="3200" b="0" i="0" u="sng" strike="noStrike" cap="none" dirty="0">
                <a:solidFill>
                  <a:schemeClr val="hlink"/>
                </a:solidFill>
                <a:latin typeface="Calibri"/>
                <a:ea typeface="Calibri"/>
                <a:cs typeface="Calibri"/>
                <a:sym typeface="Calibri"/>
                <a:hlinkClick r:id="rId3"/>
              </a:rPr>
              <a:t>rachel.severson@umontana.edu</a:t>
            </a:r>
            <a:endParaRPr sz="9600" b="0" i="0" u="none" strike="noStrike" cap="none" dirty="0">
              <a:solidFill>
                <a:schemeClr val="dk1"/>
              </a:solidFill>
              <a:latin typeface="Calibri"/>
              <a:ea typeface="Calibri"/>
              <a:cs typeface="Calibri"/>
              <a:sym typeface="Calibri"/>
            </a:endParaRPr>
          </a:p>
        </p:txBody>
      </p:sp>
      <p:sp>
        <p:nvSpPr>
          <p:cNvPr id="100" name="Shape 100"/>
          <p:cNvSpPr txBox="1"/>
          <p:nvPr/>
        </p:nvSpPr>
        <p:spPr>
          <a:xfrm>
            <a:off x="15250003" y="28821493"/>
            <a:ext cx="27375810" cy="5337056"/>
          </a:xfrm>
          <a:prstGeom prst="rect">
            <a:avLst/>
          </a:prstGeom>
          <a:noFill/>
          <a:ln>
            <a:noFill/>
          </a:ln>
        </p:spPr>
        <p:txBody>
          <a:bodyPr spcFirstLastPara="1" wrap="square" lIns="91425" tIns="45700" rIns="91425" bIns="45700" anchor="t" anchorCtr="0">
            <a:noAutofit/>
          </a:bodyPr>
          <a:lstStyle/>
          <a:p>
            <a:pPr marL="0" marR="0" lvl="0" indent="0" algn="just" rtl="0">
              <a:lnSpc>
                <a:spcPct val="100000"/>
              </a:lnSpc>
              <a:spcBef>
                <a:spcPts val="0"/>
              </a:spcBef>
              <a:spcAft>
                <a:spcPts val="0"/>
              </a:spcAft>
              <a:buClr>
                <a:srgbClr val="000000"/>
              </a:buClr>
              <a:buSzPts val="3999"/>
              <a:buFont typeface="Arial"/>
              <a:buNone/>
            </a:pPr>
            <a:r>
              <a:rPr lang="en-US" sz="4000" b="1" dirty="0">
                <a:latin typeface="Arial" panose="020B0604020202020204" pitchFamily="34" charset="0"/>
                <a:ea typeface="Calibri"/>
                <a:cs typeface="Arial" panose="020B0604020202020204" pitchFamily="34" charset="0"/>
                <a:sym typeface="Calibri"/>
              </a:rPr>
              <a:t>The results suggests mentalizing accuracy is related to anthropomorphism. </a:t>
            </a:r>
          </a:p>
          <a:p>
            <a:pPr marL="571500" indent="-571500" algn="just">
              <a:buSzPts val="3999"/>
              <a:buFont typeface="Arial" panose="020B0604020202020204" pitchFamily="34" charset="0"/>
              <a:buChar char="•"/>
            </a:pPr>
            <a:r>
              <a:rPr lang="en-US" sz="3600" dirty="0"/>
              <a:t>Inaccurate human emotion recognition was associated with a greater tendency to view nature and technologies as having mental states, such as emotions, intentions, and consciousness.</a:t>
            </a:r>
            <a:endParaRPr lang="en-US" sz="3800" dirty="0">
              <a:latin typeface="Arial" panose="020B0604020202020204" pitchFamily="34" charset="0"/>
              <a:ea typeface="Calibri"/>
              <a:cs typeface="Arial" panose="020B0604020202020204" pitchFamily="34" charset="0"/>
              <a:sym typeface="Calibri"/>
            </a:endParaRPr>
          </a:p>
          <a:p>
            <a:pPr marR="0" lvl="0" algn="just" rtl="0">
              <a:lnSpc>
                <a:spcPct val="100000"/>
              </a:lnSpc>
              <a:spcBef>
                <a:spcPts val="0"/>
              </a:spcBef>
              <a:spcAft>
                <a:spcPts val="0"/>
              </a:spcAft>
              <a:buClr>
                <a:srgbClr val="000000"/>
              </a:buClr>
              <a:buSzPts val="3999"/>
            </a:pPr>
            <a:r>
              <a:rPr lang="en-US" sz="4000" b="1" dirty="0">
                <a:latin typeface="Arial" panose="020B0604020202020204" pitchFamily="34" charset="0"/>
                <a:ea typeface="Calibri"/>
                <a:cs typeface="Arial" panose="020B0604020202020204" pitchFamily="34" charset="0"/>
                <a:sym typeface="Calibri"/>
              </a:rPr>
              <a:t>Our results regarding motivation to mentalize humans and non-humans were inconclusive.</a:t>
            </a:r>
          </a:p>
          <a:p>
            <a:pPr marL="571500" marR="0" lvl="0" indent="-571500" algn="just" rtl="0">
              <a:lnSpc>
                <a:spcPct val="100000"/>
              </a:lnSpc>
              <a:spcBef>
                <a:spcPts val="0"/>
              </a:spcBef>
              <a:spcAft>
                <a:spcPts val="0"/>
              </a:spcAft>
              <a:buClr>
                <a:srgbClr val="000000"/>
              </a:buClr>
              <a:buSzPts val="3999"/>
              <a:buFont typeface="Arial" panose="020B0604020202020204" pitchFamily="34" charset="0"/>
              <a:buChar char="•"/>
            </a:pPr>
            <a:r>
              <a:rPr lang="en-US" sz="3600" dirty="0">
                <a:latin typeface="Arial" panose="020B0604020202020204" pitchFamily="34" charset="0"/>
                <a:ea typeface="Calibri"/>
                <a:cs typeface="Arial" panose="020B0604020202020204" pitchFamily="34" charset="0"/>
                <a:sym typeface="Calibri"/>
              </a:rPr>
              <a:t>The MRM was found to have very low reliability, indicating that this measure may not be a valid tool. </a:t>
            </a:r>
          </a:p>
          <a:p>
            <a:pPr marL="571500" marR="0" lvl="0" indent="-571500" algn="just" rtl="0">
              <a:lnSpc>
                <a:spcPct val="100000"/>
              </a:lnSpc>
              <a:spcBef>
                <a:spcPts val="0"/>
              </a:spcBef>
              <a:spcAft>
                <a:spcPts val="0"/>
              </a:spcAft>
              <a:buClr>
                <a:srgbClr val="000000"/>
              </a:buClr>
              <a:buSzPts val="3999"/>
              <a:buFont typeface="Arial" panose="020B0604020202020204" pitchFamily="34" charset="0"/>
              <a:buChar char="•"/>
            </a:pPr>
            <a:r>
              <a:rPr lang="en-US" sz="3600" dirty="0">
                <a:latin typeface="Arial" panose="020B0604020202020204" pitchFamily="34" charset="0"/>
                <a:ea typeface="Calibri"/>
                <a:cs typeface="Arial" panose="020B0604020202020204" pitchFamily="34" charset="0"/>
                <a:sym typeface="Calibri"/>
              </a:rPr>
              <a:t>The zero-order correlation between the MRM and IDAQ-CF may be result of the invalid measure.</a:t>
            </a:r>
          </a:p>
          <a:p>
            <a:pPr marR="0" lvl="0" algn="just" rtl="0">
              <a:lnSpc>
                <a:spcPct val="100000"/>
              </a:lnSpc>
              <a:spcBef>
                <a:spcPts val="0"/>
              </a:spcBef>
              <a:spcAft>
                <a:spcPts val="0"/>
              </a:spcAft>
              <a:buClr>
                <a:srgbClr val="000000"/>
              </a:buClr>
              <a:buSzPts val="3999"/>
            </a:pPr>
            <a:r>
              <a:rPr lang="en-US" sz="4000" b="1" i="0" u="none" strike="noStrike" cap="none" dirty="0">
                <a:solidFill>
                  <a:srgbClr val="000000"/>
                </a:solidFill>
                <a:latin typeface="Arial" panose="020B0604020202020204" pitchFamily="34" charset="0"/>
                <a:ea typeface="Calibri"/>
                <a:cs typeface="Arial" panose="020B0604020202020204" pitchFamily="34" charset="0"/>
                <a:sym typeface="Calibri"/>
              </a:rPr>
              <a:t>Fu</a:t>
            </a:r>
            <a:r>
              <a:rPr lang="en-US" sz="4000" b="1" dirty="0">
                <a:latin typeface="Arial" panose="020B0604020202020204" pitchFamily="34" charset="0"/>
                <a:ea typeface="Calibri"/>
                <a:cs typeface="Arial" panose="020B0604020202020204" pitchFamily="34" charset="0"/>
                <a:sym typeface="Calibri"/>
              </a:rPr>
              <a:t>ture studies </a:t>
            </a:r>
          </a:p>
          <a:p>
            <a:pPr marL="571500" marR="0" lvl="0" indent="-571500" algn="just" rtl="0">
              <a:lnSpc>
                <a:spcPct val="100000"/>
              </a:lnSpc>
              <a:spcBef>
                <a:spcPts val="0"/>
              </a:spcBef>
              <a:spcAft>
                <a:spcPts val="0"/>
              </a:spcAft>
              <a:buClr>
                <a:srgbClr val="000000"/>
              </a:buClr>
              <a:buSzPts val="3999"/>
              <a:buFont typeface="Arial" panose="020B0604020202020204" pitchFamily="34" charset="0"/>
              <a:buChar char="•"/>
            </a:pPr>
            <a:r>
              <a:rPr lang="en-US" sz="3800" dirty="0">
                <a:latin typeface="Arial" panose="020B0604020202020204" pitchFamily="34" charset="0"/>
                <a:ea typeface="Calibri"/>
                <a:cs typeface="Arial" panose="020B0604020202020204" pitchFamily="34" charset="0"/>
                <a:sym typeface="Calibri"/>
              </a:rPr>
              <a:t>Examine anthropomorphism in those who are on the autism spectrum, as suggestive of those who failed the Eyes Task. </a:t>
            </a:r>
          </a:p>
          <a:p>
            <a:pPr marL="571500" marR="0" lvl="0" indent="-571500" algn="just" rtl="0">
              <a:lnSpc>
                <a:spcPct val="100000"/>
              </a:lnSpc>
              <a:spcBef>
                <a:spcPts val="0"/>
              </a:spcBef>
              <a:spcAft>
                <a:spcPts val="0"/>
              </a:spcAft>
              <a:buClr>
                <a:srgbClr val="000000"/>
              </a:buClr>
              <a:buSzPts val="3999"/>
              <a:buFont typeface="Arial" panose="020B0604020202020204" pitchFamily="34" charset="0"/>
              <a:buChar char="•"/>
            </a:pPr>
            <a:r>
              <a:rPr lang="en-US" sz="3800" i="0" u="none" strike="noStrike" cap="none" dirty="0">
                <a:solidFill>
                  <a:srgbClr val="000000"/>
                </a:solidFill>
                <a:latin typeface="Arial" panose="020B0604020202020204" pitchFamily="34" charset="0"/>
                <a:ea typeface="Calibri"/>
                <a:cs typeface="Arial" panose="020B0604020202020204" pitchFamily="34" charset="0"/>
                <a:sym typeface="Calibri"/>
              </a:rPr>
              <a:t>Employ a more val</a:t>
            </a:r>
            <a:r>
              <a:rPr lang="en-US" sz="3800" dirty="0">
                <a:latin typeface="Arial" panose="020B0604020202020204" pitchFamily="34" charset="0"/>
                <a:ea typeface="Calibri"/>
                <a:cs typeface="Arial" panose="020B0604020202020204" pitchFamily="34" charset="0"/>
                <a:sym typeface="Calibri"/>
              </a:rPr>
              <a:t>id measure of motivation to mentalize humans.</a:t>
            </a:r>
            <a:endParaRPr sz="3800" i="0" u="none" strike="noStrike" cap="none" dirty="0">
              <a:solidFill>
                <a:srgbClr val="000000"/>
              </a:solidFill>
              <a:latin typeface="Arial" panose="020B0604020202020204" pitchFamily="34" charset="0"/>
              <a:ea typeface="Calibri"/>
              <a:cs typeface="Arial" panose="020B0604020202020204" pitchFamily="34" charset="0"/>
              <a:sym typeface="Calibri"/>
            </a:endParaRPr>
          </a:p>
        </p:txBody>
      </p:sp>
      <p:pic>
        <p:nvPicPr>
          <p:cNvPr id="106" name="Shape 106" descr="main-logo.png"/>
          <p:cNvPicPr preferRelativeResize="0"/>
          <p:nvPr/>
        </p:nvPicPr>
        <p:blipFill rotWithShape="1">
          <a:blip r:embed="rId4">
            <a:alphaModFix/>
          </a:blip>
          <a:srcRect/>
          <a:stretch/>
        </p:blipFill>
        <p:spPr>
          <a:xfrm>
            <a:off x="1184279" y="2710757"/>
            <a:ext cx="5691110" cy="1177462"/>
          </a:xfrm>
          <a:prstGeom prst="rect">
            <a:avLst/>
          </a:prstGeom>
          <a:noFill/>
          <a:ln>
            <a:noFill/>
          </a:ln>
        </p:spPr>
      </p:pic>
      <p:pic>
        <p:nvPicPr>
          <p:cNvPr id="114" name="Shape 114"/>
          <p:cNvPicPr preferRelativeResize="0"/>
          <p:nvPr/>
        </p:nvPicPr>
        <p:blipFill rotWithShape="1">
          <a:blip r:embed="rId5">
            <a:alphaModFix/>
          </a:blip>
          <a:srcRect/>
          <a:stretch/>
        </p:blipFill>
        <p:spPr>
          <a:xfrm>
            <a:off x="39704896" y="1555578"/>
            <a:ext cx="3072592" cy="2032523"/>
          </a:xfrm>
          <a:prstGeom prst="rect">
            <a:avLst/>
          </a:prstGeom>
          <a:noFill/>
          <a:ln>
            <a:noFill/>
          </a:ln>
        </p:spPr>
      </p:pic>
      <p:sp>
        <p:nvSpPr>
          <p:cNvPr id="135" name="Shape 135"/>
          <p:cNvSpPr txBox="1"/>
          <p:nvPr/>
        </p:nvSpPr>
        <p:spPr>
          <a:xfrm>
            <a:off x="11823113" y="2300969"/>
            <a:ext cx="22934059" cy="1601461"/>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US" sz="4400" dirty="0"/>
              <a:t>	</a:t>
            </a:r>
            <a:r>
              <a:rPr lang="en-US" sz="4400" b="1" dirty="0"/>
              <a:t>Kali B. Taylor </a:t>
            </a:r>
            <a:r>
              <a:rPr lang="en-US" sz="4400" dirty="0"/>
              <a:t>				</a:t>
            </a:r>
            <a:r>
              <a:rPr lang="en-US" sz="4400" b="1" dirty="0"/>
              <a:t>Rachel L. Severson</a:t>
            </a:r>
            <a:r>
              <a:rPr lang="en-US" sz="4400" dirty="0"/>
              <a:t>*  </a:t>
            </a:r>
          </a:p>
          <a:p>
            <a:pPr marL="0" lvl="0" indent="0" algn="ctr" rtl="0">
              <a:spcBef>
                <a:spcPts val="0"/>
              </a:spcBef>
              <a:spcAft>
                <a:spcPts val="0"/>
              </a:spcAft>
              <a:buNone/>
            </a:pPr>
            <a:r>
              <a:rPr lang="en-US" sz="4400" dirty="0"/>
              <a:t>Davidson Honor’s College    </a:t>
            </a:r>
            <a:r>
              <a:rPr lang="en-US" sz="4400" baseline="30000" dirty="0"/>
              <a:t>     </a:t>
            </a:r>
            <a:r>
              <a:rPr lang="en-US" sz="4400" dirty="0"/>
              <a:t>Department of Psychology</a:t>
            </a:r>
            <a:endParaRPr sz="4400" dirty="0"/>
          </a:p>
        </p:txBody>
      </p:sp>
      <p:sp>
        <p:nvSpPr>
          <p:cNvPr id="6" name="TextBox 5">
            <a:extLst>
              <a:ext uri="{FF2B5EF4-FFF2-40B4-BE49-F238E27FC236}">
                <a16:creationId xmlns:a16="http://schemas.microsoft.com/office/drawing/2014/main" id="{BE268F41-5936-9D4F-A29B-CC843517E44B}"/>
              </a:ext>
            </a:extLst>
          </p:cNvPr>
          <p:cNvSpPr txBox="1"/>
          <p:nvPr/>
        </p:nvSpPr>
        <p:spPr>
          <a:xfrm>
            <a:off x="27014601" y="12865068"/>
            <a:ext cx="15762887" cy="6801862"/>
          </a:xfrm>
          <a:prstGeom prst="rect">
            <a:avLst/>
          </a:prstGeom>
          <a:noFill/>
        </p:spPr>
        <p:txBody>
          <a:bodyPr wrap="square" rtlCol="0">
            <a:spAutoFit/>
          </a:bodyPr>
          <a:lstStyle/>
          <a:p>
            <a:pPr marL="571500" indent="-571500" algn="just">
              <a:buFont typeface="Arial" panose="020B0604020202020204" pitchFamily="34" charset="0"/>
              <a:buChar char="•"/>
            </a:pPr>
            <a:r>
              <a:rPr lang="en-US" sz="3600" dirty="0"/>
              <a:t>Those who were </a:t>
            </a:r>
            <a:r>
              <a:rPr lang="en-US" sz="3600" b="1" i="1" dirty="0"/>
              <a:t>more accurate </a:t>
            </a:r>
            <a:r>
              <a:rPr lang="en-US" sz="3600" dirty="0"/>
              <a:t>in inferring others’ emotions from viewing their eyes (Eyes Task) were </a:t>
            </a:r>
            <a:r>
              <a:rPr lang="en-US" sz="3600" b="1" i="1" dirty="0"/>
              <a:t>less likely </a:t>
            </a:r>
            <a:r>
              <a:rPr lang="en-US" sz="3600" dirty="0"/>
              <a:t>to infer mental states to inanimate nature and technology (IDAQ-CF Tech-Nat), </a:t>
            </a:r>
            <a:r>
              <a:rPr lang="en-US" sz="3600" i="1" dirty="0"/>
              <a:t>r </a:t>
            </a:r>
            <a:r>
              <a:rPr lang="en-US" sz="3600" dirty="0"/>
              <a:t>= -.28, </a:t>
            </a:r>
            <a:r>
              <a:rPr lang="en-US" sz="3600" i="1" dirty="0"/>
              <a:t>p</a:t>
            </a:r>
            <a:r>
              <a:rPr lang="en-US" sz="3600" dirty="0"/>
              <a:t>&lt;.01.</a:t>
            </a:r>
          </a:p>
          <a:p>
            <a:pPr marL="571500" indent="-571500" algn="just">
              <a:buFont typeface="Arial" panose="020B0604020202020204" pitchFamily="34" charset="0"/>
              <a:buChar char="•"/>
            </a:pPr>
            <a:r>
              <a:rPr lang="en-US" sz="3600" dirty="0"/>
              <a:t>There was </a:t>
            </a:r>
            <a:r>
              <a:rPr lang="en-US" sz="3600" b="1" i="1" dirty="0"/>
              <a:t>no relation </a:t>
            </a:r>
            <a:r>
              <a:rPr lang="en-US" sz="3600" dirty="0"/>
              <a:t>between motivation to mentalize humans (MRM) and mentalizing non-humans (IDAQ-CF), </a:t>
            </a:r>
            <a:r>
              <a:rPr lang="en-US" sz="3600" i="1" dirty="0"/>
              <a:t>r </a:t>
            </a:r>
            <a:r>
              <a:rPr lang="en-US" sz="3600" dirty="0"/>
              <a:t>= .01 and -.03</a:t>
            </a:r>
            <a:r>
              <a:rPr lang="en-US" sz="3600" i="1" dirty="0"/>
              <a:t>.</a:t>
            </a:r>
          </a:p>
          <a:p>
            <a:pPr algn="just"/>
            <a:endParaRPr lang="en-US" sz="3200" dirty="0"/>
          </a:p>
          <a:p>
            <a:pPr algn="just"/>
            <a:r>
              <a:rPr lang="en-US" sz="3200" b="1" dirty="0"/>
              <a:t>Other Significant Correlations</a:t>
            </a:r>
          </a:p>
          <a:p>
            <a:pPr marL="571500" indent="-571500" algn="just">
              <a:buFont typeface="Arial" panose="020B0604020202020204" pitchFamily="34" charset="0"/>
              <a:buChar char="•"/>
            </a:pPr>
            <a:r>
              <a:rPr lang="en-US" sz="3200" dirty="0"/>
              <a:t>Anthropomorphism of animals was positively related to anthropomorphism of technology and nature, </a:t>
            </a:r>
            <a:r>
              <a:rPr lang="en-US" sz="3200" i="1" dirty="0"/>
              <a:t>r </a:t>
            </a:r>
            <a:r>
              <a:rPr lang="en-US" sz="3200" dirty="0"/>
              <a:t>= .36, </a:t>
            </a:r>
            <a:r>
              <a:rPr lang="en-US" sz="3200" i="1" dirty="0"/>
              <a:t>p </a:t>
            </a:r>
            <a:r>
              <a:rPr lang="en-US" sz="3200" dirty="0"/>
              <a:t>&lt; .01.</a:t>
            </a:r>
            <a:endParaRPr lang="en-US" sz="3200" b="1" dirty="0"/>
          </a:p>
          <a:p>
            <a:pPr marL="571500" lvl="3" indent="-571500" algn="just">
              <a:buFont typeface="Arial" panose="020B0604020202020204" pitchFamily="34" charset="0"/>
              <a:buChar char="•"/>
            </a:pPr>
            <a:r>
              <a:rPr lang="en-US" sz="3200" dirty="0"/>
              <a:t>Empathy (EQ) was positively related with the motivation to take others’ perspectives (MRM), </a:t>
            </a:r>
            <a:r>
              <a:rPr lang="en-US" sz="3200" i="1" dirty="0"/>
              <a:t>r </a:t>
            </a:r>
            <a:r>
              <a:rPr lang="en-US" sz="3200" dirty="0"/>
              <a:t>= .53, </a:t>
            </a:r>
            <a:r>
              <a:rPr lang="en-US" sz="3200" i="1" dirty="0"/>
              <a:t>p</a:t>
            </a:r>
            <a:r>
              <a:rPr lang="en-US" sz="3200" dirty="0"/>
              <a:t>&lt;.01.</a:t>
            </a:r>
          </a:p>
          <a:p>
            <a:pPr marL="571500" lvl="3" indent="-571500" algn="just">
              <a:buFont typeface="Arial" panose="020B0604020202020204" pitchFamily="34" charset="0"/>
              <a:buChar char="•"/>
            </a:pPr>
            <a:r>
              <a:rPr lang="en-US" sz="3200" dirty="0"/>
              <a:t>Empathy (EQ) was positively related to inferring others’ emotional states from viewing their eyes (Eyes Task), </a:t>
            </a:r>
            <a:r>
              <a:rPr lang="en-US" sz="3200" i="1" dirty="0"/>
              <a:t>r </a:t>
            </a:r>
            <a:r>
              <a:rPr lang="en-US" sz="3200" dirty="0"/>
              <a:t>= .19, </a:t>
            </a:r>
            <a:r>
              <a:rPr lang="en-US" sz="3200" i="1" dirty="0"/>
              <a:t>p</a:t>
            </a:r>
            <a:r>
              <a:rPr lang="en-US" sz="3200" dirty="0"/>
              <a:t>&lt;.05.</a:t>
            </a:r>
          </a:p>
        </p:txBody>
      </p:sp>
      <p:sp>
        <p:nvSpPr>
          <p:cNvPr id="2" name="TextBox 1">
            <a:extLst>
              <a:ext uri="{FF2B5EF4-FFF2-40B4-BE49-F238E27FC236}">
                <a16:creationId xmlns:a16="http://schemas.microsoft.com/office/drawing/2014/main" id="{18396E59-6442-9249-97CE-E7AFA0EA50E2}"/>
              </a:ext>
            </a:extLst>
          </p:cNvPr>
          <p:cNvSpPr txBox="1"/>
          <p:nvPr/>
        </p:nvSpPr>
        <p:spPr>
          <a:xfrm>
            <a:off x="15193090" y="5408971"/>
            <a:ext cx="7699544" cy="646331"/>
          </a:xfrm>
          <a:prstGeom prst="rect">
            <a:avLst/>
          </a:prstGeom>
          <a:noFill/>
        </p:spPr>
        <p:txBody>
          <a:bodyPr wrap="none" rtlCol="0">
            <a:spAutoFit/>
          </a:bodyPr>
          <a:lstStyle/>
          <a:p>
            <a:r>
              <a:rPr lang="en-US" sz="3600" b="1" dirty="0"/>
              <a:t>Mentalizing Non-Humans Measure</a:t>
            </a:r>
          </a:p>
        </p:txBody>
      </p:sp>
      <p:graphicFrame>
        <p:nvGraphicFramePr>
          <p:cNvPr id="25" name="Chart 24">
            <a:extLst>
              <a:ext uri="{FF2B5EF4-FFF2-40B4-BE49-F238E27FC236}">
                <a16:creationId xmlns:a16="http://schemas.microsoft.com/office/drawing/2014/main" id="{BF1A45CA-E262-404F-B253-A6971E64AFE3}"/>
              </a:ext>
            </a:extLst>
          </p:cNvPr>
          <p:cNvGraphicFramePr>
            <a:graphicFrameLocks/>
          </p:cNvGraphicFramePr>
          <p:nvPr>
            <p:extLst>
              <p:ext uri="{D42A27DB-BD31-4B8C-83A1-F6EECF244321}">
                <p14:modId xmlns:p14="http://schemas.microsoft.com/office/powerpoint/2010/main" val="2184868193"/>
              </p:ext>
            </p:extLst>
          </p:nvPr>
        </p:nvGraphicFramePr>
        <p:xfrm>
          <a:off x="14926263" y="6323109"/>
          <a:ext cx="11224154" cy="4710504"/>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6" name="Chart 25">
            <a:extLst>
              <a:ext uri="{FF2B5EF4-FFF2-40B4-BE49-F238E27FC236}">
                <a16:creationId xmlns:a16="http://schemas.microsoft.com/office/drawing/2014/main" id="{60673997-343D-8049-8126-2B5B04FB5891}"/>
              </a:ext>
            </a:extLst>
          </p:cNvPr>
          <p:cNvGraphicFramePr>
            <a:graphicFrameLocks/>
          </p:cNvGraphicFramePr>
          <p:nvPr>
            <p:extLst>
              <p:ext uri="{D42A27DB-BD31-4B8C-83A1-F6EECF244321}">
                <p14:modId xmlns:p14="http://schemas.microsoft.com/office/powerpoint/2010/main" val="3795018074"/>
              </p:ext>
            </p:extLst>
          </p:nvPr>
        </p:nvGraphicFramePr>
        <p:xfrm>
          <a:off x="27014602" y="6290812"/>
          <a:ext cx="4665640" cy="465672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8" name="Chart 27">
            <a:extLst>
              <a:ext uri="{FF2B5EF4-FFF2-40B4-BE49-F238E27FC236}">
                <a16:creationId xmlns:a16="http://schemas.microsoft.com/office/drawing/2014/main" id="{C2913EA5-CA79-474D-A53A-DBFF98F676E9}"/>
              </a:ext>
            </a:extLst>
          </p:cNvPr>
          <p:cNvGraphicFramePr>
            <a:graphicFrameLocks/>
          </p:cNvGraphicFramePr>
          <p:nvPr>
            <p:extLst>
              <p:ext uri="{D42A27DB-BD31-4B8C-83A1-F6EECF244321}">
                <p14:modId xmlns:p14="http://schemas.microsoft.com/office/powerpoint/2010/main" val="213533593"/>
              </p:ext>
            </p:extLst>
          </p:nvPr>
        </p:nvGraphicFramePr>
        <p:xfrm>
          <a:off x="32409106" y="6290813"/>
          <a:ext cx="4702124" cy="4656722"/>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29" name="Chart 28">
            <a:extLst>
              <a:ext uri="{FF2B5EF4-FFF2-40B4-BE49-F238E27FC236}">
                <a16:creationId xmlns:a16="http://schemas.microsoft.com/office/drawing/2014/main" id="{0F2E7E08-340E-CC48-9BCB-E36A4B4CF153}"/>
              </a:ext>
            </a:extLst>
          </p:cNvPr>
          <p:cNvGraphicFramePr>
            <a:graphicFrameLocks/>
          </p:cNvGraphicFramePr>
          <p:nvPr>
            <p:extLst>
              <p:ext uri="{D42A27DB-BD31-4B8C-83A1-F6EECF244321}">
                <p14:modId xmlns:p14="http://schemas.microsoft.com/office/powerpoint/2010/main" val="1218632805"/>
              </p:ext>
            </p:extLst>
          </p:nvPr>
        </p:nvGraphicFramePr>
        <p:xfrm>
          <a:off x="37840094" y="6290812"/>
          <a:ext cx="4728806" cy="4656722"/>
        </p:xfrm>
        <a:graphic>
          <a:graphicData uri="http://schemas.openxmlformats.org/drawingml/2006/chart">
            <c:chart xmlns:c="http://schemas.openxmlformats.org/drawingml/2006/chart" xmlns:r="http://schemas.openxmlformats.org/officeDocument/2006/relationships" r:id="rId9"/>
          </a:graphicData>
        </a:graphic>
      </p:graphicFrame>
      <p:sp>
        <p:nvSpPr>
          <p:cNvPr id="7" name="TextBox 6">
            <a:extLst>
              <a:ext uri="{FF2B5EF4-FFF2-40B4-BE49-F238E27FC236}">
                <a16:creationId xmlns:a16="http://schemas.microsoft.com/office/drawing/2014/main" id="{D5209D36-AD16-324B-B673-0B9551ABC2D7}"/>
              </a:ext>
            </a:extLst>
          </p:cNvPr>
          <p:cNvSpPr txBox="1"/>
          <p:nvPr/>
        </p:nvSpPr>
        <p:spPr>
          <a:xfrm>
            <a:off x="27014601" y="5408970"/>
            <a:ext cx="6904454" cy="646331"/>
          </a:xfrm>
          <a:prstGeom prst="rect">
            <a:avLst/>
          </a:prstGeom>
          <a:noFill/>
        </p:spPr>
        <p:txBody>
          <a:bodyPr wrap="none" rtlCol="0">
            <a:spAutoFit/>
          </a:bodyPr>
          <a:lstStyle/>
          <a:p>
            <a:r>
              <a:rPr lang="en-US" sz="3600" b="1" dirty="0"/>
              <a:t>Mentalizing Humans Measures</a:t>
            </a:r>
          </a:p>
        </p:txBody>
      </p:sp>
      <p:sp>
        <p:nvSpPr>
          <p:cNvPr id="8" name="TextBox 7">
            <a:extLst>
              <a:ext uri="{FF2B5EF4-FFF2-40B4-BE49-F238E27FC236}">
                <a16:creationId xmlns:a16="http://schemas.microsoft.com/office/drawing/2014/main" id="{C97B8EC9-2EC0-BA47-B92E-BA053C53598D}"/>
              </a:ext>
            </a:extLst>
          </p:cNvPr>
          <p:cNvSpPr txBox="1"/>
          <p:nvPr/>
        </p:nvSpPr>
        <p:spPr>
          <a:xfrm>
            <a:off x="15193089" y="11948907"/>
            <a:ext cx="24931825" cy="769441"/>
          </a:xfrm>
          <a:prstGeom prst="rect">
            <a:avLst/>
          </a:prstGeom>
          <a:noFill/>
        </p:spPr>
        <p:txBody>
          <a:bodyPr wrap="none" rtlCol="0">
            <a:spAutoFit/>
          </a:bodyPr>
          <a:lstStyle/>
          <a:p>
            <a:pPr algn="just"/>
            <a:r>
              <a:rPr lang="en-US" sz="4400" b="1" dirty="0"/>
              <a:t>Accuracy in mentalizing human, but not motivation, was related to mentalizing non-humans.</a:t>
            </a:r>
          </a:p>
        </p:txBody>
      </p:sp>
      <p:sp>
        <p:nvSpPr>
          <p:cNvPr id="34" name="Shape 98">
            <a:extLst>
              <a:ext uri="{FF2B5EF4-FFF2-40B4-BE49-F238E27FC236}">
                <a16:creationId xmlns:a16="http://schemas.microsoft.com/office/drawing/2014/main" id="{121E352C-5264-5640-8D65-AD07E311C2D4}"/>
              </a:ext>
            </a:extLst>
          </p:cNvPr>
          <p:cNvSpPr txBox="1"/>
          <p:nvPr/>
        </p:nvSpPr>
        <p:spPr>
          <a:xfrm>
            <a:off x="15250003" y="27748364"/>
            <a:ext cx="27375810" cy="984084"/>
          </a:xfrm>
          <a:prstGeom prst="rect">
            <a:avLst/>
          </a:prstGeom>
          <a:solidFill>
            <a:schemeClr val="accent4">
              <a:lumMod val="75000"/>
            </a:schemeClr>
          </a:solidFill>
          <a:ln>
            <a:solidFill>
              <a:srgbClr val="0AE827"/>
            </a:solid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799"/>
              <a:buFont typeface="Arial"/>
              <a:buNone/>
            </a:pPr>
            <a:r>
              <a:rPr lang="en-US" sz="4400" b="1" i="0" u="none" strike="noStrike" cap="none" dirty="0">
                <a:solidFill>
                  <a:srgbClr val="FFFFFF"/>
                </a:solidFill>
                <a:latin typeface="Arial"/>
                <a:ea typeface="Arial"/>
                <a:cs typeface="Arial"/>
                <a:sym typeface="Arial"/>
              </a:rPr>
              <a:t>Conclusion &amp; Future Directions</a:t>
            </a:r>
            <a:endParaRPr sz="3999" b="1" i="0" u="none" strike="noStrike" cap="none" dirty="0">
              <a:solidFill>
                <a:srgbClr val="FFFFFF"/>
              </a:solidFill>
              <a:latin typeface="Arial"/>
              <a:ea typeface="Arial"/>
              <a:cs typeface="Arial"/>
              <a:sym typeface="Arial"/>
            </a:endParaRPr>
          </a:p>
        </p:txBody>
      </p:sp>
      <p:graphicFrame>
        <p:nvGraphicFramePr>
          <p:cNvPr id="10" name="Table 9">
            <a:extLst>
              <a:ext uri="{FF2B5EF4-FFF2-40B4-BE49-F238E27FC236}">
                <a16:creationId xmlns:a16="http://schemas.microsoft.com/office/drawing/2014/main" id="{D708F4F5-564D-BF44-9D66-8F7F22F339E7}"/>
              </a:ext>
            </a:extLst>
          </p:cNvPr>
          <p:cNvGraphicFramePr>
            <a:graphicFrameLocks noGrp="1"/>
          </p:cNvGraphicFramePr>
          <p:nvPr>
            <p:extLst>
              <p:ext uri="{D42A27DB-BD31-4B8C-83A1-F6EECF244321}">
                <p14:modId xmlns:p14="http://schemas.microsoft.com/office/powerpoint/2010/main" val="2664765055"/>
              </p:ext>
            </p:extLst>
          </p:nvPr>
        </p:nvGraphicFramePr>
        <p:xfrm>
          <a:off x="15367499" y="12979944"/>
          <a:ext cx="10918239" cy="7028659"/>
        </p:xfrm>
        <a:graphic>
          <a:graphicData uri="http://schemas.openxmlformats.org/drawingml/2006/table">
            <a:tbl>
              <a:tblPr firstRow="1" firstCol="1" bandRow="1">
                <a:tableStyleId>{7DF18680-E054-41AD-8BC1-D1AEF772440D}</a:tableStyleId>
              </a:tblPr>
              <a:tblGrid>
                <a:gridCol w="2239466">
                  <a:extLst>
                    <a:ext uri="{9D8B030D-6E8A-4147-A177-3AD203B41FA5}">
                      <a16:colId xmlns:a16="http://schemas.microsoft.com/office/drawing/2014/main" val="1206096528"/>
                    </a:ext>
                  </a:extLst>
                </a:gridCol>
                <a:gridCol w="2239466">
                  <a:extLst>
                    <a:ext uri="{9D8B030D-6E8A-4147-A177-3AD203B41FA5}">
                      <a16:colId xmlns:a16="http://schemas.microsoft.com/office/drawing/2014/main" val="4023749609"/>
                    </a:ext>
                  </a:extLst>
                </a:gridCol>
                <a:gridCol w="1936882">
                  <a:extLst>
                    <a:ext uri="{9D8B030D-6E8A-4147-A177-3AD203B41FA5}">
                      <a16:colId xmlns:a16="http://schemas.microsoft.com/office/drawing/2014/main" val="2565742547"/>
                    </a:ext>
                  </a:extLst>
                </a:gridCol>
                <a:gridCol w="2228473">
                  <a:extLst>
                    <a:ext uri="{9D8B030D-6E8A-4147-A177-3AD203B41FA5}">
                      <a16:colId xmlns:a16="http://schemas.microsoft.com/office/drawing/2014/main" val="486674343"/>
                    </a:ext>
                  </a:extLst>
                </a:gridCol>
                <a:gridCol w="2273952">
                  <a:extLst>
                    <a:ext uri="{9D8B030D-6E8A-4147-A177-3AD203B41FA5}">
                      <a16:colId xmlns:a16="http://schemas.microsoft.com/office/drawing/2014/main" val="1890506087"/>
                    </a:ext>
                  </a:extLst>
                </a:gridCol>
              </a:tblGrid>
              <a:tr h="1294918">
                <a:tc>
                  <a:txBody>
                    <a:bodyPr/>
                    <a:lstStyle/>
                    <a:p>
                      <a:pPr algn="ctr"/>
                      <a:endParaRPr lang="en-US" sz="3600" dirty="0"/>
                    </a:p>
                  </a:txBody>
                  <a:tcPr anchor="ctr"/>
                </a:tc>
                <a:tc>
                  <a:txBody>
                    <a:bodyPr/>
                    <a:lstStyle/>
                    <a:p>
                      <a:pPr algn="ctr"/>
                      <a:r>
                        <a:rPr lang="en-US" sz="3600" dirty="0"/>
                        <a:t>IDAQ-CF</a:t>
                      </a:r>
                    </a:p>
                    <a:p>
                      <a:pPr algn="ctr"/>
                      <a:r>
                        <a:rPr lang="en-US" sz="3600" dirty="0"/>
                        <a:t>Tech-Nat</a:t>
                      </a:r>
                    </a:p>
                  </a:txBody>
                  <a:tcPr anchor="ctr"/>
                </a:tc>
                <a:tc>
                  <a:txBody>
                    <a:bodyPr/>
                    <a:lstStyle/>
                    <a:p>
                      <a:pPr algn="ctr"/>
                      <a:r>
                        <a:rPr lang="en-US" sz="3600" dirty="0"/>
                        <a:t>MRM</a:t>
                      </a:r>
                    </a:p>
                  </a:txBody>
                  <a:tcPr anchor="ctr"/>
                </a:tc>
                <a:tc>
                  <a:txBody>
                    <a:bodyPr/>
                    <a:lstStyle/>
                    <a:p>
                      <a:pPr algn="ctr"/>
                      <a:r>
                        <a:rPr lang="en-US" sz="3600" dirty="0"/>
                        <a:t>EQ</a:t>
                      </a:r>
                    </a:p>
                  </a:txBody>
                  <a:tcPr anchor="ctr"/>
                </a:tc>
                <a:tc>
                  <a:txBody>
                    <a:bodyPr/>
                    <a:lstStyle/>
                    <a:p>
                      <a:pPr algn="ctr"/>
                      <a:r>
                        <a:rPr lang="en-US" sz="3600" dirty="0"/>
                        <a:t>Eyes Task</a:t>
                      </a:r>
                    </a:p>
                  </a:txBody>
                  <a:tcPr anchor="ctr"/>
                </a:tc>
                <a:extLst>
                  <a:ext uri="{0D108BD9-81ED-4DB2-BD59-A6C34878D82A}">
                    <a16:rowId xmlns:a16="http://schemas.microsoft.com/office/drawing/2014/main" val="3101188766"/>
                  </a:ext>
                </a:extLst>
              </a:tr>
              <a:tr h="1294918">
                <a:tc>
                  <a:txBody>
                    <a:bodyPr/>
                    <a:lstStyle/>
                    <a:p>
                      <a:pPr algn="ctr"/>
                      <a:r>
                        <a:rPr lang="en-US" sz="3600" dirty="0"/>
                        <a:t>IDAQ-CF</a:t>
                      </a:r>
                    </a:p>
                    <a:p>
                      <a:pPr algn="ctr"/>
                      <a:r>
                        <a:rPr lang="en-US" sz="3600" dirty="0"/>
                        <a:t>Animal</a:t>
                      </a:r>
                    </a:p>
                  </a:txBody>
                  <a:tcPr anchor="ctr"/>
                </a:tc>
                <a:tc>
                  <a:txBody>
                    <a:bodyPr/>
                    <a:lstStyle/>
                    <a:p>
                      <a:pPr algn="ctr"/>
                      <a:r>
                        <a:rPr lang="en-US" sz="3600" b="1" dirty="0"/>
                        <a:t>.36**</a:t>
                      </a:r>
                    </a:p>
                  </a:txBody>
                  <a:tcPr anchor="ctr"/>
                </a:tc>
                <a:tc>
                  <a:txBody>
                    <a:bodyPr/>
                    <a:lstStyle/>
                    <a:p>
                      <a:pPr algn="ctr"/>
                      <a:r>
                        <a:rPr lang="en-US" sz="3600" dirty="0"/>
                        <a:t>.01</a:t>
                      </a:r>
                    </a:p>
                  </a:txBody>
                  <a:tcPr anchor="ctr"/>
                </a:tc>
                <a:tc>
                  <a:txBody>
                    <a:bodyPr/>
                    <a:lstStyle/>
                    <a:p>
                      <a:pPr algn="ctr"/>
                      <a:r>
                        <a:rPr lang="en-US" sz="3600" dirty="0"/>
                        <a:t>.05</a:t>
                      </a:r>
                    </a:p>
                  </a:txBody>
                  <a:tcPr anchor="ctr"/>
                </a:tc>
                <a:tc>
                  <a:txBody>
                    <a:bodyPr/>
                    <a:lstStyle/>
                    <a:p>
                      <a:pPr algn="ctr"/>
                      <a:r>
                        <a:rPr lang="en-US" sz="3600" dirty="0"/>
                        <a:t>.09</a:t>
                      </a:r>
                    </a:p>
                  </a:txBody>
                  <a:tcPr anchor="ctr"/>
                </a:tc>
                <a:extLst>
                  <a:ext uri="{0D108BD9-81ED-4DB2-BD59-A6C34878D82A}">
                    <a16:rowId xmlns:a16="http://schemas.microsoft.com/office/drawing/2014/main" val="2543813371"/>
                  </a:ext>
                </a:extLst>
              </a:tr>
              <a:tr h="1294918">
                <a:tc>
                  <a:txBody>
                    <a:bodyPr/>
                    <a:lstStyle/>
                    <a:p>
                      <a:pPr algn="ctr"/>
                      <a:r>
                        <a:rPr lang="en-US" sz="3600" dirty="0"/>
                        <a:t>IDAQ-CF Tech-Nat</a:t>
                      </a:r>
                    </a:p>
                  </a:txBody>
                  <a:tcPr anchor="ctr"/>
                </a:tc>
                <a:tc>
                  <a:txBody>
                    <a:bodyPr/>
                    <a:lstStyle/>
                    <a:p>
                      <a:pPr algn="ctr"/>
                      <a:endParaRPr lang="en-US" sz="3600" dirty="0"/>
                    </a:p>
                  </a:txBody>
                  <a:tcPr anchor="ctr"/>
                </a:tc>
                <a:tc>
                  <a:txBody>
                    <a:bodyPr/>
                    <a:lstStyle/>
                    <a:p>
                      <a:pPr algn="ctr"/>
                      <a:r>
                        <a:rPr lang="en-US" sz="3600" dirty="0"/>
                        <a:t>-.03</a:t>
                      </a:r>
                    </a:p>
                  </a:txBody>
                  <a:tcPr anchor="ctr"/>
                </a:tc>
                <a:tc>
                  <a:txBody>
                    <a:bodyPr/>
                    <a:lstStyle/>
                    <a:p>
                      <a:pPr algn="ctr"/>
                      <a:r>
                        <a:rPr lang="en-US" sz="3600" dirty="0"/>
                        <a:t>-.03</a:t>
                      </a:r>
                    </a:p>
                  </a:txBody>
                  <a:tcPr anchor="ctr"/>
                </a:tc>
                <a:tc>
                  <a:txBody>
                    <a:bodyPr/>
                    <a:lstStyle/>
                    <a:p>
                      <a:pPr algn="ctr"/>
                      <a:r>
                        <a:rPr lang="en-US" sz="3600" b="1" dirty="0"/>
                        <a:t>-.28**</a:t>
                      </a:r>
                    </a:p>
                  </a:txBody>
                  <a:tcPr anchor="ctr"/>
                </a:tc>
                <a:extLst>
                  <a:ext uri="{0D108BD9-81ED-4DB2-BD59-A6C34878D82A}">
                    <a16:rowId xmlns:a16="http://schemas.microsoft.com/office/drawing/2014/main" val="2556626620"/>
                  </a:ext>
                </a:extLst>
              </a:tr>
              <a:tr h="1294918">
                <a:tc>
                  <a:txBody>
                    <a:bodyPr/>
                    <a:lstStyle/>
                    <a:p>
                      <a:pPr algn="ctr"/>
                      <a:r>
                        <a:rPr lang="en-US" sz="3600" dirty="0"/>
                        <a:t>MRM</a:t>
                      </a:r>
                    </a:p>
                  </a:txBody>
                  <a:tcPr anchor="ctr"/>
                </a:tc>
                <a:tc>
                  <a:txBody>
                    <a:bodyPr/>
                    <a:lstStyle/>
                    <a:p>
                      <a:pPr algn="ctr"/>
                      <a:endParaRPr lang="en-US" sz="3600" dirty="0"/>
                    </a:p>
                  </a:txBody>
                  <a:tcPr anchor="ctr"/>
                </a:tc>
                <a:tc>
                  <a:txBody>
                    <a:bodyPr/>
                    <a:lstStyle/>
                    <a:p>
                      <a:pPr algn="ctr"/>
                      <a:endParaRPr lang="en-US" sz="3600" dirty="0"/>
                    </a:p>
                  </a:txBody>
                  <a:tcPr anchor="ctr"/>
                </a:tc>
                <a:tc>
                  <a:txBody>
                    <a:bodyPr/>
                    <a:lstStyle/>
                    <a:p>
                      <a:pPr algn="ctr"/>
                      <a:r>
                        <a:rPr lang="en-US" sz="3600" b="1" dirty="0"/>
                        <a:t>.53**</a:t>
                      </a:r>
                    </a:p>
                  </a:txBody>
                  <a:tcPr anchor="ctr"/>
                </a:tc>
                <a:tc>
                  <a:txBody>
                    <a:bodyPr/>
                    <a:lstStyle/>
                    <a:p>
                      <a:pPr algn="ctr"/>
                      <a:r>
                        <a:rPr lang="en-US" sz="3600" dirty="0"/>
                        <a:t>.17</a:t>
                      </a:r>
                    </a:p>
                  </a:txBody>
                  <a:tcPr anchor="ctr"/>
                </a:tc>
                <a:extLst>
                  <a:ext uri="{0D108BD9-81ED-4DB2-BD59-A6C34878D82A}">
                    <a16:rowId xmlns:a16="http://schemas.microsoft.com/office/drawing/2014/main" val="3660514837"/>
                  </a:ext>
                </a:extLst>
              </a:tr>
              <a:tr h="1273283">
                <a:tc>
                  <a:txBody>
                    <a:bodyPr/>
                    <a:lstStyle/>
                    <a:p>
                      <a:pPr algn="ctr"/>
                      <a:r>
                        <a:rPr lang="en-US" sz="3600" dirty="0"/>
                        <a:t>EQ</a:t>
                      </a:r>
                    </a:p>
                  </a:txBody>
                  <a:tcPr anchor="ctr"/>
                </a:tc>
                <a:tc>
                  <a:txBody>
                    <a:bodyPr/>
                    <a:lstStyle/>
                    <a:p>
                      <a:pPr algn="ctr"/>
                      <a:endParaRPr lang="en-US" sz="3600" dirty="0"/>
                    </a:p>
                  </a:txBody>
                  <a:tcPr anchor="ctr"/>
                </a:tc>
                <a:tc>
                  <a:txBody>
                    <a:bodyPr/>
                    <a:lstStyle/>
                    <a:p>
                      <a:pPr algn="ctr"/>
                      <a:endParaRPr lang="en-US" sz="3600" dirty="0"/>
                    </a:p>
                  </a:txBody>
                  <a:tcPr anchor="ctr"/>
                </a:tc>
                <a:tc>
                  <a:txBody>
                    <a:bodyPr/>
                    <a:lstStyle/>
                    <a:p>
                      <a:pPr algn="ctr"/>
                      <a:endParaRPr lang="en-US" sz="3600" dirty="0"/>
                    </a:p>
                  </a:txBody>
                  <a:tcPr anchor="ctr"/>
                </a:tc>
                <a:tc>
                  <a:txBody>
                    <a:bodyPr/>
                    <a:lstStyle/>
                    <a:p>
                      <a:pPr algn="ctr"/>
                      <a:r>
                        <a:rPr lang="en-US" sz="3600" b="1" dirty="0"/>
                        <a:t>.19*</a:t>
                      </a:r>
                    </a:p>
                  </a:txBody>
                  <a:tcPr anchor="ctr"/>
                </a:tc>
                <a:extLst>
                  <a:ext uri="{0D108BD9-81ED-4DB2-BD59-A6C34878D82A}">
                    <a16:rowId xmlns:a16="http://schemas.microsoft.com/office/drawing/2014/main" val="1452970139"/>
                  </a:ext>
                </a:extLst>
              </a:tr>
              <a:tr h="575704">
                <a:tc gridSpan="5">
                  <a:txBody>
                    <a:bodyPr/>
                    <a:lstStyle/>
                    <a:p>
                      <a:pPr algn="l"/>
                      <a:r>
                        <a:rPr lang="en-US" sz="2800" b="0" dirty="0">
                          <a:solidFill>
                            <a:schemeClr val="tx1"/>
                          </a:solidFill>
                        </a:rPr>
                        <a:t>*</a:t>
                      </a:r>
                      <a:r>
                        <a:rPr lang="en-US" sz="2800" dirty="0">
                          <a:solidFill>
                            <a:schemeClr val="tx1"/>
                          </a:solidFill>
                        </a:rPr>
                        <a:t> </a:t>
                      </a:r>
                      <a:r>
                        <a:rPr lang="en-US" sz="2800" b="0" i="1" dirty="0">
                          <a:solidFill>
                            <a:schemeClr val="tx1"/>
                          </a:solidFill>
                        </a:rPr>
                        <a:t>p </a:t>
                      </a:r>
                      <a:r>
                        <a:rPr lang="en-US" sz="2800" b="0" i="0" dirty="0">
                          <a:solidFill>
                            <a:schemeClr val="tx1"/>
                          </a:solidFill>
                        </a:rPr>
                        <a:t>&lt; .05, ** </a:t>
                      </a:r>
                      <a:r>
                        <a:rPr lang="en-US" sz="2800" b="0" i="1" dirty="0">
                          <a:solidFill>
                            <a:schemeClr val="tx1"/>
                          </a:solidFill>
                        </a:rPr>
                        <a:t>p </a:t>
                      </a:r>
                      <a:r>
                        <a:rPr lang="en-US" sz="2800" b="0" i="0" dirty="0">
                          <a:solidFill>
                            <a:schemeClr val="tx1"/>
                          </a:solidFill>
                        </a:rPr>
                        <a:t>&lt; .01</a:t>
                      </a:r>
                      <a:endParaRPr lang="en-US" sz="2800" i="0" dirty="0">
                        <a:solidFill>
                          <a:schemeClr val="tx1"/>
                        </a:solidFill>
                      </a:endParaRPr>
                    </a:p>
                  </a:txBody>
                  <a:tcPr>
                    <a:noFill/>
                  </a:tcPr>
                </a:tc>
                <a:tc hMerge="1">
                  <a:txBody>
                    <a:bodyPr/>
                    <a:lstStyle/>
                    <a:p>
                      <a:pPr algn="ctr"/>
                      <a:endParaRPr lang="en-US" sz="3600" dirty="0"/>
                    </a:p>
                  </a:txBody>
                  <a:tcPr/>
                </a:tc>
                <a:tc hMerge="1">
                  <a:txBody>
                    <a:bodyPr/>
                    <a:lstStyle/>
                    <a:p>
                      <a:pPr algn="ctr"/>
                      <a:endParaRPr lang="en-US" sz="3600" dirty="0"/>
                    </a:p>
                  </a:txBody>
                  <a:tcPr/>
                </a:tc>
                <a:tc hMerge="1">
                  <a:txBody>
                    <a:bodyPr/>
                    <a:lstStyle/>
                    <a:p>
                      <a:pPr algn="ctr"/>
                      <a:endParaRPr lang="en-US" sz="3600" dirty="0"/>
                    </a:p>
                  </a:txBody>
                  <a:tcPr/>
                </a:tc>
                <a:tc hMerge="1">
                  <a:txBody>
                    <a:bodyPr/>
                    <a:lstStyle/>
                    <a:p>
                      <a:pPr algn="ctr"/>
                      <a:endParaRPr lang="en-US" sz="3600" dirty="0"/>
                    </a:p>
                  </a:txBody>
                  <a:tcPr/>
                </a:tc>
                <a:extLst>
                  <a:ext uri="{0D108BD9-81ED-4DB2-BD59-A6C34878D82A}">
                    <a16:rowId xmlns:a16="http://schemas.microsoft.com/office/drawing/2014/main" val="1424504950"/>
                  </a:ext>
                </a:extLst>
              </a:tr>
            </a:tbl>
          </a:graphicData>
        </a:graphic>
      </p:graphicFrame>
      <p:sp>
        <p:nvSpPr>
          <p:cNvPr id="11" name="TextBox 10">
            <a:extLst>
              <a:ext uri="{FF2B5EF4-FFF2-40B4-BE49-F238E27FC236}">
                <a16:creationId xmlns:a16="http://schemas.microsoft.com/office/drawing/2014/main" id="{D8E77C3C-E83C-7F4B-8DB8-AA26FD4FD277}"/>
              </a:ext>
            </a:extLst>
          </p:cNvPr>
          <p:cNvSpPr txBox="1"/>
          <p:nvPr/>
        </p:nvSpPr>
        <p:spPr>
          <a:xfrm>
            <a:off x="15809545" y="11204712"/>
            <a:ext cx="5253361" cy="523220"/>
          </a:xfrm>
          <a:prstGeom prst="rect">
            <a:avLst/>
          </a:prstGeom>
          <a:noFill/>
        </p:spPr>
        <p:txBody>
          <a:bodyPr wrap="none" rtlCol="0">
            <a:spAutoFit/>
          </a:bodyPr>
          <a:lstStyle/>
          <a:p>
            <a:r>
              <a:rPr lang="en-US" sz="2800" dirty="0"/>
              <a:t>Error bars = Standard Deviation</a:t>
            </a:r>
          </a:p>
        </p:txBody>
      </p:sp>
      <p:sp>
        <p:nvSpPr>
          <p:cNvPr id="12" name="TextBox 11">
            <a:extLst>
              <a:ext uri="{FF2B5EF4-FFF2-40B4-BE49-F238E27FC236}">
                <a16:creationId xmlns:a16="http://schemas.microsoft.com/office/drawing/2014/main" id="{CA9B1ECE-51D7-8F40-83AF-1122FE72E5A9}"/>
              </a:ext>
            </a:extLst>
          </p:cNvPr>
          <p:cNvSpPr txBox="1"/>
          <p:nvPr/>
        </p:nvSpPr>
        <p:spPr>
          <a:xfrm>
            <a:off x="27425097" y="10977784"/>
            <a:ext cx="14664150" cy="523220"/>
          </a:xfrm>
          <a:prstGeom prst="rect">
            <a:avLst/>
          </a:prstGeom>
          <a:noFill/>
        </p:spPr>
        <p:txBody>
          <a:bodyPr wrap="square" rtlCol="0">
            <a:spAutoFit/>
          </a:bodyPr>
          <a:lstStyle/>
          <a:p>
            <a:r>
              <a:rPr lang="en-US" sz="2800" baseline="30000" dirty="0"/>
              <a:t>a </a:t>
            </a:r>
            <a:r>
              <a:rPr lang="en-US" sz="2800" dirty="0"/>
              <a:t>Reliability for the MRM scale was poor; the measure may not be valid in this sample.</a:t>
            </a:r>
          </a:p>
        </p:txBody>
      </p:sp>
      <p:sp>
        <p:nvSpPr>
          <p:cNvPr id="13" name="TextBox 12">
            <a:extLst>
              <a:ext uri="{FF2B5EF4-FFF2-40B4-BE49-F238E27FC236}">
                <a16:creationId xmlns:a16="http://schemas.microsoft.com/office/drawing/2014/main" id="{2F7CD85F-DD77-434A-88E7-956B7E2356DC}"/>
              </a:ext>
            </a:extLst>
          </p:cNvPr>
          <p:cNvSpPr txBox="1"/>
          <p:nvPr/>
        </p:nvSpPr>
        <p:spPr>
          <a:xfrm>
            <a:off x="30920533" y="10453723"/>
            <a:ext cx="846667" cy="379591"/>
          </a:xfrm>
          <a:prstGeom prst="rect">
            <a:avLst/>
          </a:prstGeom>
          <a:noFill/>
        </p:spPr>
        <p:txBody>
          <a:bodyPr wrap="square" rtlCol="0">
            <a:spAutoFit/>
          </a:bodyPr>
          <a:lstStyle/>
          <a:p>
            <a:r>
              <a:rPr lang="en-US" sz="2800" baseline="30000" dirty="0"/>
              <a:t>a</a:t>
            </a:r>
          </a:p>
        </p:txBody>
      </p:sp>
      <p:sp>
        <p:nvSpPr>
          <p:cNvPr id="14" name="TextBox 13">
            <a:extLst>
              <a:ext uri="{FF2B5EF4-FFF2-40B4-BE49-F238E27FC236}">
                <a16:creationId xmlns:a16="http://schemas.microsoft.com/office/drawing/2014/main" id="{96E09F0A-E01D-C747-93F5-662943095A14}"/>
              </a:ext>
            </a:extLst>
          </p:cNvPr>
          <p:cNvSpPr txBox="1"/>
          <p:nvPr/>
        </p:nvSpPr>
        <p:spPr>
          <a:xfrm>
            <a:off x="26980023" y="21253378"/>
            <a:ext cx="15554298" cy="5847755"/>
          </a:xfrm>
          <a:prstGeom prst="rect">
            <a:avLst/>
          </a:prstGeom>
          <a:noFill/>
        </p:spPr>
        <p:txBody>
          <a:bodyPr wrap="square" rtlCol="0">
            <a:spAutoFit/>
          </a:bodyPr>
          <a:lstStyle/>
          <a:p>
            <a:pPr algn="just"/>
            <a:r>
              <a:rPr lang="en-US" sz="3600" dirty="0"/>
              <a:t>Compared to individuals who passed the Eyes Task, </a:t>
            </a:r>
            <a:r>
              <a:rPr lang="en-US" sz="3600" b="1" dirty="0"/>
              <a:t>those who failed the Eyes Task (scored below 22) </a:t>
            </a:r>
            <a:r>
              <a:rPr lang="en-US" sz="3600" dirty="0"/>
              <a:t>[9]:</a:t>
            </a:r>
          </a:p>
          <a:p>
            <a:pPr marL="571500" indent="-571500" algn="just">
              <a:buFont typeface="Arial" panose="020B0604020202020204" pitchFamily="34" charset="0"/>
              <a:buChar char="•"/>
            </a:pPr>
            <a:r>
              <a:rPr lang="en-US" sz="3600" dirty="0"/>
              <a:t>Anthropomorphized technology and nature nearly twice as much </a:t>
            </a:r>
            <a:r>
              <a:rPr lang="en-US" sz="3600" i="1" dirty="0"/>
              <a:t>(M</a:t>
            </a:r>
            <a:r>
              <a:rPr lang="en-US" sz="3600" dirty="0"/>
              <a:t>=4.17 vs. </a:t>
            </a:r>
            <a:r>
              <a:rPr lang="en-US" sz="3600" i="1" dirty="0"/>
              <a:t>M</a:t>
            </a:r>
            <a:r>
              <a:rPr lang="en-US" sz="3600" dirty="0"/>
              <a:t>=2.48)</a:t>
            </a:r>
            <a:r>
              <a:rPr lang="en-US" sz="3600" i="1" dirty="0"/>
              <a:t>, t </a:t>
            </a:r>
            <a:r>
              <a:rPr lang="en-US" sz="3600" dirty="0"/>
              <a:t>= 4.71, </a:t>
            </a:r>
            <a:r>
              <a:rPr lang="en-US" sz="3600" i="1" dirty="0"/>
              <a:t>p </a:t>
            </a:r>
            <a:r>
              <a:rPr lang="en-US" sz="3600" dirty="0"/>
              <a:t>&lt; .001.</a:t>
            </a:r>
          </a:p>
          <a:p>
            <a:pPr marL="571500" indent="-571500" algn="just">
              <a:buFont typeface="Arial" panose="020B0604020202020204" pitchFamily="34" charset="0"/>
              <a:buChar char="•"/>
            </a:pPr>
            <a:endParaRPr lang="en-US" sz="3600" dirty="0"/>
          </a:p>
          <a:p>
            <a:pPr marL="571500" indent="-571500" algn="just">
              <a:buFont typeface="Arial" panose="020B0604020202020204" pitchFamily="34" charset="0"/>
              <a:buChar char="•"/>
            </a:pPr>
            <a:r>
              <a:rPr lang="en-US" sz="3600" dirty="0"/>
              <a:t>Scored lower on empathy (EQ) </a:t>
            </a:r>
            <a:r>
              <a:rPr lang="en-US" sz="3600" i="1" dirty="0"/>
              <a:t>(M</a:t>
            </a:r>
            <a:r>
              <a:rPr lang="en-US" sz="3600" dirty="0"/>
              <a:t>=45.67 vs. </a:t>
            </a:r>
            <a:r>
              <a:rPr lang="en-US" sz="3600" i="1" dirty="0"/>
              <a:t>M</a:t>
            </a:r>
            <a:r>
              <a:rPr lang="en-US" sz="3600" dirty="0"/>
              <a:t>=40.95), </a:t>
            </a:r>
            <a:r>
              <a:rPr lang="en-US" sz="3600" i="1" dirty="0"/>
              <a:t>t </a:t>
            </a:r>
            <a:r>
              <a:rPr lang="en-US" sz="3600" dirty="0"/>
              <a:t>= -1.93, </a:t>
            </a:r>
            <a:r>
              <a:rPr lang="en-US" sz="3600" i="1" dirty="0"/>
              <a:t>p</a:t>
            </a:r>
            <a:r>
              <a:rPr lang="en-US" sz="3600" dirty="0"/>
              <a:t>=.06.</a:t>
            </a:r>
          </a:p>
          <a:p>
            <a:pPr marL="571500" indent="-571500" algn="just">
              <a:buFont typeface="Arial" panose="020B0604020202020204" pitchFamily="34" charset="0"/>
              <a:buChar char="•"/>
            </a:pPr>
            <a:endParaRPr lang="en-US" sz="3600" dirty="0"/>
          </a:p>
          <a:p>
            <a:pPr marL="571500" indent="-571500" algn="just">
              <a:buFont typeface="Arial" panose="020B0604020202020204" pitchFamily="34" charset="0"/>
              <a:buChar char="•"/>
            </a:pPr>
            <a:r>
              <a:rPr lang="en-US" sz="3600" dirty="0"/>
              <a:t>Did not differ from those who passed in anthropomorphism of animals, </a:t>
            </a:r>
            <a:r>
              <a:rPr lang="en-US" sz="3600" i="1" dirty="0"/>
              <a:t>t</a:t>
            </a:r>
            <a:r>
              <a:rPr lang="en-US" sz="3600" dirty="0"/>
              <a:t>=-.89, </a:t>
            </a:r>
            <a:r>
              <a:rPr lang="en-US" sz="3600" i="1" dirty="0"/>
              <a:t>p</a:t>
            </a:r>
            <a:r>
              <a:rPr lang="en-US" sz="3600" dirty="0"/>
              <a:t>=.38, or in motivation to mentalize humans (MRM), </a:t>
            </a:r>
            <a:r>
              <a:rPr lang="en-US" sz="3600" i="1" dirty="0"/>
              <a:t>t</a:t>
            </a:r>
            <a:r>
              <a:rPr lang="en-US" sz="3600" dirty="0"/>
              <a:t>=-1.29, </a:t>
            </a:r>
            <a:r>
              <a:rPr lang="en-US" sz="3600" i="1" dirty="0"/>
              <a:t>p</a:t>
            </a:r>
            <a:r>
              <a:rPr lang="en-US" sz="3600" dirty="0"/>
              <a:t>=.20.</a:t>
            </a:r>
          </a:p>
          <a:p>
            <a:endParaRPr lang="en-US" dirty="0"/>
          </a:p>
        </p:txBody>
      </p:sp>
      <p:sp>
        <p:nvSpPr>
          <p:cNvPr id="41" name="Shape 98">
            <a:extLst>
              <a:ext uri="{FF2B5EF4-FFF2-40B4-BE49-F238E27FC236}">
                <a16:creationId xmlns:a16="http://schemas.microsoft.com/office/drawing/2014/main" id="{E449E537-1151-D04A-B56A-2CD02343F0DC}"/>
              </a:ext>
            </a:extLst>
          </p:cNvPr>
          <p:cNvSpPr txBox="1"/>
          <p:nvPr/>
        </p:nvSpPr>
        <p:spPr>
          <a:xfrm>
            <a:off x="15344118" y="34232390"/>
            <a:ext cx="27281695" cy="868969"/>
          </a:xfrm>
          <a:prstGeom prst="rect">
            <a:avLst/>
          </a:prstGeom>
          <a:solidFill>
            <a:schemeClr val="accent4">
              <a:lumMod val="75000"/>
            </a:schemeClr>
          </a:solidFill>
          <a:ln>
            <a:solidFill>
              <a:srgbClr val="0AE827"/>
            </a:solid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4799"/>
              <a:buFont typeface="Arial"/>
              <a:buNone/>
            </a:pPr>
            <a:r>
              <a:rPr lang="en-US" sz="4400" b="1" i="0" u="none" strike="noStrike" cap="none" dirty="0">
                <a:solidFill>
                  <a:srgbClr val="FFFFFF"/>
                </a:solidFill>
                <a:latin typeface="Arial"/>
                <a:ea typeface="Arial"/>
                <a:cs typeface="Arial"/>
                <a:sym typeface="Arial"/>
              </a:rPr>
              <a:t>References</a:t>
            </a:r>
            <a:endParaRPr sz="3999" b="1" i="0" u="none" strike="noStrike" cap="none" dirty="0">
              <a:solidFill>
                <a:srgbClr val="FFFFFF"/>
              </a:solidFill>
              <a:latin typeface="Arial"/>
              <a:ea typeface="Arial"/>
              <a:cs typeface="Arial"/>
              <a:sym typeface="Arial"/>
            </a:endParaRPr>
          </a:p>
        </p:txBody>
      </p:sp>
      <p:graphicFrame>
        <p:nvGraphicFramePr>
          <p:cNvPr id="43" name="Chart 42">
            <a:extLst>
              <a:ext uri="{FF2B5EF4-FFF2-40B4-BE49-F238E27FC236}">
                <a16:creationId xmlns:a16="http://schemas.microsoft.com/office/drawing/2014/main" id="{DB03AEB9-D8BE-D745-A695-739C8765FFFB}"/>
              </a:ext>
            </a:extLst>
          </p:cNvPr>
          <p:cNvGraphicFramePr>
            <a:graphicFrameLocks/>
          </p:cNvGraphicFramePr>
          <p:nvPr>
            <p:extLst>
              <p:ext uri="{D42A27DB-BD31-4B8C-83A1-F6EECF244321}">
                <p14:modId xmlns:p14="http://schemas.microsoft.com/office/powerpoint/2010/main" val="548479424"/>
              </p:ext>
            </p:extLst>
          </p:nvPr>
        </p:nvGraphicFramePr>
        <p:xfrm>
          <a:off x="15355117" y="21064302"/>
          <a:ext cx="10795299" cy="5770940"/>
        </p:xfrm>
        <a:graphic>
          <a:graphicData uri="http://schemas.openxmlformats.org/drawingml/2006/chart">
            <c:chart xmlns:c="http://schemas.openxmlformats.org/drawingml/2006/chart" xmlns:r="http://schemas.openxmlformats.org/officeDocument/2006/relationships" r:id="rId10"/>
          </a:graphicData>
        </a:graphic>
      </p:graphicFrame>
      <p:sp>
        <p:nvSpPr>
          <p:cNvPr id="16" name="Right Bracket 15">
            <a:extLst>
              <a:ext uri="{FF2B5EF4-FFF2-40B4-BE49-F238E27FC236}">
                <a16:creationId xmlns:a16="http://schemas.microsoft.com/office/drawing/2014/main" id="{8F160B35-2805-B94A-9ADA-62114E79F8BE}"/>
              </a:ext>
            </a:extLst>
          </p:cNvPr>
          <p:cNvSpPr/>
          <p:nvPr/>
        </p:nvSpPr>
        <p:spPr>
          <a:xfrm rot="16200000">
            <a:off x="21025646" y="21057702"/>
            <a:ext cx="417632" cy="4731540"/>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a:extLst>
              <a:ext uri="{FF2B5EF4-FFF2-40B4-BE49-F238E27FC236}">
                <a16:creationId xmlns:a16="http://schemas.microsoft.com/office/drawing/2014/main" id="{B654F858-DDDA-EF4D-9FCA-C0D50E70F0A5}"/>
              </a:ext>
            </a:extLst>
          </p:cNvPr>
          <p:cNvSpPr txBox="1"/>
          <p:nvPr/>
        </p:nvSpPr>
        <p:spPr>
          <a:xfrm>
            <a:off x="15809545" y="26905126"/>
            <a:ext cx="3280065" cy="523220"/>
          </a:xfrm>
          <a:prstGeom prst="rect">
            <a:avLst/>
          </a:prstGeom>
          <a:noFill/>
        </p:spPr>
        <p:txBody>
          <a:bodyPr wrap="none" rtlCol="0">
            <a:spAutoFit/>
          </a:bodyPr>
          <a:lstStyle/>
          <a:p>
            <a:r>
              <a:rPr lang="en-US" sz="2800" i="1" dirty="0"/>
              <a:t>** t </a:t>
            </a:r>
            <a:r>
              <a:rPr lang="en-US" sz="2800" dirty="0"/>
              <a:t>= 4.71, </a:t>
            </a:r>
            <a:r>
              <a:rPr lang="en-US" sz="2800" i="1" dirty="0"/>
              <a:t>p </a:t>
            </a:r>
            <a:r>
              <a:rPr lang="en-US" sz="2800" dirty="0"/>
              <a:t>&lt; .001</a:t>
            </a:r>
            <a:endParaRPr lang="en-US" sz="2800" i="1" dirty="0"/>
          </a:p>
        </p:txBody>
      </p:sp>
      <p:sp>
        <p:nvSpPr>
          <p:cNvPr id="47" name="TextBox 46">
            <a:extLst>
              <a:ext uri="{FF2B5EF4-FFF2-40B4-BE49-F238E27FC236}">
                <a16:creationId xmlns:a16="http://schemas.microsoft.com/office/drawing/2014/main" id="{7CA3CC2A-1053-9842-8442-7049EE098951}"/>
              </a:ext>
            </a:extLst>
          </p:cNvPr>
          <p:cNvSpPr txBox="1"/>
          <p:nvPr/>
        </p:nvSpPr>
        <p:spPr>
          <a:xfrm>
            <a:off x="21062906" y="22762256"/>
            <a:ext cx="691102" cy="646331"/>
          </a:xfrm>
          <a:prstGeom prst="rect">
            <a:avLst/>
          </a:prstGeom>
          <a:noFill/>
        </p:spPr>
        <p:txBody>
          <a:bodyPr wrap="square" rtlCol="0">
            <a:spAutoFit/>
          </a:bodyPr>
          <a:lstStyle/>
          <a:p>
            <a:r>
              <a:rPr lang="en-US" sz="3600" b="1" i="1" dirty="0"/>
              <a:t>**</a:t>
            </a:r>
            <a:endParaRPr lang="en-US" sz="2800" b="1" i="1" dirty="0"/>
          </a:p>
        </p:txBody>
      </p:sp>
      <p:sp>
        <p:nvSpPr>
          <p:cNvPr id="35" name="TextBox 34">
            <a:extLst>
              <a:ext uri="{FF2B5EF4-FFF2-40B4-BE49-F238E27FC236}">
                <a16:creationId xmlns:a16="http://schemas.microsoft.com/office/drawing/2014/main" id="{FA9A8084-F0A6-2140-BF9F-D1118CB37ECF}"/>
              </a:ext>
            </a:extLst>
          </p:cNvPr>
          <p:cNvSpPr txBox="1"/>
          <p:nvPr/>
        </p:nvSpPr>
        <p:spPr>
          <a:xfrm>
            <a:off x="15250003" y="20072488"/>
            <a:ext cx="26443457" cy="769441"/>
          </a:xfrm>
          <a:prstGeom prst="rect">
            <a:avLst/>
          </a:prstGeom>
          <a:noFill/>
        </p:spPr>
        <p:txBody>
          <a:bodyPr wrap="none" rtlCol="0">
            <a:spAutoFit/>
          </a:bodyPr>
          <a:lstStyle/>
          <a:p>
            <a:r>
              <a:rPr lang="en-US" sz="4400" b="1" dirty="0"/>
              <a:t>Inaccuracy mentalizing humans is associated with greater mentalizing of nature and technology.  </a:t>
            </a:r>
          </a:p>
        </p:txBody>
      </p:sp>
      <p:sp>
        <p:nvSpPr>
          <p:cNvPr id="39" name="TextBox 38">
            <a:extLst>
              <a:ext uri="{FF2B5EF4-FFF2-40B4-BE49-F238E27FC236}">
                <a16:creationId xmlns:a16="http://schemas.microsoft.com/office/drawing/2014/main" id="{7AEDDAF4-4745-0B42-B02B-5D87C0CFD568}"/>
              </a:ext>
            </a:extLst>
          </p:cNvPr>
          <p:cNvSpPr txBox="1"/>
          <p:nvPr/>
        </p:nvSpPr>
        <p:spPr>
          <a:xfrm>
            <a:off x="15458975" y="35188591"/>
            <a:ext cx="13687905" cy="4524315"/>
          </a:xfrm>
          <a:prstGeom prst="rect">
            <a:avLst/>
          </a:prstGeom>
          <a:noFill/>
        </p:spPr>
        <p:txBody>
          <a:bodyPr wrap="square" rtlCol="0">
            <a:spAutoFit/>
          </a:bodyPr>
          <a:lstStyle/>
          <a:p>
            <a:pPr marL="514350" indent="-514350">
              <a:buAutoNum type="arabicPeriod"/>
            </a:pPr>
            <a:r>
              <a:rPr lang="en-US" sz="2400" dirty="0"/>
              <a:t>Severson, R. L., &amp; Woodard, S. R. (2018). Imagining others’ minds: The positive relation</a:t>
            </a:r>
          </a:p>
          <a:p>
            <a:r>
              <a:rPr lang="en-US" sz="2400" dirty="0"/>
              <a:t>between children’s role play and anthropomorphism. </a:t>
            </a:r>
            <a:r>
              <a:rPr lang="en-US" sz="2400" i="1" dirty="0"/>
              <a:t>Frontiers in Psychology, 9, </a:t>
            </a:r>
            <a:r>
              <a:rPr lang="en-US" sz="2400" dirty="0"/>
              <a:t>1-16</a:t>
            </a:r>
            <a:endParaRPr lang="en-US" sz="2400" i="1" dirty="0"/>
          </a:p>
          <a:p>
            <a:r>
              <a:rPr lang="en-US" sz="2400" dirty="0"/>
              <a:t>2.    </a:t>
            </a:r>
            <a:r>
              <a:rPr lang="en-US" sz="2400" dirty="0" err="1"/>
              <a:t>Tahiroglu</a:t>
            </a:r>
            <a:r>
              <a:rPr lang="en-US" sz="2400" dirty="0"/>
              <a:t>, D., &amp; Taylor, M. (2018). Anthropomorphism, social understanding, and imaginary companions. </a:t>
            </a:r>
            <a:r>
              <a:rPr lang="en-US" sz="2400" i="1" dirty="0"/>
              <a:t>British J. of Developmental Psychology, 27</a:t>
            </a:r>
          </a:p>
          <a:p>
            <a:r>
              <a:rPr lang="en-US" sz="2400" dirty="0"/>
              <a:t>3.  Taylor, M., &amp; Carlson, S. M. (1997). The relation between individual differences</a:t>
            </a:r>
          </a:p>
          <a:p>
            <a:r>
              <a:rPr lang="en-US" sz="2400" dirty="0"/>
              <a:t>in fantasy and Theory of Mind. </a:t>
            </a:r>
            <a:r>
              <a:rPr lang="en-US" sz="2400" i="1" dirty="0"/>
              <a:t>Child Dev. 68</a:t>
            </a:r>
            <a:r>
              <a:rPr lang="en-US" sz="2400" dirty="0"/>
              <a:t>, 436–455.</a:t>
            </a:r>
          </a:p>
          <a:p>
            <a:r>
              <a:rPr lang="en-US" sz="2400" dirty="0"/>
              <a:t>4.  Castelli et al., 2000. Movement and mind:</a:t>
            </a:r>
          </a:p>
          <a:p>
            <a:r>
              <a:rPr lang="en-US" sz="2400" dirty="0"/>
              <a:t>a functional imaging study of perception and interpretation of complex intentional movement patterns. </a:t>
            </a:r>
            <a:r>
              <a:rPr lang="en-US" sz="2400" i="1" dirty="0" err="1"/>
              <a:t>NeuroImage</a:t>
            </a:r>
            <a:r>
              <a:rPr lang="en-US" sz="2400" i="1" dirty="0"/>
              <a:t> 12</a:t>
            </a:r>
            <a:r>
              <a:rPr lang="en-US" sz="2400" dirty="0"/>
              <a:t>, 314–325.</a:t>
            </a:r>
          </a:p>
          <a:p>
            <a:r>
              <a:rPr lang="en-US" sz="2400" dirty="0">
                <a:latin typeface="+mj-lt"/>
                <a:ea typeface="Calibri" panose="020F0502020204030204" pitchFamily="34" charset="0"/>
                <a:cs typeface="Times New Roman" panose="02020603050405020304" pitchFamily="18" charset="0"/>
              </a:rPr>
              <a:t>5.  </a:t>
            </a:r>
            <a:r>
              <a:rPr lang="en-US" sz="2400" dirty="0" err="1">
                <a:latin typeface="+mj-lt"/>
                <a:ea typeface="Calibri" panose="020F0502020204030204" pitchFamily="34" charset="0"/>
                <a:cs typeface="Times New Roman" panose="02020603050405020304" pitchFamily="18" charset="0"/>
              </a:rPr>
              <a:t>Faul</a:t>
            </a:r>
            <a:r>
              <a:rPr lang="en-US" sz="2400" dirty="0">
                <a:latin typeface="+mj-lt"/>
                <a:ea typeface="Calibri" panose="020F0502020204030204" pitchFamily="34" charset="0"/>
                <a:cs typeface="Times New Roman" panose="02020603050405020304" pitchFamily="18" charset="0"/>
              </a:rPr>
              <a:t>, F., </a:t>
            </a:r>
            <a:r>
              <a:rPr lang="en-US" sz="2400" dirty="0" err="1">
                <a:latin typeface="+mj-lt"/>
                <a:ea typeface="Calibri" panose="020F0502020204030204" pitchFamily="34" charset="0"/>
                <a:cs typeface="Times New Roman" panose="02020603050405020304" pitchFamily="18" charset="0"/>
              </a:rPr>
              <a:t>Erdfelder</a:t>
            </a:r>
            <a:r>
              <a:rPr lang="en-US" sz="2400" dirty="0">
                <a:latin typeface="+mj-lt"/>
                <a:ea typeface="Calibri" panose="020F0502020204030204" pitchFamily="34" charset="0"/>
                <a:cs typeface="Times New Roman" panose="02020603050405020304" pitchFamily="18" charset="0"/>
              </a:rPr>
              <a:t>, E., Lang, A.-G., &amp; Buchner, A. (2007). </a:t>
            </a:r>
            <a:r>
              <a:rPr lang="en-US" sz="2400" dirty="0">
                <a:ea typeface="Calibri" panose="020F0502020204030204" pitchFamily="34" charset="0"/>
                <a:cs typeface="Times New Roman" panose="02020603050405020304" pitchFamily="18" charset="0"/>
              </a:rPr>
              <a:t>G*Power 3: A flexible statistical    power analysis program for the social, behavioral, and biomedical sciences. </a:t>
            </a:r>
            <a:r>
              <a:rPr lang="en-US" sz="2400" i="1" dirty="0">
                <a:ea typeface="Calibri" panose="020F0502020204030204" pitchFamily="34" charset="0"/>
                <a:cs typeface="Times New Roman" panose="02020603050405020304" pitchFamily="18" charset="0"/>
              </a:rPr>
              <a:t>Behavior Research    Methods</a:t>
            </a:r>
            <a:r>
              <a:rPr lang="en-US" sz="2400" dirty="0">
                <a:ea typeface="Calibri" panose="020F0502020204030204" pitchFamily="34" charset="0"/>
                <a:cs typeface="Times New Roman" panose="02020603050405020304" pitchFamily="18" charset="0"/>
              </a:rPr>
              <a:t>, </a:t>
            </a:r>
            <a:r>
              <a:rPr lang="en-US" sz="2400" i="1" dirty="0">
                <a:ea typeface="Calibri" panose="020F0502020204030204" pitchFamily="34" charset="0"/>
                <a:cs typeface="Times New Roman" panose="02020603050405020304" pitchFamily="18" charset="0"/>
              </a:rPr>
              <a:t>39</a:t>
            </a:r>
            <a:r>
              <a:rPr lang="en-US" sz="2400" dirty="0">
                <a:ea typeface="Calibri" panose="020F0502020204030204" pitchFamily="34" charset="0"/>
                <a:cs typeface="Times New Roman" panose="02020603050405020304" pitchFamily="18" charset="0"/>
              </a:rPr>
              <a:t>, 175-191</a:t>
            </a:r>
            <a:endParaRPr lang="en-US" sz="2400" dirty="0">
              <a:latin typeface="+mj-lt"/>
              <a:ea typeface="Calibri" panose="020F0502020204030204" pitchFamily="34" charset="0"/>
              <a:cs typeface="Times New Roman" panose="02020603050405020304" pitchFamily="18" charset="0"/>
            </a:endParaRPr>
          </a:p>
        </p:txBody>
      </p:sp>
      <p:sp>
        <p:nvSpPr>
          <p:cNvPr id="61" name="TextBox 60">
            <a:extLst>
              <a:ext uri="{FF2B5EF4-FFF2-40B4-BE49-F238E27FC236}">
                <a16:creationId xmlns:a16="http://schemas.microsoft.com/office/drawing/2014/main" id="{8191A0A5-CD52-D44A-BD52-D06B9FA7812A}"/>
              </a:ext>
            </a:extLst>
          </p:cNvPr>
          <p:cNvSpPr txBox="1"/>
          <p:nvPr/>
        </p:nvSpPr>
        <p:spPr>
          <a:xfrm>
            <a:off x="29146880" y="35225798"/>
            <a:ext cx="13478933" cy="4154984"/>
          </a:xfrm>
          <a:prstGeom prst="rect">
            <a:avLst/>
          </a:prstGeom>
          <a:noFill/>
        </p:spPr>
        <p:txBody>
          <a:bodyPr wrap="square" rtlCol="0">
            <a:spAutoFit/>
          </a:bodyPr>
          <a:lstStyle/>
          <a:p>
            <a:r>
              <a:rPr lang="en-US" sz="2400" dirty="0"/>
              <a:t>6. Severson, R. L., &amp; </a:t>
            </a:r>
            <a:r>
              <a:rPr lang="en-US" sz="2400" dirty="0" err="1"/>
              <a:t>Lemm</a:t>
            </a:r>
            <a:r>
              <a:rPr lang="en-US" sz="2400" dirty="0"/>
              <a:t>, K. M. (2016). Kids see human too: adapting</a:t>
            </a:r>
          </a:p>
          <a:p>
            <a:r>
              <a:rPr lang="en-US" sz="2400" dirty="0"/>
              <a:t>an individual differences measure of anthropomorphism for a child sample. </a:t>
            </a:r>
            <a:r>
              <a:rPr lang="en-US" sz="2400" i="1" dirty="0"/>
              <a:t>J. Cognit. Dev. 17</a:t>
            </a:r>
            <a:r>
              <a:rPr lang="en-US" sz="2400" dirty="0"/>
              <a:t>, 122–141.</a:t>
            </a:r>
          </a:p>
          <a:p>
            <a:r>
              <a:rPr lang="en-US" sz="2400" dirty="0"/>
              <a:t>7. Carpenter et al., (2016) Beyond perspective-taking: mind-reading motivation. </a:t>
            </a:r>
            <a:r>
              <a:rPr lang="en-US" sz="2400" i="1" dirty="0" err="1"/>
              <a:t>Motivat</a:t>
            </a:r>
            <a:r>
              <a:rPr lang="en-US" sz="2400" i="1" dirty="0"/>
              <a:t>. </a:t>
            </a:r>
            <a:r>
              <a:rPr lang="en-US" sz="2400" i="1" dirty="0" err="1"/>
              <a:t>Emot</a:t>
            </a:r>
            <a:r>
              <a:rPr lang="en-US" sz="2400" i="1" dirty="0"/>
              <a:t>. 4</a:t>
            </a:r>
            <a:r>
              <a:rPr lang="en-US" sz="2400" dirty="0"/>
              <a:t>0, 358–374.</a:t>
            </a:r>
          </a:p>
          <a:p>
            <a:r>
              <a:rPr lang="en-US" sz="2400" dirty="0"/>
              <a:t>8. Baron-Cohen &amp; Wheelwright, 2004. The empathy quotient: An investigation of adults with </a:t>
            </a:r>
            <a:r>
              <a:rPr lang="en-US" sz="2400" dirty="0" err="1"/>
              <a:t>asperger</a:t>
            </a:r>
            <a:r>
              <a:rPr lang="en-US" sz="2400" dirty="0"/>
              <a:t> syndrome or high functioning autism, normal sex differences. </a:t>
            </a:r>
            <a:r>
              <a:rPr lang="en-US" sz="2400" i="1" dirty="0"/>
              <a:t>J. of </a:t>
            </a:r>
            <a:r>
              <a:rPr lang="en-US" sz="2400" i="1" dirty="0" err="1"/>
              <a:t>Autsim</a:t>
            </a:r>
            <a:r>
              <a:rPr lang="en-US" sz="2400" i="1" dirty="0"/>
              <a:t> and Developmental Disorders, 34</a:t>
            </a:r>
            <a:r>
              <a:rPr lang="en-US" sz="2400" dirty="0"/>
              <a:t>, 163-175  </a:t>
            </a:r>
          </a:p>
          <a:p>
            <a:r>
              <a:rPr lang="en-US" sz="2400" dirty="0"/>
              <a:t>9. Baron-Cohen et al., 2001. The “reading the mind in the eyes” test revised version: A study with normal adults, and adults with Asperger syndrome or high-functioning autism. </a:t>
            </a:r>
            <a:r>
              <a:rPr lang="en-US" sz="2400" i="1" dirty="0"/>
              <a:t>J. Child Psychol. </a:t>
            </a:r>
            <a:r>
              <a:rPr lang="en-US" sz="2400" i="1" dirty="0" err="1"/>
              <a:t>Psychiat</a:t>
            </a:r>
            <a:r>
              <a:rPr lang="en-US" sz="2400" i="1" dirty="0"/>
              <a:t>. 42</a:t>
            </a:r>
            <a:r>
              <a:rPr lang="en-US" sz="2400" dirty="0"/>
              <a:t>, 241-251</a:t>
            </a:r>
          </a:p>
        </p:txBody>
      </p:sp>
      <p:pic>
        <p:nvPicPr>
          <p:cNvPr id="50" name="Picture 49">
            <a:extLst>
              <a:ext uri="{FF2B5EF4-FFF2-40B4-BE49-F238E27FC236}">
                <a16:creationId xmlns:a16="http://schemas.microsoft.com/office/drawing/2014/main" id="{017735D4-72E2-034D-8D30-0D0D39EC9AFD}"/>
              </a:ext>
            </a:extLst>
          </p:cNvPr>
          <p:cNvPicPr>
            <a:picLocks noChangeAspect="1"/>
          </p:cNvPicPr>
          <p:nvPr/>
        </p:nvPicPr>
        <p:blipFill>
          <a:blip r:embed="rId11"/>
          <a:stretch>
            <a:fillRect/>
          </a:stretch>
        </p:blipFill>
        <p:spPr>
          <a:xfrm>
            <a:off x="8981395" y="34826776"/>
            <a:ext cx="5391189" cy="3467410"/>
          </a:xfrm>
          <a:prstGeom prst="rect">
            <a:avLst/>
          </a:prstGeom>
        </p:spPr>
      </p:pic>
      <p:sp>
        <p:nvSpPr>
          <p:cNvPr id="51" name="TextBox 50">
            <a:extLst>
              <a:ext uri="{FF2B5EF4-FFF2-40B4-BE49-F238E27FC236}">
                <a16:creationId xmlns:a16="http://schemas.microsoft.com/office/drawing/2014/main" id="{C8D97EC5-C9C2-8445-A819-630331DA447A}"/>
              </a:ext>
            </a:extLst>
          </p:cNvPr>
          <p:cNvSpPr txBox="1"/>
          <p:nvPr/>
        </p:nvSpPr>
        <p:spPr>
          <a:xfrm>
            <a:off x="1906390" y="34666874"/>
            <a:ext cx="7041138" cy="4739759"/>
          </a:xfrm>
          <a:prstGeom prst="rect">
            <a:avLst/>
          </a:prstGeom>
          <a:noFill/>
        </p:spPr>
        <p:txBody>
          <a:bodyPr wrap="square" rtlCol="0">
            <a:spAutoFit/>
          </a:bodyPr>
          <a:lstStyle/>
          <a:p>
            <a:pPr algn="just">
              <a:buSzPts val="4399"/>
            </a:pPr>
            <a:r>
              <a:rPr lang="en-US" sz="3600" dirty="0">
                <a:solidFill>
                  <a:schemeClr val="dk1"/>
                </a:solidFill>
                <a:ea typeface="Calibri"/>
                <a:cs typeface="Calibri"/>
                <a:sym typeface="Calibri"/>
              </a:rPr>
              <a:t>A 36-item measure of accuracy in inferring others' emotional states from photographs of their eyes. Participants are shown photographs of the eye area and must choose the correct emotion from the  four emotion options provided. </a:t>
            </a:r>
            <a:endParaRPr lang="en-US" sz="3200" dirty="0">
              <a:solidFill>
                <a:schemeClr val="dk1"/>
              </a:solidFill>
              <a:latin typeface="Calibri"/>
              <a:ea typeface="Calibri"/>
              <a:cs typeface="Calibri"/>
              <a:sym typeface="Calibri"/>
            </a:endParaRP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5112</TotalTime>
  <Words>1330</Words>
  <Application>Microsoft Macintosh PowerPoint</Application>
  <PresentationFormat>Custom</PresentationFormat>
  <Paragraphs>108</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Kali Taylor</cp:lastModifiedBy>
  <cp:revision>49</cp:revision>
  <dcterms:modified xsi:type="dcterms:W3CDTF">2020-04-22T20:28:18Z</dcterms:modified>
</cp:coreProperties>
</file>