
<file path=[Content_Types].xml><?xml version="1.0" encoding="utf-8"?>
<Types xmlns="http://schemas.openxmlformats.org/package/2006/content-types">
  <Default Extension="png" ContentType="image/png"/>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9"/>
  </p:notesMasterIdLst>
  <p:sldIdLst>
    <p:sldId id="281" r:id="rId2"/>
    <p:sldId id="283" r:id="rId3"/>
    <p:sldId id="300" r:id="rId4"/>
    <p:sldId id="299" r:id="rId5"/>
    <p:sldId id="297" r:id="rId6"/>
    <p:sldId id="284" r:id="rId7"/>
    <p:sldId id="286" r:id="rId8"/>
    <p:sldId id="303" r:id="rId9"/>
    <p:sldId id="287" r:id="rId10"/>
    <p:sldId id="288" r:id="rId11"/>
    <p:sldId id="302" r:id="rId12"/>
    <p:sldId id="296" r:id="rId13"/>
    <p:sldId id="304" r:id="rId14"/>
    <p:sldId id="305" r:id="rId15"/>
    <p:sldId id="306" r:id="rId16"/>
    <p:sldId id="307" r:id="rId17"/>
    <p:sldId id="308" r:id="rId18"/>
    <p:sldId id="298" r:id="rId19"/>
    <p:sldId id="311" r:id="rId20"/>
    <p:sldId id="309" r:id="rId21"/>
    <p:sldId id="310" r:id="rId22"/>
    <p:sldId id="312" r:id="rId23"/>
    <p:sldId id="313" r:id="rId24"/>
    <p:sldId id="314" r:id="rId25"/>
    <p:sldId id="315" r:id="rId26"/>
    <p:sldId id="317" r:id="rId27"/>
    <p:sldId id="316" r:id="rId2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40" autoAdjust="0"/>
    <p:restoredTop sz="94660"/>
  </p:normalViewPr>
  <p:slideViewPr>
    <p:cSldViewPr>
      <p:cViewPr>
        <p:scale>
          <a:sx n="94" d="100"/>
          <a:sy n="94" d="100"/>
        </p:scale>
        <p:origin x="-1194" y="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rconnole\AppData\Local\Temp\charts%20for%20frank.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rconnole\AppData\Local\Temp\charts%20for%20frank.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r>
              <a:rPr lang="en-US" sz="1600"/>
              <a:t>2014 Pre-Survey--</a:t>
            </a:r>
            <a:r>
              <a:rPr lang="en-US" sz="1200" i="1"/>
              <a:t>I</a:t>
            </a:r>
            <a:r>
              <a:rPr lang="en-US" sz="1200" i="1" baseline="0"/>
              <a:t> am aware of the on-going restoration projects in the Clark Fork Watershed</a:t>
            </a:r>
            <a:endParaRPr lang="en-US" sz="1600"/>
          </a:p>
        </c:rich>
      </c:tx>
      <c:layout>
        <c:manualLayout>
          <c:xMode val="edge"/>
          <c:yMode val="edge"/>
          <c:x val="2.5017026717814132E-2"/>
          <c:y val="2.6402640264026403E-2"/>
        </c:manualLayout>
      </c:layout>
      <c:overlay val="0"/>
      <c:spPr>
        <a:noFill/>
        <a:ln>
          <a:noFill/>
        </a:ln>
        <a:effectLst/>
      </c:spPr>
    </c:title>
    <c:autoTitleDeleted val="0"/>
    <c:plotArea>
      <c:layout>
        <c:manualLayout>
          <c:layoutTarget val="inner"/>
          <c:xMode val="edge"/>
          <c:yMode val="edge"/>
          <c:x val="0.18856000446752666"/>
          <c:y val="0.22765295183172526"/>
          <c:w val="0.36102160306884717"/>
          <c:h val="0.69702190691510091"/>
        </c:manualLayout>
      </c:layout>
      <c:pieChart>
        <c:varyColors val="1"/>
        <c:ser>
          <c:idx val="0"/>
          <c:order val="0"/>
          <c:tx>
            <c:strRef>
              <c:f>'T:\Cfwep.Org\Track I-Middle School\Reports and Data\Pre.Post Tests\Base-level Butte\Fall 2014- Spring 2015\[2014 Combined survey data.xlsx]Sheet1'!$B$63</c:f>
              <c:strCache>
                <c:ptCount val="1"/>
                <c:pt idx="0">
                  <c:v>Pre</c:v>
                </c:pt>
              </c:strCache>
            </c:strRef>
          </c:tx>
          <c:spPr>
            <a:scene3d>
              <a:camera prst="orthographicFront"/>
              <a:lightRig rig="threePt" dir="t"/>
            </a:scene3d>
            <a:sp3d>
              <a:bevelT w="190500" h="38100"/>
            </a:sp3d>
          </c:spPr>
          <c:dPt>
            <c:idx val="0"/>
            <c:bubble3D val="0"/>
            <c:explosion val="4"/>
            <c:spPr>
              <a:solidFill>
                <a:schemeClr val="accent6"/>
              </a:solidFill>
              <a:ln>
                <a:noFill/>
              </a:ln>
              <a:effectLst/>
              <a:scene3d>
                <a:camera prst="orthographicFront"/>
                <a:lightRig rig="threePt" dir="t"/>
              </a:scene3d>
              <a:sp3d>
                <a:bevelT w="190500" h="38100"/>
              </a:sp3d>
            </c:spPr>
          </c:dPt>
          <c:dPt>
            <c:idx val="1"/>
            <c:bubble3D val="0"/>
            <c:spPr>
              <a:solidFill>
                <a:schemeClr val="accent5"/>
              </a:solidFill>
              <a:ln>
                <a:noFill/>
              </a:ln>
              <a:effectLst/>
              <a:scene3d>
                <a:camera prst="orthographicFront"/>
                <a:lightRig rig="threePt" dir="t"/>
              </a:scene3d>
              <a:sp3d>
                <a:bevelT w="190500" h="38100"/>
              </a:sp3d>
            </c:spPr>
          </c:dPt>
          <c:dPt>
            <c:idx val="2"/>
            <c:bubble3D val="0"/>
            <c:spPr>
              <a:solidFill>
                <a:schemeClr val="accent4"/>
              </a:solidFill>
              <a:ln>
                <a:noFill/>
              </a:ln>
              <a:effectLst/>
              <a:scene3d>
                <a:camera prst="orthographicFront"/>
                <a:lightRig rig="threePt" dir="t"/>
              </a:scene3d>
              <a:sp3d>
                <a:bevelT w="190500" h="38100"/>
              </a:sp3d>
            </c:spPr>
          </c:dPt>
          <c:dLbls>
            <c:dLbl>
              <c:idx val="0"/>
              <c:layout/>
              <c:tx>
                <c:rich>
                  <a:bodyPr/>
                  <a:lstStyle/>
                  <a:p>
                    <a:r>
                      <a:rPr lang="en-US"/>
                      <a:t>41%</a:t>
                    </a:r>
                  </a:p>
                </c:rich>
              </c:tx>
              <c:showLegendKey val="0"/>
              <c:showVal val="1"/>
              <c:showCatName val="0"/>
              <c:showSerName val="0"/>
              <c:showPercent val="0"/>
              <c:showBubbleSize val="0"/>
            </c:dLbl>
            <c:dLbl>
              <c:idx val="1"/>
              <c:layout/>
              <c:tx>
                <c:rich>
                  <a:bodyPr/>
                  <a:lstStyle/>
                  <a:p>
                    <a:r>
                      <a:rPr lang="en-US"/>
                      <a:t>34%</a:t>
                    </a:r>
                  </a:p>
                </c:rich>
              </c:tx>
              <c:showLegendKey val="0"/>
              <c:showVal val="1"/>
              <c:showCatName val="0"/>
              <c:showSerName val="0"/>
              <c:showPercent val="0"/>
              <c:showBubbleSize val="0"/>
            </c:dLbl>
            <c:dLbl>
              <c:idx val="2"/>
              <c:layout/>
              <c:tx>
                <c:rich>
                  <a:bodyPr/>
                  <a:lstStyle/>
                  <a:p>
                    <a:r>
                      <a:rPr lang="en-US"/>
                      <a:t>25%</a:t>
                    </a:r>
                  </a:p>
                </c:rich>
              </c:tx>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15:layout/>
              </c:ext>
            </c:extLst>
          </c:dLbls>
          <c:cat>
            <c:strRef>
              <c:f>'T:\Cfwep.Org\Track I-Middle School\Reports and Data\Pre.Post Tests\Base-level Butte\Fall 2014- Spring 2015\[2014 Combined survey data.xlsx]Sheet1'!$A$64:$A$66</c:f>
              <c:strCache>
                <c:ptCount val="3"/>
                <c:pt idx="0">
                  <c:v>Strongly Agree/Agree</c:v>
                </c:pt>
                <c:pt idx="1">
                  <c:v>Neutral</c:v>
                </c:pt>
                <c:pt idx="2">
                  <c:v>Disagree/Strongly Disagree</c:v>
                </c:pt>
              </c:strCache>
            </c:strRef>
          </c:cat>
          <c:val>
            <c:numRef>
              <c:f>'T:\Cfwep.Org\Track I-Middle School\Reports and Data\Pre.Post Tests\Base-level Butte\Fall 2014- Spring 2015\[2014 Combined survey data.xlsx]Sheet1'!$B$64:$B$66</c:f>
              <c:numCache>
                <c:formatCode>General</c:formatCode>
                <c:ptCount val="3"/>
                <c:pt idx="0">
                  <c:v>0.41</c:v>
                </c:pt>
                <c:pt idx="1">
                  <c:v>0.34</c:v>
                </c:pt>
                <c:pt idx="2">
                  <c:v>0.25</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6350" cap="flat" cmpd="sng" algn="ctr">
      <a:solidFill>
        <a:schemeClr val="tx1">
          <a:tint val="75000"/>
        </a:schemeClr>
      </a:solidFill>
      <a:prstDash val="solid"/>
      <a:round/>
    </a:ln>
    <a:effectLst/>
  </c:spPr>
  <c:txPr>
    <a:bodyPr/>
    <a:lstStyle/>
    <a:p>
      <a:pPr>
        <a:defRPr/>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600" b="1" i="0" u="none" strike="noStrike" kern="1200" baseline="0">
                <a:solidFill>
                  <a:sysClr val="windowText" lastClr="000000"/>
                </a:solidFill>
                <a:latin typeface="+mn-lt"/>
                <a:ea typeface="+mn-ea"/>
                <a:cs typeface="+mn-cs"/>
              </a:defRPr>
            </a:pPr>
            <a:r>
              <a:rPr lang="en-US" sz="1600"/>
              <a:t>2014 Post</a:t>
            </a:r>
            <a:r>
              <a:rPr lang="en-US" sz="1600" baseline="0"/>
              <a:t> Survey--</a:t>
            </a:r>
            <a:r>
              <a:rPr lang="en-US" sz="1800" b="1" i="1" baseline="0">
                <a:effectLst/>
              </a:rPr>
              <a:t> </a:t>
            </a:r>
            <a:r>
              <a:rPr lang="en-US" sz="1200" b="1" i="1" baseline="0">
                <a:effectLst/>
              </a:rPr>
              <a:t>I am aware of the on-going restoration projects in the Clark Fork Watershed</a:t>
            </a:r>
            <a:endParaRPr lang="en-US" sz="1600">
              <a:effectLst/>
            </a:endParaRPr>
          </a:p>
          <a:p>
            <a:pPr marL="0" marR="0" indent="0" algn="ctr" defTabSz="914400" rtl="0" eaLnBrk="1" fontAlgn="auto" latinLnBrk="0" hangingPunct="1">
              <a:lnSpc>
                <a:spcPct val="100000"/>
              </a:lnSpc>
              <a:spcBef>
                <a:spcPts val="0"/>
              </a:spcBef>
              <a:spcAft>
                <a:spcPts val="0"/>
              </a:spcAft>
              <a:buClrTx/>
              <a:buSzTx/>
              <a:buFontTx/>
              <a:buNone/>
              <a:tabLst/>
              <a:defRPr sz="1600" b="1" i="0" u="none" strike="noStrike" kern="1200" baseline="0">
                <a:solidFill>
                  <a:sysClr val="windowText" lastClr="000000"/>
                </a:solidFill>
                <a:latin typeface="+mn-lt"/>
                <a:ea typeface="+mn-ea"/>
                <a:cs typeface="+mn-cs"/>
              </a:defRPr>
            </a:pPr>
            <a:endParaRPr lang="en-US" sz="1600"/>
          </a:p>
        </c:rich>
      </c:tx>
      <c:layout>
        <c:manualLayout>
          <c:xMode val="edge"/>
          <c:yMode val="edge"/>
          <c:x val="4.1205735807846706E-2"/>
          <c:y val="3.495630461922597E-2"/>
        </c:manualLayout>
      </c:layout>
      <c:overlay val="0"/>
      <c:spPr>
        <a:noFill/>
        <a:ln>
          <a:noFill/>
        </a:ln>
        <a:effectLst/>
      </c:spPr>
    </c:title>
    <c:autoTitleDeleted val="0"/>
    <c:plotArea>
      <c:layout/>
      <c:pieChart>
        <c:varyColors val="1"/>
        <c:ser>
          <c:idx val="0"/>
          <c:order val="0"/>
          <c:tx>
            <c:strRef>
              <c:f>'T:\Cfwep.Org\Track I-Middle School\Reports and Data\Pre.Post Tests\Base-level Butte\Fall 2014- Spring 2015\[2014 Combined survey data.xlsx]Sheet1'!$E$63</c:f>
              <c:strCache>
                <c:ptCount val="1"/>
                <c:pt idx="0">
                  <c:v>Post</c:v>
                </c:pt>
              </c:strCache>
            </c:strRef>
          </c:tx>
          <c:spPr>
            <a:scene3d>
              <a:camera prst="orthographicFront"/>
              <a:lightRig rig="threePt" dir="t"/>
            </a:scene3d>
            <a:sp3d>
              <a:bevelT w="190500" h="38100"/>
            </a:sp3d>
          </c:spPr>
          <c:dPt>
            <c:idx val="0"/>
            <c:bubble3D val="0"/>
            <c:spPr>
              <a:solidFill>
                <a:schemeClr val="accent6"/>
              </a:solidFill>
              <a:ln>
                <a:noFill/>
              </a:ln>
              <a:effectLst/>
              <a:scene3d>
                <a:camera prst="orthographicFront"/>
                <a:lightRig rig="threePt" dir="t"/>
              </a:scene3d>
              <a:sp3d>
                <a:bevelT w="190500" h="38100"/>
              </a:sp3d>
            </c:spPr>
          </c:dPt>
          <c:dPt>
            <c:idx val="1"/>
            <c:bubble3D val="0"/>
            <c:spPr>
              <a:solidFill>
                <a:schemeClr val="accent5"/>
              </a:solidFill>
              <a:ln>
                <a:noFill/>
              </a:ln>
              <a:effectLst/>
              <a:scene3d>
                <a:camera prst="orthographicFront"/>
                <a:lightRig rig="threePt" dir="t"/>
              </a:scene3d>
              <a:sp3d>
                <a:bevelT w="190500" h="38100"/>
              </a:sp3d>
            </c:spPr>
          </c:dPt>
          <c:dPt>
            <c:idx val="2"/>
            <c:bubble3D val="0"/>
            <c:spPr>
              <a:solidFill>
                <a:schemeClr val="accent4"/>
              </a:solidFill>
              <a:ln>
                <a:noFill/>
              </a:ln>
              <a:effectLst/>
              <a:scene3d>
                <a:camera prst="orthographicFront"/>
                <a:lightRig rig="threePt" dir="t"/>
              </a:scene3d>
              <a:sp3d>
                <a:bevelT w="190500" h="38100"/>
              </a:sp3d>
            </c:spPr>
          </c:dPt>
          <c:dLbls>
            <c:dLbl>
              <c:idx val="0"/>
              <c:layout/>
              <c:tx>
                <c:rich>
                  <a:bodyPr/>
                  <a:lstStyle/>
                  <a:p>
                    <a:r>
                      <a:rPr lang="en-US"/>
                      <a:t>77%</a:t>
                    </a:r>
                  </a:p>
                </c:rich>
              </c:tx>
              <c:showLegendKey val="0"/>
              <c:showVal val="1"/>
              <c:showCatName val="0"/>
              <c:showSerName val="0"/>
              <c:showPercent val="0"/>
              <c:showBubbleSize val="0"/>
            </c:dLbl>
            <c:dLbl>
              <c:idx val="1"/>
              <c:layout/>
              <c:tx>
                <c:rich>
                  <a:bodyPr/>
                  <a:lstStyle/>
                  <a:p>
                    <a:r>
                      <a:rPr lang="en-US"/>
                      <a:t>17%</a:t>
                    </a:r>
                  </a:p>
                </c:rich>
              </c:tx>
              <c:showLegendKey val="0"/>
              <c:showVal val="1"/>
              <c:showCatName val="0"/>
              <c:showSerName val="0"/>
              <c:showPercent val="0"/>
              <c:showBubbleSize val="0"/>
            </c:dLbl>
            <c:dLbl>
              <c:idx val="2"/>
              <c:layout>
                <c:manualLayout>
                  <c:x val="2.387610590881728E-2"/>
                  <c:y val="8.2543253521881188E-3"/>
                </c:manualLayout>
              </c:layout>
              <c:tx>
                <c:rich>
                  <a:bodyPr/>
                  <a:lstStyle/>
                  <a:p>
                    <a:r>
                      <a:rPr lang="en-US"/>
                      <a:t>6%</a:t>
                    </a:r>
                  </a:p>
                </c:rich>
              </c:tx>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15:layout/>
              </c:ext>
            </c:extLst>
          </c:dLbls>
          <c:cat>
            <c:strRef>
              <c:f>'T:\Cfwep.Org\Track I-Middle School\Reports and Data\Pre.Post Tests\Base-level Butte\Fall 2014- Spring 2015\[2014 Combined survey data.xlsx]Sheet1'!$D$64:$D$66</c:f>
              <c:strCache>
                <c:ptCount val="3"/>
                <c:pt idx="0">
                  <c:v>Strongly Agree/Agree</c:v>
                </c:pt>
                <c:pt idx="1">
                  <c:v>Neutral</c:v>
                </c:pt>
                <c:pt idx="2">
                  <c:v>Disagree/Strongly Disagree</c:v>
                </c:pt>
              </c:strCache>
            </c:strRef>
          </c:cat>
          <c:val>
            <c:numRef>
              <c:f>'T:\Cfwep.Org\Track I-Middle School\Reports and Data\Pre.Post Tests\Base-level Butte\Fall 2014- Spring 2015\[2014 Combined survey data.xlsx]Sheet1'!$E$64:$E$66</c:f>
              <c:numCache>
                <c:formatCode>General</c:formatCode>
                <c:ptCount val="3"/>
                <c:pt idx="0">
                  <c:v>0.77</c:v>
                </c:pt>
                <c:pt idx="1">
                  <c:v>0.17</c:v>
                </c:pt>
                <c:pt idx="2">
                  <c:v>0.06</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6350" cap="flat" cmpd="sng" algn="ctr">
      <a:solidFill>
        <a:schemeClr val="tx1">
          <a:tint val="75000"/>
        </a:schemeClr>
      </a:solidFill>
      <a:prstDash val="solid"/>
      <a:round/>
    </a:ln>
    <a:effectLst/>
  </c:spPr>
  <c:txPr>
    <a:bodyPr/>
    <a:lstStyle/>
    <a:p>
      <a:pPr>
        <a:defRPr/>
      </a:pPr>
      <a:endParaRPr lang="en-US"/>
    </a:p>
  </c:txPr>
  <c:externalData r:id="rId2">
    <c:autoUpdate val="0"/>
  </c:externalData>
  <c:userShapes r:id="rId3"/>
</c:chartSpace>
</file>

<file path=ppt/drawings/_rels/vmlDrawing1.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png"/></Relationships>
</file>

<file path=ppt/drawings/drawing1.xml><?xml version="1.0" encoding="utf-8"?>
<c:userShapes xmlns:c="http://schemas.openxmlformats.org/drawingml/2006/chart">
  <cdr:relSizeAnchor xmlns:cdr="http://schemas.openxmlformats.org/drawingml/2006/chartDrawing">
    <cdr:from>
      <cdr:x>0.04468</cdr:x>
      <cdr:y>0.87324</cdr:y>
    </cdr:from>
    <cdr:to>
      <cdr:x>0.21915</cdr:x>
      <cdr:y>0.96127</cdr:y>
    </cdr:to>
    <cdr:sp macro="" textlink="">
      <cdr:nvSpPr>
        <cdr:cNvPr id="2" name="TextBox 1"/>
        <cdr:cNvSpPr txBox="1"/>
      </cdr:nvSpPr>
      <cdr:spPr>
        <a:xfrm xmlns:a="http://schemas.openxmlformats.org/drawingml/2006/main">
          <a:off x="200025" y="2362200"/>
          <a:ext cx="781050" cy="2381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a:t>n = 496</a:t>
          </a:r>
        </a:p>
      </cdr:txBody>
    </cdr:sp>
  </cdr:relSizeAnchor>
</c:userShapes>
</file>

<file path=ppt/drawings/drawing2.xml><?xml version="1.0" encoding="utf-8"?>
<c:userShapes xmlns:c="http://schemas.openxmlformats.org/drawingml/2006/chart">
  <cdr:relSizeAnchor xmlns:cdr="http://schemas.openxmlformats.org/drawingml/2006/chartDrawing">
    <cdr:from>
      <cdr:x>0.0197</cdr:x>
      <cdr:y>0.88764</cdr:y>
    </cdr:from>
    <cdr:to>
      <cdr:x>0.24901</cdr:x>
      <cdr:y>0.98876</cdr:y>
    </cdr:to>
    <cdr:sp macro="" textlink="">
      <cdr:nvSpPr>
        <cdr:cNvPr id="2" name="TextBox 3"/>
        <cdr:cNvSpPr txBox="1"/>
      </cdr:nvSpPr>
      <cdr:spPr>
        <a:xfrm xmlns:a="http://schemas.openxmlformats.org/drawingml/2006/main">
          <a:off x="79375" y="2257424"/>
          <a:ext cx="923925" cy="257175"/>
        </a:xfrm>
        <a:prstGeom xmlns:a="http://schemas.openxmlformats.org/drawingml/2006/main" prst="rect">
          <a:avLst/>
        </a:prstGeom>
        <a:solidFill xmlns:a="http://schemas.openxmlformats.org/drawingml/2006/main">
          <a:schemeClr val="lt1"/>
        </a:solidFill>
        <a:ln xmlns:a="http://schemas.openxmlformats.org/drawingml/2006/main" w="9525" cmpd="sng">
          <a:solidFill>
            <a:schemeClr val="lt1">
              <a:shade val="50000"/>
            </a:schemeClr>
          </a:solid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US" sz="1100"/>
            <a:t>n= 496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08CD169-35F8-4ABC-9418-D916B9682C59}" type="datetimeFigureOut">
              <a:rPr lang="en-US"/>
              <a:pPr>
                <a:defRPr/>
              </a:pPr>
              <a:t>4/24/2015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FFC52C21-8EF6-4D8C-ADCF-2F93546A6F9C}" type="slidenum">
              <a:rPr lang="en-US"/>
              <a:pPr>
                <a:defRPr/>
              </a:pPr>
              <a:t>‹#›</a:t>
            </a:fld>
            <a:endParaRPr lang="en-US"/>
          </a:p>
        </p:txBody>
      </p:sp>
    </p:spTree>
    <p:extLst>
      <p:ext uri="{BB962C8B-B14F-4D97-AF65-F5344CB8AC3E}">
        <p14:creationId xmlns:p14="http://schemas.microsoft.com/office/powerpoint/2010/main" val="41701430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3B09CD3-0A54-48EB-B1E3-551C0CF7974E}" type="slidenum">
              <a:rPr lang="en-US" altLang="en-US" smtClean="0"/>
              <a:pPr/>
              <a:t>5</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Spend a little time talking about the BEVEP program… public involvement</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F6B5538-5644-4885-8C73-227425546810}" type="slidenum">
              <a:rPr lang="en-US" altLang="en-US" smtClean="0"/>
              <a:pPr/>
              <a:t>12</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17E6398C-F329-4156-9874-E83D09C038EB}" type="slidenum">
              <a:rPr lang="en-US" altLang="en-US" smtClean="0">
                <a:latin typeface="Arial" charset="0"/>
              </a:rPr>
              <a:pPr eaLnBrk="1" hangingPunct="1">
                <a:spcBef>
                  <a:spcPct val="0"/>
                </a:spcBef>
              </a:pPr>
              <a:t>13</a:t>
            </a:fld>
            <a:endParaRPr lang="en-US" altLang="en-US" smtClean="0">
              <a:latin typeface="Arial" charset="0"/>
            </a:endParaRPr>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7013" indent="-227013"/>
            <a:r>
              <a:rPr lang="en-US" altLang="en-US" smtClean="0"/>
              <a:t>Now, where do birds come in?</a:t>
            </a:r>
          </a:p>
          <a:p>
            <a:pPr marL="227013" indent="-227013"/>
            <a:endParaRPr lang="en-US" altLang="en-US" smtClean="0"/>
          </a:p>
          <a:p>
            <a:pPr marL="227013" indent="-227013"/>
            <a:r>
              <a:rPr lang="en-US" altLang="en-US" smtClean="0"/>
              <a:t>Birds are sensitive to habitat structure and complexity, and we know that biodiversity increases with habitat quality.  In this way, birds help tell us the story of the condition and health of the restored areas. For this project, we can tell a lot about the health of the local riparian condition in the UCFRB depending on the amount of damage left by mining.</a:t>
            </a:r>
          </a:p>
          <a:p>
            <a:pPr marL="227013" indent="-227013"/>
            <a:endParaRPr lang="en-US" altLang="en-US" smtClean="0"/>
          </a:p>
          <a:p>
            <a:pPr marL="227013" indent="-227013"/>
            <a:endParaRPr lang="en-US" altLang="en-US" sz="1600" smtClean="0"/>
          </a:p>
          <a:p>
            <a:pPr marL="227013" indent="-227013"/>
            <a:endParaRPr lang="en-US" altLang="en-US" sz="16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latin typeface="Arial" panose="020B0604020202020204" pitchFamily="34" charset="0"/>
              </a:rPr>
              <a:t>Two additional sites:</a:t>
            </a:r>
          </a:p>
          <a:p>
            <a:pPr marL="228600" indent="-228600">
              <a:buFontTx/>
              <a:buAutoNum type="arabicPeriod"/>
              <a:defRPr/>
            </a:pPr>
            <a:r>
              <a:rPr lang="en-US" altLang="en-US" dirty="0" smtClean="0">
                <a:latin typeface="Arial" panose="020B0604020202020204" pitchFamily="34" charset="0"/>
              </a:rPr>
              <a:t>Mt. </a:t>
            </a:r>
            <a:r>
              <a:rPr lang="en-US" altLang="en-US" dirty="0" err="1" smtClean="0">
                <a:latin typeface="Arial" panose="020B0604020202020204" pitchFamily="34" charset="0"/>
              </a:rPr>
              <a:t>Haggin</a:t>
            </a:r>
            <a:r>
              <a:rPr lang="en-US" altLang="en-US" dirty="0" smtClean="0">
                <a:latin typeface="Arial" panose="020B0604020202020204" pitchFamily="34" charset="0"/>
              </a:rPr>
              <a:t> WMA, NRDP funded, run by MFWP</a:t>
            </a:r>
          </a:p>
          <a:p>
            <a:pPr marL="228600" indent="-228600">
              <a:buFontTx/>
              <a:buAutoNum type="arabicPeriod"/>
              <a:defRPr/>
            </a:pPr>
            <a:r>
              <a:rPr lang="en-US" altLang="en-US" dirty="0" smtClean="0">
                <a:latin typeface="Arial" panose="020B0604020202020204" pitchFamily="34" charset="0"/>
              </a:rPr>
              <a:t>MPG Ranch, MPG funded, run by us</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9638966B-B35C-4BAE-AEF0-DFD5CC1DCB61}" type="slidenum">
              <a:rPr lang="en-US" altLang="en-US" smtClean="0">
                <a:latin typeface="Arial" charset="0"/>
              </a:rPr>
              <a:pPr eaLnBrk="1" hangingPunct="1">
                <a:spcBef>
                  <a:spcPct val="0"/>
                </a:spcBef>
              </a:pPr>
              <a:t>14</a:t>
            </a:fld>
            <a:endParaRPr lang="en-US" alt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49C0F537-5F9A-499A-AEF0-233648A138F8}" type="slidenum">
              <a:rPr lang="en-US" altLang="en-US" smtClean="0">
                <a:latin typeface="Arial" charset="0"/>
              </a:rPr>
              <a:pPr eaLnBrk="1" hangingPunct="1">
                <a:spcBef>
                  <a:spcPct val="0"/>
                </a:spcBef>
              </a:pPr>
              <a:t>15</a:t>
            </a:fld>
            <a:endParaRPr lang="en-US" altLang="en-US" smtClean="0">
              <a:latin typeface="Arial" charset="0"/>
            </a:endParaRPr>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And birds can’t really see them and so they fly into them and are caught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5E5F291-72BB-476C-B79E-F24D7E34BDA4}" type="slidenum">
              <a:rPr lang="en-US" altLang="en-US" smtClean="0"/>
              <a:pPr/>
              <a:t>22</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These processes take time.  Not only does the restoration take time and patience, but so too does the dialogue about stewardship take time.</a:t>
            </a:r>
          </a:p>
          <a:p>
            <a:r>
              <a:rPr lang="en-US" altLang="en-US" smtClean="0"/>
              <a:t>This process of training our students to be stewards of the landscape is a long-term one.  We have to be vigilant and continuous in our cause.</a:t>
            </a:r>
          </a:p>
          <a:p>
            <a:r>
              <a:rPr lang="en-US" altLang="en-US" smtClean="0"/>
              <a:t>Paulo Friere</a:t>
            </a:r>
          </a:p>
          <a:p>
            <a:endParaRPr lang="en-US" alt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9F6479D-97CD-4309-BF71-1B2E99C2B31A}" type="slidenum">
              <a:rPr lang="en-US" altLang="en-US" smtClean="0"/>
              <a:pPr/>
              <a:t>25</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gd name="T0" fmla="*/ 5812 w 5740"/>
                <a:gd name="T1" fmla="*/ 88 h 4316"/>
                <a:gd name="T2" fmla="*/ 0 w 5740"/>
                <a:gd name="T3" fmla="*/ 88 h 4316"/>
                <a:gd name="T4" fmla="*/ 0 w 5740"/>
                <a:gd name="T5" fmla="*/ 0 h 4316"/>
                <a:gd name="T6" fmla="*/ 5812 w 5740"/>
                <a:gd name="T7" fmla="*/ 0 h 4316"/>
                <a:gd name="T8" fmla="*/ 5812 w 5740"/>
                <a:gd name="T9" fmla="*/ 88 h 4316"/>
                <a:gd name="T10" fmla="*/ 5812 w 5740"/>
                <a:gd name="T11" fmla="*/ 88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62" name="Freeform 10"/>
              <p:cNvSpPr>
                <a:spLocks/>
              </p:cNvSpPr>
              <p:nvPr/>
            </p:nvSpPr>
            <p:spPr bwMode="hidden">
              <a:xfrm>
                <a:off x="3575" y="3715"/>
                <a:ext cx="383" cy="161"/>
              </a:xfrm>
              <a:custGeom>
                <a:avLst/>
                <a:gdLst>
                  <a:gd name="T0" fmla="*/ 376 w 382"/>
                  <a:gd name="T1" fmla="*/ 12 h 161"/>
                  <a:gd name="T2" fmla="*/ 257 w 382"/>
                  <a:gd name="T3" fmla="*/ 24 h 161"/>
                  <a:gd name="T4" fmla="*/ 149 w 382"/>
                  <a:gd name="T5" fmla="*/ 54 h 161"/>
                  <a:gd name="T6" fmla="*/ 101 w 382"/>
                  <a:gd name="T7" fmla="*/ 77 h 161"/>
                  <a:gd name="T8" fmla="*/ 59 w 382"/>
                  <a:gd name="T9" fmla="*/ 101 h 161"/>
                  <a:gd name="T10" fmla="*/ 24 w 382"/>
                  <a:gd name="T11" fmla="*/ 131 h 161"/>
                  <a:gd name="T12" fmla="*/ 0 w 382"/>
                  <a:gd name="T13" fmla="*/ 161 h 161"/>
                  <a:gd name="T14" fmla="*/ 0 w 382"/>
                  <a:gd name="T15" fmla="*/ 137 h 161"/>
                  <a:gd name="T16" fmla="*/ 29 w 382"/>
                  <a:gd name="T17" fmla="*/ 107 h 161"/>
                  <a:gd name="T18" fmla="*/ 65 w 382"/>
                  <a:gd name="T19" fmla="*/ 83 h 161"/>
                  <a:gd name="T20" fmla="*/ 155 w 382"/>
                  <a:gd name="T21" fmla="*/ 36 h 161"/>
                  <a:gd name="T22" fmla="*/ 257 w 382"/>
                  <a:gd name="T23" fmla="*/ 12 h 161"/>
                  <a:gd name="T24" fmla="*/ 376 w 382"/>
                  <a:gd name="T25" fmla="*/ 0 h 161"/>
                  <a:gd name="T26" fmla="*/ 376 w 382"/>
                  <a:gd name="T27" fmla="*/ 0 h 161"/>
                  <a:gd name="T28" fmla="*/ 382 w 382"/>
                  <a:gd name="T29" fmla="*/ 0 h 161"/>
                  <a:gd name="T30" fmla="*/ 382 w 382"/>
                  <a:gd name="T31" fmla="*/ 12 h 161"/>
                  <a:gd name="T32" fmla="*/ 376 w 382"/>
                  <a:gd name="T33" fmla="*/ 12 h 161"/>
                  <a:gd name="T34" fmla="*/ 376 w 382"/>
                  <a:gd name="T35" fmla="*/ 12 h 161"/>
                  <a:gd name="T36" fmla="*/ 376 w 382"/>
                  <a:gd name="T37" fmla="*/ 1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63" name="Freeform 11"/>
              <p:cNvSpPr>
                <a:spLocks/>
              </p:cNvSpPr>
              <p:nvPr/>
            </p:nvSpPr>
            <p:spPr bwMode="hidden">
              <a:xfrm>
                <a:off x="3695" y="4170"/>
                <a:ext cx="444" cy="66"/>
              </a:xfrm>
              <a:custGeom>
                <a:avLst/>
                <a:gdLst>
                  <a:gd name="T0" fmla="*/ 257 w 443"/>
                  <a:gd name="T1" fmla="*/ 54 h 66"/>
                  <a:gd name="T2" fmla="*/ 353 w 443"/>
                  <a:gd name="T3" fmla="*/ 48 h 66"/>
                  <a:gd name="T4" fmla="*/ 443 w 443"/>
                  <a:gd name="T5" fmla="*/ 24 h 66"/>
                  <a:gd name="T6" fmla="*/ 443 w 443"/>
                  <a:gd name="T7" fmla="*/ 36 h 66"/>
                  <a:gd name="T8" fmla="*/ 353 w 443"/>
                  <a:gd name="T9" fmla="*/ 60 h 66"/>
                  <a:gd name="T10" fmla="*/ 257 w 443"/>
                  <a:gd name="T11" fmla="*/ 66 h 66"/>
                  <a:gd name="T12" fmla="*/ 186 w 443"/>
                  <a:gd name="T13" fmla="*/ 60 h 66"/>
                  <a:gd name="T14" fmla="*/ 120 w 443"/>
                  <a:gd name="T15" fmla="*/ 48 h 66"/>
                  <a:gd name="T16" fmla="*/ 60 w 443"/>
                  <a:gd name="T17" fmla="*/ 36 h 66"/>
                  <a:gd name="T18" fmla="*/ 0 w 443"/>
                  <a:gd name="T19" fmla="*/ 12 h 66"/>
                  <a:gd name="T20" fmla="*/ 0 w 443"/>
                  <a:gd name="T21" fmla="*/ 0 h 66"/>
                  <a:gd name="T22" fmla="*/ 54 w 443"/>
                  <a:gd name="T23" fmla="*/ 24 h 66"/>
                  <a:gd name="T24" fmla="*/ 120 w 443"/>
                  <a:gd name="T25" fmla="*/ 36 h 66"/>
                  <a:gd name="T26" fmla="*/ 186 w 443"/>
                  <a:gd name="T27" fmla="*/ 48 h 66"/>
                  <a:gd name="T28" fmla="*/ 257 w 443"/>
                  <a:gd name="T29" fmla="*/ 54 h 66"/>
                  <a:gd name="T30" fmla="*/ 257 w 443"/>
                  <a:gd name="T31"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64" name="Freeform 12"/>
              <p:cNvSpPr>
                <a:spLocks/>
              </p:cNvSpPr>
              <p:nvPr/>
            </p:nvSpPr>
            <p:spPr bwMode="hidden">
              <a:xfrm>
                <a:off x="3527" y="3906"/>
                <a:ext cx="89" cy="216"/>
              </a:xfrm>
              <a:custGeom>
                <a:avLst/>
                <a:gdLst>
                  <a:gd name="T0" fmla="*/ 12 w 89"/>
                  <a:gd name="T1" fmla="*/ 66 h 216"/>
                  <a:gd name="T2" fmla="*/ 18 w 89"/>
                  <a:gd name="T3" fmla="*/ 108 h 216"/>
                  <a:gd name="T4" fmla="*/ 36 w 89"/>
                  <a:gd name="T5" fmla="*/ 144 h 216"/>
                  <a:gd name="T6" fmla="*/ 60 w 89"/>
                  <a:gd name="T7" fmla="*/ 180 h 216"/>
                  <a:gd name="T8" fmla="*/ 89 w 89"/>
                  <a:gd name="T9" fmla="*/ 216 h 216"/>
                  <a:gd name="T10" fmla="*/ 72 w 89"/>
                  <a:gd name="T11" fmla="*/ 216 h 216"/>
                  <a:gd name="T12" fmla="*/ 42 w 89"/>
                  <a:gd name="T13" fmla="*/ 180 h 216"/>
                  <a:gd name="T14" fmla="*/ 18 w 89"/>
                  <a:gd name="T15" fmla="*/ 144 h 216"/>
                  <a:gd name="T16" fmla="*/ 6 w 89"/>
                  <a:gd name="T17" fmla="*/ 108 h 216"/>
                  <a:gd name="T18" fmla="*/ 0 w 89"/>
                  <a:gd name="T19" fmla="*/ 66 h 216"/>
                  <a:gd name="T20" fmla="*/ 0 w 89"/>
                  <a:gd name="T21" fmla="*/ 30 h 216"/>
                  <a:gd name="T22" fmla="*/ 12 w 89"/>
                  <a:gd name="T23" fmla="*/ 0 h 216"/>
                  <a:gd name="T24" fmla="*/ 30 w 89"/>
                  <a:gd name="T25" fmla="*/ 0 h 216"/>
                  <a:gd name="T26" fmla="*/ 18 w 89"/>
                  <a:gd name="T27" fmla="*/ 30 h 216"/>
                  <a:gd name="T28" fmla="*/ 12 w 89"/>
                  <a:gd name="T29" fmla="*/ 66 h 216"/>
                  <a:gd name="T30" fmla="*/ 12 w 89"/>
                  <a:gd name="T31" fmla="*/ 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65" name="Freeform 13"/>
              <p:cNvSpPr>
                <a:spLocks/>
              </p:cNvSpPr>
              <p:nvPr/>
            </p:nvSpPr>
            <p:spPr bwMode="hidden">
              <a:xfrm>
                <a:off x="3569" y="3745"/>
                <a:ext cx="750" cy="461"/>
              </a:xfrm>
              <a:custGeom>
                <a:avLst/>
                <a:gdLst>
                  <a:gd name="T0" fmla="*/ 382 w 747"/>
                  <a:gd name="T1" fmla="*/ 443 h 461"/>
                  <a:gd name="T2" fmla="*/ 311 w 747"/>
                  <a:gd name="T3" fmla="*/ 437 h 461"/>
                  <a:gd name="T4" fmla="*/ 245 w 747"/>
                  <a:gd name="T5" fmla="*/ 425 h 461"/>
                  <a:gd name="T6" fmla="*/ 185 w 747"/>
                  <a:gd name="T7" fmla="*/ 407 h 461"/>
                  <a:gd name="T8" fmla="*/ 131 w 747"/>
                  <a:gd name="T9" fmla="*/ 383 h 461"/>
                  <a:gd name="T10" fmla="*/ 83 w 747"/>
                  <a:gd name="T11" fmla="*/ 347 h 461"/>
                  <a:gd name="T12" fmla="*/ 53 w 747"/>
                  <a:gd name="T13" fmla="*/ 311 h 461"/>
                  <a:gd name="T14" fmla="*/ 30 w 747"/>
                  <a:gd name="T15" fmla="*/ 269 h 461"/>
                  <a:gd name="T16" fmla="*/ 24 w 747"/>
                  <a:gd name="T17" fmla="*/ 227 h 461"/>
                  <a:gd name="T18" fmla="*/ 30 w 747"/>
                  <a:gd name="T19" fmla="*/ 185 h 461"/>
                  <a:gd name="T20" fmla="*/ 53 w 747"/>
                  <a:gd name="T21" fmla="*/ 143 h 461"/>
                  <a:gd name="T22" fmla="*/ 83 w 747"/>
                  <a:gd name="T23" fmla="*/ 107 h 461"/>
                  <a:gd name="T24" fmla="*/ 131 w 747"/>
                  <a:gd name="T25" fmla="*/ 77 h 461"/>
                  <a:gd name="T26" fmla="*/ 185 w 747"/>
                  <a:gd name="T27" fmla="*/ 47 h 461"/>
                  <a:gd name="T28" fmla="*/ 245 w 747"/>
                  <a:gd name="T29" fmla="*/ 30 h 461"/>
                  <a:gd name="T30" fmla="*/ 311 w 747"/>
                  <a:gd name="T31" fmla="*/ 18 h 461"/>
                  <a:gd name="T32" fmla="*/ 382 w 747"/>
                  <a:gd name="T33" fmla="*/ 12 h 461"/>
                  <a:gd name="T34" fmla="*/ 478 w 747"/>
                  <a:gd name="T35" fmla="*/ 18 h 461"/>
                  <a:gd name="T36" fmla="*/ 562 w 747"/>
                  <a:gd name="T37" fmla="*/ 41 h 461"/>
                  <a:gd name="T38" fmla="*/ 562 w 747"/>
                  <a:gd name="T39" fmla="*/ 36 h 461"/>
                  <a:gd name="T40" fmla="*/ 562 w 747"/>
                  <a:gd name="T41" fmla="*/ 30 h 461"/>
                  <a:gd name="T42" fmla="*/ 478 w 747"/>
                  <a:gd name="T43" fmla="*/ 6 h 461"/>
                  <a:gd name="T44" fmla="*/ 382 w 747"/>
                  <a:gd name="T45" fmla="*/ 0 h 461"/>
                  <a:gd name="T46" fmla="*/ 305 w 747"/>
                  <a:gd name="T47" fmla="*/ 6 h 461"/>
                  <a:gd name="T48" fmla="*/ 233 w 747"/>
                  <a:gd name="T49" fmla="*/ 18 h 461"/>
                  <a:gd name="T50" fmla="*/ 167 w 747"/>
                  <a:gd name="T51" fmla="*/ 41 h 461"/>
                  <a:gd name="T52" fmla="*/ 113 w 747"/>
                  <a:gd name="T53" fmla="*/ 65 h 461"/>
                  <a:gd name="T54" fmla="*/ 65 w 747"/>
                  <a:gd name="T55" fmla="*/ 101 h 461"/>
                  <a:gd name="T56" fmla="*/ 30 w 747"/>
                  <a:gd name="T57" fmla="*/ 137 h 461"/>
                  <a:gd name="T58" fmla="*/ 6 w 747"/>
                  <a:gd name="T59" fmla="*/ 179 h 461"/>
                  <a:gd name="T60" fmla="*/ 0 w 747"/>
                  <a:gd name="T61" fmla="*/ 227 h 461"/>
                  <a:gd name="T62" fmla="*/ 6 w 747"/>
                  <a:gd name="T63" fmla="*/ 275 h 461"/>
                  <a:gd name="T64" fmla="*/ 30 w 747"/>
                  <a:gd name="T65" fmla="*/ 317 h 461"/>
                  <a:gd name="T66" fmla="*/ 65 w 747"/>
                  <a:gd name="T67" fmla="*/ 359 h 461"/>
                  <a:gd name="T68" fmla="*/ 113 w 747"/>
                  <a:gd name="T69" fmla="*/ 395 h 461"/>
                  <a:gd name="T70" fmla="*/ 167 w 747"/>
                  <a:gd name="T71" fmla="*/ 419 h 461"/>
                  <a:gd name="T72" fmla="*/ 233 w 747"/>
                  <a:gd name="T73" fmla="*/ 443 h 461"/>
                  <a:gd name="T74" fmla="*/ 305 w 747"/>
                  <a:gd name="T75" fmla="*/ 455 h 461"/>
                  <a:gd name="T76" fmla="*/ 382 w 747"/>
                  <a:gd name="T77" fmla="*/ 461 h 461"/>
                  <a:gd name="T78" fmla="*/ 448 w 747"/>
                  <a:gd name="T79" fmla="*/ 455 h 461"/>
                  <a:gd name="T80" fmla="*/ 508 w 747"/>
                  <a:gd name="T81" fmla="*/ 449 h 461"/>
                  <a:gd name="T82" fmla="*/ 609 w 747"/>
                  <a:gd name="T83" fmla="*/ 413 h 461"/>
                  <a:gd name="T84" fmla="*/ 657 w 747"/>
                  <a:gd name="T85" fmla="*/ 389 h 461"/>
                  <a:gd name="T86" fmla="*/ 693 w 747"/>
                  <a:gd name="T87" fmla="*/ 359 h 461"/>
                  <a:gd name="T88" fmla="*/ 723 w 747"/>
                  <a:gd name="T89" fmla="*/ 329 h 461"/>
                  <a:gd name="T90" fmla="*/ 747 w 747"/>
                  <a:gd name="T91" fmla="*/ 293 h 461"/>
                  <a:gd name="T92" fmla="*/ 741 w 747"/>
                  <a:gd name="T93" fmla="*/ 287 h 461"/>
                  <a:gd name="T94" fmla="*/ 729 w 747"/>
                  <a:gd name="T95" fmla="*/ 281 h 461"/>
                  <a:gd name="T96" fmla="*/ 711 w 747"/>
                  <a:gd name="T97" fmla="*/ 317 h 461"/>
                  <a:gd name="T98" fmla="*/ 681 w 747"/>
                  <a:gd name="T99" fmla="*/ 347 h 461"/>
                  <a:gd name="T100" fmla="*/ 645 w 747"/>
                  <a:gd name="T101" fmla="*/ 377 h 461"/>
                  <a:gd name="T102" fmla="*/ 604 w 747"/>
                  <a:gd name="T103" fmla="*/ 401 h 461"/>
                  <a:gd name="T104" fmla="*/ 502 w 747"/>
                  <a:gd name="T105" fmla="*/ 431 h 461"/>
                  <a:gd name="T106" fmla="*/ 442 w 747"/>
                  <a:gd name="T107" fmla="*/ 443 h 461"/>
                  <a:gd name="T108" fmla="*/ 382 w 747"/>
                  <a:gd name="T109" fmla="*/ 443 h 461"/>
                  <a:gd name="T110" fmla="*/ 382 w 747"/>
                  <a:gd name="T111" fmla="*/ 44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66" name="Freeform 14"/>
              <p:cNvSpPr>
                <a:spLocks/>
              </p:cNvSpPr>
              <p:nvPr/>
            </p:nvSpPr>
            <p:spPr bwMode="hidden">
              <a:xfrm>
                <a:off x="4037" y="3721"/>
                <a:ext cx="96" cy="30"/>
              </a:xfrm>
              <a:custGeom>
                <a:avLst/>
                <a:gdLst>
                  <a:gd name="T0" fmla="*/ 0 w 96"/>
                  <a:gd name="T1" fmla="*/ 0 h 30"/>
                  <a:gd name="T2" fmla="*/ 0 w 96"/>
                  <a:gd name="T3" fmla="*/ 12 h 30"/>
                  <a:gd name="T4" fmla="*/ 48 w 96"/>
                  <a:gd name="T5" fmla="*/ 18 h 30"/>
                  <a:gd name="T6" fmla="*/ 96 w 96"/>
                  <a:gd name="T7" fmla="*/ 30 h 30"/>
                  <a:gd name="T8" fmla="*/ 96 w 96"/>
                  <a:gd name="T9" fmla="*/ 24 h 30"/>
                  <a:gd name="T10" fmla="*/ 96 w 96"/>
                  <a:gd name="T11" fmla="*/ 18 h 30"/>
                  <a:gd name="T12" fmla="*/ 48 w 96"/>
                  <a:gd name="T13" fmla="*/ 12 h 30"/>
                  <a:gd name="T14" fmla="*/ 0 w 96"/>
                  <a:gd name="T15" fmla="*/ 0 h 30"/>
                  <a:gd name="T16" fmla="*/ 0 w 96"/>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7" name="Freeform 25"/>
              <p:cNvSpPr>
                <a:spLocks/>
              </p:cNvSpPr>
              <p:nvPr/>
            </p:nvSpPr>
            <p:spPr bwMode="hidden">
              <a:xfrm>
                <a:off x="2585" y="3822"/>
                <a:ext cx="449" cy="186"/>
              </a:xfrm>
              <a:custGeom>
                <a:avLst/>
                <a:gdLst>
                  <a:gd name="T0" fmla="*/ 6 w 448"/>
                  <a:gd name="T1" fmla="*/ 6 h 186"/>
                  <a:gd name="T2" fmla="*/ 78 w 448"/>
                  <a:gd name="T3" fmla="*/ 12 h 186"/>
                  <a:gd name="T4" fmla="*/ 150 w 448"/>
                  <a:gd name="T5" fmla="*/ 18 h 186"/>
                  <a:gd name="T6" fmla="*/ 215 w 448"/>
                  <a:gd name="T7" fmla="*/ 36 h 186"/>
                  <a:gd name="T8" fmla="*/ 275 w 448"/>
                  <a:gd name="T9" fmla="*/ 60 h 186"/>
                  <a:gd name="T10" fmla="*/ 329 w 448"/>
                  <a:gd name="T11" fmla="*/ 84 h 186"/>
                  <a:gd name="T12" fmla="*/ 377 w 448"/>
                  <a:gd name="T13" fmla="*/ 114 h 186"/>
                  <a:gd name="T14" fmla="*/ 419 w 448"/>
                  <a:gd name="T15" fmla="*/ 150 h 186"/>
                  <a:gd name="T16" fmla="*/ 448 w 448"/>
                  <a:gd name="T17" fmla="*/ 186 h 186"/>
                  <a:gd name="T18" fmla="*/ 448 w 448"/>
                  <a:gd name="T19" fmla="*/ 162 h 186"/>
                  <a:gd name="T20" fmla="*/ 413 w 448"/>
                  <a:gd name="T21" fmla="*/ 126 h 186"/>
                  <a:gd name="T22" fmla="*/ 371 w 448"/>
                  <a:gd name="T23" fmla="*/ 96 h 186"/>
                  <a:gd name="T24" fmla="*/ 323 w 448"/>
                  <a:gd name="T25" fmla="*/ 66 h 186"/>
                  <a:gd name="T26" fmla="*/ 269 w 448"/>
                  <a:gd name="T27" fmla="*/ 48 h 186"/>
                  <a:gd name="T28" fmla="*/ 144 w 448"/>
                  <a:gd name="T29" fmla="*/ 12 h 186"/>
                  <a:gd name="T30" fmla="*/ 78 w 448"/>
                  <a:gd name="T31" fmla="*/ 6 h 186"/>
                  <a:gd name="T32" fmla="*/ 6 w 448"/>
                  <a:gd name="T33" fmla="*/ 0 h 186"/>
                  <a:gd name="T34" fmla="*/ 0 w 448"/>
                  <a:gd name="T35" fmla="*/ 0 h 186"/>
                  <a:gd name="T36" fmla="*/ 0 w 448"/>
                  <a:gd name="T37" fmla="*/ 0 h 186"/>
                  <a:gd name="T38" fmla="*/ 0 w 448"/>
                  <a:gd name="T39" fmla="*/ 6 h 186"/>
                  <a:gd name="T40" fmla="*/ 0 w 448"/>
                  <a:gd name="T41" fmla="*/ 6 h 186"/>
                  <a:gd name="T42" fmla="*/ 6 w 448"/>
                  <a:gd name="T43" fmla="*/ 6 h 186"/>
                  <a:gd name="T44" fmla="*/ 6 w 448"/>
                  <a:gd name="T45" fmla="*/ 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8" name="Freeform 26"/>
              <p:cNvSpPr>
                <a:spLocks/>
              </p:cNvSpPr>
              <p:nvPr/>
            </p:nvSpPr>
            <p:spPr bwMode="hidden">
              <a:xfrm>
                <a:off x="2142" y="3852"/>
                <a:ext cx="892" cy="462"/>
              </a:xfrm>
              <a:custGeom>
                <a:avLst/>
                <a:gdLst>
                  <a:gd name="T0" fmla="*/ 23 w 890"/>
                  <a:gd name="T1" fmla="*/ 276 h 462"/>
                  <a:gd name="T2" fmla="*/ 29 w 890"/>
                  <a:gd name="T3" fmla="*/ 222 h 462"/>
                  <a:gd name="T4" fmla="*/ 59 w 890"/>
                  <a:gd name="T5" fmla="*/ 174 h 462"/>
                  <a:gd name="T6" fmla="*/ 95 w 890"/>
                  <a:gd name="T7" fmla="*/ 132 h 462"/>
                  <a:gd name="T8" fmla="*/ 149 w 890"/>
                  <a:gd name="T9" fmla="*/ 96 h 462"/>
                  <a:gd name="T10" fmla="*/ 209 w 890"/>
                  <a:gd name="T11" fmla="*/ 60 h 462"/>
                  <a:gd name="T12" fmla="*/ 281 w 890"/>
                  <a:gd name="T13" fmla="*/ 36 h 462"/>
                  <a:gd name="T14" fmla="*/ 364 w 890"/>
                  <a:gd name="T15" fmla="*/ 24 h 462"/>
                  <a:gd name="T16" fmla="*/ 448 w 890"/>
                  <a:gd name="T17" fmla="*/ 18 h 462"/>
                  <a:gd name="T18" fmla="*/ 532 w 890"/>
                  <a:gd name="T19" fmla="*/ 24 h 462"/>
                  <a:gd name="T20" fmla="*/ 609 w 890"/>
                  <a:gd name="T21" fmla="*/ 36 h 462"/>
                  <a:gd name="T22" fmla="*/ 681 w 890"/>
                  <a:gd name="T23" fmla="*/ 60 h 462"/>
                  <a:gd name="T24" fmla="*/ 741 w 890"/>
                  <a:gd name="T25" fmla="*/ 96 h 462"/>
                  <a:gd name="T26" fmla="*/ 795 w 890"/>
                  <a:gd name="T27" fmla="*/ 132 h 462"/>
                  <a:gd name="T28" fmla="*/ 831 w 890"/>
                  <a:gd name="T29" fmla="*/ 174 h 462"/>
                  <a:gd name="T30" fmla="*/ 861 w 890"/>
                  <a:gd name="T31" fmla="*/ 222 h 462"/>
                  <a:gd name="T32" fmla="*/ 867 w 890"/>
                  <a:gd name="T33" fmla="*/ 276 h 462"/>
                  <a:gd name="T34" fmla="*/ 855 w 890"/>
                  <a:gd name="T35" fmla="*/ 330 h 462"/>
                  <a:gd name="T36" fmla="*/ 831 w 890"/>
                  <a:gd name="T37" fmla="*/ 378 h 462"/>
                  <a:gd name="T38" fmla="*/ 783 w 890"/>
                  <a:gd name="T39" fmla="*/ 426 h 462"/>
                  <a:gd name="T40" fmla="*/ 723 w 890"/>
                  <a:gd name="T41" fmla="*/ 462 h 462"/>
                  <a:gd name="T42" fmla="*/ 765 w 890"/>
                  <a:gd name="T43" fmla="*/ 462 h 462"/>
                  <a:gd name="T44" fmla="*/ 819 w 890"/>
                  <a:gd name="T45" fmla="*/ 426 h 462"/>
                  <a:gd name="T46" fmla="*/ 855 w 890"/>
                  <a:gd name="T47" fmla="*/ 378 h 462"/>
                  <a:gd name="T48" fmla="*/ 884 w 890"/>
                  <a:gd name="T49" fmla="*/ 330 h 462"/>
                  <a:gd name="T50" fmla="*/ 890 w 890"/>
                  <a:gd name="T51" fmla="*/ 276 h 462"/>
                  <a:gd name="T52" fmla="*/ 884 w 890"/>
                  <a:gd name="T53" fmla="*/ 222 h 462"/>
                  <a:gd name="T54" fmla="*/ 855 w 890"/>
                  <a:gd name="T55" fmla="*/ 168 h 462"/>
                  <a:gd name="T56" fmla="*/ 813 w 890"/>
                  <a:gd name="T57" fmla="*/ 120 h 462"/>
                  <a:gd name="T58" fmla="*/ 759 w 890"/>
                  <a:gd name="T59" fmla="*/ 84 h 462"/>
                  <a:gd name="T60" fmla="*/ 693 w 890"/>
                  <a:gd name="T61" fmla="*/ 48 h 462"/>
                  <a:gd name="T62" fmla="*/ 621 w 890"/>
                  <a:gd name="T63" fmla="*/ 24 h 462"/>
                  <a:gd name="T64" fmla="*/ 538 w 890"/>
                  <a:gd name="T65" fmla="*/ 6 h 462"/>
                  <a:gd name="T66" fmla="*/ 448 w 890"/>
                  <a:gd name="T67" fmla="*/ 0 h 462"/>
                  <a:gd name="T68" fmla="*/ 358 w 890"/>
                  <a:gd name="T69" fmla="*/ 6 h 462"/>
                  <a:gd name="T70" fmla="*/ 275 w 890"/>
                  <a:gd name="T71" fmla="*/ 24 h 462"/>
                  <a:gd name="T72" fmla="*/ 197 w 890"/>
                  <a:gd name="T73" fmla="*/ 48 h 462"/>
                  <a:gd name="T74" fmla="*/ 131 w 890"/>
                  <a:gd name="T75" fmla="*/ 84 h 462"/>
                  <a:gd name="T76" fmla="*/ 77 w 890"/>
                  <a:gd name="T77" fmla="*/ 120 h 462"/>
                  <a:gd name="T78" fmla="*/ 35 w 890"/>
                  <a:gd name="T79" fmla="*/ 168 h 462"/>
                  <a:gd name="T80" fmla="*/ 12 w 890"/>
                  <a:gd name="T81" fmla="*/ 222 h 462"/>
                  <a:gd name="T82" fmla="*/ 0 w 890"/>
                  <a:gd name="T83" fmla="*/ 276 h 462"/>
                  <a:gd name="T84" fmla="*/ 6 w 890"/>
                  <a:gd name="T85" fmla="*/ 330 h 462"/>
                  <a:gd name="T86" fmla="*/ 35 w 890"/>
                  <a:gd name="T87" fmla="*/ 378 h 462"/>
                  <a:gd name="T88" fmla="*/ 71 w 890"/>
                  <a:gd name="T89" fmla="*/ 426 h 462"/>
                  <a:gd name="T90" fmla="*/ 125 w 890"/>
                  <a:gd name="T91" fmla="*/ 462 h 462"/>
                  <a:gd name="T92" fmla="*/ 167 w 890"/>
                  <a:gd name="T93" fmla="*/ 462 h 462"/>
                  <a:gd name="T94" fmla="*/ 107 w 890"/>
                  <a:gd name="T95" fmla="*/ 426 h 462"/>
                  <a:gd name="T96" fmla="*/ 59 w 890"/>
                  <a:gd name="T97" fmla="*/ 378 h 462"/>
                  <a:gd name="T98" fmla="*/ 35 w 890"/>
                  <a:gd name="T99" fmla="*/ 330 h 462"/>
                  <a:gd name="T100" fmla="*/ 23 w 890"/>
                  <a:gd name="T101" fmla="*/ 276 h 462"/>
                  <a:gd name="T102" fmla="*/ 23 w 890"/>
                  <a:gd name="T103" fmla="*/ 27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9" name="Freeform 27"/>
              <p:cNvSpPr>
                <a:spLocks/>
              </p:cNvSpPr>
              <p:nvPr/>
            </p:nvSpPr>
            <p:spPr bwMode="hidden">
              <a:xfrm>
                <a:off x="2082" y="3828"/>
                <a:ext cx="407" cy="486"/>
              </a:xfrm>
              <a:custGeom>
                <a:avLst/>
                <a:gdLst>
                  <a:gd name="T0" fmla="*/ 18 w 406"/>
                  <a:gd name="T1" fmla="*/ 300 h 486"/>
                  <a:gd name="T2" fmla="*/ 24 w 406"/>
                  <a:gd name="T3" fmla="*/ 246 h 486"/>
                  <a:gd name="T4" fmla="*/ 48 w 406"/>
                  <a:gd name="T5" fmla="*/ 198 h 486"/>
                  <a:gd name="T6" fmla="*/ 83 w 406"/>
                  <a:gd name="T7" fmla="*/ 150 h 486"/>
                  <a:gd name="T8" fmla="*/ 131 w 406"/>
                  <a:gd name="T9" fmla="*/ 108 h 486"/>
                  <a:gd name="T10" fmla="*/ 185 w 406"/>
                  <a:gd name="T11" fmla="*/ 72 h 486"/>
                  <a:gd name="T12" fmla="*/ 251 w 406"/>
                  <a:gd name="T13" fmla="*/ 42 h 486"/>
                  <a:gd name="T14" fmla="*/ 329 w 406"/>
                  <a:gd name="T15" fmla="*/ 24 h 486"/>
                  <a:gd name="T16" fmla="*/ 406 w 406"/>
                  <a:gd name="T17" fmla="*/ 6 h 486"/>
                  <a:gd name="T18" fmla="*/ 406 w 406"/>
                  <a:gd name="T19" fmla="*/ 0 h 486"/>
                  <a:gd name="T20" fmla="*/ 323 w 406"/>
                  <a:gd name="T21" fmla="*/ 12 h 486"/>
                  <a:gd name="T22" fmla="*/ 245 w 406"/>
                  <a:gd name="T23" fmla="*/ 36 h 486"/>
                  <a:gd name="T24" fmla="*/ 179 w 406"/>
                  <a:gd name="T25" fmla="*/ 66 h 486"/>
                  <a:gd name="T26" fmla="*/ 119 w 406"/>
                  <a:gd name="T27" fmla="*/ 102 h 486"/>
                  <a:gd name="T28" fmla="*/ 72 w 406"/>
                  <a:gd name="T29" fmla="*/ 144 h 486"/>
                  <a:gd name="T30" fmla="*/ 30 w 406"/>
                  <a:gd name="T31" fmla="*/ 192 h 486"/>
                  <a:gd name="T32" fmla="*/ 6 w 406"/>
                  <a:gd name="T33" fmla="*/ 246 h 486"/>
                  <a:gd name="T34" fmla="*/ 0 w 406"/>
                  <a:gd name="T35" fmla="*/ 300 h 486"/>
                  <a:gd name="T36" fmla="*/ 6 w 406"/>
                  <a:gd name="T37" fmla="*/ 348 h 486"/>
                  <a:gd name="T38" fmla="*/ 30 w 406"/>
                  <a:gd name="T39" fmla="*/ 396 h 486"/>
                  <a:gd name="T40" fmla="*/ 66 w 406"/>
                  <a:gd name="T41" fmla="*/ 444 h 486"/>
                  <a:gd name="T42" fmla="*/ 107 w 406"/>
                  <a:gd name="T43" fmla="*/ 486 h 486"/>
                  <a:gd name="T44" fmla="*/ 131 w 406"/>
                  <a:gd name="T45" fmla="*/ 486 h 486"/>
                  <a:gd name="T46" fmla="*/ 83 w 406"/>
                  <a:gd name="T47" fmla="*/ 450 h 486"/>
                  <a:gd name="T48" fmla="*/ 48 w 406"/>
                  <a:gd name="T49" fmla="*/ 402 h 486"/>
                  <a:gd name="T50" fmla="*/ 24 w 406"/>
                  <a:gd name="T51" fmla="*/ 354 h 486"/>
                  <a:gd name="T52" fmla="*/ 18 w 406"/>
                  <a:gd name="T53" fmla="*/ 300 h 486"/>
                  <a:gd name="T54" fmla="*/ 18 w 406"/>
                  <a:gd name="T55" fmla="*/ 30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50" name="Freeform 28"/>
              <p:cNvSpPr>
                <a:spLocks/>
              </p:cNvSpPr>
              <p:nvPr/>
            </p:nvSpPr>
            <p:spPr bwMode="hidden">
              <a:xfrm>
                <a:off x="2987" y="4044"/>
                <a:ext cx="108" cy="252"/>
              </a:xfrm>
              <a:custGeom>
                <a:avLst/>
                <a:gdLst>
                  <a:gd name="T0" fmla="*/ 89 w 107"/>
                  <a:gd name="T1" fmla="*/ 84 h 252"/>
                  <a:gd name="T2" fmla="*/ 83 w 107"/>
                  <a:gd name="T3" fmla="*/ 132 h 252"/>
                  <a:gd name="T4" fmla="*/ 65 w 107"/>
                  <a:gd name="T5" fmla="*/ 174 h 252"/>
                  <a:gd name="T6" fmla="*/ 36 w 107"/>
                  <a:gd name="T7" fmla="*/ 216 h 252"/>
                  <a:gd name="T8" fmla="*/ 0 w 107"/>
                  <a:gd name="T9" fmla="*/ 252 h 252"/>
                  <a:gd name="T10" fmla="*/ 18 w 107"/>
                  <a:gd name="T11" fmla="*/ 252 h 252"/>
                  <a:gd name="T12" fmla="*/ 53 w 107"/>
                  <a:gd name="T13" fmla="*/ 216 h 252"/>
                  <a:gd name="T14" fmla="*/ 83 w 107"/>
                  <a:gd name="T15" fmla="*/ 174 h 252"/>
                  <a:gd name="T16" fmla="*/ 101 w 107"/>
                  <a:gd name="T17" fmla="*/ 132 h 252"/>
                  <a:gd name="T18" fmla="*/ 107 w 107"/>
                  <a:gd name="T19" fmla="*/ 84 h 252"/>
                  <a:gd name="T20" fmla="*/ 101 w 107"/>
                  <a:gd name="T21" fmla="*/ 42 h 252"/>
                  <a:gd name="T22" fmla="*/ 89 w 107"/>
                  <a:gd name="T23" fmla="*/ 0 h 252"/>
                  <a:gd name="T24" fmla="*/ 65 w 107"/>
                  <a:gd name="T25" fmla="*/ 0 h 252"/>
                  <a:gd name="T26" fmla="*/ 83 w 107"/>
                  <a:gd name="T27" fmla="*/ 42 h 252"/>
                  <a:gd name="T28" fmla="*/ 89 w 107"/>
                  <a:gd name="T29" fmla="*/ 84 h 252"/>
                  <a:gd name="T30" fmla="*/ 89 w 107"/>
                  <a:gd name="T31" fmla="*/ 8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51" name="Freeform 29"/>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30"/>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31"/>
              <p:cNvSpPr>
                <a:spLocks/>
              </p:cNvSpPr>
              <p:nvPr/>
            </p:nvSpPr>
            <p:spPr bwMode="hidden">
              <a:xfrm>
                <a:off x="2951" y="3751"/>
                <a:ext cx="360" cy="563"/>
              </a:xfrm>
              <a:custGeom>
                <a:avLst/>
                <a:gdLst>
                  <a:gd name="T0" fmla="*/ 360 w 360"/>
                  <a:gd name="T1" fmla="*/ 365 h 563"/>
                  <a:gd name="T2" fmla="*/ 353 w 360"/>
                  <a:gd name="T3" fmla="*/ 305 h 563"/>
                  <a:gd name="T4" fmla="*/ 335 w 360"/>
                  <a:gd name="T5" fmla="*/ 251 h 563"/>
                  <a:gd name="T6" fmla="*/ 305 w 360"/>
                  <a:gd name="T7" fmla="*/ 204 h 563"/>
                  <a:gd name="T8" fmla="*/ 262 w 360"/>
                  <a:gd name="T9" fmla="*/ 156 h 563"/>
                  <a:gd name="T10" fmla="*/ 213 w 360"/>
                  <a:gd name="T11" fmla="*/ 108 h 563"/>
                  <a:gd name="T12" fmla="*/ 159 w 360"/>
                  <a:gd name="T13" fmla="*/ 66 h 563"/>
                  <a:gd name="T14" fmla="*/ 92 w 360"/>
                  <a:gd name="T15" fmla="*/ 30 h 563"/>
                  <a:gd name="T16" fmla="*/ 19 w 360"/>
                  <a:gd name="T17" fmla="*/ 0 h 563"/>
                  <a:gd name="T18" fmla="*/ 0 w 360"/>
                  <a:gd name="T19" fmla="*/ 12 h 563"/>
                  <a:gd name="T20" fmla="*/ 67 w 360"/>
                  <a:gd name="T21" fmla="*/ 42 h 563"/>
                  <a:gd name="T22" fmla="*/ 134 w 360"/>
                  <a:gd name="T23" fmla="*/ 78 h 563"/>
                  <a:gd name="T24" fmla="*/ 189 w 360"/>
                  <a:gd name="T25" fmla="*/ 114 h 563"/>
                  <a:gd name="T26" fmla="*/ 238 w 360"/>
                  <a:gd name="T27" fmla="*/ 162 h 563"/>
                  <a:gd name="T28" fmla="*/ 274 w 360"/>
                  <a:gd name="T29" fmla="*/ 210 h 563"/>
                  <a:gd name="T30" fmla="*/ 299 w 360"/>
                  <a:gd name="T31" fmla="*/ 257 h 563"/>
                  <a:gd name="T32" fmla="*/ 317 w 360"/>
                  <a:gd name="T33" fmla="*/ 311 h 563"/>
                  <a:gd name="T34" fmla="*/ 323 w 360"/>
                  <a:gd name="T35" fmla="*/ 365 h 563"/>
                  <a:gd name="T36" fmla="*/ 317 w 360"/>
                  <a:gd name="T37" fmla="*/ 419 h 563"/>
                  <a:gd name="T38" fmla="*/ 299 w 360"/>
                  <a:gd name="T39" fmla="*/ 467 h 563"/>
                  <a:gd name="T40" fmla="*/ 274 w 360"/>
                  <a:gd name="T41" fmla="*/ 515 h 563"/>
                  <a:gd name="T42" fmla="*/ 238 w 360"/>
                  <a:gd name="T43" fmla="*/ 563 h 563"/>
                  <a:gd name="T44" fmla="*/ 268 w 360"/>
                  <a:gd name="T45" fmla="*/ 563 h 563"/>
                  <a:gd name="T46" fmla="*/ 311 w 360"/>
                  <a:gd name="T47" fmla="*/ 515 h 563"/>
                  <a:gd name="T48" fmla="*/ 335 w 360"/>
                  <a:gd name="T49" fmla="*/ 467 h 563"/>
                  <a:gd name="T50" fmla="*/ 353 w 360"/>
                  <a:gd name="T51" fmla="*/ 419 h 563"/>
                  <a:gd name="T52" fmla="*/ 360 w 360"/>
                  <a:gd name="T53" fmla="*/ 365 h 563"/>
                  <a:gd name="T54" fmla="*/ 360 w 360"/>
                  <a:gd name="T55" fmla="*/ 365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54" name="Freeform 32"/>
              <p:cNvSpPr>
                <a:spLocks/>
              </p:cNvSpPr>
              <p:nvPr/>
            </p:nvSpPr>
            <p:spPr bwMode="hidden">
              <a:xfrm>
                <a:off x="2318" y="3631"/>
                <a:ext cx="1078" cy="425"/>
              </a:xfrm>
              <a:custGeom>
                <a:avLst/>
                <a:gdLst>
                  <a:gd name="T0" fmla="*/ 1053 w 1078"/>
                  <a:gd name="T1" fmla="*/ 425 h 425"/>
                  <a:gd name="T2" fmla="*/ 1078 w 1078"/>
                  <a:gd name="T3" fmla="*/ 419 h 425"/>
                  <a:gd name="T4" fmla="*/ 1066 w 1078"/>
                  <a:gd name="T5" fmla="*/ 377 h 425"/>
                  <a:gd name="T6" fmla="*/ 1047 w 1078"/>
                  <a:gd name="T7" fmla="*/ 336 h 425"/>
                  <a:gd name="T8" fmla="*/ 986 w 1078"/>
                  <a:gd name="T9" fmla="*/ 252 h 425"/>
                  <a:gd name="T10" fmla="*/ 907 w 1078"/>
                  <a:gd name="T11" fmla="*/ 180 h 425"/>
                  <a:gd name="T12" fmla="*/ 810 w 1078"/>
                  <a:gd name="T13" fmla="*/ 120 h 425"/>
                  <a:gd name="T14" fmla="*/ 694 w 1078"/>
                  <a:gd name="T15" fmla="*/ 72 h 425"/>
                  <a:gd name="T16" fmla="*/ 560 w 1078"/>
                  <a:gd name="T17" fmla="*/ 30 h 425"/>
                  <a:gd name="T18" fmla="*/ 420 w 1078"/>
                  <a:gd name="T19" fmla="*/ 6 h 425"/>
                  <a:gd name="T20" fmla="*/ 268 w 1078"/>
                  <a:gd name="T21" fmla="*/ 0 h 425"/>
                  <a:gd name="T22" fmla="*/ 134 w 1078"/>
                  <a:gd name="T23" fmla="*/ 6 h 425"/>
                  <a:gd name="T24" fmla="*/ 0 w 1078"/>
                  <a:gd name="T25" fmla="*/ 24 h 425"/>
                  <a:gd name="T26" fmla="*/ 12 w 1078"/>
                  <a:gd name="T27" fmla="*/ 36 h 425"/>
                  <a:gd name="T28" fmla="*/ 134 w 1078"/>
                  <a:gd name="T29" fmla="*/ 18 h 425"/>
                  <a:gd name="T30" fmla="*/ 268 w 1078"/>
                  <a:gd name="T31" fmla="*/ 12 h 425"/>
                  <a:gd name="T32" fmla="*/ 420 w 1078"/>
                  <a:gd name="T33" fmla="*/ 18 h 425"/>
                  <a:gd name="T34" fmla="*/ 554 w 1078"/>
                  <a:gd name="T35" fmla="*/ 42 h 425"/>
                  <a:gd name="T36" fmla="*/ 682 w 1078"/>
                  <a:gd name="T37" fmla="*/ 84 h 425"/>
                  <a:gd name="T38" fmla="*/ 798 w 1078"/>
                  <a:gd name="T39" fmla="*/ 132 h 425"/>
                  <a:gd name="T40" fmla="*/ 895 w 1078"/>
                  <a:gd name="T41" fmla="*/ 192 h 425"/>
                  <a:gd name="T42" fmla="*/ 968 w 1078"/>
                  <a:gd name="T43" fmla="*/ 264 h 425"/>
                  <a:gd name="T44" fmla="*/ 999 w 1078"/>
                  <a:gd name="T45" fmla="*/ 300 h 425"/>
                  <a:gd name="T46" fmla="*/ 1023 w 1078"/>
                  <a:gd name="T47" fmla="*/ 342 h 425"/>
                  <a:gd name="T48" fmla="*/ 1041 w 1078"/>
                  <a:gd name="T49" fmla="*/ 383 h 425"/>
                  <a:gd name="T50" fmla="*/ 1053 w 1078"/>
                  <a:gd name="T51" fmla="*/ 425 h 425"/>
                  <a:gd name="T52" fmla="*/ 1053 w 1078"/>
                  <a:gd name="T53"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55" name="Freeform 33"/>
              <p:cNvSpPr>
                <a:spLocks/>
              </p:cNvSpPr>
              <p:nvPr/>
            </p:nvSpPr>
            <p:spPr bwMode="hidden">
              <a:xfrm>
                <a:off x="3304" y="4080"/>
                <a:ext cx="98" cy="234"/>
              </a:xfrm>
              <a:custGeom>
                <a:avLst/>
                <a:gdLst>
                  <a:gd name="T0" fmla="*/ 0 w 98"/>
                  <a:gd name="T1" fmla="*/ 234 h 234"/>
                  <a:gd name="T2" fmla="*/ 25 w 98"/>
                  <a:gd name="T3" fmla="*/ 234 h 234"/>
                  <a:gd name="T4" fmla="*/ 55 w 98"/>
                  <a:gd name="T5" fmla="*/ 186 h 234"/>
                  <a:gd name="T6" fmla="*/ 80 w 98"/>
                  <a:gd name="T7" fmla="*/ 138 h 234"/>
                  <a:gd name="T8" fmla="*/ 92 w 98"/>
                  <a:gd name="T9" fmla="*/ 90 h 234"/>
                  <a:gd name="T10" fmla="*/ 98 w 98"/>
                  <a:gd name="T11" fmla="*/ 36 h 234"/>
                  <a:gd name="T12" fmla="*/ 98 w 98"/>
                  <a:gd name="T13" fmla="*/ 0 h 234"/>
                  <a:gd name="T14" fmla="*/ 74 w 98"/>
                  <a:gd name="T15" fmla="*/ 0 h 234"/>
                  <a:gd name="T16" fmla="*/ 74 w 98"/>
                  <a:gd name="T17" fmla="*/ 36 h 234"/>
                  <a:gd name="T18" fmla="*/ 67 w 98"/>
                  <a:gd name="T19" fmla="*/ 90 h 234"/>
                  <a:gd name="T20" fmla="*/ 55 w 98"/>
                  <a:gd name="T21" fmla="*/ 138 h 234"/>
                  <a:gd name="T22" fmla="*/ 31 w 98"/>
                  <a:gd name="T23" fmla="*/ 186 h 234"/>
                  <a:gd name="T24" fmla="*/ 0 w 98"/>
                  <a:gd name="T25" fmla="*/ 234 h 234"/>
                  <a:gd name="T26" fmla="*/ 0 w 98"/>
                  <a:gd name="T27"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56" name="Freeform 34"/>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gd name="T0" fmla="*/ 484 w 1201"/>
                  <a:gd name="T1" fmla="*/ 6 h 731"/>
                  <a:gd name="T2" fmla="*/ 263 w 1201"/>
                  <a:gd name="T3" fmla="*/ 60 h 731"/>
                  <a:gd name="T4" fmla="*/ 101 w 1201"/>
                  <a:gd name="T5" fmla="*/ 162 h 731"/>
                  <a:gd name="T6" fmla="*/ 12 w 1201"/>
                  <a:gd name="T7" fmla="*/ 294 h 731"/>
                  <a:gd name="T8" fmla="*/ 0 w 1201"/>
                  <a:gd name="T9" fmla="*/ 366 h 731"/>
                  <a:gd name="T10" fmla="*/ 12 w 1201"/>
                  <a:gd name="T11" fmla="*/ 437 h 731"/>
                  <a:gd name="T12" fmla="*/ 101 w 1201"/>
                  <a:gd name="T13" fmla="*/ 569 h 731"/>
                  <a:gd name="T14" fmla="*/ 263 w 1201"/>
                  <a:gd name="T15" fmla="*/ 671 h 731"/>
                  <a:gd name="T16" fmla="*/ 484 w 1201"/>
                  <a:gd name="T17" fmla="*/ 725 h 731"/>
                  <a:gd name="T18" fmla="*/ 723 w 1201"/>
                  <a:gd name="T19" fmla="*/ 725 h 731"/>
                  <a:gd name="T20" fmla="*/ 938 w 1201"/>
                  <a:gd name="T21" fmla="*/ 671 h 731"/>
                  <a:gd name="T22" fmla="*/ 1100 w 1201"/>
                  <a:gd name="T23" fmla="*/ 569 h 731"/>
                  <a:gd name="T24" fmla="*/ 1189 w 1201"/>
                  <a:gd name="T25" fmla="*/ 437 h 731"/>
                  <a:gd name="T26" fmla="*/ 1201 w 1201"/>
                  <a:gd name="T27" fmla="*/ 366 h 731"/>
                  <a:gd name="T28" fmla="*/ 1189 w 1201"/>
                  <a:gd name="T29" fmla="*/ 294 h 731"/>
                  <a:gd name="T30" fmla="*/ 1100 w 1201"/>
                  <a:gd name="T31" fmla="*/ 162 h 731"/>
                  <a:gd name="T32" fmla="*/ 938 w 1201"/>
                  <a:gd name="T33" fmla="*/ 60 h 731"/>
                  <a:gd name="T34" fmla="*/ 723 w 1201"/>
                  <a:gd name="T35" fmla="*/ 6 h 731"/>
                  <a:gd name="T36" fmla="*/ 604 w 1201"/>
                  <a:gd name="T37" fmla="*/ 0 h 731"/>
                  <a:gd name="T38" fmla="*/ 490 w 1201"/>
                  <a:gd name="T39" fmla="*/ 701 h 731"/>
                  <a:gd name="T40" fmla="*/ 287 w 1201"/>
                  <a:gd name="T41" fmla="*/ 647 h 731"/>
                  <a:gd name="T42" fmla="*/ 131 w 1201"/>
                  <a:gd name="T43" fmla="*/ 557 h 731"/>
                  <a:gd name="T44" fmla="*/ 48 w 1201"/>
                  <a:gd name="T45" fmla="*/ 437 h 731"/>
                  <a:gd name="T46" fmla="*/ 36 w 1201"/>
                  <a:gd name="T47" fmla="*/ 366 h 731"/>
                  <a:gd name="T48" fmla="*/ 48 w 1201"/>
                  <a:gd name="T49" fmla="*/ 300 h 731"/>
                  <a:gd name="T50" fmla="*/ 131 w 1201"/>
                  <a:gd name="T51" fmla="*/ 174 h 731"/>
                  <a:gd name="T52" fmla="*/ 287 w 1201"/>
                  <a:gd name="T53" fmla="*/ 84 h 731"/>
                  <a:gd name="T54" fmla="*/ 490 w 1201"/>
                  <a:gd name="T55" fmla="*/ 30 h 731"/>
                  <a:gd name="T56" fmla="*/ 717 w 1201"/>
                  <a:gd name="T57" fmla="*/ 30 h 731"/>
                  <a:gd name="T58" fmla="*/ 920 w 1201"/>
                  <a:gd name="T59" fmla="*/ 84 h 731"/>
                  <a:gd name="T60" fmla="*/ 1070 w 1201"/>
                  <a:gd name="T61" fmla="*/ 174 h 731"/>
                  <a:gd name="T62" fmla="*/ 1153 w 1201"/>
                  <a:gd name="T63" fmla="*/ 300 h 731"/>
                  <a:gd name="T64" fmla="*/ 1153 w 1201"/>
                  <a:gd name="T65" fmla="*/ 437 h 731"/>
                  <a:gd name="T66" fmla="*/ 1070 w 1201"/>
                  <a:gd name="T67" fmla="*/ 557 h 731"/>
                  <a:gd name="T68" fmla="*/ 920 w 1201"/>
                  <a:gd name="T69" fmla="*/ 647 h 731"/>
                  <a:gd name="T70" fmla="*/ 717 w 1201"/>
                  <a:gd name="T71" fmla="*/ 701 h 731"/>
                  <a:gd name="T72" fmla="*/ 604 w 1201"/>
                  <a:gd name="T73" fmla="*/ 707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3" name="Freeform 37"/>
              <p:cNvSpPr>
                <a:spLocks/>
              </p:cNvSpPr>
              <p:nvPr/>
            </p:nvSpPr>
            <p:spPr bwMode="hidden">
              <a:xfrm>
                <a:off x="4128" y="3366"/>
                <a:ext cx="544" cy="737"/>
              </a:xfrm>
              <a:custGeom>
                <a:avLst/>
                <a:gdLst>
                  <a:gd name="T0" fmla="*/ 24 w 544"/>
                  <a:gd name="T1" fmla="*/ 402 h 737"/>
                  <a:gd name="T2" fmla="*/ 36 w 544"/>
                  <a:gd name="T3" fmla="*/ 330 h 737"/>
                  <a:gd name="T4" fmla="*/ 66 w 544"/>
                  <a:gd name="T5" fmla="*/ 264 h 737"/>
                  <a:gd name="T6" fmla="*/ 108 w 544"/>
                  <a:gd name="T7" fmla="*/ 204 h 737"/>
                  <a:gd name="T8" fmla="*/ 173 w 544"/>
                  <a:gd name="T9" fmla="*/ 150 h 737"/>
                  <a:gd name="T10" fmla="*/ 251 w 544"/>
                  <a:gd name="T11" fmla="*/ 102 h 737"/>
                  <a:gd name="T12" fmla="*/ 335 w 544"/>
                  <a:gd name="T13" fmla="*/ 60 h 737"/>
                  <a:gd name="T14" fmla="*/ 436 w 544"/>
                  <a:gd name="T15" fmla="*/ 30 h 737"/>
                  <a:gd name="T16" fmla="*/ 544 w 544"/>
                  <a:gd name="T17" fmla="*/ 12 h 737"/>
                  <a:gd name="T18" fmla="*/ 544 w 544"/>
                  <a:gd name="T19" fmla="*/ 0 h 737"/>
                  <a:gd name="T20" fmla="*/ 430 w 544"/>
                  <a:gd name="T21" fmla="*/ 18 h 737"/>
                  <a:gd name="T22" fmla="*/ 329 w 544"/>
                  <a:gd name="T23" fmla="*/ 48 h 737"/>
                  <a:gd name="T24" fmla="*/ 233 w 544"/>
                  <a:gd name="T25" fmla="*/ 90 h 737"/>
                  <a:gd name="T26" fmla="*/ 155 w 544"/>
                  <a:gd name="T27" fmla="*/ 138 h 737"/>
                  <a:gd name="T28" fmla="*/ 90 w 544"/>
                  <a:gd name="T29" fmla="*/ 198 h 737"/>
                  <a:gd name="T30" fmla="*/ 42 w 544"/>
                  <a:gd name="T31" fmla="*/ 258 h 737"/>
                  <a:gd name="T32" fmla="*/ 12 w 544"/>
                  <a:gd name="T33" fmla="*/ 330 h 737"/>
                  <a:gd name="T34" fmla="*/ 0 w 544"/>
                  <a:gd name="T35" fmla="*/ 402 h 737"/>
                  <a:gd name="T36" fmla="*/ 6 w 544"/>
                  <a:gd name="T37" fmla="*/ 455 h 737"/>
                  <a:gd name="T38" fmla="*/ 18 w 544"/>
                  <a:gd name="T39" fmla="*/ 503 h 737"/>
                  <a:gd name="T40" fmla="*/ 42 w 544"/>
                  <a:gd name="T41" fmla="*/ 545 h 737"/>
                  <a:gd name="T42" fmla="*/ 78 w 544"/>
                  <a:gd name="T43" fmla="*/ 593 h 737"/>
                  <a:gd name="T44" fmla="*/ 114 w 544"/>
                  <a:gd name="T45" fmla="*/ 635 h 737"/>
                  <a:gd name="T46" fmla="*/ 161 w 544"/>
                  <a:gd name="T47" fmla="*/ 671 h 737"/>
                  <a:gd name="T48" fmla="*/ 221 w 544"/>
                  <a:gd name="T49" fmla="*/ 707 h 737"/>
                  <a:gd name="T50" fmla="*/ 281 w 544"/>
                  <a:gd name="T51" fmla="*/ 737 h 737"/>
                  <a:gd name="T52" fmla="*/ 323 w 544"/>
                  <a:gd name="T53" fmla="*/ 737 h 737"/>
                  <a:gd name="T54" fmla="*/ 257 w 544"/>
                  <a:gd name="T55" fmla="*/ 707 h 737"/>
                  <a:gd name="T56" fmla="*/ 203 w 544"/>
                  <a:gd name="T57" fmla="*/ 671 h 737"/>
                  <a:gd name="T58" fmla="*/ 149 w 544"/>
                  <a:gd name="T59" fmla="*/ 635 h 737"/>
                  <a:gd name="T60" fmla="*/ 108 w 544"/>
                  <a:gd name="T61" fmla="*/ 593 h 737"/>
                  <a:gd name="T62" fmla="*/ 72 w 544"/>
                  <a:gd name="T63" fmla="*/ 551 h 737"/>
                  <a:gd name="T64" fmla="*/ 48 w 544"/>
                  <a:gd name="T65" fmla="*/ 503 h 737"/>
                  <a:gd name="T66" fmla="*/ 30 w 544"/>
                  <a:gd name="T67" fmla="*/ 455 h 737"/>
                  <a:gd name="T68" fmla="*/ 24 w 544"/>
                  <a:gd name="T69" fmla="*/ 402 h 737"/>
                  <a:gd name="T70" fmla="*/ 24 w 544"/>
                  <a:gd name="T71" fmla="*/ 402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4" name="Freeform 38"/>
              <p:cNvSpPr>
                <a:spLocks/>
              </p:cNvSpPr>
              <p:nvPr/>
            </p:nvSpPr>
            <p:spPr bwMode="hidden">
              <a:xfrm>
                <a:off x="4792" y="3360"/>
                <a:ext cx="609" cy="252"/>
              </a:xfrm>
              <a:custGeom>
                <a:avLst/>
                <a:gdLst>
                  <a:gd name="T0" fmla="*/ 12 w 609"/>
                  <a:gd name="T1" fmla="*/ 12 h 252"/>
                  <a:gd name="T2" fmla="*/ 113 w 609"/>
                  <a:gd name="T3" fmla="*/ 18 h 252"/>
                  <a:gd name="T4" fmla="*/ 203 w 609"/>
                  <a:gd name="T5" fmla="*/ 30 h 252"/>
                  <a:gd name="T6" fmla="*/ 292 w 609"/>
                  <a:gd name="T7" fmla="*/ 48 h 252"/>
                  <a:gd name="T8" fmla="*/ 376 w 609"/>
                  <a:gd name="T9" fmla="*/ 78 h 252"/>
                  <a:gd name="T10" fmla="*/ 448 w 609"/>
                  <a:gd name="T11" fmla="*/ 114 h 252"/>
                  <a:gd name="T12" fmla="*/ 514 w 609"/>
                  <a:gd name="T13" fmla="*/ 156 h 252"/>
                  <a:gd name="T14" fmla="*/ 567 w 609"/>
                  <a:gd name="T15" fmla="*/ 198 h 252"/>
                  <a:gd name="T16" fmla="*/ 609 w 609"/>
                  <a:gd name="T17" fmla="*/ 252 h 252"/>
                  <a:gd name="T18" fmla="*/ 609 w 609"/>
                  <a:gd name="T19" fmla="*/ 216 h 252"/>
                  <a:gd name="T20" fmla="*/ 561 w 609"/>
                  <a:gd name="T21" fmla="*/ 168 h 252"/>
                  <a:gd name="T22" fmla="*/ 502 w 609"/>
                  <a:gd name="T23" fmla="*/ 126 h 252"/>
                  <a:gd name="T24" fmla="*/ 436 w 609"/>
                  <a:gd name="T25" fmla="*/ 90 h 252"/>
                  <a:gd name="T26" fmla="*/ 364 w 609"/>
                  <a:gd name="T27" fmla="*/ 60 h 252"/>
                  <a:gd name="T28" fmla="*/ 286 w 609"/>
                  <a:gd name="T29" fmla="*/ 36 h 252"/>
                  <a:gd name="T30" fmla="*/ 197 w 609"/>
                  <a:gd name="T31" fmla="*/ 18 h 252"/>
                  <a:gd name="T32" fmla="*/ 107 w 609"/>
                  <a:gd name="T33" fmla="*/ 6 h 252"/>
                  <a:gd name="T34" fmla="*/ 12 w 609"/>
                  <a:gd name="T35" fmla="*/ 0 h 252"/>
                  <a:gd name="T36" fmla="*/ 6 w 609"/>
                  <a:gd name="T37" fmla="*/ 0 h 252"/>
                  <a:gd name="T38" fmla="*/ 0 w 609"/>
                  <a:gd name="T39" fmla="*/ 0 h 252"/>
                  <a:gd name="T40" fmla="*/ 0 w 609"/>
                  <a:gd name="T41" fmla="*/ 12 h 252"/>
                  <a:gd name="T42" fmla="*/ 6 w 609"/>
                  <a:gd name="T43" fmla="*/ 12 h 252"/>
                  <a:gd name="T44" fmla="*/ 12 w 609"/>
                  <a:gd name="T45" fmla="*/ 12 h 252"/>
                  <a:gd name="T46" fmla="*/ 12 w 609"/>
                  <a:gd name="T47" fmla="*/ 1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5" name="Freeform 39"/>
              <p:cNvSpPr>
                <a:spLocks/>
              </p:cNvSpPr>
              <p:nvPr/>
            </p:nvSpPr>
            <p:spPr bwMode="hidden">
              <a:xfrm>
                <a:off x="5246" y="4007"/>
                <a:ext cx="72" cy="54"/>
              </a:xfrm>
              <a:custGeom>
                <a:avLst/>
                <a:gdLst>
                  <a:gd name="T0" fmla="*/ 72 w 72"/>
                  <a:gd name="T1" fmla="*/ 0 h 54"/>
                  <a:gd name="T2" fmla="*/ 36 w 72"/>
                  <a:gd name="T3" fmla="*/ 30 h 54"/>
                  <a:gd name="T4" fmla="*/ 0 w 72"/>
                  <a:gd name="T5" fmla="*/ 54 h 54"/>
                  <a:gd name="T6" fmla="*/ 36 w 72"/>
                  <a:gd name="T7" fmla="*/ 54 h 54"/>
                  <a:gd name="T8" fmla="*/ 54 w 72"/>
                  <a:gd name="T9" fmla="*/ 42 h 54"/>
                  <a:gd name="T10" fmla="*/ 72 w 72"/>
                  <a:gd name="T11" fmla="*/ 24 h 54"/>
                  <a:gd name="T12" fmla="*/ 72 w 72"/>
                  <a:gd name="T13" fmla="*/ 24 h 54"/>
                  <a:gd name="T14" fmla="*/ 72 w 72"/>
                  <a:gd name="T15" fmla="*/ 0 h 54"/>
                  <a:gd name="T16" fmla="*/ 72 w 72"/>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6" name="Freeform 40"/>
              <p:cNvSpPr>
                <a:spLocks/>
              </p:cNvSpPr>
              <p:nvPr/>
            </p:nvSpPr>
            <p:spPr bwMode="hidden">
              <a:xfrm>
                <a:off x="4505" y="4073"/>
                <a:ext cx="705" cy="108"/>
              </a:xfrm>
              <a:custGeom>
                <a:avLst/>
                <a:gdLst>
                  <a:gd name="T0" fmla="*/ 299 w 705"/>
                  <a:gd name="T1" fmla="*/ 90 h 108"/>
                  <a:gd name="T2" fmla="*/ 221 w 705"/>
                  <a:gd name="T3" fmla="*/ 90 h 108"/>
                  <a:gd name="T4" fmla="*/ 143 w 705"/>
                  <a:gd name="T5" fmla="*/ 78 h 108"/>
                  <a:gd name="T6" fmla="*/ 0 w 705"/>
                  <a:gd name="T7" fmla="*/ 48 h 108"/>
                  <a:gd name="T8" fmla="*/ 0 w 705"/>
                  <a:gd name="T9" fmla="*/ 66 h 108"/>
                  <a:gd name="T10" fmla="*/ 143 w 705"/>
                  <a:gd name="T11" fmla="*/ 96 h 108"/>
                  <a:gd name="T12" fmla="*/ 221 w 705"/>
                  <a:gd name="T13" fmla="*/ 108 h 108"/>
                  <a:gd name="T14" fmla="*/ 299 w 705"/>
                  <a:gd name="T15" fmla="*/ 108 h 108"/>
                  <a:gd name="T16" fmla="*/ 412 w 705"/>
                  <a:gd name="T17" fmla="*/ 102 h 108"/>
                  <a:gd name="T18" fmla="*/ 520 w 705"/>
                  <a:gd name="T19" fmla="*/ 84 h 108"/>
                  <a:gd name="T20" fmla="*/ 615 w 705"/>
                  <a:gd name="T21" fmla="*/ 60 h 108"/>
                  <a:gd name="T22" fmla="*/ 705 w 705"/>
                  <a:gd name="T23" fmla="*/ 24 h 108"/>
                  <a:gd name="T24" fmla="*/ 705 w 705"/>
                  <a:gd name="T25" fmla="*/ 0 h 108"/>
                  <a:gd name="T26" fmla="*/ 615 w 705"/>
                  <a:gd name="T27" fmla="*/ 42 h 108"/>
                  <a:gd name="T28" fmla="*/ 520 w 705"/>
                  <a:gd name="T29" fmla="*/ 66 h 108"/>
                  <a:gd name="T30" fmla="*/ 412 w 705"/>
                  <a:gd name="T31" fmla="*/ 84 h 108"/>
                  <a:gd name="T32" fmla="*/ 299 w 705"/>
                  <a:gd name="T33" fmla="*/ 90 h 108"/>
                  <a:gd name="T34" fmla="*/ 299 w 705"/>
                  <a:gd name="T35" fmla="*/ 9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7" name="Freeform 41"/>
              <p:cNvSpPr>
                <a:spLocks/>
              </p:cNvSpPr>
              <p:nvPr/>
            </p:nvSpPr>
            <p:spPr bwMode="hidden">
              <a:xfrm>
                <a:off x="5336" y="3654"/>
                <a:ext cx="143" cy="341"/>
              </a:xfrm>
              <a:custGeom>
                <a:avLst/>
                <a:gdLst>
                  <a:gd name="T0" fmla="*/ 119 w 143"/>
                  <a:gd name="T1" fmla="*/ 114 h 341"/>
                  <a:gd name="T2" fmla="*/ 113 w 143"/>
                  <a:gd name="T3" fmla="*/ 173 h 341"/>
                  <a:gd name="T4" fmla="*/ 89 w 143"/>
                  <a:gd name="T5" fmla="*/ 239 h 341"/>
                  <a:gd name="T6" fmla="*/ 47 w 143"/>
                  <a:gd name="T7" fmla="*/ 293 h 341"/>
                  <a:gd name="T8" fmla="*/ 0 w 143"/>
                  <a:gd name="T9" fmla="*/ 341 h 341"/>
                  <a:gd name="T10" fmla="*/ 29 w 143"/>
                  <a:gd name="T11" fmla="*/ 341 h 341"/>
                  <a:gd name="T12" fmla="*/ 77 w 143"/>
                  <a:gd name="T13" fmla="*/ 287 h 341"/>
                  <a:gd name="T14" fmla="*/ 113 w 143"/>
                  <a:gd name="T15" fmla="*/ 233 h 341"/>
                  <a:gd name="T16" fmla="*/ 137 w 143"/>
                  <a:gd name="T17" fmla="*/ 173 h 341"/>
                  <a:gd name="T18" fmla="*/ 143 w 143"/>
                  <a:gd name="T19" fmla="*/ 114 h 341"/>
                  <a:gd name="T20" fmla="*/ 137 w 143"/>
                  <a:gd name="T21" fmla="*/ 60 h 341"/>
                  <a:gd name="T22" fmla="*/ 119 w 143"/>
                  <a:gd name="T23" fmla="*/ 0 h 341"/>
                  <a:gd name="T24" fmla="*/ 89 w 143"/>
                  <a:gd name="T25" fmla="*/ 0 h 341"/>
                  <a:gd name="T26" fmla="*/ 113 w 143"/>
                  <a:gd name="T27" fmla="*/ 60 h 341"/>
                  <a:gd name="T28" fmla="*/ 119 w 143"/>
                  <a:gd name="T29" fmla="*/ 114 h 341"/>
                  <a:gd name="T30" fmla="*/ 119 w 143"/>
                  <a:gd name="T31" fmla="*/ 11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8" name="Freeform 42"/>
              <p:cNvSpPr>
                <a:spLocks/>
              </p:cNvSpPr>
              <p:nvPr/>
            </p:nvSpPr>
            <p:spPr bwMode="hidden">
              <a:xfrm>
                <a:off x="5061" y="3624"/>
                <a:ext cx="83" cy="90"/>
              </a:xfrm>
              <a:custGeom>
                <a:avLst/>
                <a:gdLst>
                  <a:gd name="T0" fmla="*/ 59 w 83"/>
                  <a:gd name="T1" fmla="*/ 90 h 90"/>
                  <a:gd name="T2" fmla="*/ 83 w 83"/>
                  <a:gd name="T3" fmla="*/ 84 h 90"/>
                  <a:gd name="T4" fmla="*/ 71 w 83"/>
                  <a:gd name="T5" fmla="*/ 60 h 90"/>
                  <a:gd name="T6" fmla="*/ 53 w 83"/>
                  <a:gd name="T7" fmla="*/ 42 h 90"/>
                  <a:gd name="T8" fmla="*/ 6 w 83"/>
                  <a:gd name="T9" fmla="*/ 0 h 90"/>
                  <a:gd name="T10" fmla="*/ 0 w 83"/>
                  <a:gd name="T11" fmla="*/ 18 h 90"/>
                  <a:gd name="T12" fmla="*/ 35 w 83"/>
                  <a:gd name="T13" fmla="*/ 48 h 90"/>
                  <a:gd name="T14" fmla="*/ 59 w 83"/>
                  <a:gd name="T15" fmla="*/ 90 h 90"/>
                  <a:gd name="T16" fmla="*/ 59 w 83"/>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29" name="Freeform 43"/>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44"/>
              <p:cNvSpPr>
                <a:spLocks/>
              </p:cNvSpPr>
              <p:nvPr/>
            </p:nvSpPr>
            <p:spPr bwMode="hidden">
              <a:xfrm>
                <a:off x="4349" y="3510"/>
                <a:ext cx="909" cy="533"/>
              </a:xfrm>
              <a:custGeom>
                <a:avLst/>
                <a:gdLst>
                  <a:gd name="T0" fmla="*/ 616 w 909"/>
                  <a:gd name="T1" fmla="*/ 0 h 533"/>
                  <a:gd name="T2" fmla="*/ 616 w 909"/>
                  <a:gd name="T3" fmla="*/ 18 h 533"/>
                  <a:gd name="T4" fmla="*/ 724 w 909"/>
                  <a:gd name="T5" fmla="*/ 60 h 533"/>
                  <a:gd name="T6" fmla="*/ 765 w 909"/>
                  <a:gd name="T7" fmla="*/ 84 h 533"/>
                  <a:gd name="T8" fmla="*/ 807 w 909"/>
                  <a:gd name="T9" fmla="*/ 114 h 533"/>
                  <a:gd name="T10" fmla="*/ 837 w 909"/>
                  <a:gd name="T11" fmla="*/ 144 h 533"/>
                  <a:gd name="T12" fmla="*/ 861 w 909"/>
                  <a:gd name="T13" fmla="*/ 180 h 533"/>
                  <a:gd name="T14" fmla="*/ 873 w 909"/>
                  <a:gd name="T15" fmla="*/ 216 h 533"/>
                  <a:gd name="T16" fmla="*/ 879 w 909"/>
                  <a:gd name="T17" fmla="*/ 258 h 533"/>
                  <a:gd name="T18" fmla="*/ 873 w 909"/>
                  <a:gd name="T19" fmla="*/ 311 h 533"/>
                  <a:gd name="T20" fmla="*/ 843 w 909"/>
                  <a:gd name="T21" fmla="*/ 359 h 533"/>
                  <a:gd name="T22" fmla="*/ 807 w 909"/>
                  <a:gd name="T23" fmla="*/ 401 h 533"/>
                  <a:gd name="T24" fmla="*/ 753 w 909"/>
                  <a:gd name="T25" fmla="*/ 443 h 533"/>
                  <a:gd name="T26" fmla="*/ 694 w 909"/>
                  <a:gd name="T27" fmla="*/ 473 h 533"/>
                  <a:gd name="T28" fmla="*/ 622 w 909"/>
                  <a:gd name="T29" fmla="*/ 497 h 533"/>
                  <a:gd name="T30" fmla="*/ 538 w 909"/>
                  <a:gd name="T31" fmla="*/ 509 h 533"/>
                  <a:gd name="T32" fmla="*/ 455 w 909"/>
                  <a:gd name="T33" fmla="*/ 515 h 533"/>
                  <a:gd name="T34" fmla="*/ 371 w 909"/>
                  <a:gd name="T35" fmla="*/ 509 h 533"/>
                  <a:gd name="T36" fmla="*/ 287 w 909"/>
                  <a:gd name="T37" fmla="*/ 497 h 533"/>
                  <a:gd name="T38" fmla="*/ 215 w 909"/>
                  <a:gd name="T39" fmla="*/ 473 h 533"/>
                  <a:gd name="T40" fmla="*/ 156 w 909"/>
                  <a:gd name="T41" fmla="*/ 443 h 533"/>
                  <a:gd name="T42" fmla="*/ 102 w 909"/>
                  <a:gd name="T43" fmla="*/ 401 h 533"/>
                  <a:gd name="T44" fmla="*/ 66 w 909"/>
                  <a:gd name="T45" fmla="*/ 359 h 533"/>
                  <a:gd name="T46" fmla="*/ 36 w 909"/>
                  <a:gd name="T47" fmla="*/ 311 h 533"/>
                  <a:gd name="T48" fmla="*/ 30 w 909"/>
                  <a:gd name="T49" fmla="*/ 258 h 533"/>
                  <a:gd name="T50" fmla="*/ 36 w 909"/>
                  <a:gd name="T51" fmla="*/ 222 h 533"/>
                  <a:gd name="T52" fmla="*/ 48 w 909"/>
                  <a:gd name="T53" fmla="*/ 186 h 533"/>
                  <a:gd name="T54" fmla="*/ 66 w 909"/>
                  <a:gd name="T55" fmla="*/ 156 h 533"/>
                  <a:gd name="T56" fmla="*/ 90 w 909"/>
                  <a:gd name="T57" fmla="*/ 126 h 533"/>
                  <a:gd name="T58" fmla="*/ 66 w 909"/>
                  <a:gd name="T59" fmla="*/ 114 h 533"/>
                  <a:gd name="T60" fmla="*/ 36 w 909"/>
                  <a:gd name="T61" fmla="*/ 144 h 533"/>
                  <a:gd name="T62" fmla="*/ 18 w 909"/>
                  <a:gd name="T63" fmla="*/ 180 h 533"/>
                  <a:gd name="T64" fmla="*/ 6 w 909"/>
                  <a:gd name="T65" fmla="*/ 216 h 533"/>
                  <a:gd name="T66" fmla="*/ 0 w 909"/>
                  <a:gd name="T67" fmla="*/ 258 h 533"/>
                  <a:gd name="T68" fmla="*/ 12 w 909"/>
                  <a:gd name="T69" fmla="*/ 311 h 533"/>
                  <a:gd name="T70" fmla="*/ 36 w 909"/>
                  <a:gd name="T71" fmla="*/ 365 h 533"/>
                  <a:gd name="T72" fmla="*/ 78 w 909"/>
                  <a:gd name="T73" fmla="*/ 413 h 533"/>
                  <a:gd name="T74" fmla="*/ 132 w 909"/>
                  <a:gd name="T75" fmla="*/ 449 h 533"/>
                  <a:gd name="T76" fmla="*/ 203 w 909"/>
                  <a:gd name="T77" fmla="*/ 485 h 533"/>
                  <a:gd name="T78" fmla="*/ 275 w 909"/>
                  <a:gd name="T79" fmla="*/ 509 h 533"/>
                  <a:gd name="T80" fmla="*/ 365 w 909"/>
                  <a:gd name="T81" fmla="*/ 527 h 533"/>
                  <a:gd name="T82" fmla="*/ 455 w 909"/>
                  <a:gd name="T83" fmla="*/ 533 h 533"/>
                  <a:gd name="T84" fmla="*/ 544 w 909"/>
                  <a:gd name="T85" fmla="*/ 527 h 533"/>
                  <a:gd name="T86" fmla="*/ 634 w 909"/>
                  <a:gd name="T87" fmla="*/ 509 h 533"/>
                  <a:gd name="T88" fmla="*/ 712 w 909"/>
                  <a:gd name="T89" fmla="*/ 485 h 533"/>
                  <a:gd name="T90" fmla="*/ 777 w 909"/>
                  <a:gd name="T91" fmla="*/ 449 h 533"/>
                  <a:gd name="T92" fmla="*/ 831 w 909"/>
                  <a:gd name="T93" fmla="*/ 413 h 533"/>
                  <a:gd name="T94" fmla="*/ 873 w 909"/>
                  <a:gd name="T95" fmla="*/ 365 h 533"/>
                  <a:gd name="T96" fmla="*/ 897 w 909"/>
                  <a:gd name="T97" fmla="*/ 311 h 533"/>
                  <a:gd name="T98" fmla="*/ 909 w 909"/>
                  <a:gd name="T99" fmla="*/ 258 h 533"/>
                  <a:gd name="T100" fmla="*/ 903 w 909"/>
                  <a:gd name="T101" fmla="*/ 216 h 533"/>
                  <a:gd name="T102" fmla="*/ 885 w 909"/>
                  <a:gd name="T103" fmla="*/ 174 h 533"/>
                  <a:gd name="T104" fmla="*/ 861 w 909"/>
                  <a:gd name="T105" fmla="*/ 132 h 533"/>
                  <a:gd name="T106" fmla="*/ 825 w 909"/>
                  <a:gd name="T107" fmla="*/ 102 h 533"/>
                  <a:gd name="T108" fmla="*/ 783 w 909"/>
                  <a:gd name="T109" fmla="*/ 66 h 533"/>
                  <a:gd name="T110" fmla="*/ 735 w 909"/>
                  <a:gd name="T111" fmla="*/ 42 h 533"/>
                  <a:gd name="T112" fmla="*/ 616 w 909"/>
                  <a:gd name="T113" fmla="*/ 0 h 533"/>
                  <a:gd name="T114" fmla="*/ 616 w 909"/>
                  <a:gd name="T115" fmla="*/ 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1" name="Freeform 45"/>
              <p:cNvSpPr>
                <a:spLocks/>
              </p:cNvSpPr>
              <p:nvPr/>
            </p:nvSpPr>
            <p:spPr bwMode="hidden">
              <a:xfrm>
                <a:off x="4564" y="3492"/>
                <a:ext cx="365" cy="66"/>
              </a:xfrm>
              <a:custGeom>
                <a:avLst/>
                <a:gdLst>
                  <a:gd name="T0" fmla="*/ 240 w 365"/>
                  <a:gd name="T1" fmla="*/ 18 h 66"/>
                  <a:gd name="T2" fmla="*/ 299 w 365"/>
                  <a:gd name="T3" fmla="*/ 24 h 66"/>
                  <a:gd name="T4" fmla="*/ 359 w 365"/>
                  <a:gd name="T5" fmla="*/ 30 h 66"/>
                  <a:gd name="T6" fmla="*/ 365 w 365"/>
                  <a:gd name="T7" fmla="*/ 12 h 66"/>
                  <a:gd name="T8" fmla="*/ 305 w 365"/>
                  <a:gd name="T9" fmla="*/ 6 h 66"/>
                  <a:gd name="T10" fmla="*/ 240 w 365"/>
                  <a:gd name="T11" fmla="*/ 0 h 66"/>
                  <a:gd name="T12" fmla="*/ 174 w 365"/>
                  <a:gd name="T13" fmla="*/ 6 h 66"/>
                  <a:gd name="T14" fmla="*/ 114 w 365"/>
                  <a:gd name="T15" fmla="*/ 12 h 66"/>
                  <a:gd name="T16" fmla="*/ 0 w 365"/>
                  <a:gd name="T17" fmla="*/ 42 h 66"/>
                  <a:gd name="T18" fmla="*/ 0 w 365"/>
                  <a:gd name="T19" fmla="*/ 66 h 66"/>
                  <a:gd name="T20" fmla="*/ 54 w 365"/>
                  <a:gd name="T21" fmla="*/ 48 h 66"/>
                  <a:gd name="T22" fmla="*/ 114 w 365"/>
                  <a:gd name="T23" fmla="*/ 30 h 66"/>
                  <a:gd name="T24" fmla="*/ 174 w 365"/>
                  <a:gd name="T25" fmla="*/ 24 h 66"/>
                  <a:gd name="T26" fmla="*/ 240 w 365"/>
                  <a:gd name="T27" fmla="*/ 18 h 66"/>
                  <a:gd name="T28" fmla="*/ 240 w 365"/>
                  <a:gd name="T29"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2" name="Freeform 46"/>
              <p:cNvSpPr>
                <a:spLocks/>
              </p:cNvSpPr>
              <p:nvPr/>
            </p:nvSpPr>
            <p:spPr bwMode="hidden">
              <a:xfrm>
                <a:off x="4463" y="3558"/>
                <a:ext cx="66" cy="48"/>
              </a:xfrm>
              <a:custGeom>
                <a:avLst/>
                <a:gdLst>
                  <a:gd name="T0" fmla="*/ 66 w 66"/>
                  <a:gd name="T1" fmla="*/ 18 h 48"/>
                  <a:gd name="T2" fmla="*/ 48 w 66"/>
                  <a:gd name="T3" fmla="*/ 0 h 48"/>
                  <a:gd name="T4" fmla="*/ 24 w 66"/>
                  <a:gd name="T5" fmla="*/ 12 h 48"/>
                  <a:gd name="T6" fmla="*/ 0 w 66"/>
                  <a:gd name="T7" fmla="*/ 30 h 48"/>
                  <a:gd name="T8" fmla="*/ 12 w 66"/>
                  <a:gd name="T9" fmla="*/ 48 h 48"/>
                  <a:gd name="T10" fmla="*/ 42 w 66"/>
                  <a:gd name="T11" fmla="*/ 30 h 48"/>
                  <a:gd name="T12" fmla="*/ 66 w 66"/>
                  <a:gd name="T13" fmla="*/ 18 h 48"/>
                  <a:gd name="T14" fmla="*/ 66 w 66"/>
                  <a:gd name="T15" fmla="*/ 1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gd name="T0" fmla="*/ 213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3 w 382"/>
                  <a:gd name="T19" fmla="*/ 96 h 96"/>
                  <a:gd name="T20" fmla="*/ 267 w 382"/>
                  <a:gd name="T21" fmla="*/ 90 h 96"/>
                  <a:gd name="T22" fmla="*/ 315 w 382"/>
                  <a:gd name="T23" fmla="*/ 84 h 96"/>
                  <a:gd name="T24" fmla="*/ 356 w 382"/>
                  <a:gd name="T25" fmla="*/ 66 h 96"/>
                  <a:gd name="T26" fmla="*/ 386 w 382"/>
                  <a:gd name="T27" fmla="*/ 42 h 96"/>
                  <a:gd name="T28" fmla="*/ 380 w 382"/>
                  <a:gd name="T29" fmla="*/ 42 h 96"/>
                  <a:gd name="T30" fmla="*/ 350 w 382"/>
                  <a:gd name="T31" fmla="*/ 66 h 96"/>
                  <a:gd name="T32" fmla="*/ 309 w 382"/>
                  <a:gd name="T33" fmla="*/ 78 h 96"/>
                  <a:gd name="T34" fmla="*/ 267 w 382"/>
                  <a:gd name="T35" fmla="*/ 90 h 96"/>
                  <a:gd name="T36" fmla="*/ 213 w 382"/>
                  <a:gd name="T37" fmla="*/ 96 h 96"/>
                  <a:gd name="T38" fmla="*/ 213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55"/>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56"/>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57"/>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8"/>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9"/>
              <p:cNvSpPr>
                <a:spLocks/>
              </p:cNvSpPr>
              <p:nvPr/>
            </p:nvSpPr>
            <p:spPr bwMode="hidden">
              <a:xfrm>
                <a:off x="5489" y="3042"/>
                <a:ext cx="186" cy="210"/>
              </a:xfrm>
              <a:custGeom>
                <a:avLst/>
                <a:gdLst>
                  <a:gd name="T0" fmla="*/ 0 w 185"/>
                  <a:gd name="T1" fmla="*/ 6 h 210"/>
                  <a:gd name="T2" fmla="*/ 66 w 185"/>
                  <a:gd name="T3" fmla="*/ 12 h 210"/>
                  <a:gd name="T4" fmla="*/ 123 w 185"/>
                  <a:gd name="T5" fmla="*/ 36 h 210"/>
                  <a:gd name="T6" fmla="*/ 159 w 185"/>
                  <a:gd name="T7" fmla="*/ 72 h 210"/>
                  <a:gd name="T8" fmla="*/ 165 w 185"/>
                  <a:gd name="T9" fmla="*/ 90 h 210"/>
                  <a:gd name="T10" fmla="*/ 171 w 185"/>
                  <a:gd name="T11" fmla="*/ 114 h 210"/>
                  <a:gd name="T12" fmla="*/ 165 w 185"/>
                  <a:gd name="T13" fmla="*/ 138 h 210"/>
                  <a:gd name="T14" fmla="*/ 153 w 185"/>
                  <a:gd name="T15" fmla="*/ 162 h 210"/>
                  <a:gd name="T16" fmla="*/ 123 w 185"/>
                  <a:gd name="T17" fmla="*/ 180 h 210"/>
                  <a:gd name="T18" fmla="*/ 90 w 185"/>
                  <a:gd name="T19" fmla="*/ 198 h 210"/>
                  <a:gd name="T20" fmla="*/ 100 w 185"/>
                  <a:gd name="T21" fmla="*/ 210 h 210"/>
                  <a:gd name="T22" fmla="*/ 135 w 185"/>
                  <a:gd name="T23" fmla="*/ 192 h 210"/>
                  <a:gd name="T24" fmla="*/ 165 w 185"/>
                  <a:gd name="T25" fmla="*/ 168 h 210"/>
                  <a:gd name="T26" fmla="*/ 183 w 185"/>
                  <a:gd name="T27" fmla="*/ 144 h 210"/>
                  <a:gd name="T28" fmla="*/ 189 w 185"/>
                  <a:gd name="T29" fmla="*/ 114 h 210"/>
                  <a:gd name="T30" fmla="*/ 183 w 185"/>
                  <a:gd name="T31" fmla="*/ 90 h 210"/>
                  <a:gd name="T32" fmla="*/ 177 w 185"/>
                  <a:gd name="T33" fmla="*/ 66 h 210"/>
                  <a:gd name="T34" fmla="*/ 159 w 185"/>
                  <a:gd name="T35" fmla="*/ 48 h 210"/>
                  <a:gd name="T36" fmla="*/ 135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60"/>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grpSp>
        </p:grpSp>
      </p:grpSp>
      <p:pic>
        <p:nvPicPr>
          <p:cNvPr id="68" name="Picture 71"/>
          <p:cNvPicPr>
            <a:picLocks noChangeAspect="1" noChangeArrowheads="1"/>
          </p:cNvPicPr>
          <p:nvPr/>
        </p:nvPicPr>
        <p:blipFill>
          <a:blip r:embed="rId2">
            <a:clrChange>
              <a:clrFrom>
                <a:srgbClr val="FFFFFF"/>
              </a:clrFrom>
              <a:clrTo>
                <a:srgbClr val="FFFFFF">
                  <a:alpha val="0"/>
                </a:srgbClr>
              </a:clrTo>
            </a:clrChange>
            <a:lum bright="12000" contrast="-42000"/>
            <a:extLst>
              <a:ext uri="{28A0092B-C50C-407E-A947-70E740481C1C}">
                <a14:useLocalDpi xmlns:a14="http://schemas.microsoft.com/office/drawing/2010/main" val="0"/>
              </a:ext>
            </a:extLst>
          </a:blip>
          <a:srcRect/>
          <a:stretch>
            <a:fillRect/>
          </a:stretch>
        </p:blipFill>
        <p:spPr bwMode="auto">
          <a:xfrm>
            <a:off x="5791200" y="5105400"/>
            <a:ext cx="228600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7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190500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7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5000" y="0"/>
            <a:ext cx="8382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86" name="Rectangle 66"/>
          <p:cNvSpPr>
            <a:spLocks noGrp="1" noChangeArrowheads="1"/>
          </p:cNvSpPr>
          <p:nvPr>
            <p:ph type="ctrTitle" sz="quarter"/>
          </p:nvPr>
        </p:nvSpPr>
        <p:spPr>
          <a:xfrm>
            <a:off x="685800" y="1692275"/>
            <a:ext cx="7772400" cy="1736725"/>
          </a:xfrm>
        </p:spPr>
        <p:txBody>
          <a:bodyPr anchor="b"/>
          <a:lstStyle>
            <a:lvl1pPr>
              <a:defRPr sz="5400"/>
            </a:lvl1pPr>
          </a:lstStyle>
          <a:p>
            <a:pPr lvl="0"/>
            <a:r>
              <a:rPr lang="en-US" altLang="en-US" noProof="0" smtClean="0"/>
              <a:t>Click to edit Master title style</a:t>
            </a:r>
          </a:p>
        </p:txBody>
      </p:sp>
      <p:sp>
        <p:nvSpPr>
          <p:cNvPr id="51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altLang="en-US" noProof="0" smtClean="0"/>
              <a:t>Click to edit Master subtitle style</a:t>
            </a:r>
          </a:p>
        </p:txBody>
      </p:sp>
      <p:sp>
        <p:nvSpPr>
          <p:cNvPr id="71"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en-US" altLang="en-US"/>
          </a:p>
        </p:txBody>
      </p:sp>
      <p:sp>
        <p:nvSpPr>
          <p:cNvPr id="72"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en-US"/>
          </a:p>
        </p:txBody>
      </p:sp>
      <p:sp>
        <p:nvSpPr>
          <p:cNvPr id="73"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C625BB90-FE07-4240-8A74-CA1F13FAABEC}" type="slidenum">
              <a:rPr lang="en-US" altLang="en-US"/>
              <a:pPr>
                <a:defRPr/>
              </a:pPr>
              <a:t>‹#›</a:t>
            </a:fld>
            <a:endParaRPr lang="en-US" altLang="en-US"/>
          </a:p>
        </p:txBody>
      </p:sp>
    </p:spTree>
    <p:extLst>
      <p:ext uri="{BB962C8B-B14F-4D97-AF65-F5344CB8AC3E}">
        <p14:creationId xmlns:p14="http://schemas.microsoft.com/office/powerpoint/2010/main" val="4023533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1"/>
          <p:cNvSpPr>
            <a:spLocks noGrp="1" noChangeArrowheads="1"/>
          </p:cNvSpPr>
          <p:nvPr>
            <p:ph type="sldNum" sz="quarter" idx="12"/>
          </p:nvPr>
        </p:nvSpPr>
        <p:spPr>
          <a:ln/>
        </p:spPr>
        <p:txBody>
          <a:bodyPr/>
          <a:lstStyle>
            <a:lvl1pPr>
              <a:defRPr/>
            </a:lvl1pPr>
          </a:lstStyle>
          <a:p>
            <a:pPr>
              <a:defRPr/>
            </a:pPr>
            <a:fld id="{807E2ACE-02CB-4A79-B9B7-D8D46492CA29}" type="slidenum">
              <a:rPr lang="en-US" altLang="en-US"/>
              <a:pPr>
                <a:defRPr/>
              </a:pPr>
              <a:t>‹#›</a:t>
            </a:fld>
            <a:endParaRPr lang="en-US" altLang="en-US"/>
          </a:p>
        </p:txBody>
      </p:sp>
    </p:spTree>
    <p:extLst>
      <p:ext uri="{BB962C8B-B14F-4D97-AF65-F5344CB8AC3E}">
        <p14:creationId xmlns:p14="http://schemas.microsoft.com/office/powerpoint/2010/main" val="2043953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1"/>
          <p:cNvSpPr>
            <a:spLocks noGrp="1" noChangeArrowheads="1"/>
          </p:cNvSpPr>
          <p:nvPr>
            <p:ph type="sldNum" sz="quarter" idx="12"/>
          </p:nvPr>
        </p:nvSpPr>
        <p:spPr>
          <a:ln/>
        </p:spPr>
        <p:txBody>
          <a:bodyPr/>
          <a:lstStyle>
            <a:lvl1pPr>
              <a:defRPr/>
            </a:lvl1pPr>
          </a:lstStyle>
          <a:p>
            <a:pPr>
              <a:defRPr/>
            </a:pPr>
            <a:fld id="{A258C80D-1A53-45F1-825A-EB67D0A417E9}" type="slidenum">
              <a:rPr lang="en-US" altLang="en-US"/>
              <a:pPr>
                <a:defRPr/>
              </a:pPr>
              <a:t>‹#›</a:t>
            </a:fld>
            <a:endParaRPr lang="en-US" altLang="en-US"/>
          </a:p>
        </p:txBody>
      </p:sp>
    </p:spTree>
    <p:extLst>
      <p:ext uri="{BB962C8B-B14F-4D97-AF65-F5344CB8AC3E}">
        <p14:creationId xmlns:p14="http://schemas.microsoft.com/office/powerpoint/2010/main" val="3431332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pPr lvl="0"/>
            <a:endParaRPr lang="en-US" noProof="0" smtClean="0"/>
          </a:p>
        </p:txBody>
      </p:sp>
      <p:sp>
        <p:nvSpPr>
          <p:cNvPr id="4"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1"/>
          <p:cNvSpPr>
            <a:spLocks noGrp="1" noChangeArrowheads="1"/>
          </p:cNvSpPr>
          <p:nvPr>
            <p:ph type="sldNum" sz="quarter" idx="12"/>
          </p:nvPr>
        </p:nvSpPr>
        <p:spPr>
          <a:ln/>
        </p:spPr>
        <p:txBody>
          <a:bodyPr/>
          <a:lstStyle>
            <a:lvl1pPr>
              <a:defRPr/>
            </a:lvl1pPr>
          </a:lstStyle>
          <a:p>
            <a:pPr>
              <a:defRPr/>
            </a:pPr>
            <a:fld id="{FC3EE6C3-0E4A-4538-ACA0-35EB82172620}" type="slidenum">
              <a:rPr lang="en-US" altLang="en-US"/>
              <a:pPr>
                <a:defRPr/>
              </a:pPr>
              <a:t>‹#›</a:t>
            </a:fld>
            <a:endParaRPr lang="en-US" altLang="en-US"/>
          </a:p>
        </p:txBody>
      </p:sp>
    </p:spTree>
    <p:extLst>
      <p:ext uri="{BB962C8B-B14F-4D97-AF65-F5344CB8AC3E}">
        <p14:creationId xmlns:p14="http://schemas.microsoft.com/office/powerpoint/2010/main" val="2674106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1"/>
          <p:cNvSpPr>
            <a:spLocks noGrp="1" noChangeArrowheads="1"/>
          </p:cNvSpPr>
          <p:nvPr>
            <p:ph type="sldNum" sz="quarter" idx="12"/>
          </p:nvPr>
        </p:nvSpPr>
        <p:spPr>
          <a:ln/>
        </p:spPr>
        <p:txBody>
          <a:bodyPr/>
          <a:lstStyle>
            <a:lvl1pPr>
              <a:defRPr/>
            </a:lvl1pPr>
          </a:lstStyle>
          <a:p>
            <a:pPr>
              <a:defRPr/>
            </a:pPr>
            <a:fld id="{8A78127E-1988-4CAD-A4D0-A799C66FF34F}" type="slidenum">
              <a:rPr lang="en-US" altLang="en-US"/>
              <a:pPr>
                <a:defRPr/>
              </a:pPr>
              <a:t>‹#›</a:t>
            </a:fld>
            <a:endParaRPr lang="en-US" altLang="en-US"/>
          </a:p>
        </p:txBody>
      </p:sp>
    </p:spTree>
    <p:extLst>
      <p:ext uri="{BB962C8B-B14F-4D97-AF65-F5344CB8AC3E}">
        <p14:creationId xmlns:p14="http://schemas.microsoft.com/office/powerpoint/2010/main" val="3642853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1"/>
          <p:cNvSpPr>
            <a:spLocks noGrp="1" noChangeArrowheads="1"/>
          </p:cNvSpPr>
          <p:nvPr>
            <p:ph type="sldNum" sz="quarter" idx="12"/>
          </p:nvPr>
        </p:nvSpPr>
        <p:spPr>
          <a:ln/>
        </p:spPr>
        <p:txBody>
          <a:bodyPr/>
          <a:lstStyle>
            <a:lvl1pPr>
              <a:defRPr/>
            </a:lvl1pPr>
          </a:lstStyle>
          <a:p>
            <a:pPr>
              <a:defRPr/>
            </a:pPr>
            <a:fld id="{986E84E3-D020-47FC-8C99-1399AED3FD32}" type="slidenum">
              <a:rPr lang="en-US" altLang="en-US"/>
              <a:pPr>
                <a:defRPr/>
              </a:pPr>
              <a:t>‹#›</a:t>
            </a:fld>
            <a:endParaRPr lang="en-US" altLang="en-US"/>
          </a:p>
        </p:txBody>
      </p:sp>
    </p:spTree>
    <p:extLst>
      <p:ext uri="{BB962C8B-B14F-4D97-AF65-F5344CB8AC3E}">
        <p14:creationId xmlns:p14="http://schemas.microsoft.com/office/powerpoint/2010/main" val="719058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1"/>
          <p:cNvSpPr>
            <a:spLocks noGrp="1" noChangeArrowheads="1"/>
          </p:cNvSpPr>
          <p:nvPr>
            <p:ph type="sldNum" sz="quarter" idx="12"/>
          </p:nvPr>
        </p:nvSpPr>
        <p:spPr>
          <a:ln/>
        </p:spPr>
        <p:txBody>
          <a:bodyPr/>
          <a:lstStyle>
            <a:lvl1pPr>
              <a:defRPr/>
            </a:lvl1pPr>
          </a:lstStyle>
          <a:p>
            <a:pPr>
              <a:defRPr/>
            </a:pPr>
            <a:fld id="{82C5ACF9-0411-4A29-B30A-D7C1A785C779}" type="slidenum">
              <a:rPr lang="en-US" altLang="en-US"/>
              <a:pPr>
                <a:defRPr/>
              </a:pPr>
              <a:t>‹#›</a:t>
            </a:fld>
            <a:endParaRPr lang="en-US" altLang="en-US"/>
          </a:p>
        </p:txBody>
      </p:sp>
    </p:spTree>
    <p:extLst>
      <p:ext uri="{BB962C8B-B14F-4D97-AF65-F5344CB8AC3E}">
        <p14:creationId xmlns:p14="http://schemas.microsoft.com/office/powerpoint/2010/main" val="1710606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71"/>
          <p:cNvSpPr>
            <a:spLocks noGrp="1" noChangeArrowheads="1"/>
          </p:cNvSpPr>
          <p:nvPr>
            <p:ph type="sldNum" sz="quarter" idx="12"/>
          </p:nvPr>
        </p:nvSpPr>
        <p:spPr>
          <a:ln/>
        </p:spPr>
        <p:txBody>
          <a:bodyPr/>
          <a:lstStyle>
            <a:lvl1pPr>
              <a:defRPr/>
            </a:lvl1pPr>
          </a:lstStyle>
          <a:p>
            <a:pPr>
              <a:defRPr/>
            </a:pPr>
            <a:fld id="{8B7D7EE5-CCA1-4A95-B010-0CD062959509}" type="slidenum">
              <a:rPr lang="en-US" altLang="en-US"/>
              <a:pPr>
                <a:defRPr/>
              </a:pPr>
              <a:t>‹#›</a:t>
            </a:fld>
            <a:endParaRPr lang="en-US" altLang="en-US"/>
          </a:p>
        </p:txBody>
      </p:sp>
    </p:spTree>
    <p:extLst>
      <p:ext uri="{BB962C8B-B14F-4D97-AF65-F5344CB8AC3E}">
        <p14:creationId xmlns:p14="http://schemas.microsoft.com/office/powerpoint/2010/main" val="214604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71"/>
          <p:cNvSpPr>
            <a:spLocks noGrp="1" noChangeArrowheads="1"/>
          </p:cNvSpPr>
          <p:nvPr>
            <p:ph type="sldNum" sz="quarter" idx="12"/>
          </p:nvPr>
        </p:nvSpPr>
        <p:spPr>
          <a:ln/>
        </p:spPr>
        <p:txBody>
          <a:bodyPr/>
          <a:lstStyle>
            <a:lvl1pPr>
              <a:defRPr/>
            </a:lvl1pPr>
          </a:lstStyle>
          <a:p>
            <a:pPr>
              <a:defRPr/>
            </a:pPr>
            <a:fld id="{CAD332E3-F722-4078-8316-4F68F1007CA1}" type="slidenum">
              <a:rPr lang="en-US" altLang="en-US"/>
              <a:pPr>
                <a:defRPr/>
              </a:pPr>
              <a:t>‹#›</a:t>
            </a:fld>
            <a:endParaRPr lang="en-US" altLang="en-US"/>
          </a:p>
        </p:txBody>
      </p:sp>
    </p:spTree>
    <p:extLst>
      <p:ext uri="{BB962C8B-B14F-4D97-AF65-F5344CB8AC3E}">
        <p14:creationId xmlns:p14="http://schemas.microsoft.com/office/powerpoint/2010/main" val="535360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71"/>
          <p:cNvSpPr>
            <a:spLocks noGrp="1" noChangeArrowheads="1"/>
          </p:cNvSpPr>
          <p:nvPr>
            <p:ph type="sldNum" sz="quarter" idx="12"/>
          </p:nvPr>
        </p:nvSpPr>
        <p:spPr>
          <a:ln/>
        </p:spPr>
        <p:txBody>
          <a:bodyPr/>
          <a:lstStyle>
            <a:lvl1pPr>
              <a:defRPr/>
            </a:lvl1pPr>
          </a:lstStyle>
          <a:p>
            <a:pPr>
              <a:defRPr/>
            </a:pPr>
            <a:fld id="{A69CCF49-CA30-4974-BE8B-6367DE317A3C}" type="slidenum">
              <a:rPr lang="en-US" altLang="en-US"/>
              <a:pPr>
                <a:defRPr/>
              </a:pPr>
              <a:t>‹#›</a:t>
            </a:fld>
            <a:endParaRPr lang="en-US" altLang="en-US"/>
          </a:p>
        </p:txBody>
      </p:sp>
    </p:spTree>
    <p:extLst>
      <p:ext uri="{BB962C8B-B14F-4D97-AF65-F5344CB8AC3E}">
        <p14:creationId xmlns:p14="http://schemas.microsoft.com/office/powerpoint/2010/main" val="1187845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1"/>
          <p:cNvSpPr>
            <a:spLocks noGrp="1" noChangeArrowheads="1"/>
          </p:cNvSpPr>
          <p:nvPr>
            <p:ph type="sldNum" sz="quarter" idx="12"/>
          </p:nvPr>
        </p:nvSpPr>
        <p:spPr>
          <a:ln/>
        </p:spPr>
        <p:txBody>
          <a:bodyPr/>
          <a:lstStyle>
            <a:lvl1pPr>
              <a:defRPr/>
            </a:lvl1pPr>
          </a:lstStyle>
          <a:p>
            <a:pPr>
              <a:defRPr/>
            </a:pPr>
            <a:fld id="{43A540B1-3EC9-49F7-AA8D-BA0938A8D1F9}" type="slidenum">
              <a:rPr lang="en-US" altLang="en-US"/>
              <a:pPr>
                <a:defRPr/>
              </a:pPr>
              <a:t>‹#›</a:t>
            </a:fld>
            <a:endParaRPr lang="en-US" altLang="en-US"/>
          </a:p>
        </p:txBody>
      </p:sp>
    </p:spTree>
    <p:extLst>
      <p:ext uri="{BB962C8B-B14F-4D97-AF65-F5344CB8AC3E}">
        <p14:creationId xmlns:p14="http://schemas.microsoft.com/office/powerpoint/2010/main" val="335028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1"/>
          <p:cNvSpPr>
            <a:spLocks noGrp="1" noChangeArrowheads="1"/>
          </p:cNvSpPr>
          <p:nvPr>
            <p:ph type="sldNum" sz="quarter" idx="12"/>
          </p:nvPr>
        </p:nvSpPr>
        <p:spPr>
          <a:ln/>
        </p:spPr>
        <p:txBody>
          <a:bodyPr/>
          <a:lstStyle>
            <a:lvl1pPr>
              <a:defRPr/>
            </a:lvl1pPr>
          </a:lstStyle>
          <a:p>
            <a:pPr>
              <a:defRPr/>
            </a:pPr>
            <a:fld id="{62052E2E-22E4-46B9-8729-0B1BB30D2CCB}" type="slidenum">
              <a:rPr lang="en-US" altLang="en-US"/>
              <a:pPr>
                <a:defRPr/>
              </a:pPr>
              <a:t>‹#›</a:t>
            </a:fld>
            <a:endParaRPr lang="en-US" altLang="en-US"/>
          </a:p>
        </p:txBody>
      </p:sp>
    </p:spTree>
    <p:extLst>
      <p:ext uri="{BB962C8B-B14F-4D97-AF65-F5344CB8AC3E}">
        <p14:creationId xmlns:p14="http://schemas.microsoft.com/office/powerpoint/2010/main" val="1069438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Freeform 2"/>
          <p:cNvSpPr>
            <a:spLocks/>
          </p:cNvSpPr>
          <p:nvPr/>
        </p:nvSpPr>
        <p:spPr bwMode="hidden">
          <a:xfrm>
            <a:off x="6627813" y="6429375"/>
            <a:ext cx="285750" cy="209550"/>
          </a:xfrm>
          <a:custGeom>
            <a:avLst/>
            <a:gdLst>
              <a:gd name="T0" fmla="*/ 0 w 179"/>
              <a:gd name="T1" fmla="*/ 132 h 132"/>
              <a:gd name="T2" fmla="*/ 29 w 179"/>
              <a:gd name="T3" fmla="*/ 132 h 132"/>
              <a:gd name="T4" fmla="*/ 77 w 179"/>
              <a:gd name="T5" fmla="*/ 108 h 132"/>
              <a:gd name="T6" fmla="*/ 119 w 179"/>
              <a:gd name="T7" fmla="*/ 78 h 132"/>
              <a:gd name="T8" fmla="*/ 155 w 179"/>
              <a:gd name="T9" fmla="*/ 48 h 132"/>
              <a:gd name="T10" fmla="*/ 179 w 179"/>
              <a:gd name="T11" fmla="*/ 12 h 132"/>
              <a:gd name="T12" fmla="*/ 173 w 179"/>
              <a:gd name="T13" fmla="*/ 6 h 132"/>
              <a:gd name="T14" fmla="*/ 167 w 179"/>
              <a:gd name="T15" fmla="*/ 0 h 132"/>
              <a:gd name="T16" fmla="*/ 137 w 179"/>
              <a:gd name="T17" fmla="*/ 42 h 132"/>
              <a:gd name="T18" fmla="*/ 101 w 179"/>
              <a:gd name="T19" fmla="*/ 78 h 132"/>
              <a:gd name="T20" fmla="*/ 53 w 179"/>
              <a:gd name="T21" fmla="*/ 108 h 132"/>
              <a:gd name="T22" fmla="*/ 0 w 179"/>
              <a:gd name="T23" fmla="*/ 132 h 132"/>
              <a:gd name="T24" fmla="*/ 0 w 179"/>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grpSp>
        <p:nvGrpSpPr>
          <p:cNvPr id="1027" name="Group 3"/>
          <p:cNvGrpSpPr>
            <a:grpSpLocks/>
          </p:cNvGrpSpPr>
          <p:nvPr/>
        </p:nvGrpSpPr>
        <p:grpSpPr bwMode="auto">
          <a:xfrm>
            <a:off x="3175" y="4267200"/>
            <a:ext cx="9140825" cy="2590800"/>
            <a:chOff x="2" y="2688"/>
            <a:chExt cx="5758" cy="1632"/>
          </a:xfrm>
        </p:grpSpPr>
        <p:sp>
          <p:nvSpPr>
            <p:cNvPr id="1033" name="Freeform 4"/>
            <p:cNvSpPr>
              <a:spLocks/>
            </p:cNvSpPr>
            <p:nvPr/>
          </p:nvSpPr>
          <p:spPr bwMode="hidden">
            <a:xfrm>
              <a:off x="2" y="2688"/>
              <a:ext cx="5758" cy="1632"/>
            </a:xfrm>
            <a:custGeom>
              <a:avLst/>
              <a:gdLst>
                <a:gd name="T0" fmla="*/ 5812 w 5740"/>
                <a:gd name="T1" fmla="*/ 88 h 4316"/>
                <a:gd name="T2" fmla="*/ 0 w 5740"/>
                <a:gd name="T3" fmla="*/ 88 h 4316"/>
                <a:gd name="T4" fmla="*/ 0 w 5740"/>
                <a:gd name="T5" fmla="*/ 0 h 4316"/>
                <a:gd name="T6" fmla="*/ 5812 w 5740"/>
                <a:gd name="T7" fmla="*/ 0 h 4316"/>
                <a:gd name="T8" fmla="*/ 5812 w 5740"/>
                <a:gd name="T9" fmla="*/ 88 h 4316"/>
                <a:gd name="T10" fmla="*/ 5812 w 5740"/>
                <a:gd name="T11" fmla="*/ 88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4" name="Group 5"/>
            <p:cNvGrpSpPr>
              <a:grpSpLocks/>
            </p:cNvGrpSpPr>
            <p:nvPr userDrawn="1"/>
          </p:nvGrpSpPr>
          <p:grpSpPr bwMode="auto">
            <a:xfrm>
              <a:off x="3528" y="3715"/>
              <a:ext cx="792" cy="521"/>
              <a:chOff x="3527" y="3715"/>
              <a:chExt cx="792" cy="521"/>
            </a:xfrm>
          </p:grpSpPr>
          <p:sp>
            <p:nvSpPr>
              <p:cNvPr id="410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0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0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0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0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07" name="Freeform 11"/>
              <p:cNvSpPr>
                <a:spLocks/>
              </p:cNvSpPr>
              <p:nvPr/>
            </p:nvSpPr>
            <p:spPr bwMode="hidden">
              <a:xfrm>
                <a:off x="3575" y="3715"/>
                <a:ext cx="383" cy="161"/>
              </a:xfrm>
              <a:custGeom>
                <a:avLst/>
                <a:gdLst>
                  <a:gd name="T0" fmla="*/ 376 w 382"/>
                  <a:gd name="T1" fmla="*/ 12 h 161"/>
                  <a:gd name="T2" fmla="*/ 257 w 382"/>
                  <a:gd name="T3" fmla="*/ 24 h 161"/>
                  <a:gd name="T4" fmla="*/ 149 w 382"/>
                  <a:gd name="T5" fmla="*/ 54 h 161"/>
                  <a:gd name="T6" fmla="*/ 101 w 382"/>
                  <a:gd name="T7" fmla="*/ 77 h 161"/>
                  <a:gd name="T8" fmla="*/ 59 w 382"/>
                  <a:gd name="T9" fmla="*/ 101 h 161"/>
                  <a:gd name="T10" fmla="*/ 24 w 382"/>
                  <a:gd name="T11" fmla="*/ 131 h 161"/>
                  <a:gd name="T12" fmla="*/ 0 w 382"/>
                  <a:gd name="T13" fmla="*/ 161 h 161"/>
                  <a:gd name="T14" fmla="*/ 0 w 382"/>
                  <a:gd name="T15" fmla="*/ 137 h 161"/>
                  <a:gd name="T16" fmla="*/ 29 w 382"/>
                  <a:gd name="T17" fmla="*/ 107 h 161"/>
                  <a:gd name="T18" fmla="*/ 65 w 382"/>
                  <a:gd name="T19" fmla="*/ 83 h 161"/>
                  <a:gd name="T20" fmla="*/ 155 w 382"/>
                  <a:gd name="T21" fmla="*/ 36 h 161"/>
                  <a:gd name="T22" fmla="*/ 257 w 382"/>
                  <a:gd name="T23" fmla="*/ 12 h 161"/>
                  <a:gd name="T24" fmla="*/ 376 w 382"/>
                  <a:gd name="T25" fmla="*/ 0 h 161"/>
                  <a:gd name="T26" fmla="*/ 376 w 382"/>
                  <a:gd name="T27" fmla="*/ 0 h 161"/>
                  <a:gd name="T28" fmla="*/ 382 w 382"/>
                  <a:gd name="T29" fmla="*/ 0 h 161"/>
                  <a:gd name="T30" fmla="*/ 382 w 382"/>
                  <a:gd name="T31" fmla="*/ 12 h 161"/>
                  <a:gd name="T32" fmla="*/ 376 w 382"/>
                  <a:gd name="T33" fmla="*/ 12 h 161"/>
                  <a:gd name="T34" fmla="*/ 376 w 382"/>
                  <a:gd name="T35" fmla="*/ 12 h 161"/>
                  <a:gd name="T36" fmla="*/ 376 w 382"/>
                  <a:gd name="T37" fmla="*/ 1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08" name="Freeform 12"/>
              <p:cNvSpPr>
                <a:spLocks/>
              </p:cNvSpPr>
              <p:nvPr/>
            </p:nvSpPr>
            <p:spPr bwMode="hidden">
              <a:xfrm>
                <a:off x="3695" y="4170"/>
                <a:ext cx="444" cy="66"/>
              </a:xfrm>
              <a:custGeom>
                <a:avLst/>
                <a:gdLst>
                  <a:gd name="T0" fmla="*/ 257 w 443"/>
                  <a:gd name="T1" fmla="*/ 54 h 66"/>
                  <a:gd name="T2" fmla="*/ 353 w 443"/>
                  <a:gd name="T3" fmla="*/ 48 h 66"/>
                  <a:gd name="T4" fmla="*/ 443 w 443"/>
                  <a:gd name="T5" fmla="*/ 24 h 66"/>
                  <a:gd name="T6" fmla="*/ 443 w 443"/>
                  <a:gd name="T7" fmla="*/ 36 h 66"/>
                  <a:gd name="T8" fmla="*/ 353 w 443"/>
                  <a:gd name="T9" fmla="*/ 60 h 66"/>
                  <a:gd name="T10" fmla="*/ 257 w 443"/>
                  <a:gd name="T11" fmla="*/ 66 h 66"/>
                  <a:gd name="T12" fmla="*/ 186 w 443"/>
                  <a:gd name="T13" fmla="*/ 60 h 66"/>
                  <a:gd name="T14" fmla="*/ 120 w 443"/>
                  <a:gd name="T15" fmla="*/ 48 h 66"/>
                  <a:gd name="T16" fmla="*/ 60 w 443"/>
                  <a:gd name="T17" fmla="*/ 36 h 66"/>
                  <a:gd name="T18" fmla="*/ 0 w 443"/>
                  <a:gd name="T19" fmla="*/ 12 h 66"/>
                  <a:gd name="T20" fmla="*/ 0 w 443"/>
                  <a:gd name="T21" fmla="*/ 0 h 66"/>
                  <a:gd name="T22" fmla="*/ 54 w 443"/>
                  <a:gd name="T23" fmla="*/ 24 h 66"/>
                  <a:gd name="T24" fmla="*/ 120 w 443"/>
                  <a:gd name="T25" fmla="*/ 36 h 66"/>
                  <a:gd name="T26" fmla="*/ 186 w 443"/>
                  <a:gd name="T27" fmla="*/ 48 h 66"/>
                  <a:gd name="T28" fmla="*/ 257 w 443"/>
                  <a:gd name="T29" fmla="*/ 54 h 66"/>
                  <a:gd name="T30" fmla="*/ 257 w 443"/>
                  <a:gd name="T31"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09" name="Freeform 13"/>
              <p:cNvSpPr>
                <a:spLocks/>
              </p:cNvSpPr>
              <p:nvPr/>
            </p:nvSpPr>
            <p:spPr bwMode="hidden">
              <a:xfrm>
                <a:off x="3527" y="3906"/>
                <a:ext cx="89" cy="216"/>
              </a:xfrm>
              <a:custGeom>
                <a:avLst/>
                <a:gdLst>
                  <a:gd name="T0" fmla="*/ 12 w 89"/>
                  <a:gd name="T1" fmla="*/ 66 h 216"/>
                  <a:gd name="T2" fmla="*/ 18 w 89"/>
                  <a:gd name="T3" fmla="*/ 108 h 216"/>
                  <a:gd name="T4" fmla="*/ 36 w 89"/>
                  <a:gd name="T5" fmla="*/ 144 h 216"/>
                  <a:gd name="T6" fmla="*/ 60 w 89"/>
                  <a:gd name="T7" fmla="*/ 180 h 216"/>
                  <a:gd name="T8" fmla="*/ 89 w 89"/>
                  <a:gd name="T9" fmla="*/ 216 h 216"/>
                  <a:gd name="T10" fmla="*/ 72 w 89"/>
                  <a:gd name="T11" fmla="*/ 216 h 216"/>
                  <a:gd name="T12" fmla="*/ 42 w 89"/>
                  <a:gd name="T13" fmla="*/ 180 h 216"/>
                  <a:gd name="T14" fmla="*/ 18 w 89"/>
                  <a:gd name="T15" fmla="*/ 144 h 216"/>
                  <a:gd name="T16" fmla="*/ 6 w 89"/>
                  <a:gd name="T17" fmla="*/ 108 h 216"/>
                  <a:gd name="T18" fmla="*/ 0 w 89"/>
                  <a:gd name="T19" fmla="*/ 66 h 216"/>
                  <a:gd name="T20" fmla="*/ 0 w 89"/>
                  <a:gd name="T21" fmla="*/ 30 h 216"/>
                  <a:gd name="T22" fmla="*/ 12 w 89"/>
                  <a:gd name="T23" fmla="*/ 0 h 216"/>
                  <a:gd name="T24" fmla="*/ 30 w 89"/>
                  <a:gd name="T25" fmla="*/ 0 h 216"/>
                  <a:gd name="T26" fmla="*/ 18 w 89"/>
                  <a:gd name="T27" fmla="*/ 30 h 216"/>
                  <a:gd name="T28" fmla="*/ 12 w 89"/>
                  <a:gd name="T29" fmla="*/ 66 h 216"/>
                  <a:gd name="T30" fmla="*/ 12 w 89"/>
                  <a:gd name="T31" fmla="*/ 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10" name="Freeform 14"/>
              <p:cNvSpPr>
                <a:spLocks/>
              </p:cNvSpPr>
              <p:nvPr/>
            </p:nvSpPr>
            <p:spPr bwMode="hidden">
              <a:xfrm>
                <a:off x="3569" y="3745"/>
                <a:ext cx="750" cy="461"/>
              </a:xfrm>
              <a:custGeom>
                <a:avLst/>
                <a:gdLst>
                  <a:gd name="T0" fmla="*/ 382 w 747"/>
                  <a:gd name="T1" fmla="*/ 443 h 461"/>
                  <a:gd name="T2" fmla="*/ 311 w 747"/>
                  <a:gd name="T3" fmla="*/ 437 h 461"/>
                  <a:gd name="T4" fmla="*/ 245 w 747"/>
                  <a:gd name="T5" fmla="*/ 425 h 461"/>
                  <a:gd name="T6" fmla="*/ 185 w 747"/>
                  <a:gd name="T7" fmla="*/ 407 h 461"/>
                  <a:gd name="T8" fmla="*/ 131 w 747"/>
                  <a:gd name="T9" fmla="*/ 383 h 461"/>
                  <a:gd name="T10" fmla="*/ 83 w 747"/>
                  <a:gd name="T11" fmla="*/ 347 h 461"/>
                  <a:gd name="T12" fmla="*/ 53 w 747"/>
                  <a:gd name="T13" fmla="*/ 311 h 461"/>
                  <a:gd name="T14" fmla="*/ 30 w 747"/>
                  <a:gd name="T15" fmla="*/ 269 h 461"/>
                  <a:gd name="T16" fmla="*/ 24 w 747"/>
                  <a:gd name="T17" fmla="*/ 227 h 461"/>
                  <a:gd name="T18" fmla="*/ 30 w 747"/>
                  <a:gd name="T19" fmla="*/ 185 h 461"/>
                  <a:gd name="T20" fmla="*/ 53 w 747"/>
                  <a:gd name="T21" fmla="*/ 143 h 461"/>
                  <a:gd name="T22" fmla="*/ 83 w 747"/>
                  <a:gd name="T23" fmla="*/ 107 h 461"/>
                  <a:gd name="T24" fmla="*/ 131 w 747"/>
                  <a:gd name="T25" fmla="*/ 77 h 461"/>
                  <a:gd name="T26" fmla="*/ 185 w 747"/>
                  <a:gd name="T27" fmla="*/ 47 h 461"/>
                  <a:gd name="T28" fmla="*/ 245 w 747"/>
                  <a:gd name="T29" fmla="*/ 30 h 461"/>
                  <a:gd name="T30" fmla="*/ 311 w 747"/>
                  <a:gd name="T31" fmla="*/ 18 h 461"/>
                  <a:gd name="T32" fmla="*/ 382 w 747"/>
                  <a:gd name="T33" fmla="*/ 12 h 461"/>
                  <a:gd name="T34" fmla="*/ 478 w 747"/>
                  <a:gd name="T35" fmla="*/ 18 h 461"/>
                  <a:gd name="T36" fmla="*/ 562 w 747"/>
                  <a:gd name="T37" fmla="*/ 41 h 461"/>
                  <a:gd name="T38" fmla="*/ 562 w 747"/>
                  <a:gd name="T39" fmla="*/ 36 h 461"/>
                  <a:gd name="T40" fmla="*/ 562 w 747"/>
                  <a:gd name="T41" fmla="*/ 30 h 461"/>
                  <a:gd name="T42" fmla="*/ 478 w 747"/>
                  <a:gd name="T43" fmla="*/ 6 h 461"/>
                  <a:gd name="T44" fmla="*/ 382 w 747"/>
                  <a:gd name="T45" fmla="*/ 0 h 461"/>
                  <a:gd name="T46" fmla="*/ 305 w 747"/>
                  <a:gd name="T47" fmla="*/ 6 h 461"/>
                  <a:gd name="T48" fmla="*/ 233 w 747"/>
                  <a:gd name="T49" fmla="*/ 18 h 461"/>
                  <a:gd name="T50" fmla="*/ 167 w 747"/>
                  <a:gd name="T51" fmla="*/ 41 h 461"/>
                  <a:gd name="T52" fmla="*/ 113 w 747"/>
                  <a:gd name="T53" fmla="*/ 65 h 461"/>
                  <a:gd name="T54" fmla="*/ 65 w 747"/>
                  <a:gd name="T55" fmla="*/ 101 h 461"/>
                  <a:gd name="T56" fmla="*/ 30 w 747"/>
                  <a:gd name="T57" fmla="*/ 137 h 461"/>
                  <a:gd name="T58" fmla="*/ 6 w 747"/>
                  <a:gd name="T59" fmla="*/ 179 h 461"/>
                  <a:gd name="T60" fmla="*/ 0 w 747"/>
                  <a:gd name="T61" fmla="*/ 227 h 461"/>
                  <a:gd name="T62" fmla="*/ 6 w 747"/>
                  <a:gd name="T63" fmla="*/ 275 h 461"/>
                  <a:gd name="T64" fmla="*/ 30 w 747"/>
                  <a:gd name="T65" fmla="*/ 317 h 461"/>
                  <a:gd name="T66" fmla="*/ 65 w 747"/>
                  <a:gd name="T67" fmla="*/ 359 h 461"/>
                  <a:gd name="T68" fmla="*/ 113 w 747"/>
                  <a:gd name="T69" fmla="*/ 395 h 461"/>
                  <a:gd name="T70" fmla="*/ 167 w 747"/>
                  <a:gd name="T71" fmla="*/ 419 h 461"/>
                  <a:gd name="T72" fmla="*/ 233 w 747"/>
                  <a:gd name="T73" fmla="*/ 443 h 461"/>
                  <a:gd name="T74" fmla="*/ 305 w 747"/>
                  <a:gd name="T75" fmla="*/ 455 h 461"/>
                  <a:gd name="T76" fmla="*/ 382 w 747"/>
                  <a:gd name="T77" fmla="*/ 461 h 461"/>
                  <a:gd name="T78" fmla="*/ 448 w 747"/>
                  <a:gd name="T79" fmla="*/ 455 h 461"/>
                  <a:gd name="T80" fmla="*/ 508 w 747"/>
                  <a:gd name="T81" fmla="*/ 449 h 461"/>
                  <a:gd name="T82" fmla="*/ 609 w 747"/>
                  <a:gd name="T83" fmla="*/ 413 h 461"/>
                  <a:gd name="T84" fmla="*/ 657 w 747"/>
                  <a:gd name="T85" fmla="*/ 389 h 461"/>
                  <a:gd name="T86" fmla="*/ 693 w 747"/>
                  <a:gd name="T87" fmla="*/ 359 h 461"/>
                  <a:gd name="T88" fmla="*/ 723 w 747"/>
                  <a:gd name="T89" fmla="*/ 329 h 461"/>
                  <a:gd name="T90" fmla="*/ 747 w 747"/>
                  <a:gd name="T91" fmla="*/ 293 h 461"/>
                  <a:gd name="T92" fmla="*/ 741 w 747"/>
                  <a:gd name="T93" fmla="*/ 287 h 461"/>
                  <a:gd name="T94" fmla="*/ 729 w 747"/>
                  <a:gd name="T95" fmla="*/ 281 h 461"/>
                  <a:gd name="T96" fmla="*/ 711 w 747"/>
                  <a:gd name="T97" fmla="*/ 317 h 461"/>
                  <a:gd name="T98" fmla="*/ 681 w 747"/>
                  <a:gd name="T99" fmla="*/ 347 h 461"/>
                  <a:gd name="T100" fmla="*/ 645 w 747"/>
                  <a:gd name="T101" fmla="*/ 377 h 461"/>
                  <a:gd name="T102" fmla="*/ 604 w 747"/>
                  <a:gd name="T103" fmla="*/ 401 h 461"/>
                  <a:gd name="T104" fmla="*/ 502 w 747"/>
                  <a:gd name="T105" fmla="*/ 431 h 461"/>
                  <a:gd name="T106" fmla="*/ 442 w 747"/>
                  <a:gd name="T107" fmla="*/ 443 h 461"/>
                  <a:gd name="T108" fmla="*/ 382 w 747"/>
                  <a:gd name="T109" fmla="*/ 443 h 461"/>
                  <a:gd name="T110" fmla="*/ 382 w 747"/>
                  <a:gd name="T111" fmla="*/ 44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11" name="Freeform 15"/>
              <p:cNvSpPr>
                <a:spLocks/>
              </p:cNvSpPr>
              <p:nvPr/>
            </p:nvSpPr>
            <p:spPr bwMode="hidden">
              <a:xfrm>
                <a:off x="4037" y="3721"/>
                <a:ext cx="96" cy="30"/>
              </a:xfrm>
              <a:custGeom>
                <a:avLst/>
                <a:gdLst>
                  <a:gd name="T0" fmla="*/ 0 w 96"/>
                  <a:gd name="T1" fmla="*/ 0 h 30"/>
                  <a:gd name="T2" fmla="*/ 0 w 96"/>
                  <a:gd name="T3" fmla="*/ 12 h 30"/>
                  <a:gd name="T4" fmla="*/ 48 w 96"/>
                  <a:gd name="T5" fmla="*/ 18 h 30"/>
                  <a:gd name="T6" fmla="*/ 96 w 96"/>
                  <a:gd name="T7" fmla="*/ 30 h 30"/>
                  <a:gd name="T8" fmla="*/ 96 w 96"/>
                  <a:gd name="T9" fmla="*/ 24 h 30"/>
                  <a:gd name="T10" fmla="*/ 96 w 96"/>
                  <a:gd name="T11" fmla="*/ 18 h 30"/>
                  <a:gd name="T12" fmla="*/ 48 w 96"/>
                  <a:gd name="T13" fmla="*/ 12 h 30"/>
                  <a:gd name="T14" fmla="*/ 0 w 96"/>
                  <a:gd name="T15" fmla="*/ 0 h 30"/>
                  <a:gd name="T16" fmla="*/ 0 w 96"/>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1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grpSp>
        <p:grpSp>
          <p:nvGrpSpPr>
            <p:cNvPr id="1035" name="Group 17"/>
            <p:cNvGrpSpPr>
              <a:grpSpLocks/>
            </p:cNvGrpSpPr>
            <p:nvPr userDrawn="1"/>
          </p:nvGrpSpPr>
          <p:grpSpPr bwMode="auto">
            <a:xfrm>
              <a:off x="1776" y="3631"/>
              <a:ext cx="1626" cy="683"/>
              <a:chOff x="1776" y="3631"/>
              <a:chExt cx="1626" cy="683"/>
            </a:xfrm>
          </p:grpSpPr>
          <p:sp>
            <p:nvSpPr>
              <p:cNvPr id="411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1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1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1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1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1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2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2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22" name="Freeform 26"/>
              <p:cNvSpPr>
                <a:spLocks/>
              </p:cNvSpPr>
              <p:nvPr/>
            </p:nvSpPr>
            <p:spPr bwMode="hidden">
              <a:xfrm>
                <a:off x="2585" y="3822"/>
                <a:ext cx="449" cy="186"/>
              </a:xfrm>
              <a:custGeom>
                <a:avLst/>
                <a:gdLst>
                  <a:gd name="T0" fmla="*/ 6 w 448"/>
                  <a:gd name="T1" fmla="*/ 6 h 186"/>
                  <a:gd name="T2" fmla="*/ 78 w 448"/>
                  <a:gd name="T3" fmla="*/ 12 h 186"/>
                  <a:gd name="T4" fmla="*/ 150 w 448"/>
                  <a:gd name="T5" fmla="*/ 18 h 186"/>
                  <a:gd name="T6" fmla="*/ 215 w 448"/>
                  <a:gd name="T7" fmla="*/ 36 h 186"/>
                  <a:gd name="T8" fmla="*/ 275 w 448"/>
                  <a:gd name="T9" fmla="*/ 60 h 186"/>
                  <a:gd name="T10" fmla="*/ 329 w 448"/>
                  <a:gd name="T11" fmla="*/ 84 h 186"/>
                  <a:gd name="T12" fmla="*/ 377 w 448"/>
                  <a:gd name="T13" fmla="*/ 114 h 186"/>
                  <a:gd name="T14" fmla="*/ 419 w 448"/>
                  <a:gd name="T15" fmla="*/ 150 h 186"/>
                  <a:gd name="T16" fmla="*/ 448 w 448"/>
                  <a:gd name="T17" fmla="*/ 186 h 186"/>
                  <a:gd name="T18" fmla="*/ 448 w 448"/>
                  <a:gd name="T19" fmla="*/ 162 h 186"/>
                  <a:gd name="T20" fmla="*/ 413 w 448"/>
                  <a:gd name="T21" fmla="*/ 126 h 186"/>
                  <a:gd name="T22" fmla="*/ 371 w 448"/>
                  <a:gd name="T23" fmla="*/ 96 h 186"/>
                  <a:gd name="T24" fmla="*/ 323 w 448"/>
                  <a:gd name="T25" fmla="*/ 66 h 186"/>
                  <a:gd name="T26" fmla="*/ 269 w 448"/>
                  <a:gd name="T27" fmla="*/ 48 h 186"/>
                  <a:gd name="T28" fmla="*/ 144 w 448"/>
                  <a:gd name="T29" fmla="*/ 12 h 186"/>
                  <a:gd name="T30" fmla="*/ 78 w 448"/>
                  <a:gd name="T31" fmla="*/ 6 h 186"/>
                  <a:gd name="T32" fmla="*/ 6 w 448"/>
                  <a:gd name="T33" fmla="*/ 0 h 186"/>
                  <a:gd name="T34" fmla="*/ 0 w 448"/>
                  <a:gd name="T35" fmla="*/ 0 h 186"/>
                  <a:gd name="T36" fmla="*/ 0 w 448"/>
                  <a:gd name="T37" fmla="*/ 0 h 186"/>
                  <a:gd name="T38" fmla="*/ 0 w 448"/>
                  <a:gd name="T39" fmla="*/ 6 h 186"/>
                  <a:gd name="T40" fmla="*/ 0 w 448"/>
                  <a:gd name="T41" fmla="*/ 6 h 186"/>
                  <a:gd name="T42" fmla="*/ 6 w 448"/>
                  <a:gd name="T43" fmla="*/ 6 h 186"/>
                  <a:gd name="T44" fmla="*/ 6 w 448"/>
                  <a:gd name="T45" fmla="*/ 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23" name="Freeform 27"/>
              <p:cNvSpPr>
                <a:spLocks/>
              </p:cNvSpPr>
              <p:nvPr/>
            </p:nvSpPr>
            <p:spPr bwMode="hidden">
              <a:xfrm>
                <a:off x="2142" y="3852"/>
                <a:ext cx="892" cy="462"/>
              </a:xfrm>
              <a:custGeom>
                <a:avLst/>
                <a:gdLst>
                  <a:gd name="T0" fmla="*/ 23 w 890"/>
                  <a:gd name="T1" fmla="*/ 276 h 462"/>
                  <a:gd name="T2" fmla="*/ 29 w 890"/>
                  <a:gd name="T3" fmla="*/ 222 h 462"/>
                  <a:gd name="T4" fmla="*/ 59 w 890"/>
                  <a:gd name="T5" fmla="*/ 174 h 462"/>
                  <a:gd name="T6" fmla="*/ 95 w 890"/>
                  <a:gd name="T7" fmla="*/ 132 h 462"/>
                  <a:gd name="T8" fmla="*/ 149 w 890"/>
                  <a:gd name="T9" fmla="*/ 96 h 462"/>
                  <a:gd name="T10" fmla="*/ 209 w 890"/>
                  <a:gd name="T11" fmla="*/ 60 h 462"/>
                  <a:gd name="T12" fmla="*/ 281 w 890"/>
                  <a:gd name="T13" fmla="*/ 36 h 462"/>
                  <a:gd name="T14" fmla="*/ 364 w 890"/>
                  <a:gd name="T15" fmla="*/ 24 h 462"/>
                  <a:gd name="T16" fmla="*/ 448 w 890"/>
                  <a:gd name="T17" fmla="*/ 18 h 462"/>
                  <a:gd name="T18" fmla="*/ 532 w 890"/>
                  <a:gd name="T19" fmla="*/ 24 h 462"/>
                  <a:gd name="T20" fmla="*/ 609 w 890"/>
                  <a:gd name="T21" fmla="*/ 36 h 462"/>
                  <a:gd name="T22" fmla="*/ 681 w 890"/>
                  <a:gd name="T23" fmla="*/ 60 h 462"/>
                  <a:gd name="T24" fmla="*/ 741 w 890"/>
                  <a:gd name="T25" fmla="*/ 96 h 462"/>
                  <a:gd name="T26" fmla="*/ 795 w 890"/>
                  <a:gd name="T27" fmla="*/ 132 h 462"/>
                  <a:gd name="T28" fmla="*/ 831 w 890"/>
                  <a:gd name="T29" fmla="*/ 174 h 462"/>
                  <a:gd name="T30" fmla="*/ 861 w 890"/>
                  <a:gd name="T31" fmla="*/ 222 h 462"/>
                  <a:gd name="T32" fmla="*/ 867 w 890"/>
                  <a:gd name="T33" fmla="*/ 276 h 462"/>
                  <a:gd name="T34" fmla="*/ 855 w 890"/>
                  <a:gd name="T35" fmla="*/ 330 h 462"/>
                  <a:gd name="T36" fmla="*/ 831 w 890"/>
                  <a:gd name="T37" fmla="*/ 378 h 462"/>
                  <a:gd name="T38" fmla="*/ 783 w 890"/>
                  <a:gd name="T39" fmla="*/ 426 h 462"/>
                  <a:gd name="T40" fmla="*/ 723 w 890"/>
                  <a:gd name="T41" fmla="*/ 462 h 462"/>
                  <a:gd name="T42" fmla="*/ 765 w 890"/>
                  <a:gd name="T43" fmla="*/ 462 h 462"/>
                  <a:gd name="T44" fmla="*/ 819 w 890"/>
                  <a:gd name="T45" fmla="*/ 426 h 462"/>
                  <a:gd name="T46" fmla="*/ 855 w 890"/>
                  <a:gd name="T47" fmla="*/ 378 h 462"/>
                  <a:gd name="T48" fmla="*/ 884 w 890"/>
                  <a:gd name="T49" fmla="*/ 330 h 462"/>
                  <a:gd name="T50" fmla="*/ 890 w 890"/>
                  <a:gd name="T51" fmla="*/ 276 h 462"/>
                  <a:gd name="T52" fmla="*/ 884 w 890"/>
                  <a:gd name="T53" fmla="*/ 222 h 462"/>
                  <a:gd name="T54" fmla="*/ 855 w 890"/>
                  <a:gd name="T55" fmla="*/ 168 h 462"/>
                  <a:gd name="T56" fmla="*/ 813 w 890"/>
                  <a:gd name="T57" fmla="*/ 120 h 462"/>
                  <a:gd name="T58" fmla="*/ 759 w 890"/>
                  <a:gd name="T59" fmla="*/ 84 h 462"/>
                  <a:gd name="T60" fmla="*/ 693 w 890"/>
                  <a:gd name="T61" fmla="*/ 48 h 462"/>
                  <a:gd name="T62" fmla="*/ 621 w 890"/>
                  <a:gd name="T63" fmla="*/ 24 h 462"/>
                  <a:gd name="T64" fmla="*/ 538 w 890"/>
                  <a:gd name="T65" fmla="*/ 6 h 462"/>
                  <a:gd name="T66" fmla="*/ 448 w 890"/>
                  <a:gd name="T67" fmla="*/ 0 h 462"/>
                  <a:gd name="T68" fmla="*/ 358 w 890"/>
                  <a:gd name="T69" fmla="*/ 6 h 462"/>
                  <a:gd name="T70" fmla="*/ 275 w 890"/>
                  <a:gd name="T71" fmla="*/ 24 h 462"/>
                  <a:gd name="T72" fmla="*/ 197 w 890"/>
                  <a:gd name="T73" fmla="*/ 48 h 462"/>
                  <a:gd name="T74" fmla="*/ 131 w 890"/>
                  <a:gd name="T75" fmla="*/ 84 h 462"/>
                  <a:gd name="T76" fmla="*/ 77 w 890"/>
                  <a:gd name="T77" fmla="*/ 120 h 462"/>
                  <a:gd name="T78" fmla="*/ 35 w 890"/>
                  <a:gd name="T79" fmla="*/ 168 h 462"/>
                  <a:gd name="T80" fmla="*/ 12 w 890"/>
                  <a:gd name="T81" fmla="*/ 222 h 462"/>
                  <a:gd name="T82" fmla="*/ 0 w 890"/>
                  <a:gd name="T83" fmla="*/ 276 h 462"/>
                  <a:gd name="T84" fmla="*/ 6 w 890"/>
                  <a:gd name="T85" fmla="*/ 330 h 462"/>
                  <a:gd name="T86" fmla="*/ 35 w 890"/>
                  <a:gd name="T87" fmla="*/ 378 h 462"/>
                  <a:gd name="T88" fmla="*/ 71 w 890"/>
                  <a:gd name="T89" fmla="*/ 426 h 462"/>
                  <a:gd name="T90" fmla="*/ 125 w 890"/>
                  <a:gd name="T91" fmla="*/ 462 h 462"/>
                  <a:gd name="T92" fmla="*/ 167 w 890"/>
                  <a:gd name="T93" fmla="*/ 462 h 462"/>
                  <a:gd name="T94" fmla="*/ 107 w 890"/>
                  <a:gd name="T95" fmla="*/ 426 h 462"/>
                  <a:gd name="T96" fmla="*/ 59 w 890"/>
                  <a:gd name="T97" fmla="*/ 378 h 462"/>
                  <a:gd name="T98" fmla="*/ 35 w 890"/>
                  <a:gd name="T99" fmla="*/ 330 h 462"/>
                  <a:gd name="T100" fmla="*/ 23 w 890"/>
                  <a:gd name="T101" fmla="*/ 276 h 462"/>
                  <a:gd name="T102" fmla="*/ 23 w 890"/>
                  <a:gd name="T103" fmla="*/ 27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24" name="Freeform 28"/>
              <p:cNvSpPr>
                <a:spLocks/>
              </p:cNvSpPr>
              <p:nvPr/>
            </p:nvSpPr>
            <p:spPr bwMode="hidden">
              <a:xfrm>
                <a:off x="2082" y="3828"/>
                <a:ext cx="407" cy="486"/>
              </a:xfrm>
              <a:custGeom>
                <a:avLst/>
                <a:gdLst>
                  <a:gd name="T0" fmla="*/ 18 w 406"/>
                  <a:gd name="T1" fmla="*/ 300 h 486"/>
                  <a:gd name="T2" fmla="*/ 24 w 406"/>
                  <a:gd name="T3" fmla="*/ 246 h 486"/>
                  <a:gd name="T4" fmla="*/ 48 w 406"/>
                  <a:gd name="T5" fmla="*/ 198 h 486"/>
                  <a:gd name="T6" fmla="*/ 83 w 406"/>
                  <a:gd name="T7" fmla="*/ 150 h 486"/>
                  <a:gd name="T8" fmla="*/ 131 w 406"/>
                  <a:gd name="T9" fmla="*/ 108 h 486"/>
                  <a:gd name="T10" fmla="*/ 185 w 406"/>
                  <a:gd name="T11" fmla="*/ 72 h 486"/>
                  <a:gd name="T12" fmla="*/ 251 w 406"/>
                  <a:gd name="T13" fmla="*/ 42 h 486"/>
                  <a:gd name="T14" fmla="*/ 329 w 406"/>
                  <a:gd name="T15" fmla="*/ 24 h 486"/>
                  <a:gd name="T16" fmla="*/ 406 w 406"/>
                  <a:gd name="T17" fmla="*/ 6 h 486"/>
                  <a:gd name="T18" fmla="*/ 406 w 406"/>
                  <a:gd name="T19" fmla="*/ 0 h 486"/>
                  <a:gd name="T20" fmla="*/ 323 w 406"/>
                  <a:gd name="T21" fmla="*/ 12 h 486"/>
                  <a:gd name="T22" fmla="*/ 245 w 406"/>
                  <a:gd name="T23" fmla="*/ 36 h 486"/>
                  <a:gd name="T24" fmla="*/ 179 w 406"/>
                  <a:gd name="T25" fmla="*/ 66 h 486"/>
                  <a:gd name="T26" fmla="*/ 119 w 406"/>
                  <a:gd name="T27" fmla="*/ 102 h 486"/>
                  <a:gd name="T28" fmla="*/ 72 w 406"/>
                  <a:gd name="T29" fmla="*/ 144 h 486"/>
                  <a:gd name="T30" fmla="*/ 30 w 406"/>
                  <a:gd name="T31" fmla="*/ 192 h 486"/>
                  <a:gd name="T32" fmla="*/ 6 w 406"/>
                  <a:gd name="T33" fmla="*/ 246 h 486"/>
                  <a:gd name="T34" fmla="*/ 0 w 406"/>
                  <a:gd name="T35" fmla="*/ 300 h 486"/>
                  <a:gd name="T36" fmla="*/ 6 w 406"/>
                  <a:gd name="T37" fmla="*/ 348 h 486"/>
                  <a:gd name="T38" fmla="*/ 30 w 406"/>
                  <a:gd name="T39" fmla="*/ 396 h 486"/>
                  <a:gd name="T40" fmla="*/ 66 w 406"/>
                  <a:gd name="T41" fmla="*/ 444 h 486"/>
                  <a:gd name="T42" fmla="*/ 107 w 406"/>
                  <a:gd name="T43" fmla="*/ 486 h 486"/>
                  <a:gd name="T44" fmla="*/ 131 w 406"/>
                  <a:gd name="T45" fmla="*/ 486 h 486"/>
                  <a:gd name="T46" fmla="*/ 83 w 406"/>
                  <a:gd name="T47" fmla="*/ 450 h 486"/>
                  <a:gd name="T48" fmla="*/ 48 w 406"/>
                  <a:gd name="T49" fmla="*/ 402 h 486"/>
                  <a:gd name="T50" fmla="*/ 24 w 406"/>
                  <a:gd name="T51" fmla="*/ 354 h 486"/>
                  <a:gd name="T52" fmla="*/ 18 w 406"/>
                  <a:gd name="T53" fmla="*/ 300 h 486"/>
                  <a:gd name="T54" fmla="*/ 18 w 406"/>
                  <a:gd name="T55" fmla="*/ 30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25" name="Freeform 29"/>
              <p:cNvSpPr>
                <a:spLocks/>
              </p:cNvSpPr>
              <p:nvPr/>
            </p:nvSpPr>
            <p:spPr bwMode="hidden">
              <a:xfrm>
                <a:off x="2987" y="4044"/>
                <a:ext cx="108" cy="252"/>
              </a:xfrm>
              <a:custGeom>
                <a:avLst/>
                <a:gdLst>
                  <a:gd name="T0" fmla="*/ 89 w 107"/>
                  <a:gd name="T1" fmla="*/ 84 h 252"/>
                  <a:gd name="T2" fmla="*/ 83 w 107"/>
                  <a:gd name="T3" fmla="*/ 132 h 252"/>
                  <a:gd name="T4" fmla="*/ 65 w 107"/>
                  <a:gd name="T5" fmla="*/ 174 h 252"/>
                  <a:gd name="T6" fmla="*/ 36 w 107"/>
                  <a:gd name="T7" fmla="*/ 216 h 252"/>
                  <a:gd name="T8" fmla="*/ 0 w 107"/>
                  <a:gd name="T9" fmla="*/ 252 h 252"/>
                  <a:gd name="T10" fmla="*/ 18 w 107"/>
                  <a:gd name="T11" fmla="*/ 252 h 252"/>
                  <a:gd name="T12" fmla="*/ 53 w 107"/>
                  <a:gd name="T13" fmla="*/ 216 h 252"/>
                  <a:gd name="T14" fmla="*/ 83 w 107"/>
                  <a:gd name="T15" fmla="*/ 174 h 252"/>
                  <a:gd name="T16" fmla="*/ 101 w 107"/>
                  <a:gd name="T17" fmla="*/ 132 h 252"/>
                  <a:gd name="T18" fmla="*/ 107 w 107"/>
                  <a:gd name="T19" fmla="*/ 84 h 252"/>
                  <a:gd name="T20" fmla="*/ 101 w 107"/>
                  <a:gd name="T21" fmla="*/ 42 h 252"/>
                  <a:gd name="T22" fmla="*/ 89 w 107"/>
                  <a:gd name="T23" fmla="*/ 0 h 252"/>
                  <a:gd name="T24" fmla="*/ 65 w 107"/>
                  <a:gd name="T25" fmla="*/ 0 h 252"/>
                  <a:gd name="T26" fmla="*/ 83 w 107"/>
                  <a:gd name="T27" fmla="*/ 42 h 252"/>
                  <a:gd name="T28" fmla="*/ 89 w 107"/>
                  <a:gd name="T29" fmla="*/ 84 h 252"/>
                  <a:gd name="T30" fmla="*/ 89 w 107"/>
                  <a:gd name="T31" fmla="*/ 8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1079" name="Freeform 30"/>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80" name="Freeform 31"/>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28" name="Freeform 32"/>
              <p:cNvSpPr>
                <a:spLocks/>
              </p:cNvSpPr>
              <p:nvPr/>
            </p:nvSpPr>
            <p:spPr bwMode="hidden">
              <a:xfrm>
                <a:off x="2951" y="3751"/>
                <a:ext cx="360" cy="563"/>
              </a:xfrm>
              <a:custGeom>
                <a:avLst/>
                <a:gdLst>
                  <a:gd name="T0" fmla="*/ 360 w 360"/>
                  <a:gd name="T1" fmla="*/ 365 h 563"/>
                  <a:gd name="T2" fmla="*/ 353 w 360"/>
                  <a:gd name="T3" fmla="*/ 305 h 563"/>
                  <a:gd name="T4" fmla="*/ 335 w 360"/>
                  <a:gd name="T5" fmla="*/ 251 h 563"/>
                  <a:gd name="T6" fmla="*/ 305 w 360"/>
                  <a:gd name="T7" fmla="*/ 204 h 563"/>
                  <a:gd name="T8" fmla="*/ 262 w 360"/>
                  <a:gd name="T9" fmla="*/ 156 h 563"/>
                  <a:gd name="T10" fmla="*/ 213 w 360"/>
                  <a:gd name="T11" fmla="*/ 108 h 563"/>
                  <a:gd name="T12" fmla="*/ 159 w 360"/>
                  <a:gd name="T13" fmla="*/ 66 h 563"/>
                  <a:gd name="T14" fmla="*/ 92 w 360"/>
                  <a:gd name="T15" fmla="*/ 30 h 563"/>
                  <a:gd name="T16" fmla="*/ 19 w 360"/>
                  <a:gd name="T17" fmla="*/ 0 h 563"/>
                  <a:gd name="T18" fmla="*/ 0 w 360"/>
                  <a:gd name="T19" fmla="*/ 12 h 563"/>
                  <a:gd name="T20" fmla="*/ 67 w 360"/>
                  <a:gd name="T21" fmla="*/ 42 h 563"/>
                  <a:gd name="T22" fmla="*/ 134 w 360"/>
                  <a:gd name="T23" fmla="*/ 78 h 563"/>
                  <a:gd name="T24" fmla="*/ 189 w 360"/>
                  <a:gd name="T25" fmla="*/ 114 h 563"/>
                  <a:gd name="T26" fmla="*/ 238 w 360"/>
                  <a:gd name="T27" fmla="*/ 162 h 563"/>
                  <a:gd name="T28" fmla="*/ 274 w 360"/>
                  <a:gd name="T29" fmla="*/ 210 h 563"/>
                  <a:gd name="T30" fmla="*/ 299 w 360"/>
                  <a:gd name="T31" fmla="*/ 257 h 563"/>
                  <a:gd name="T32" fmla="*/ 317 w 360"/>
                  <a:gd name="T33" fmla="*/ 311 h 563"/>
                  <a:gd name="T34" fmla="*/ 323 w 360"/>
                  <a:gd name="T35" fmla="*/ 365 h 563"/>
                  <a:gd name="T36" fmla="*/ 317 w 360"/>
                  <a:gd name="T37" fmla="*/ 419 h 563"/>
                  <a:gd name="T38" fmla="*/ 299 w 360"/>
                  <a:gd name="T39" fmla="*/ 467 h 563"/>
                  <a:gd name="T40" fmla="*/ 274 w 360"/>
                  <a:gd name="T41" fmla="*/ 515 h 563"/>
                  <a:gd name="T42" fmla="*/ 238 w 360"/>
                  <a:gd name="T43" fmla="*/ 563 h 563"/>
                  <a:gd name="T44" fmla="*/ 268 w 360"/>
                  <a:gd name="T45" fmla="*/ 563 h 563"/>
                  <a:gd name="T46" fmla="*/ 311 w 360"/>
                  <a:gd name="T47" fmla="*/ 515 h 563"/>
                  <a:gd name="T48" fmla="*/ 335 w 360"/>
                  <a:gd name="T49" fmla="*/ 467 h 563"/>
                  <a:gd name="T50" fmla="*/ 353 w 360"/>
                  <a:gd name="T51" fmla="*/ 419 h 563"/>
                  <a:gd name="T52" fmla="*/ 360 w 360"/>
                  <a:gd name="T53" fmla="*/ 365 h 563"/>
                  <a:gd name="T54" fmla="*/ 360 w 360"/>
                  <a:gd name="T55" fmla="*/ 365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29" name="Freeform 33"/>
              <p:cNvSpPr>
                <a:spLocks/>
              </p:cNvSpPr>
              <p:nvPr/>
            </p:nvSpPr>
            <p:spPr bwMode="hidden">
              <a:xfrm>
                <a:off x="2318" y="3631"/>
                <a:ext cx="1078" cy="425"/>
              </a:xfrm>
              <a:custGeom>
                <a:avLst/>
                <a:gdLst>
                  <a:gd name="T0" fmla="*/ 1053 w 1078"/>
                  <a:gd name="T1" fmla="*/ 425 h 425"/>
                  <a:gd name="T2" fmla="*/ 1078 w 1078"/>
                  <a:gd name="T3" fmla="*/ 419 h 425"/>
                  <a:gd name="T4" fmla="*/ 1066 w 1078"/>
                  <a:gd name="T5" fmla="*/ 377 h 425"/>
                  <a:gd name="T6" fmla="*/ 1047 w 1078"/>
                  <a:gd name="T7" fmla="*/ 336 h 425"/>
                  <a:gd name="T8" fmla="*/ 986 w 1078"/>
                  <a:gd name="T9" fmla="*/ 252 h 425"/>
                  <a:gd name="T10" fmla="*/ 907 w 1078"/>
                  <a:gd name="T11" fmla="*/ 180 h 425"/>
                  <a:gd name="T12" fmla="*/ 810 w 1078"/>
                  <a:gd name="T13" fmla="*/ 120 h 425"/>
                  <a:gd name="T14" fmla="*/ 694 w 1078"/>
                  <a:gd name="T15" fmla="*/ 72 h 425"/>
                  <a:gd name="T16" fmla="*/ 560 w 1078"/>
                  <a:gd name="T17" fmla="*/ 30 h 425"/>
                  <a:gd name="T18" fmla="*/ 420 w 1078"/>
                  <a:gd name="T19" fmla="*/ 6 h 425"/>
                  <a:gd name="T20" fmla="*/ 268 w 1078"/>
                  <a:gd name="T21" fmla="*/ 0 h 425"/>
                  <a:gd name="T22" fmla="*/ 134 w 1078"/>
                  <a:gd name="T23" fmla="*/ 6 h 425"/>
                  <a:gd name="T24" fmla="*/ 0 w 1078"/>
                  <a:gd name="T25" fmla="*/ 24 h 425"/>
                  <a:gd name="T26" fmla="*/ 12 w 1078"/>
                  <a:gd name="T27" fmla="*/ 36 h 425"/>
                  <a:gd name="T28" fmla="*/ 134 w 1078"/>
                  <a:gd name="T29" fmla="*/ 18 h 425"/>
                  <a:gd name="T30" fmla="*/ 268 w 1078"/>
                  <a:gd name="T31" fmla="*/ 12 h 425"/>
                  <a:gd name="T32" fmla="*/ 420 w 1078"/>
                  <a:gd name="T33" fmla="*/ 18 h 425"/>
                  <a:gd name="T34" fmla="*/ 554 w 1078"/>
                  <a:gd name="T35" fmla="*/ 42 h 425"/>
                  <a:gd name="T36" fmla="*/ 682 w 1078"/>
                  <a:gd name="T37" fmla="*/ 84 h 425"/>
                  <a:gd name="T38" fmla="*/ 798 w 1078"/>
                  <a:gd name="T39" fmla="*/ 132 h 425"/>
                  <a:gd name="T40" fmla="*/ 895 w 1078"/>
                  <a:gd name="T41" fmla="*/ 192 h 425"/>
                  <a:gd name="T42" fmla="*/ 968 w 1078"/>
                  <a:gd name="T43" fmla="*/ 264 h 425"/>
                  <a:gd name="T44" fmla="*/ 999 w 1078"/>
                  <a:gd name="T45" fmla="*/ 300 h 425"/>
                  <a:gd name="T46" fmla="*/ 1023 w 1078"/>
                  <a:gd name="T47" fmla="*/ 342 h 425"/>
                  <a:gd name="T48" fmla="*/ 1041 w 1078"/>
                  <a:gd name="T49" fmla="*/ 383 h 425"/>
                  <a:gd name="T50" fmla="*/ 1053 w 1078"/>
                  <a:gd name="T51" fmla="*/ 425 h 425"/>
                  <a:gd name="T52" fmla="*/ 1053 w 1078"/>
                  <a:gd name="T53"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0" name="Freeform 34"/>
              <p:cNvSpPr>
                <a:spLocks/>
              </p:cNvSpPr>
              <p:nvPr/>
            </p:nvSpPr>
            <p:spPr bwMode="hidden">
              <a:xfrm>
                <a:off x="3304" y="4080"/>
                <a:ext cx="98" cy="234"/>
              </a:xfrm>
              <a:custGeom>
                <a:avLst/>
                <a:gdLst>
                  <a:gd name="T0" fmla="*/ 0 w 98"/>
                  <a:gd name="T1" fmla="*/ 234 h 234"/>
                  <a:gd name="T2" fmla="*/ 25 w 98"/>
                  <a:gd name="T3" fmla="*/ 234 h 234"/>
                  <a:gd name="T4" fmla="*/ 55 w 98"/>
                  <a:gd name="T5" fmla="*/ 186 h 234"/>
                  <a:gd name="T6" fmla="*/ 80 w 98"/>
                  <a:gd name="T7" fmla="*/ 138 h 234"/>
                  <a:gd name="T8" fmla="*/ 92 w 98"/>
                  <a:gd name="T9" fmla="*/ 90 h 234"/>
                  <a:gd name="T10" fmla="*/ 98 w 98"/>
                  <a:gd name="T11" fmla="*/ 36 h 234"/>
                  <a:gd name="T12" fmla="*/ 98 w 98"/>
                  <a:gd name="T13" fmla="*/ 0 h 234"/>
                  <a:gd name="T14" fmla="*/ 74 w 98"/>
                  <a:gd name="T15" fmla="*/ 0 h 234"/>
                  <a:gd name="T16" fmla="*/ 74 w 98"/>
                  <a:gd name="T17" fmla="*/ 36 h 234"/>
                  <a:gd name="T18" fmla="*/ 67 w 98"/>
                  <a:gd name="T19" fmla="*/ 90 h 234"/>
                  <a:gd name="T20" fmla="*/ 55 w 98"/>
                  <a:gd name="T21" fmla="*/ 138 h 234"/>
                  <a:gd name="T22" fmla="*/ 31 w 98"/>
                  <a:gd name="T23" fmla="*/ 186 h 234"/>
                  <a:gd name="T24" fmla="*/ 0 w 98"/>
                  <a:gd name="T25" fmla="*/ 234 h 234"/>
                  <a:gd name="T26" fmla="*/ 0 w 98"/>
                  <a:gd name="T27"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1084" name="Freeform 35"/>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36" name="Group 36"/>
            <p:cNvGrpSpPr>
              <a:grpSpLocks/>
            </p:cNvGrpSpPr>
            <p:nvPr userDrawn="1"/>
          </p:nvGrpSpPr>
          <p:grpSpPr bwMode="auto">
            <a:xfrm>
              <a:off x="4128" y="3360"/>
              <a:ext cx="1351" cy="821"/>
              <a:chOff x="4128" y="3360"/>
              <a:chExt cx="1351" cy="821"/>
            </a:xfrm>
          </p:grpSpPr>
          <p:sp>
            <p:nvSpPr>
              <p:cNvPr id="4133" name="Freeform 37"/>
              <p:cNvSpPr>
                <a:spLocks noEditPoints="1"/>
              </p:cNvSpPr>
              <p:nvPr/>
            </p:nvSpPr>
            <p:spPr bwMode="hidden">
              <a:xfrm>
                <a:off x="4200" y="3402"/>
                <a:ext cx="1201" cy="731"/>
              </a:xfrm>
              <a:custGeom>
                <a:avLst/>
                <a:gdLst>
                  <a:gd name="T0" fmla="*/ 484 w 1201"/>
                  <a:gd name="T1" fmla="*/ 6 h 731"/>
                  <a:gd name="T2" fmla="*/ 263 w 1201"/>
                  <a:gd name="T3" fmla="*/ 60 h 731"/>
                  <a:gd name="T4" fmla="*/ 101 w 1201"/>
                  <a:gd name="T5" fmla="*/ 162 h 731"/>
                  <a:gd name="T6" fmla="*/ 12 w 1201"/>
                  <a:gd name="T7" fmla="*/ 294 h 731"/>
                  <a:gd name="T8" fmla="*/ 0 w 1201"/>
                  <a:gd name="T9" fmla="*/ 366 h 731"/>
                  <a:gd name="T10" fmla="*/ 12 w 1201"/>
                  <a:gd name="T11" fmla="*/ 437 h 731"/>
                  <a:gd name="T12" fmla="*/ 101 w 1201"/>
                  <a:gd name="T13" fmla="*/ 569 h 731"/>
                  <a:gd name="T14" fmla="*/ 263 w 1201"/>
                  <a:gd name="T15" fmla="*/ 671 h 731"/>
                  <a:gd name="T16" fmla="*/ 484 w 1201"/>
                  <a:gd name="T17" fmla="*/ 725 h 731"/>
                  <a:gd name="T18" fmla="*/ 723 w 1201"/>
                  <a:gd name="T19" fmla="*/ 725 h 731"/>
                  <a:gd name="T20" fmla="*/ 938 w 1201"/>
                  <a:gd name="T21" fmla="*/ 671 h 731"/>
                  <a:gd name="T22" fmla="*/ 1100 w 1201"/>
                  <a:gd name="T23" fmla="*/ 569 h 731"/>
                  <a:gd name="T24" fmla="*/ 1189 w 1201"/>
                  <a:gd name="T25" fmla="*/ 437 h 731"/>
                  <a:gd name="T26" fmla="*/ 1201 w 1201"/>
                  <a:gd name="T27" fmla="*/ 366 h 731"/>
                  <a:gd name="T28" fmla="*/ 1189 w 1201"/>
                  <a:gd name="T29" fmla="*/ 294 h 731"/>
                  <a:gd name="T30" fmla="*/ 1100 w 1201"/>
                  <a:gd name="T31" fmla="*/ 162 h 731"/>
                  <a:gd name="T32" fmla="*/ 938 w 1201"/>
                  <a:gd name="T33" fmla="*/ 60 h 731"/>
                  <a:gd name="T34" fmla="*/ 723 w 1201"/>
                  <a:gd name="T35" fmla="*/ 6 h 731"/>
                  <a:gd name="T36" fmla="*/ 604 w 1201"/>
                  <a:gd name="T37" fmla="*/ 0 h 731"/>
                  <a:gd name="T38" fmla="*/ 490 w 1201"/>
                  <a:gd name="T39" fmla="*/ 701 h 731"/>
                  <a:gd name="T40" fmla="*/ 287 w 1201"/>
                  <a:gd name="T41" fmla="*/ 647 h 731"/>
                  <a:gd name="T42" fmla="*/ 131 w 1201"/>
                  <a:gd name="T43" fmla="*/ 557 h 731"/>
                  <a:gd name="T44" fmla="*/ 48 w 1201"/>
                  <a:gd name="T45" fmla="*/ 437 h 731"/>
                  <a:gd name="T46" fmla="*/ 36 w 1201"/>
                  <a:gd name="T47" fmla="*/ 366 h 731"/>
                  <a:gd name="T48" fmla="*/ 48 w 1201"/>
                  <a:gd name="T49" fmla="*/ 300 h 731"/>
                  <a:gd name="T50" fmla="*/ 131 w 1201"/>
                  <a:gd name="T51" fmla="*/ 174 h 731"/>
                  <a:gd name="T52" fmla="*/ 287 w 1201"/>
                  <a:gd name="T53" fmla="*/ 84 h 731"/>
                  <a:gd name="T54" fmla="*/ 490 w 1201"/>
                  <a:gd name="T55" fmla="*/ 30 h 731"/>
                  <a:gd name="T56" fmla="*/ 717 w 1201"/>
                  <a:gd name="T57" fmla="*/ 30 h 731"/>
                  <a:gd name="T58" fmla="*/ 920 w 1201"/>
                  <a:gd name="T59" fmla="*/ 84 h 731"/>
                  <a:gd name="T60" fmla="*/ 1070 w 1201"/>
                  <a:gd name="T61" fmla="*/ 174 h 731"/>
                  <a:gd name="T62" fmla="*/ 1153 w 1201"/>
                  <a:gd name="T63" fmla="*/ 300 h 731"/>
                  <a:gd name="T64" fmla="*/ 1153 w 1201"/>
                  <a:gd name="T65" fmla="*/ 437 h 731"/>
                  <a:gd name="T66" fmla="*/ 1070 w 1201"/>
                  <a:gd name="T67" fmla="*/ 557 h 731"/>
                  <a:gd name="T68" fmla="*/ 920 w 1201"/>
                  <a:gd name="T69" fmla="*/ 647 h 731"/>
                  <a:gd name="T70" fmla="*/ 717 w 1201"/>
                  <a:gd name="T71" fmla="*/ 701 h 731"/>
                  <a:gd name="T72" fmla="*/ 604 w 1201"/>
                  <a:gd name="T73" fmla="*/ 707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4" name="Freeform 38"/>
              <p:cNvSpPr>
                <a:spLocks/>
              </p:cNvSpPr>
              <p:nvPr/>
            </p:nvSpPr>
            <p:spPr bwMode="hidden">
              <a:xfrm>
                <a:off x="4128" y="3366"/>
                <a:ext cx="544" cy="737"/>
              </a:xfrm>
              <a:custGeom>
                <a:avLst/>
                <a:gdLst>
                  <a:gd name="T0" fmla="*/ 24 w 544"/>
                  <a:gd name="T1" fmla="*/ 402 h 737"/>
                  <a:gd name="T2" fmla="*/ 36 w 544"/>
                  <a:gd name="T3" fmla="*/ 330 h 737"/>
                  <a:gd name="T4" fmla="*/ 66 w 544"/>
                  <a:gd name="T5" fmla="*/ 264 h 737"/>
                  <a:gd name="T6" fmla="*/ 108 w 544"/>
                  <a:gd name="T7" fmla="*/ 204 h 737"/>
                  <a:gd name="T8" fmla="*/ 173 w 544"/>
                  <a:gd name="T9" fmla="*/ 150 h 737"/>
                  <a:gd name="T10" fmla="*/ 251 w 544"/>
                  <a:gd name="T11" fmla="*/ 102 h 737"/>
                  <a:gd name="T12" fmla="*/ 335 w 544"/>
                  <a:gd name="T13" fmla="*/ 60 h 737"/>
                  <a:gd name="T14" fmla="*/ 436 w 544"/>
                  <a:gd name="T15" fmla="*/ 30 h 737"/>
                  <a:gd name="T16" fmla="*/ 544 w 544"/>
                  <a:gd name="T17" fmla="*/ 12 h 737"/>
                  <a:gd name="T18" fmla="*/ 544 w 544"/>
                  <a:gd name="T19" fmla="*/ 0 h 737"/>
                  <a:gd name="T20" fmla="*/ 430 w 544"/>
                  <a:gd name="T21" fmla="*/ 18 h 737"/>
                  <a:gd name="T22" fmla="*/ 329 w 544"/>
                  <a:gd name="T23" fmla="*/ 48 h 737"/>
                  <a:gd name="T24" fmla="*/ 233 w 544"/>
                  <a:gd name="T25" fmla="*/ 90 h 737"/>
                  <a:gd name="T26" fmla="*/ 155 w 544"/>
                  <a:gd name="T27" fmla="*/ 138 h 737"/>
                  <a:gd name="T28" fmla="*/ 90 w 544"/>
                  <a:gd name="T29" fmla="*/ 198 h 737"/>
                  <a:gd name="T30" fmla="*/ 42 w 544"/>
                  <a:gd name="T31" fmla="*/ 258 h 737"/>
                  <a:gd name="T32" fmla="*/ 12 w 544"/>
                  <a:gd name="T33" fmla="*/ 330 h 737"/>
                  <a:gd name="T34" fmla="*/ 0 w 544"/>
                  <a:gd name="T35" fmla="*/ 402 h 737"/>
                  <a:gd name="T36" fmla="*/ 6 w 544"/>
                  <a:gd name="T37" fmla="*/ 455 h 737"/>
                  <a:gd name="T38" fmla="*/ 18 w 544"/>
                  <a:gd name="T39" fmla="*/ 503 h 737"/>
                  <a:gd name="T40" fmla="*/ 42 w 544"/>
                  <a:gd name="T41" fmla="*/ 545 h 737"/>
                  <a:gd name="T42" fmla="*/ 78 w 544"/>
                  <a:gd name="T43" fmla="*/ 593 h 737"/>
                  <a:gd name="T44" fmla="*/ 114 w 544"/>
                  <a:gd name="T45" fmla="*/ 635 h 737"/>
                  <a:gd name="T46" fmla="*/ 161 w 544"/>
                  <a:gd name="T47" fmla="*/ 671 h 737"/>
                  <a:gd name="T48" fmla="*/ 221 w 544"/>
                  <a:gd name="T49" fmla="*/ 707 h 737"/>
                  <a:gd name="T50" fmla="*/ 281 w 544"/>
                  <a:gd name="T51" fmla="*/ 737 h 737"/>
                  <a:gd name="T52" fmla="*/ 323 w 544"/>
                  <a:gd name="T53" fmla="*/ 737 h 737"/>
                  <a:gd name="T54" fmla="*/ 257 w 544"/>
                  <a:gd name="T55" fmla="*/ 707 h 737"/>
                  <a:gd name="T56" fmla="*/ 203 w 544"/>
                  <a:gd name="T57" fmla="*/ 671 h 737"/>
                  <a:gd name="T58" fmla="*/ 149 w 544"/>
                  <a:gd name="T59" fmla="*/ 635 h 737"/>
                  <a:gd name="T60" fmla="*/ 108 w 544"/>
                  <a:gd name="T61" fmla="*/ 593 h 737"/>
                  <a:gd name="T62" fmla="*/ 72 w 544"/>
                  <a:gd name="T63" fmla="*/ 551 h 737"/>
                  <a:gd name="T64" fmla="*/ 48 w 544"/>
                  <a:gd name="T65" fmla="*/ 503 h 737"/>
                  <a:gd name="T66" fmla="*/ 30 w 544"/>
                  <a:gd name="T67" fmla="*/ 455 h 737"/>
                  <a:gd name="T68" fmla="*/ 24 w 544"/>
                  <a:gd name="T69" fmla="*/ 402 h 737"/>
                  <a:gd name="T70" fmla="*/ 24 w 544"/>
                  <a:gd name="T71" fmla="*/ 402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5" name="Freeform 39"/>
              <p:cNvSpPr>
                <a:spLocks/>
              </p:cNvSpPr>
              <p:nvPr/>
            </p:nvSpPr>
            <p:spPr bwMode="hidden">
              <a:xfrm>
                <a:off x="4792" y="3360"/>
                <a:ext cx="609" cy="252"/>
              </a:xfrm>
              <a:custGeom>
                <a:avLst/>
                <a:gdLst>
                  <a:gd name="T0" fmla="*/ 12 w 609"/>
                  <a:gd name="T1" fmla="*/ 12 h 252"/>
                  <a:gd name="T2" fmla="*/ 113 w 609"/>
                  <a:gd name="T3" fmla="*/ 18 h 252"/>
                  <a:gd name="T4" fmla="*/ 203 w 609"/>
                  <a:gd name="T5" fmla="*/ 30 h 252"/>
                  <a:gd name="T6" fmla="*/ 292 w 609"/>
                  <a:gd name="T7" fmla="*/ 48 h 252"/>
                  <a:gd name="T8" fmla="*/ 376 w 609"/>
                  <a:gd name="T9" fmla="*/ 78 h 252"/>
                  <a:gd name="T10" fmla="*/ 448 w 609"/>
                  <a:gd name="T11" fmla="*/ 114 h 252"/>
                  <a:gd name="T12" fmla="*/ 514 w 609"/>
                  <a:gd name="T13" fmla="*/ 156 h 252"/>
                  <a:gd name="T14" fmla="*/ 567 w 609"/>
                  <a:gd name="T15" fmla="*/ 198 h 252"/>
                  <a:gd name="T16" fmla="*/ 609 w 609"/>
                  <a:gd name="T17" fmla="*/ 252 h 252"/>
                  <a:gd name="T18" fmla="*/ 609 w 609"/>
                  <a:gd name="T19" fmla="*/ 216 h 252"/>
                  <a:gd name="T20" fmla="*/ 561 w 609"/>
                  <a:gd name="T21" fmla="*/ 168 h 252"/>
                  <a:gd name="T22" fmla="*/ 502 w 609"/>
                  <a:gd name="T23" fmla="*/ 126 h 252"/>
                  <a:gd name="T24" fmla="*/ 436 w 609"/>
                  <a:gd name="T25" fmla="*/ 90 h 252"/>
                  <a:gd name="T26" fmla="*/ 364 w 609"/>
                  <a:gd name="T27" fmla="*/ 60 h 252"/>
                  <a:gd name="T28" fmla="*/ 286 w 609"/>
                  <a:gd name="T29" fmla="*/ 36 h 252"/>
                  <a:gd name="T30" fmla="*/ 197 w 609"/>
                  <a:gd name="T31" fmla="*/ 18 h 252"/>
                  <a:gd name="T32" fmla="*/ 107 w 609"/>
                  <a:gd name="T33" fmla="*/ 6 h 252"/>
                  <a:gd name="T34" fmla="*/ 12 w 609"/>
                  <a:gd name="T35" fmla="*/ 0 h 252"/>
                  <a:gd name="T36" fmla="*/ 6 w 609"/>
                  <a:gd name="T37" fmla="*/ 0 h 252"/>
                  <a:gd name="T38" fmla="*/ 0 w 609"/>
                  <a:gd name="T39" fmla="*/ 0 h 252"/>
                  <a:gd name="T40" fmla="*/ 0 w 609"/>
                  <a:gd name="T41" fmla="*/ 12 h 252"/>
                  <a:gd name="T42" fmla="*/ 6 w 609"/>
                  <a:gd name="T43" fmla="*/ 12 h 252"/>
                  <a:gd name="T44" fmla="*/ 12 w 609"/>
                  <a:gd name="T45" fmla="*/ 12 h 252"/>
                  <a:gd name="T46" fmla="*/ 12 w 609"/>
                  <a:gd name="T47" fmla="*/ 1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6" name="Freeform 40"/>
              <p:cNvSpPr>
                <a:spLocks/>
              </p:cNvSpPr>
              <p:nvPr/>
            </p:nvSpPr>
            <p:spPr bwMode="hidden">
              <a:xfrm>
                <a:off x="5246" y="4007"/>
                <a:ext cx="72" cy="54"/>
              </a:xfrm>
              <a:custGeom>
                <a:avLst/>
                <a:gdLst>
                  <a:gd name="T0" fmla="*/ 72 w 72"/>
                  <a:gd name="T1" fmla="*/ 0 h 54"/>
                  <a:gd name="T2" fmla="*/ 36 w 72"/>
                  <a:gd name="T3" fmla="*/ 30 h 54"/>
                  <a:gd name="T4" fmla="*/ 0 w 72"/>
                  <a:gd name="T5" fmla="*/ 54 h 54"/>
                  <a:gd name="T6" fmla="*/ 36 w 72"/>
                  <a:gd name="T7" fmla="*/ 54 h 54"/>
                  <a:gd name="T8" fmla="*/ 54 w 72"/>
                  <a:gd name="T9" fmla="*/ 42 h 54"/>
                  <a:gd name="T10" fmla="*/ 72 w 72"/>
                  <a:gd name="T11" fmla="*/ 24 h 54"/>
                  <a:gd name="T12" fmla="*/ 72 w 72"/>
                  <a:gd name="T13" fmla="*/ 24 h 54"/>
                  <a:gd name="T14" fmla="*/ 72 w 72"/>
                  <a:gd name="T15" fmla="*/ 0 h 54"/>
                  <a:gd name="T16" fmla="*/ 72 w 72"/>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7" name="Freeform 41"/>
              <p:cNvSpPr>
                <a:spLocks/>
              </p:cNvSpPr>
              <p:nvPr/>
            </p:nvSpPr>
            <p:spPr bwMode="hidden">
              <a:xfrm>
                <a:off x="4505" y="4073"/>
                <a:ext cx="705" cy="108"/>
              </a:xfrm>
              <a:custGeom>
                <a:avLst/>
                <a:gdLst>
                  <a:gd name="T0" fmla="*/ 299 w 705"/>
                  <a:gd name="T1" fmla="*/ 90 h 108"/>
                  <a:gd name="T2" fmla="*/ 221 w 705"/>
                  <a:gd name="T3" fmla="*/ 90 h 108"/>
                  <a:gd name="T4" fmla="*/ 143 w 705"/>
                  <a:gd name="T5" fmla="*/ 78 h 108"/>
                  <a:gd name="T6" fmla="*/ 0 w 705"/>
                  <a:gd name="T7" fmla="*/ 48 h 108"/>
                  <a:gd name="T8" fmla="*/ 0 w 705"/>
                  <a:gd name="T9" fmla="*/ 66 h 108"/>
                  <a:gd name="T10" fmla="*/ 143 w 705"/>
                  <a:gd name="T11" fmla="*/ 96 h 108"/>
                  <a:gd name="T12" fmla="*/ 221 w 705"/>
                  <a:gd name="T13" fmla="*/ 108 h 108"/>
                  <a:gd name="T14" fmla="*/ 299 w 705"/>
                  <a:gd name="T15" fmla="*/ 108 h 108"/>
                  <a:gd name="T16" fmla="*/ 412 w 705"/>
                  <a:gd name="T17" fmla="*/ 102 h 108"/>
                  <a:gd name="T18" fmla="*/ 520 w 705"/>
                  <a:gd name="T19" fmla="*/ 84 h 108"/>
                  <a:gd name="T20" fmla="*/ 615 w 705"/>
                  <a:gd name="T21" fmla="*/ 60 h 108"/>
                  <a:gd name="T22" fmla="*/ 705 w 705"/>
                  <a:gd name="T23" fmla="*/ 24 h 108"/>
                  <a:gd name="T24" fmla="*/ 705 w 705"/>
                  <a:gd name="T25" fmla="*/ 0 h 108"/>
                  <a:gd name="T26" fmla="*/ 615 w 705"/>
                  <a:gd name="T27" fmla="*/ 42 h 108"/>
                  <a:gd name="T28" fmla="*/ 520 w 705"/>
                  <a:gd name="T29" fmla="*/ 66 h 108"/>
                  <a:gd name="T30" fmla="*/ 412 w 705"/>
                  <a:gd name="T31" fmla="*/ 84 h 108"/>
                  <a:gd name="T32" fmla="*/ 299 w 705"/>
                  <a:gd name="T33" fmla="*/ 90 h 108"/>
                  <a:gd name="T34" fmla="*/ 299 w 705"/>
                  <a:gd name="T35" fmla="*/ 9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8" name="Freeform 42"/>
              <p:cNvSpPr>
                <a:spLocks/>
              </p:cNvSpPr>
              <p:nvPr/>
            </p:nvSpPr>
            <p:spPr bwMode="hidden">
              <a:xfrm>
                <a:off x="5336" y="3654"/>
                <a:ext cx="143" cy="341"/>
              </a:xfrm>
              <a:custGeom>
                <a:avLst/>
                <a:gdLst>
                  <a:gd name="T0" fmla="*/ 119 w 143"/>
                  <a:gd name="T1" fmla="*/ 114 h 341"/>
                  <a:gd name="T2" fmla="*/ 113 w 143"/>
                  <a:gd name="T3" fmla="*/ 173 h 341"/>
                  <a:gd name="T4" fmla="*/ 89 w 143"/>
                  <a:gd name="T5" fmla="*/ 239 h 341"/>
                  <a:gd name="T6" fmla="*/ 47 w 143"/>
                  <a:gd name="T7" fmla="*/ 293 h 341"/>
                  <a:gd name="T8" fmla="*/ 0 w 143"/>
                  <a:gd name="T9" fmla="*/ 341 h 341"/>
                  <a:gd name="T10" fmla="*/ 29 w 143"/>
                  <a:gd name="T11" fmla="*/ 341 h 341"/>
                  <a:gd name="T12" fmla="*/ 77 w 143"/>
                  <a:gd name="T13" fmla="*/ 287 h 341"/>
                  <a:gd name="T14" fmla="*/ 113 w 143"/>
                  <a:gd name="T15" fmla="*/ 233 h 341"/>
                  <a:gd name="T16" fmla="*/ 137 w 143"/>
                  <a:gd name="T17" fmla="*/ 173 h 341"/>
                  <a:gd name="T18" fmla="*/ 143 w 143"/>
                  <a:gd name="T19" fmla="*/ 114 h 341"/>
                  <a:gd name="T20" fmla="*/ 137 w 143"/>
                  <a:gd name="T21" fmla="*/ 60 h 341"/>
                  <a:gd name="T22" fmla="*/ 119 w 143"/>
                  <a:gd name="T23" fmla="*/ 0 h 341"/>
                  <a:gd name="T24" fmla="*/ 89 w 143"/>
                  <a:gd name="T25" fmla="*/ 0 h 341"/>
                  <a:gd name="T26" fmla="*/ 113 w 143"/>
                  <a:gd name="T27" fmla="*/ 60 h 341"/>
                  <a:gd name="T28" fmla="*/ 119 w 143"/>
                  <a:gd name="T29" fmla="*/ 114 h 341"/>
                  <a:gd name="T30" fmla="*/ 119 w 143"/>
                  <a:gd name="T31" fmla="*/ 11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39" name="Freeform 43"/>
              <p:cNvSpPr>
                <a:spLocks/>
              </p:cNvSpPr>
              <p:nvPr/>
            </p:nvSpPr>
            <p:spPr bwMode="hidden">
              <a:xfrm>
                <a:off x="5061" y="3624"/>
                <a:ext cx="83" cy="90"/>
              </a:xfrm>
              <a:custGeom>
                <a:avLst/>
                <a:gdLst>
                  <a:gd name="T0" fmla="*/ 59 w 83"/>
                  <a:gd name="T1" fmla="*/ 90 h 90"/>
                  <a:gd name="T2" fmla="*/ 83 w 83"/>
                  <a:gd name="T3" fmla="*/ 84 h 90"/>
                  <a:gd name="T4" fmla="*/ 71 w 83"/>
                  <a:gd name="T5" fmla="*/ 60 h 90"/>
                  <a:gd name="T6" fmla="*/ 53 w 83"/>
                  <a:gd name="T7" fmla="*/ 42 h 90"/>
                  <a:gd name="T8" fmla="*/ 6 w 83"/>
                  <a:gd name="T9" fmla="*/ 0 h 90"/>
                  <a:gd name="T10" fmla="*/ 0 w 83"/>
                  <a:gd name="T11" fmla="*/ 18 h 90"/>
                  <a:gd name="T12" fmla="*/ 35 w 83"/>
                  <a:gd name="T13" fmla="*/ 48 h 90"/>
                  <a:gd name="T14" fmla="*/ 59 w 83"/>
                  <a:gd name="T15" fmla="*/ 90 h 90"/>
                  <a:gd name="T16" fmla="*/ 59 w 83"/>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1057" name="Freeform 44"/>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41" name="Freeform 45"/>
              <p:cNvSpPr>
                <a:spLocks/>
              </p:cNvSpPr>
              <p:nvPr/>
            </p:nvSpPr>
            <p:spPr bwMode="hidden">
              <a:xfrm>
                <a:off x="4349" y="3510"/>
                <a:ext cx="909" cy="533"/>
              </a:xfrm>
              <a:custGeom>
                <a:avLst/>
                <a:gdLst>
                  <a:gd name="T0" fmla="*/ 616 w 909"/>
                  <a:gd name="T1" fmla="*/ 0 h 533"/>
                  <a:gd name="T2" fmla="*/ 616 w 909"/>
                  <a:gd name="T3" fmla="*/ 18 h 533"/>
                  <a:gd name="T4" fmla="*/ 724 w 909"/>
                  <a:gd name="T5" fmla="*/ 60 h 533"/>
                  <a:gd name="T6" fmla="*/ 765 w 909"/>
                  <a:gd name="T7" fmla="*/ 84 h 533"/>
                  <a:gd name="T8" fmla="*/ 807 w 909"/>
                  <a:gd name="T9" fmla="*/ 114 h 533"/>
                  <a:gd name="T10" fmla="*/ 837 w 909"/>
                  <a:gd name="T11" fmla="*/ 144 h 533"/>
                  <a:gd name="T12" fmla="*/ 861 w 909"/>
                  <a:gd name="T13" fmla="*/ 180 h 533"/>
                  <a:gd name="T14" fmla="*/ 873 w 909"/>
                  <a:gd name="T15" fmla="*/ 216 h 533"/>
                  <a:gd name="T16" fmla="*/ 879 w 909"/>
                  <a:gd name="T17" fmla="*/ 258 h 533"/>
                  <a:gd name="T18" fmla="*/ 873 w 909"/>
                  <a:gd name="T19" fmla="*/ 311 h 533"/>
                  <a:gd name="T20" fmla="*/ 843 w 909"/>
                  <a:gd name="T21" fmla="*/ 359 h 533"/>
                  <a:gd name="T22" fmla="*/ 807 w 909"/>
                  <a:gd name="T23" fmla="*/ 401 h 533"/>
                  <a:gd name="T24" fmla="*/ 753 w 909"/>
                  <a:gd name="T25" fmla="*/ 443 h 533"/>
                  <a:gd name="T26" fmla="*/ 694 w 909"/>
                  <a:gd name="T27" fmla="*/ 473 h 533"/>
                  <a:gd name="T28" fmla="*/ 622 w 909"/>
                  <a:gd name="T29" fmla="*/ 497 h 533"/>
                  <a:gd name="T30" fmla="*/ 538 w 909"/>
                  <a:gd name="T31" fmla="*/ 509 h 533"/>
                  <a:gd name="T32" fmla="*/ 455 w 909"/>
                  <a:gd name="T33" fmla="*/ 515 h 533"/>
                  <a:gd name="T34" fmla="*/ 371 w 909"/>
                  <a:gd name="T35" fmla="*/ 509 h 533"/>
                  <a:gd name="T36" fmla="*/ 287 w 909"/>
                  <a:gd name="T37" fmla="*/ 497 h 533"/>
                  <a:gd name="T38" fmla="*/ 215 w 909"/>
                  <a:gd name="T39" fmla="*/ 473 h 533"/>
                  <a:gd name="T40" fmla="*/ 156 w 909"/>
                  <a:gd name="T41" fmla="*/ 443 h 533"/>
                  <a:gd name="T42" fmla="*/ 102 w 909"/>
                  <a:gd name="T43" fmla="*/ 401 h 533"/>
                  <a:gd name="T44" fmla="*/ 66 w 909"/>
                  <a:gd name="T45" fmla="*/ 359 h 533"/>
                  <a:gd name="T46" fmla="*/ 36 w 909"/>
                  <a:gd name="T47" fmla="*/ 311 h 533"/>
                  <a:gd name="T48" fmla="*/ 30 w 909"/>
                  <a:gd name="T49" fmla="*/ 258 h 533"/>
                  <a:gd name="T50" fmla="*/ 36 w 909"/>
                  <a:gd name="T51" fmla="*/ 222 h 533"/>
                  <a:gd name="T52" fmla="*/ 48 w 909"/>
                  <a:gd name="T53" fmla="*/ 186 h 533"/>
                  <a:gd name="T54" fmla="*/ 66 w 909"/>
                  <a:gd name="T55" fmla="*/ 156 h 533"/>
                  <a:gd name="T56" fmla="*/ 90 w 909"/>
                  <a:gd name="T57" fmla="*/ 126 h 533"/>
                  <a:gd name="T58" fmla="*/ 66 w 909"/>
                  <a:gd name="T59" fmla="*/ 114 h 533"/>
                  <a:gd name="T60" fmla="*/ 36 w 909"/>
                  <a:gd name="T61" fmla="*/ 144 h 533"/>
                  <a:gd name="T62" fmla="*/ 18 w 909"/>
                  <a:gd name="T63" fmla="*/ 180 h 533"/>
                  <a:gd name="T64" fmla="*/ 6 w 909"/>
                  <a:gd name="T65" fmla="*/ 216 h 533"/>
                  <a:gd name="T66" fmla="*/ 0 w 909"/>
                  <a:gd name="T67" fmla="*/ 258 h 533"/>
                  <a:gd name="T68" fmla="*/ 12 w 909"/>
                  <a:gd name="T69" fmla="*/ 311 h 533"/>
                  <a:gd name="T70" fmla="*/ 36 w 909"/>
                  <a:gd name="T71" fmla="*/ 365 h 533"/>
                  <a:gd name="T72" fmla="*/ 78 w 909"/>
                  <a:gd name="T73" fmla="*/ 413 h 533"/>
                  <a:gd name="T74" fmla="*/ 132 w 909"/>
                  <a:gd name="T75" fmla="*/ 449 h 533"/>
                  <a:gd name="T76" fmla="*/ 203 w 909"/>
                  <a:gd name="T77" fmla="*/ 485 h 533"/>
                  <a:gd name="T78" fmla="*/ 275 w 909"/>
                  <a:gd name="T79" fmla="*/ 509 h 533"/>
                  <a:gd name="T80" fmla="*/ 365 w 909"/>
                  <a:gd name="T81" fmla="*/ 527 h 533"/>
                  <a:gd name="T82" fmla="*/ 455 w 909"/>
                  <a:gd name="T83" fmla="*/ 533 h 533"/>
                  <a:gd name="T84" fmla="*/ 544 w 909"/>
                  <a:gd name="T85" fmla="*/ 527 h 533"/>
                  <a:gd name="T86" fmla="*/ 634 w 909"/>
                  <a:gd name="T87" fmla="*/ 509 h 533"/>
                  <a:gd name="T88" fmla="*/ 712 w 909"/>
                  <a:gd name="T89" fmla="*/ 485 h 533"/>
                  <a:gd name="T90" fmla="*/ 777 w 909"/>
                  <a:gd name="T91" fmla="*/ 449 h 533"/>
                  <a:gd name="T92" fmla="*/ 831 w 909"/>
                  <a:gd name="T93" fmla="*/ 413 h 533"/>
                  <a:gd name="T94" fmla="*/ 873 w 909"/>
                  <a:gd name="T95" fmla="*/ 365 h 533"/>
                  <a:gd name="T96" fmla="*/ 897 w 909"/>
                  <a:gd name="T97" fmla="*/ 311 h 533"/>
                  <a:gd name="T98" fmla="*/ 909 w 909"/>
                  <a:gd name="T99" fmla="*/ 258 h 533"/>
                  <a:gd name="T100" fmla="*/ 903 w 909"/>
                  <a:gd name="T101" fmla="*/ 216 h 533"/>
                  <a:gd name="T102" fmla="*/ 885 w 909"/>
                  <a:gd name="T103" fmla="*/ 174 h 533"/>
                  <a:gd name="T104" fmla="*/ 861 w 909"/>
                  <a:gd name="T105" fmla="*/ 132 h 533"/>
                  <a:gd name="T106" fmla="*/ 825 w 909"/>
                  <a:gd name="T107" fmla="*/ 102 h 533"/>
                  <a:gd name="T108" fmla="*/ 783 w 909"/>
                  <a:gd name="T109" fmla="*/ 66 h 533"/>
                  <a:gd name="T110" fmla="*/ 735 w 909"/>
                  <a:gd name="T111" fmla="*/ 42 h 533"/>
                  <a:gd name="T112" fmla="*/ 616 w 909"/>
                  <a:gd name="T113" fmla="*/ 0 h 533"/>
                  <a:gd name="T114" fmla="*/ 616 w 909"/>
                  <a:gd name="T115" fmla="*/ 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42" name="Freeform 46"/>
              <p:cNvSpPr>
                <a:spLocks/>
              </p:cNvSpPr>
              <p:nvPr/>
            </p:nvSpPr>
            <p:spPr bwMode="hidden">
              <a:xfrm>
                <a:off x="4564" y="3492"/>
                <a:ext cx="365" cy="66"/>
              </a:xfrm>
              <a:custGeom>
                <a:avLst/>
                <a:gdLst>
                  <a:gd name="T0" fmla="*/ 240 w 365"/>
                  <a:gd name="T1" fmla="*/ 18 h 66"/>
                  <a:gd name="T2" fmla="*/ 299 w 365"/>
                  <a:gd name="T3" fmla="*/ 24 h 66"/>
                  <a:gd name="T4" fmla="*/ 359 w 365"/>
                  <a:gd name="T5" fmla="*/ 30 h 66"/>
                  <a:gd name="T6" fmla="*/ 365 w 365"/>
                  <a:gd name="T7" fmla="*/ 12 h 66"/>
                  <a:gd name="T8" fmla="*/ 305 w 365"/>
                  <a:gd name="T9" fmla="*/ 6 h 66"/>
                  <a:gd name="T10" fmla="*/ 240 w 365"/>
                  <a:gd name="T11" fmla="*/ 0 h 66"/>
                  <a:gd name="T12" fmla="*/ 174 w 365"/>
                  <a:gd name="T13" fmla="*/ 6 h 66"/>
                  <a:gd name="T14" fmla="*/ 114 w 365"/>
                  <a:gd name="T15" fmla="*/ 12 h 66"/>
                  <a:gd name="T16" fmla="*/ 0 w 365"/>
                  <a:gd name="T17" fmla="*/ 42 h 66"/>
                  <a:gd name="T18" fmla="*/ 0 w 365"/>
                  <a:gd name="T19" fmla="*/ 66 h 66"/>
                  <a:gd name="T20" fmla="*/ 54 w 365"/>
                  <a:gd name="T21" fmla="*/ 48 h 66"/>
                  <a:gd name="T22" fmla="*/ 114 w 365"/>
                  <a:gd name="T23" fmla="*/ 30 h 66"/>
                  <a:gd name="T24" fmla="*/ 174 w 365"/>
                  <a:gd name="T25" fmla="*/ 24 h 66"/>
                  <a:gd name="T26" fmla="*/ 240 w 365"/>
                  <a:gd name="T27" fmla="*/ 18 h 66"/>
                  <a:gd name="T28" fmla="*/ 240 w 365"/>
                  <a:gd name="T29"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43" name="Freeform 47"/>
              <p:cNvSpPr>
                <a:spLocks/>
              </p:cNvSpPr>
              <p:nvPr/>
            </p:nvSpPr>
            <p:spPr bwMode="hidden">
              <a:xfrm>
                <a:off x="4463" y="3558"/>
                <a:ext cx="66" cy="48"/>
              </a:xfrm>
              <a:custGeom>
                <a:avLst/>
                <a:gdLst>
                  <a:gd name="T0" fmla="*/ 66 w 66"/>
                  <a:gd name="T1" fmla="*/ 18 h 48"/>
                  <a:gd name="T2" fmla="*/ 48 w 66"/>
                  <a:gd name="T3" fmla="*/ 0 h 48"/>
                  <a:gd name="T4" fmla="*/ 24 w 66"/>
                  <a:gd name="T5" fmla="*/ 12 h 48"/>
                  <a:gd name="T6" fmla="*/ 0 w 66"/>
                  <a:gd name="T7" fmla="*/ 30 h 48"/>
                  <a:gd name="T8" fmla="*/ 12 w 66"/>
                  <a:gd name="T9" fmla="*/ 48 h 48"/>
                  <a:gd name="T10" fmla="*/ 42 w 66"/>
                  <a:gd name="T11" fmla="*/ 30 h 48"/>
                  <a:gd name="T12" fmla="*/ 66 w 66"/>
                  <a:gd name="T13" fmla="*/ 18 h 48"/>
                  <a:gd name="T14" fmla="*/ 66 w 66"/>
                  <a:gd name="T15" fmla="*/ 1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414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4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4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4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4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sp>
            <p:nvSpPr>
              <p:cNvPr id="414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a:p>
            </p:txBody>
          </p:sp>
        </p:grpSp>
        <p:grpSp>
          <p:nvGrpSpPr>
            <p:cNvPr id="1037" name="Group 54"/>
            <p:cNvGrpSpPr>
              <a:grpSpLocks/>
            </p:cNvGrpSpPr>
            <p:nvPr userDrawn="1"/>
          </p:nvGrpSpPr>
          <p:grpSpPr bwMode="auto">
            <a:xfrm>
              <a:off x="5280" y="3024"/>
              <a:ext cx="425" cy="258"/>
              <a:chOff x="5280" y="3024"/>
              <a:chExt cx="425" cy="258"/>
            </a:xfrm>
          </p:grpSpPr>
          <p:sp>
            <p:nvSpPr>
              <p:cNvPr id="1038" name="Freeform 55"/>
              <p:cNvSpPr>
                <a:spLocks/>
              </p:cNvSpPr>
              <p:nvPr/>
            </p:nvSpPr>
            <p:spPr bwMode="hidden">
              <a:xfrm>
                <a:off x="5280" y="3186"/>
                <a:ext cx="383" cy="96"/>
              </a:xfrm>
              <a:custGeom>
                <a:avLst/>
                <a:gdLst>
                  <a:gd name="T0" fmla="*/ 213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3 w 382"/>
                  <a:gd name="T19" fmla="*/ 96 h 96"/>
                  <a:gd name="T20" fmla="*/ 267 w 382"/>
                  <a:gd name="T21" fmla="*/ 90 h 96"/>
                  <a:gd name="T22" fmla="*/ 315 w 382"/>
                  <a:gd name="T23" fmla="*/ 84 h 96"/>
                  <a:gd name="T24" fmla="*/ 356 w 382"/>
                  <a:gd name="T25" fmla="*/ 66 h 96"/>
                  <a:gd name="T26" fmla="*/ 386 w 382"/>
                  <a:gd name="T27" fmla="*/ 42 h 96"/>
                  <a:gd name="T28" fmla="*/ 380 w 382"/>
                  <a:gd name="T29" fmla="*/ 42 h 96"/>
                  <a:gd name="T30" fmla="*/ 350 w 382"/>
                  <a:gd name="T31" fmla="*/ 66 h 96"/>
                  <a:gd name="T32" fmla="*/ 309 w 382"/>
                  <a:gd name="T33" fmla="*/ 78 h 96"/>
                  <a:gd name="T34" fmla="*/ 267 w 382"/>
                  <a:gd name="T35" fmla="*/ 90 h 96"/>
                  <a:gd name="T36" fmla="*/ 213 w 382"/>
                  <a:gd name="T37" fmla="*/ 96 h 96"/>
                  <a:gd name="T38" fmla="*/ 213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56"/>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0" name="Freeform 57"/>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1" name="Freeform 58"/>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59"/>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3" name="Freeform 60"/>
              <p:cNvSpPr>
                <a:spLocks/>
              </p:cNvSpPr>
              <p:nvPr/>
            </p:nvSpPr>
            <p:spPr bwMode="hidden">
              <a:xfrm>
                <a:off x="5489" y="3042"/>
                <a:ext cx="186" cy="210"/>
              </a:xfrm>
              <a:custGeom>
                <a:avLst/>
                <a:gdLst>
                  <a:gd name="T0" fmla="*/ 0 w 185"/>
                  <a:gd name="T1" fmla="*/ 6 h 210"/>
                  <a:gd name="T2" fmla="*/ 66 w 185"/>
                  <a:gd name="T3" fmla="*/ 12 h 210"/>
                  <a:gd name="T4" fmla="*/ 123 w 185"/>
                  <a:gd name="T5" fmla="*/ 36 h 210"/>
                  <a:gd name="T6" fmla="*/ 159 w 185"/>
                  <a:gd name="T7" fmla="*/ 72 h 210"/>
                  <a:gd name="T8" fmla="*/ 165 w 185"/>
                  <a:gd name="T9" fmla="*/ 90 h 210"/>
                  <a:gd name="T10" fmla="*/ 171 w 185"/>
                  <a:gd name="T11" fmla="*/ 114 h 210"/>
                  <a:gd name="T12" fmla="*/ 165 w 185"/>
                  <a:gd name="T13" fmla="*/ 138 h 210"/>
                  <a:gd name="T14" fmla="*/ 153 w 185"/>
                  <a:gd name="T15" fmla="*/ 162 h 210"/>
                  <a:gd name="T16" fmla="*/ 123 w 185"/>
                  <a:gd name="T17" fmla="*/ 180 h 210"/>
                  <a:gd name="T18" fmla="*/ 90 w 185"/>
                  <a:gd name="T19" fmla="*/ 198 h 210"/>
                  <a:gd name="T20" fmla="*/ 100 w 185"/>
                  <a:gd name="T21" fmla="*/ 210 h 210"/>
                  <a:gd name="T22" fmla="*/ 135 w 185"/>
                  <a:gd name="T23" fmla="*/ 192 h 210"/>
                  <a:gd name="T24" fmla="*/ 165 w 185"/>
                  <a:gd name="T25" fmla="*/ 168 h 210"/>
                  <a:gd name="T26" fmla="*/ 183 w 185"/>
                  <a:gd name="T27" fmla="*/ 144 h 210"/>
                  <a:gd name="T28" fmla="*/ 189 w 185"/>
                  <a:gd name="T29" fmla="*/ 114 h 210"/>
                  <a:gd name="T30" fmla="*/ 183 w 185"/>
                  <a:gd name="T31" fmla="*/ 90 h 210"/>
                  <a:gd name="T32" fmla="*/ 177 w 185"/>
                  <a:gd name="T33" fmla="*/ 66 h 210"/>
                  <a:gd name="T34" fmla="*/ 159 w 185"/>
                  <a:gd name="T35" fmla="*/ 48 h 210"/>
                  <a:gd name="T36" fmla="*/ 135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4" name="Freeform 61"/>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45" name="Group 62"/>
              <p:cNvGrpSpPr>
                <a:grpSpLocks/>
              </p:cNvGrpSpPr>
              <p:nvPr/>
            </p:nvGrpSpPr>
            <p:grpSpPr bwMode="auto">
              <a:xfrm>
                <a:off x="5381" y="3085"/>
                <a:ext cx="227" cy="132"/>
                <a:chOff x="5381" y="3085"/>
                <a:chExt cx="227" cy="132"/>
              </a:xfrm>
            </p:grpSpPr>
            <p:sp>
              <p:nvSpPr>
                <p:cNvPr id="3094"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sp>
              <p:nvSpPr>
                <p:cNvPr id="3095"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sp>
              <p:nvSpPr>
                <p:cNvPr id="3096"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sp>
              <p:nvSpPr>
                <p:cNvPr id="3097"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smtClean="0"/>
                </a:p>
              </p:txBody>
            </p:sp>
          </p:grpSp>
        </p:grpSp>
      </p:grpSp>
      <p:sp>
        <p:nvSpPr>
          <p:cNvPr id="4163" name="Rectangle 67"/>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en-US" altLang="en-US" smtClean="0"/>
              <a:t>Click to edit Master title style</a:t>
            </a:r>
          </a:p>
        </p:txBody>
      </p:sp>
      <p:sp>
        <p:nvSpPr>
          <p:cNvPr id="4164" name="Rectangle 68"/>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65" name="Rectangle 69"/>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defRPr>
            </a:lvl1pPr>
          </a:lstStyle>
          <a:p>
            <a:pPr>
              <a:defRPr/>
            </a:pPr>
            <a:endParaRPr lang="en-US" altLang="en-US"/>
          </a:p>
        </p:txBody>
      </p:sp>
      <p:sp>
        <p:nvSpPr>
          <p:cNvPr id="4166" name="Rectangle 70"/>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a:defRPr/>
            </a:pPr>
            <a:endParaRPr lang="en-US" altLang="en-US"/>
          </a:p>
        </p:txBody>
      </p:sp>
      <p:sp>
        <p:nvSpPr>
          <p:cNvPr id="4167" name="Rectangle 71"/>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a:defRPr/>
            </a:pPr>
            <a:fld id="{42E2A409-2A0C-4A1D-B63E-E0BA78B9CB5B}"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713"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Georgia"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Georgia"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Georgia"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Georgia" pitchFamily="18"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www.enature.com/fieldguide/showSpecies_LI.asp?imageID=17271" TargetMode="External"/><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Microsoft_Excel_Chart2.xls"/><Relationship Id="rId5" Type="http://schemas.openxmlformats.org/officeDocument/2006/relationships/image" Target="../media/image36.png"/><Relationship Id="rId4" Type="http://schemas.openxmlformats.org/officeDocument/2006/relationships/oleObject" Target="../embeddings/Microsoft_Excel_Chart1.xls"/></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CFWEP logo"/>
          <p:cNvPicPr>
            <a:picLocks noChangeAspect="1" noChangeArrowheads="1"/>
          </p:cNvPicPr>
          <p:nvPr>
            <p:ph type="title"/>
          </p:nvPr>
        </p:nvPicPr>
        <p:blipFill>
          <a:blip r:embed="rId2">
            <a:extLst>
              <a:ext uri="{28A0092B-C50C-407E-A947-70E740481C1C}">
                <a14:useLocalDpi xmlns:a14="http://schemas.microsoft.com/office/drawing/2010/main" val="0"/>
              </a:ext>
            </a:extLst>
          </a:blip>
          <a:srcRect t="36253"/>
          <a:stretch>
            <a:fillRect/>
          </a:stretch>
        </p:blipFill>
        <p:spPr>
          <a:xfrm>
            <a:off x="952500" y="1676400"/>
            <a:ext cx="7239000" cy="2919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87313"/>
            <a:ext cx="91440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Box 1"/>
          <p:cNvSpPr txBox="1">
            <a:spLocks noChangeArrowheads="1"/>
          </p:cNvSpPr>
          <p:nvPr/>
        </p:nvSpPr>
        <p:spPr bwMode="auto">
          <a:xfrm>
            <a:off x="1485900" y="5029200"/>
            <a:ext cx="6172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algn="ctr">
              <a:spcBef>
                <a:spcPct val="0"/>
              </a:spcBef>
              <a:buClrTx/>
              <a:buSzTx/>
              <a:buFontTx/>
              <a:buNone/>
            </a:pPr>
            <a:r>
              <a:rPr lang="en-US" altLang="en-US" sz="2000" i="1"/>
              <a:t>Fostering environmental stewardship and scientific decision making through place-based learning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9144000" cy="1143000"/>
          </a:xfrm>
        </p:spPr>
        <p:txBody>
          <a:bodyPr/>
          <a:lstStyle/>
          <a:p>
            <a:pPr eaLnBrk="1" hangingPunct="1">
              <a:defRPr/>
            </a:pPr>
            <a:r>
              <a:rPr lang="en-US" altLang="en-US" sz="3600" dirty="0" smtClean="0">
                <a:solidFill>
                  <a:schemeClr val="accent3">
                    <a:lumMod val="60000"/>
                    <a:lumOff val="40000"/>
                  </a:schemeClr>
                </a:solidFill>
                <a:latin typeface="Arial Black" pitchFamily="34" charset="0"/>
              </a:rPr>
              <a:t>Teacher Professional Development</a:t>
            </a:r>
          </a:p>
        </p:txBody>
      </p:sp>
      <p:sp>
        <p:nvSpPr>
          <p:cNvPr id="38915" name="Rectangle 3"/>
          <p:cNvSpPr>
            <a:spLocks noGrp="1" noChangeArrowheads="1"/>
          </p:cNvSpPr>
          <p:nvPr>
            <p:ph type="body" idx="1"/>
          </p:nvPr>
        </p:nvSpPr>
        <p:spPr>
          <a:xfrm>
            <a:off x="457200" y="966788"/>
            <a:ext cx="8229600" cy="5586412"/>
          </a:xfrm>
        </p:spPr>
        <p:txBody>
          <a:bodyPr/>
          <a:lstStyle/>
          <a:p>
            <a:pPr eaLnBrk="1" hangingPunct="1">
              <a:defRPr/>
            </a:pPr>
            <a:r>
              <a:rPr lang="en-US" altLang="en-US" b="1" dirty="0" smtClean="0"/>
              <a:t>Restoration Education Program PD</a:t>
            </a:r>
          </a:p>
          <a:p>
            <a:pPr lvl="1" eaLnBrk="1" hangingPunct="1">
              <a:defRPr/>
            </a:pPr>
            <a:r>
              <a:rPr lang="en-US" altLang="en-US" dirty="0" smtClean="0">
                <a:effectLst/>
              </a:rPr>
              <a:t>For teachers who host Cfwep.Org in their classrooms</a:t>
            </a:r>
            <a:r>
              <a:rPr lang="en-US" altLang="en-US" sz="2400" b="1" dirty="0" smtClean="0"/>
              <a:t/>
            </a:r>
            <a:br>
              <a:rPr lang="en-US" altLang="en-US" sz="2400" b="1" dirty="0" smtClean="0"/>
            </a:br>
            <a:endParaRPr lang="en-US" altLang="en-US" sz="2400" b="1" dirty="0" smtClean="0"/>
          </a:p>
          <a:p>
            <a:pPr eaLnBrk="1" hangingPunct="1">
              <a:defRPr/>
            </a:pPr>
            <a:r>
              <a:rPr lang="en-US" altLang="en-US" b="1" dirty="0" smtClean="0"/>
              <a:t>Montana Partnership with Regions for Excellence in </a:t>
            </a:r>
            <a:r>
              <a:rPr lang="en-US" altLang="en-US" b="1" dirty="0" smtClean="0"/>
              <a:t>STEM </a:t>
            </a:r>
            <a:r>
              <a:rPr lang="en-US" altLang="en-US" b="1" dirty="0" smtClean="0"/>
              <a:t>(MPRES)</a:t>
            </a:r>
          </a:p>
          <a:p>
            <a:pPr lvl="1" eaLnBrk="1" hangingPunct="1">
              <a:defRPr/>
            </a:pPr>
            <a:r>
              <a:rPr lang="en-US" altLang="en-US" dirty="0" smtClean="0"/>
              <a:t>PD is focused on science and the K-12 Framework for Science Education</a:t>
            </a:r>
          </a:p>
          <a:p>
            <a:pPr lvl="1" eaLnBrk="1" hangingPunct="1">
              <a:defRPr/>
            </a:pPr>
            <a:r>
              <a:rPr lang="en-US" altLang="en-US" dirty="0" smtClean="0"/>
              <a:t>Created 15 trainers who will serve throughout Montana</a:t>
            </a:r>
          </a:p>
          <a:p>
            <a:pPr lvl="1" eaLnBrk="1" hangingPunct="1">
              <a:defRPr/>
            </a:pPr>
            <a:r>
              <a:rPr lang="en-US" altLang="en-US" dirty="0" smtClean="0"/>
              <a:t>Currently working a cohort of 56 teachers</a:t>
            </a:r>
          </a:p>
          <a:p>
            <a:pPr lvl="1" eaLnBrk="1" hangingPunct="1">
              <a:defRPr/>
            </a:pPr>
            <a:endParaRPr lang="en-US" altLang="en-US" dirty="0" smtClean="0"/>
          </a:p>
          <a:p>
            <a:pPr marL="457200" lvl="1" indent="0" eaLnBrk="1" hangingPunct="1">
              <a:buFont typeface="Wingdings" pitchFamily="2" charset="2"/>
              <a:buNone/>
              <a:defRPr/>
            </a:pPr>
            <a:endParaRPr lang="en-US" altLang="en-US" sz="2400" b="1" dirty="0" smtClean="0"/>
          </a:p>
          <a:p>
            <a:pPr marL="457200" lvl="1" indent="0" eaLnBrk="1" hangingPunct="1">
              <a:buFont typeface="Wingdings" pitchFamily="2" charset="2"/>
              <a:buNone/>
              <a:defRPr/>
            </a:pPr>
            <a:endParaRPr lang="en-US" altLang="en-US" sz="2400" b="1" dirty="0" smtClean="0"/>
          </a:p>
          <a:p>
            <a:pPr marL="457200" lvl="1" indent="0" eaLnBrk="1" hangingPunct="1">
              <a:buFont typeface="Wingdings" pitchFamily="2" charset="2"/>
              <a:buNone/>
              <a:defRPr/>
            </a:pPr>
            <a:endParaRPr lang="en-US" altLang="en-US" sz="2400" b="1" dirty="0" smtClean="0"/>
          </a:p>
          <a:p>
            <a:pPr marL="457200" lvl="1" indent="0" eaLnBrk="1" hangingPunct="1">
              <a:buFont typeface="Wingdings" pitchFamily="2" charset="2"/>
              <a:buNone/>
              <a:defRPr/>
            </a:pPr>
            <a:endParaRPr lang="en-US" altLang="en-US" sz="2400" b="1" dirty="0" smtClean="0"/>
          </a:p>
          <a:p>
            <a:pPr marL="457200" lvl="1" indent="0" eaLnBrk="1" hangingPunct="1">
              <a:buFont typeface="Wingdings" pitchFamily="2" charset="2"/>
              <a:buNone/>
              <a:defRPr/>
            </a:pPr>
            <a:endParaRPr lang="en-US" altLang="en-US" sz="2400" b="1" dirty="0" smtClean="0"/>
          </a:p>
          <a:p>
            <a:pPr lvl="1" eaLnBrk="1" hangingPunct="1">
              <a:defRPr/>
            </a:pPr>
            <a:endParaRPr lang="en-US" altLang="en-US" sz="2400" b="1"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1000"/>
            <a:ext cx="8816975"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891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891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610600" cy="1139825"/>
          </a:xfrm>
        </p:spPr>
        <p:txBody>
          <a:bodyPr/>
          <a:lstStyle/>
          <a:p>
            <a:pPr eaLnBrk="1" hangingPunct="1">
              <a:defRPr/>
            </a:pPr>
            <a:r>
              <a:rPr lang="en-US" sz="3600" dirty="0">
                <a:solidFill>
                  <a:schemeClr val="accent3">
                    <a:lumMod val="60000"/>
                    <a:lumOff val="40000"/>
                  </a:schemeClr>
                </a:solidFill>
                <a:latin typeface="Arial Black" pitchFamily="34" charset="0"/>
              </a:rPr>
              <a:t>Teacher Professional Development (</a:t>
            </a:r>
            <a:r>
              <a:rPr lang="en-US" sz="3600" dirty="0" err="1">
                <a:solidFill>
                  <a:schemeClr val="accent3">
                    <a:lumMod val="60000"/>
                    <a:lumOff val="40000"/>
                  </a:schemeClr>
                </a:solidFill>
                <a:latin typeface="Arial Black" pitchFamily="34" charset="0"/>
              </a:rPr>
              <a:t>cont</a:t>
            </a:r>
            <a:r>
              <a:rPr lang="en-US" sz="3600" dirty="0">
                <a:solidFill>
                  <a:schemeClr val="accent3">
                    <a:lumMod val="60000"/>
                    <a:lumOff val="40000"/>
                  </a:schemeClr>
                </a:solidFill>
                <a:latin typeface="Arial Black" pitchFamily="34" charset="0"/>
              </a:rPr>
              <a:t>.’d)</a:t>
            </a:r>
          </a:p>
        </p:txBody>
      </p:sp>
      <p:sp>
        <p:nvSpPr>
          <p:cNvPr id="3" name="Content Placeholder 2"/>
          <p:cNvSpPr>
            <a:spLocks noGrp="1"/>
          </p:cNvSpPr>
          <p:nvPr>
            <p:ph idx="1"/>
          </p:nvPr>
        </p:nvSpPr>
        <p:spPr/>
        <p:txBody>
          <a:bodyPr/>
          <a:lstStyle/>
          <a:p>
            <a:pPr>
              <a:defRPr/>
            </a:pPr>
            <a:r>
              <a:rPr lang="en-US" dirty="0" smtClean="0"/>
              <a:t>Bringing Research Into the Classroom (BRIC)</a:t>
            </a:r>
          </a:p>
          <a:p>
            <a:pPr lvl="1">
              <a:defRPr/>
            </a:pPr>
            <a:r>
              <a:rPr lang="en-US" dirty="0" smtClean="0"/>
              <a:t>Focused on creating authentic research experiences for students and teachers</a:t>
            </a:r>
          </a:p>
          <a:p>
            <a:pPr lvl="1">
              <a:defRPr/>
            </a:pPr>
            <a:r>
              <a:rPr lang="en-US" dirty="0" smtClean="0"/>
              <a:t>3 day in-class experience for students</a:t>
            </a:r>
          </a:p>
          <a:p>
            <a:pPr lvl="1">
              <a:defRPr/>
            </a:pPr>
            <a:r>
              <a:rPr lang="en-US" dirty="0" smtClean="0"/>
              <a:t>Teachers have 8-day summer academy and two online courses</a:t>
            </a:r>
          </a:p>
          <a:p>
            <a:pPr lvl="1">
              <a:defRPr/>
            </a:pPr>
            <a:r>
              <a:rPr lang="en-US" dirty="0" smtClean="0"/>
              <a:t>Looking for bacteriophages within restored and damaged areas</a:t>
            </a:r>
            <a:endParaRPr lang="en-US" dirty="0"/>
          </a:p>
        </p:txBody>
      </p:sp>
      <p:pic>
        <p:nvPicPr>
          <p:cNvPr id="31746" name="Picture 2" descr="C:\Users\rconnole\Dropbox\BRICforFrank\DSCN02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240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descr="C:\Users\rconnole\Dropbox\BRICforFrank\DSCN0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281940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4" descr="C:\Users\rconnole\Dropbox\BRICforFrank\DSCN03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74320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C:\Users\rconnole\Dropbox\BRICforFrank\BC 3-19-14 4.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152400"/>
            <a:ext cx="4110038"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1746"/>
                                        </p:tgtEl>
                                        <p:attrNameLst>
                                          <p:attrName>style.visibility</p:attrName>
                                        </p:attrNameLst>
                                      </p:cBhvr>
                                      <p:to>
                                        <p:strVal val="visible"/>
                                      </p:to>
                                    </p:set>
                                    <p:animEffect transition="in" filter="fade">
                                      <p:cBhvr>
                                        <p:cTn id="27" dur="500"/>
                                        <p:tgtEl>
                                          <p:spTgt spid="3174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1748"/>
                                        </p:tgtEl>
                                        <p:attrNameLst>
                                          <p:attrName>style.visibility</p:attrName>
                                        </p:attrNameLst>
                                      </p:cBhvr>
                                      <p:to>
                                        <p:strVal val="visible"/>
                                      </p:to>
                                    </p:set>
                                    <p:animEffect transition="in" filter="fade">
                                      <p:cBhvr>
                                        <p:cTn id="32" dur="500"/>
                                        <p:tgtEl>
                                          <p:spTgt spid="317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1747"/>
                                        </p:tgtEl>
                                        <p:attrNameLst>
                                          <p:attrName>style.visibility</p:attrName>
                                        </p:attrNameLst>
                                      </p:cBhvr>
                                      <p:to>
                                        <p:strVal val="visible"/>
                                      </p:to>
                                    </p:set>
                                    <p:animEffect transition="in" filter="fade">
                                      <p:cBhvr>
                                        <p:cTn id="37" dur="500"/>
                                        <p:tgtEl>
                                          <p:spTgt spid="317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31750"/>
                                        </p:tgtEl>
                                        <p:attrNameLst>
                                          <p:attrName>style.visibility</p:attrName>
                                        </p:attrNameLst>
                                      </p:cBhvr>
                                      <p:to>
                                        <p:strVal val="visible"/>
                                      </p:to>
                                    </p:set>
                                    <p:animEffect transition="in" filter="fade">
                                      <p:cBhvr>
                                        <p:cTn id="42"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r>
              <a:rPr lang="en-US" altLang="en-US" b="1" dirty="0" smtClean="0">
                <a:solidFill>
                  <a:schemeClr val="accent3">
                    <a:lumMod val="60000"/>
                    <a:lumOff val="40000"/>
                  </a:schemeClr>
                </a:solidFill>
                <a:latin typeface="+mn-lt"/>
              </a:rPr>
              <a:t>Community Outreach</a:t>
            </a:r>
          </a:p>
        </p:txBody>
      </p:sp>
      <p:sp>
        <p:nvSpPr>
          <p:cNvPr id="48131" name="Rectangle 3"/>
          <p:cNvSpPr>
            <a:spLocks noGrp="1" noChangeArrowheads="1"/>
          </p:cNvSpPr>
          <p:nvPr>
            <p:ph type="body" idx="1"/>
          </p:nvPr>
        </p:nvSpPr>
        <p:spPr/>
        <p:txBody>
          <a:bodyPr/>
          <a:lstStyle/>
          <a:p>
            <a:pPr eaLnBrk="1" hangingPunct="1">
              <a:defRPr/>
            </a:pPr>
            <a:r>
              <a:rPr lang="en-US" altLang="en-US" b="1" dirty="0" smtClean="0"/>
              <a:t>Public Education</a:t>
            </a:r>
          </a:p>
          <a:p>
            <a:pPr lvl="1" eaLnBrk="1" hangingPunct="1">
              <a:defRPr/>
            </a:pPr>
            <a:r>
              <a:rPr lang="en-US" altLang="en-US" dirty="0" smtClean="0">
                <a:effectLst/>
              </a:rPr>
              <a:t>Seminars</a:t>
            </a:r>
          </a:p>
          <a:p>
            <a:pPr lvl="1" eaLnBrk="1" hangingPunct="1">
              <a:defRPr/>
            </a:pPr>
            <a:r>
              <a:rPr lang="en-US" altLang="en-US" dirty="0" smtClean="0">
                <a:effectLst/>
              </a:rPr>
              <a:t>Special Events--Tours</a:t>
            </a:r>
          </a:p>
          <a:p>
            <a:pPr lvl="1" eaLnBrk="1" hangingPunct="1">
              <a:defRPr/>
            </a:pPr>
            <a:r>
              <a:rPr lang="en-US" altLang="en-US" dirty="0" err="1">
                <a:effectLst/>
              </a:rPr>
              <a:t>Cfwep.Org</a:t>
            </a:r>
            <a:r>
              <a:rPr lang="en-US" altLang="en-US" dirty="0">
                <a:effectLst/>
              </a:rPr>
              <a:t> staff serve in advisory role for key local boards—CTEC, Pit Watch </a:t>
            </a:r>
            <a:r>
              <a:rPr lang="en-US" altLang="en-US" dirty="0" smtClean="0">
                <a:effectLst/>
              </a:rPr>
              <a:t>Education</a:t>
            </a:r>
          </a:p>
          <a:p>
            <a:pPr lvl="1" eaLnBrk="1" hangingPunct="1">
              <a:defRPr/>
            </a:pPr>
            <a:r>
              <a:rPr lang="en-US" altLang="en-US" dirty="0" smtClean="0">
                <a:effectLst/>
              </a:rPr>
              <a:t>Public involvement in education and restoration process </a:t>
            </a:r>
          </a:p>
          <a:p>
            <a:pPr lvl="2" eaLnBrk="1" hangingPunct="1">
              <a:defRPr/>
            </a:pPr>
            <a:r>
              <a:rPr lang="en-US" altLang="en-US" dirty="0" smtClean="0">
                <a:effectLst/>
              </a:rPr>
              <a:t>BEVEP Programs</a:t>
            </a:r>
          </a:p>
          <a:p>
            <a:pPr marL="457200" lvl="1" indent="0" eaLnBrk="1" hangingPunct="1">
              <a:buFont typeface="Wingdings" pitchFamily="2" charset="2"/>
              <a:buNone/>
              <a:defRPr/>
            </a:pPr>
            <a:endParaRPr lang="en-US" altLang="en-US" dirty="0" smtClean="0">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813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81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6_031_0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066800"/>
            <a:ext cx="6019800"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Line 3"/>
          <p:cNvSpPr>
            <a:spLocks noChangeShapeType="1"/>
          </p:cNvSpPr>
          <p:nvPr/>
        </p:nvSpPr>
        <p:spPr bwMode="auto">
          <a:xfrm>
            <a:off x="5181600" y="3886200"/>
            <a:ext cx="1905000" cy="609600"/>
          </a:xfrm>
          <a:prstGeom prst="line">
            <a:avLst/>
          </a:prstGeom>
          <a:noFill/>
          <a:ln w="50800">
            <a:solidFill>
              <a:srgbClr val="FFFF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pic>
        <p:nvPicPr>
          <p:cNvPr id="15364" name="Picture 4" descr="kingfis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3581400"/>
            <a:ext cx="148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6934200" y="5638800"/>
            <a:ext cx="22098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algn="ctr" eaLnBrk="1" hangingPunct="1">
              <a:lnSpc>
                <a:spcPct val="90000"/>
              </a:lnSpc>
              <a:spcBef>
                <a:spcPct val="50000"/>
              </a:spcBef>
              <a:buClrTx/>
              <a:buSzTx/>
              <a:buFontTx/>
              <a:buNone/>
            </a:pPr>
            <a:r>
              <a:rPr lang="en-US" altLang="en-US" sz="1800">
                <a:latin typeface="Arial" charset="0"/>
              </a:rPr>
              <a:t>   Fish &amp; Amphibians</a:t>
            </a:r>
          </a:p>
        </p:txBody>
      </p:sp>
      <p:pic>
        <p:nvPicPr>
          <p:cNvPr id="15366" name="Picture 6" descr="Spotted Sandpiper non-breeding plu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572000"/>
            <a:ext cx="20383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Line 7"/>
          <p:cNvSpPr>
            <a:spLocks noChangeShapeType="1"/>
          </p:cNvSpPr>
          <p:nvPr/>
        </p:nvSpPr>
        <p:spPr bwMode="auto">
          <a:xfrm flipH="1">
            <a:off x="1905000" y="3886200"/>
            <a:ext cx="914400" cy="609600"/>
          </a:xfrm>
          <a:prstGeom prst="line">
            <a:avLst/>
          </a:prstGeom>
          <a:noFill/>
          <a:ln w="50800">
            <a:solidFill>
              <a:srgbClr val="FFFF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5368" name="Text Box 8"/>
          <p:cNvSpPr txBox="1">
            <a:spLocks noChangeArrowheads="1"/>
          </p:cNvSpPr>
          <p:nvPr/>
        </p:nvSpPr>
        <p:spPr bwMode="auto">
          <a:xfrm>
            <a:off x="381000" y="5943600"/>
            <a:ext cx="2286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algn="ctr" eaLnBrk="1" hangingPunct="1">
              <a:lnSpc>
                <a:spcPct val="90000"/>
              </a:lnSpc>
              <a:spcBef>
                <a:spcPct val="50000"/>
              </a:spcBef>
              <a:buClrTx/>
              <a:buSzTx/>
              <a:buFontTx/>
              <a:buNone/>
            </a:pPr>
            <a:r>
              <a:rPr lang="en-US" altLang="en-US" sz="1800">
                <a:latin typeface="Arial" charset="0"/>
              </a:rPr>
              <a:t>Productivity</a:t>
            </a:r>
          </a:p>
        </p:txBody>
      </p:sp>
      <p:sp>
        <p:nvSpPr>
          <p:cNvPr id="15369" name="Text Box 9"/>
          <p:cNvSpPr txBox="1">
            <a:spLocks noChangeArrowheads="1"/>
          </p:cNvSpPr>
          <p:nvPr/>
        </p:nvSpPr>
        <p:spPr bwMode="auto">
          <a:xfrm>
            <a:off x="0" y="2895600"/>
            <a:ext cx="1676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algn="ctr" eaLnBrk="1" hangingPunct="1">
              <a:lnSpc>
                <a:spcPct val="90000"/>
              </a:lnSpc>
              <a:spcBef>
                <a:spcPct val="50000"/>
              </a:spcBef>
              <a:buClrTx/>
              <a:buSzTx/>
              <a:buFontTx/>
              <a:buNone/>
            </a:pPr>
            <a:r>
              <a:rPr lang="en-US" altLang="en-US" sz="1800">
                <a:latin typeface="Arial" charset="0"/>
              </a:rPr>
              <a:t>Vegetation</a:t>
            </a:r>
          </a:p>
        </p:txBody>
      </p:sp>
      <p:sp>
        <p:nvSpPr>
          <p:cNvPr id="15370" name="Text Box 10"/>
          <p:cNvSpPr txBox="1">
            <a:spLocks noChangeArrowheads="1"/>
          </p:cNvSpPr>
          <p:nvPr/>
        </p:nvSpPr>
        <p:spPr bwMode="auto">
          <a:xfrm>
            <a:off x="7572375" y="2524125"/>
            <a:ext cx="136207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algn="ctr" eaLnBrk="1" hangingPunct="1">
              <a:lnSpc>
                <a:spcPct val="90000"/>
              </a:lnSpc>
              <a:spcBef>
                <a:spcPct val="50000"/>
              </a:spcBef>
              <a:buClrTx/>
              <a:buSzTx/>
              <a:buFontTx/>
              <a:buNone/>
            </a:pPr>
            <a:r>
              <a:rPr lang="en-US" altLang="en-US" sz="1800">
                <a:latin typeface="Arial" charset="0"/>
              </a:rPr>
              <a:t>Restoration</a:t>
            </a:r>
          </a:p>
        </p:txBody>
      </p:sp>
      <p:sp>
        <p:nvSpPr>
          <p:cNvPr id="15371" name="Line 11"/>
          <p:cNvSpPr>
            <a:spLocks noChangeShapeType="1"/>
          </p:cNvSpPr>
          <p:nvPr/>
        </p:nvSpPr>
        <p:spPr bwMode="auto">
          <a:xfrm flipV="1">
            <a:off x="5334000" y="2590800"/>
            <a:ext cx="1295400" cy="381000"/>
          </a:xfrm>
          <a:prstGeom prst="line">
            <a:avLst/>
          </a:prstGeom>
          <a:noFill/>
          <a:ln w="50800">
            <a:solidFill>
              <a:srgbClr val="FFFF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5372" name="Line 12"/>
          <p:cNvSpPr>
            <a:spLocks noChangeShapeType="1"/>
          </p:cNvSpPr>
          <p:nvPr/>
        </p:nvSpPr>
        <p:spPr bwMode="auto">
          <a:xfrm>
            <a:off x="4114800" y="3962400"/>
            <a:ext cx="914400" cy="1295400"/>
          </a:xfrm>
          <a:prstGeom prst="line">
            <a:avLst/>
          </a:prstGeom>
          <a:noFill/>
          <a:ln w="50800">
            <a:solidFill>
              <a:srgbClr val="FFFF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pic>
        <p:nvPicPr>
          <p:cNvPr id="15373" name="Picture 13" descr="BD0389_1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3800" y="5334000"/>
            <a:ext cx="19812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Text Box 14"/>
          <p:cNvSpPr txBox="1">
            <a:spLocks noChangeArrowheads="1"/>
          </p:cNvSpPr>
          <p:nvPr/>
        </p:nvSpPr>
        <p:spPr bwMode="auto">
          <a:xfrm>
            <a:off x="5562600" y="6096000"/>
            <a:ext cx="2209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533400" indent="-533400">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eaLnBrk="1" hangingPunct="1">
              <a:lnSpc>
                <a:spcPct val="90000"/>
              </a:lnSpc>
              <a:spcBef>
                <a:spcPct val="50000"/>
              </a:spcBef>
              <a:buClrTx/>
              <a:buSzTx/>
              <a:buFontTx/>
              <a:buNone/>
            </a:pPr>
            <a:r>
              <a:rPr lang="en-US" altLang="en-US" sz="1800">
                <a:latin typeface="Arial" charset="0"/>
              </a:rPr>
              <a:t>   Water Quality</a:t>
            </a:r>
          </a:p>
        </p:txBody>
      </p:sp>
      <p:pic>
        <p:nvPicPr>
          <p:cNvPr id="15375" name="Picture 15"/>
          <p:cNvPicPr>
            <a:picLocks noChangeAspect="1" noChangeArrowheads="1"/>
          </p:cNvPicPr>
          <p:nvPr/>
        </p:nvPicPr>
        <p:blipFill>
          <a:blip r:embed="rId8">
            <a:lum bright="6000" contrast="18000"/>
            <a:extLst>
              <a:ext uri="{28A0092B-C50C-407E-A947-70E740481C1C}">
                <a14:useLocalDpi xmlns:a14="http://schemas.microsoft.com/office/drawing/2010/main" val="0"/>
              </a:ext>
            </a:extLst>
          </a:blip>
          <a:srcRect l="12000" r="12000"/>
          <a:stretch>
            <a:fillRect/>
          </a:stretch>
        </p:blipFill>
        <p:spPr bwMode="auto">
          <a:xfrm>
            <a:off x="304800" y="1143000"/>
            <a:ext cx="190500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6" name="Line 16"/>
          <p:cNvSpPr>
            <a:spLocks noChangeShapeType="1"/>
          </p:cNvSpPr>
          <p:nvPr/>
        </p:nvSpPr>
        <p:spPr bwMode="auto">
          <a:xfrm flipH="1" flipV="1">
            <a:off x="1981200" y="2057400"/>
            <a:ext cx="1905000" cy="609600"/>
          </a:xfrm>
          <a:prstGeom prst="line">
            <a:avLst/>
          </a:prstGeom>
          <a:noFill/>
          <a:ln w="50800">
            <a:solidFill>
              <a:srgbClr val="FFFF00"/>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12305" name="Rectangle 18"/>
          <p:cNvSpPr>
            <a:spLocks noGrp="1" noChangeArrowheads="1"/>
          </p:cNvSpPr>
          <p:nvPr>
            <p:ph type="title" idx="4294967295"/>
          </p:nvPr>
        </p:nvSpPr>
        <p:spPr>
          <a:xfrm>
            <a:off x="2286000" y="0"/>
            <a:ext cx="5029200" cy="1143000"/>
          </a:xfrm>
        </p:spPr>
        <p:txBody>
          <a:bodyPr/>
          <a:lstStyle/>
          <a:p>
            <a:pPr eaLnBrk="1" hangingPunct="1">
              <a:defRPr/>
            </a:pPr>
            <a:r>
              <a:rPr lang="en-US" altLang="en-US" sz="4000" b="1" i="1" dirty="0" smtClean="0">
                <a:solidFill>
                  <a:schemeClr val="tx1"/>
                </a:solidFill>
                <a:latin typeface="+mn-lt"/>
              </a:rPr>
              <a:t>Birds as Indicators</a:t>
            </a:r>
          </a:p>
        </p:txBody>
      </p:sp>
      <p:pic>
        <p:nvPicPr>
          <p:cNvPr id="15378" name="Picture 18" descr="90th-4_0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8038" y="838200"/>
            <a:ext cx="16875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93663" y="3175"/>
            <a:ext cx="9050337" cy="1054100"/>
          </a:xfrm>
        </p:spPr>
        <p:txBody>
          <a:bodyPr/>
          <a:lstStyle/>
          <a:p>
            <a:pPr>
              <a:defRPr/>
            </a:pPr>
            <a:r>
              <a:rPr lang="en-US" altLang="en-US" sz="4000" b="1" dirty="0" smtClean="0">
                <a:solidFill>
                  <a:schemeClr val="tx1"/>
                </a:solidFill>
                <a:latin typeface="Century Gothic" pitchFamily="34" charset="0"/>
              </a:rPr>
              <a:t>  </a:t>
            </a:r>
            <a:r>
              <a:rPr lang="en-US" altLang="en-US" sz="3600" b="1" i="1" dirty="0" smtClean="0">
                <a:solidFill>
                  <a:schemeClr val="tx1"/>
                </a:solidFill>
                <a:latin typeface="+mn-lt"/>
              </a:rPr>
              <a:t>Rock Creek      Grant-</a:t>
            </a:r>
            <a:r>
              <a:rPr lang="en-US" altLang="en-US" sz="3600" b="1" i="1" dirty="0" err="1" smtClean="0">
                <a:solidFill>
                  <a:schemeClr val="tx1"/>
                </a:solidFill>
                <a:latin typeface="+mn-lt"/>
              </a:rPr>
              <a:t>Kohrs</a:t>
            </a:r>
            <a:r>
              <a:rPr lang="en-US" altLang="en-US" sz="3600" b="1" i="1" dirty="0" smtClean="0">
                <a:solidFill>
                  <a:schemeClr val="tx1"/>
                </a:solidFill>
                <a:latin typeface="+mn-lt"/>
              </a:rPr>
              <a:t> Ranch</a:t>
            </a:r>
            <a:endParaRPr lang="en-US" altLang="en-US" sz="4000" b="1" i="1" dirty="0" smtClean="0">
              <a:solidFill>
                <a:schemeClr val="tx1"/>
              </a:solidFill>
              <a:latin typeface="+mn-lt"/>
            </a:endParaRPr>
          </a:p>
        </p:txBody>
      </p:sp>
      <p:pic>
        <p:nvPicPr>
          <p:cNvPr id="16387" name="Picture 9" descr="New Pi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6200" y="865188"/>
            <a:ext cx="2454275" cy="2759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388" name="Picture 7" descr="rock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9025" y="866775"/>
            <a:ext cx="2444750"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6700" y="3746500"/>
            <a:ext cx="3803650"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57700" y="3752850"/>
            <a:ext cx="3971925"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66950" y="152400"/>
            <a:ext cx="4953000" cy="857250"/>
          </a:xfrm>
        </p:spPr>
        <p:txBody>
          <a:bodyPr/>
          <a:lstStyle/>
          <a:p>
            <a:pPr eaLnBrk="1" hangingPunct="1">
              <a:defRPr/>
            </a:pPr>
            <a:r>
              <a:rPr lang="en-US" altLang="en-US" sz="4000" b="1" i="1" dirty="0" smtClean="0">
                <a:solidFill>
                  <a:schemeClr val="tx1"/>
                </a:solidFill>
                <a:latin typeface="+mn-lt"/>
              </a:rPr>
              <a:t>Songbird Banding</a:t>
            </a:r>
          </a:p>
        </p:txBody>
      </p:sp>
      <p:pic>
        <p:nvPicPr>
          <p:cNvPr id="17411" name="Picture 6" descr="rckiinnet"/>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4151" r="22725"/>
          <a:stretch>
            <a:fillRect/>
          </a:stretch>
        </p:blipFill>
        <p:spPr>
          <a:xfrm>
            <a:off x="304800" y="1352550"/>
            <a:ext cx="3810000" cy="4525963"/>
          </a:xfrm>
          <a:ln w="28575">
            <a:solidFill>
              <a:schemeClr val="tx1"/>
            </a:solidFill>
            <a:miter lim="800000"/>
            <a:headEnd/>
            <a:tailEnd/>
          </a:ln>
        </p:spPr>
      </p:pic>
      <p:pic>
        <p:nvPicPr>
          <p:cNvPr id="6" name="Picture 6"/>
          <p:cNvPicPr>
            <a:picLocks noChangeAspect="1" noChangeArrowheads="1"/>
          </p:cNvPicPr>
          <p:nvPr/>
        </p:nvPicPr>
        <p:blipFill>
          <a:blip r:embed="rId4"/>
          <a:srcRect/>
          <a:stretch>
            <a:fillRect/>
          </a:stretch>
        </p:blipFill>
        <p:spPr bwMode="auto">
          <a:xfrm>
            <a:off x="4257675" y="1903413"/>
            <a:ext cx="4676775" cy="3506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Osprey with fi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325" y="871538"/>
            <a:ext cx="8166100"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
          <p:cNvSpPr txBox="1">
            <a:spLocks noChangeArrowheads="1"/>
          </p:cNvSpPr>
          <p:nvPr/>
        </p:nvSpPr>
        <p:spPr bwMode="auto">
          <a:xfrm>
            <a:off x="0" y="1524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FontTx/>
              <a:buNone/>
              <a:defRPr/>
            </a:pPr>
            <a:r>
              <a:rPr lang="en-US" altLang="en-US" b="1" i="1" dirty="0" smtClean="0">
                <a:latin typeface="+mn-lt"/>
              </a:rPr>
              <a:t>Montana Osprey Project</a:t>
            </a:r>
            <a:endParaRPr lang="en-US" altLang="en-US" b="1" i="1" dirty="0">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117475"/>
            <a:ext cx="88392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163" y="2286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p:cNvPicPr>
            <a:picLocks noChangeAspect="1" noChangeArrowheads="1"/>
          </p:cNvPicPr>
          <p:nvPr/>
        </p:nvPicPr>
        <p:blipFill>
          <a:blip r:embed="rId2">
            <a:extLst>
              <a:ext uri="{28A0092B-C50C-407E-A947-70E740481C1C}">
                <a14:useLocalDpi xmlns:a14="http://schemas.microsoft.com/office/drawing/2010/main" val="0"/>
              </a:ext>
            </a:extLst>
          </a:blip>
          <a:srcRect l="17206" t="9297" r="24220" b="4732"/>
          <a:stretch>
            <a:fillRect/>
          </a:stretch>
        </p:blipFill>
        <p:spPr bwMode="auto">
          <a:xfrm>
            <a:off x="431800" y="0"/>
            <a:ext cx="8232775" cy="679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152400"/>
            <a:ext cx="8229600" cy="788988"/>
          </a:xfrm>
        </p:spPr>
        <p:txBody>
          <a:bodyPr/>
          <a:lstStyle/>
          <a:p>
            <a:pPr eaLnBrk="1" hangingPunct="1">
              <a:defRPr/>
            </a:pPr>
            <a:r>
              <a:rPr lang="en-US" altLang="en-US" sz="4800" b="1" dirty="0" smtClean="0">
                <a:solidFill>
                  <a:schemeClr val="accent3">
                    <a:lumMod val="60000"/>
                    <a:lumOff val="40000"/>
                  </a:schemeClr>
                </a:solidFill>
                <a:latin typeface="+mn-lt"/>
              </a:rPr>
              <a:t>About Cfwep.Org</a:t>
            </a:r>
          </a:p>
        </p:txBody>
      </p:sp>
      <p:sp>
        <p:nvSpPr>
          <p:cNvPr id="33795" name="Rectangle 3"/>
          <p:cNvSpPr>
            <a:spLocks noGrp="1" noChangeArrowheads="1"/>
          </p:cNvSpPr>
          <p:nvPr>
            <p:ph type="body" idx="1"/>
          </p:nvPr>
        </p:nvSpPr>
        <p:spPr>
          <a:xfrm>
            <a:off x="457200" y="1143000"/>
            <a:ext cx="8229600" cy="5562600"/>
          </a:xfrm>
        </p:spPr>
        <p:txBody>
          <a:bodyPr/>
          <a:lstStyle/>
          <a:p>
            <a:pPr eaLnBrk="1" hangingPunct="1">
              <a:lnSpc>
                <a:spcPct val="90000"/>
              </a:lnSpc>
              <a:defRPr/>
            </a:pPr>
            <a:r>
              <a:rPr lang="en-US" altLang="en-US" sz="2400" b="1" dirty="0" smtClean="0"/>
              <a:t>Part of Montana Tech</a:t>
            </a:r>
          </a:p>
          <a:p>
            <a:pPr lvl="1" eaLnBrk="1" hangingPunct="1">
              <a:lnSpc>
                <a:spcPct val="90000"/>
              </a:lnSpc>
              <a:defRPr/>
            </a:pPr>
            <a:r>
              <a:rPr lang="en-US" altLang="en-US" sz="2000" dirty="0"/>
              <a:t>6</a:t>
            </a:r>
            <a:r>
              <a:rPr lang="en-US" altLang="en-US" sz="2000" dirty="0" smtClean="0"/>
              <a:t> Full-Time Staff </a:t>
            </a:r>
            <a:endParaRPr lang="en-US" altLang="en-US" sz="1600" dirty="0" smtClean="0"/>
          </a:p>
          <a:p>
            <a:pPr lvl="1" eaLnBrk="1" hangingPunct="1">
              <a:lnSpc>
                <a:spcPct val="90000"/>
              </a:lnSpc>
              <a:defRPr/>
            </a:pPr>
            <a:r>
              <a:rPr lang="en-US" altLang="en-US" sz="2000" dirty="0"/>
              <a:t>2</a:t>
            </a:r>
            <a:r>
              <a:rPr lang="en-US" altLang="en-US" sz="2000" dirty="0" smtClean="0"/>
              <a:t> Student Interns</a:t>
            </a:r>
          </a:p>
          <a:p>
            <a:pPr lvl="1" eaLnBrk="1" hangingPunct="1">
              <a:lnSpc>
                <a:spcPct val="90000"/>
              </a:lnSpc>
              <a:defRPr/>
            </a:pPr>
            <a:r>
              <a:rPr lang="en-US" altLang="en-US" sz="2000" dirty="0" smtClean="0"/>
              <a:t>Leadership/Advisory Board</a:t>
            </a:r>
            <a:br>
              <a:rPr lang="en-US" altLang="en-US" sz="2000" dirty="0" smtClean="0"/>
            </a:br>
            <a:endParaRPr lang="en-US" altLang="en-US" sz="2400" b="1" dirty="0" smtClean="0"/>
          </a:p>
          <a:p>
            <a:pPr eaLnBrk="1" hangingPunct="1">
              <a:lnSpc>
                <a:spcPct val="90000"/>
              </a:lnSpc>
              <a:defRPr/>
            </a:pPr>
            <a:r>
              <a:rPr lang="en-US" altLang="en-US" sz="2400" b="1" dirty="0" smtClean="0"/>
              <a:t>Funders and Partners</a:t>
            </a:r>
          </a:p>
          <a:p>
            <a:pPr lvl="1" eaLnBrk="1" hangingPunct="1">
              <a:lnSpc>
                <a:spcPct val="90000"/>
              </a:lnSpc>
              <a:defRPr/>
            </a:pPr>
            <a:r>
              <a:rPr lang="en-US" altLang="en-US" sz="2000" dirty="0" smtClean="0"/>
              <a:t>Montana Natural Resource Damage Program (NRDP)</a:t>
            </a:r>
          </a:p>
          <a:p>
            <a:pPr lvl="1" eaLnBrk="1" hangingPunct="1">
              <a:lnSpc>
                <a:spcPct val="90000"/>
              </a:lnSpc>
              <a:defRPr/>
            </a:pPr>
            <a:r>
              <a:rPr lang="en-US" altLang="en-US" sz="2000" dirty="0" smtClean="0"/>
              <a:t>UM-Dr. Erick Greene, Bird’s Eye View Program</a:t>
            </a:r>
          </a:p>
          <a:p>
            <a:pPr lvl="2" eaLnBrk="1" hangingPunct="1">
              <a:lnSpc>
                <a:spcPct val="90000"/>
              </a:lnSpc>
              <a:defRPr/>
            </a:pPr>
            <a:r>
              <a:rPr lang="en-US" altLang="en-US" sz="1600" dirty="0" smtClean="0"/>
              <a:t>Dalit </a:t>
            </a:r>
            <a:r>
              <a:rPr lang="en-US" altLang="en-US" sz="1600" dirty="0" err="1" smtClean="0"/>
              <a:t>Guscio</a:t>
            </a:r>
            <a:r>
              <a:rPr lang="en-US" altLang="en-US" sz="1600" dirty="0" smtClean="0"/>
              <a:t> and UM student interns</a:t>
            </a:r>
          </a:p>
          <a:p>
            <a:pPr lvl="2" eaLnBrk="1" hangingPunct="1">
              <a:lnSpc>
                <a:spcPct val="90000"/>
              </a:lnSpc>
              <a:defRPr/>
            </a:pPr>
            <a:r>
              <a:rPr lang="en-US" altLang="en-US" sz="1600" dirty="0" smtClean="0"/>
              <a:t>Megan </a:t>
            </a:r>
            <a:r>
              <a:rPr lang="en-US" altLang="en-US" sz="1600" dirty="0" err="1" smtClean="0"/>
              <a:t>Fylling</a:t>
            </a:r>
            <a:endParaRPr lang="en-US" altLang="en-US" sz="1600" dirty="0" smtClean="0"/>
          </a:p>
          <a:p>
            <a:pPr lvl="1" eaLnBrk="1" hangingPunct="1">
              <a:lnSpc>
                <a:spcPct val="90000"/>
              </a:lnSpc>
              <a:defRPr/>
            </a:pPr>
            <a:r>
              <a:rPr lang="en-US" altLang="en-US" sz="2000" dirty="0" smtClean="0"/>
              <a:t>Office of Public Instruction (OPI) Math-Science Partnership Program</a:t>
            </a:r>
          </a:p>
          <a:p>
            <a:pPr lvl="1" eaLnBrk="1" hangingPunct="1">
              <a:lnSpc>
                <a:spcPct val="90000"/>
              </a:lnSpc>
              <a:defRPr/>
            </a:pPr>
            <a:r>
              <a:rPr lang="en-US" altLang="en-US" sz="2000" dirty="0" smtClean="0"/>
              <a:t>National Institute of Health Grant Project</a:t>
            </a:r>
          </a:p>
          <a:p>
            <a:pPr lvl="2" eaLnBrk="1" hangingPunct="1">
              <a:lnSpc>
                <a:spcPct val="90000"/>
              </a:lnSpc>
              <a:defRPr/>
            </a:pPr>
            <a:r>
              <a:rPr lang="en-US" altLang="en-US" sz="1800" dirty="0" smtClean="0"/>
              <a:t>Dr. Marisa </a:t>
            </a:r>
            <a:r>
              <a:rPr lang="en-US" altLang="en-US" sz="1800" dirty="0" err="1" smtClean="0"/>
              <a:t>Pedulla</a:t>
            </a:r>
            <a:r>
              <a:rPr lang="en-US" altLang="en-US" sz="1800" dirty="0" smtClean="0"/>
              <a:t>, Montana Tech</a:t>
            </a:r>
          </a:p>
          <a:p>
            <a:pPr lvl="1" eaLnBrk="1" hangingPunct="1">
              <a:lnSpc>
                <a:spcPct val="90000"/>
              </a:lnSpc>
              <a:defRPr/>
            </a:pPr>
            <a:r>
              <a:rPr lang="en-US" altLang="en-US" sz="2000" dirty="0" smtClean="0"/>
              <a:t>City-County Contracts</a:t>
            </a:r>
          </a:p>
          <a:p>
            <a:pPr marL="457200" lvl="1" indent="0" eaLnBrk="1" hangingPunct="1">
              <a:lnSpc>
                <a:spcPct val="90000"/>
              </a:lnSpc>
              <a:buFont typeface="Wingdings" pitchFamily="2" charset="2"/>
              <a:buNone/>
              <a:defRPr/>
            </a:pPr>
            <a:endParaRPr lang="en-US" altLang="en-US" sz="18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79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3795">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379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795">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795">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3795">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3795">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795">
                                            <p:txEl>
                                              <p:pRg st="11" end="11"/>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3379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017587"/>
          </a:xfrm>
        </p:spPr>
        <p:txBody>
          <a:bodyPr/>
          <a:lstStyle/>
          <a:p>
            <a:pPr>
              <a:defRPr/>
            </a:pPr>
            <a:r>
              <a:rPr lang="en-US" sz="5400" b="1" dirty="0" smtClean="0"/>
              <a:t>Outcomes to Date</a:t>
            </a:r>
            <a:endParaRPr lang="en-US" sz="5400" b="1" dirty="0"/>
          </a:p>
        </p:txBody>
      </p:sp>
      <p:sp>
        <p:nvSpPr>
          <p:cNvPr id="3" name="Content Placeholder 2"/>
          <p:cNvSpPr>
            <a:spLocks noGrp="1"/>
          </p:cNvSpPr>
          <p:nvPr>
            <p:ph idx="1"/>
          </p:nvPr>
        </p:nvSpPr>
        <p:spPr>
          <a:xfrm>
            <a:off x="457200" y="1524000"/>
            <a:ext cx="8229600" cy="5715000"/>
          </a:xfrm>
        </p:spPr>
        <p:txBody>
          <a:bodyPr/>
          <a:lstStyle/>
          <a:p>
            <a:pPr>
              <a:defRPr/>
            </a:pPr>
            <a:r>
              <a:rPr lang="en-US" sz="2800" dirty="0" err="1" smtClean="0">
                <a:effectLst>
                  <a:outerShdw blurRad="38100" dist="38100" dir="2700000" algn="tl">
                    <a:srgbClr val="000000">
                      <a:alpha val="43137"/>
                    </a:srgbClr>
                  </a:outerShdw>
                </a:effectLst>
              </a:rPr>
              <a:t>Cfwep.Org</a:t>
            </a:r>
            <a:r>
              <a:rPr lang="en-US" sz="2800" dirty="0" smtClean="0">
                <a:effectLst>
                  <a:outerShdw blurRad="38100" dist="38100" dir="2700000" algn="tl">
                    <a:srgbClr val="000000">
                      <a:alpha val="43137"/>
                    </a:srgbClr>
                  </a:outerShdw>
                </a:effectLst>
              </a:rPr>
              <a:t> Programming has reached over 30,000 student participants.</a:t>
            </a:r>
          </a:p>
          <a:p>
            <a:pPr>
              <a:defRPr/>
            </a:pPr>
            <a:r>
              <a:rPr lang="en-US" sz="2800" dirty="0" smtClean="0">
                <a:effectLst>
                  <a:outerShdw blurRad="38100" dist="38100" dir="2700000" algn="tl">
                    <a:srgbClr val="000000">
                      <a:alpha val="43137"/>
                    </a:srgbClr>
                  </a:outerShdw>
                </a:effectLst>
              </a:rPr>
              <a:t>BEVEP Programming has reached over 3,300 adult participants.</a:t>
            </a:r>
          </a:p>
          <a:p>
            <a:pPr>
              <a:defRPr/>
            </a:pPr>
            <a:r>
              <a:rPr lang="en-US" sz="2800" dirty="0" smtClean="0">
                <a:effectLst>
                  <a:outerShdw blurRad="38100" dist="38100" dir="2700000" algn="tl">
                    <a:srgbClr val="000000">
                      <a:alpha val="43137"/>
                    </a:srgbClr>
                  </a:outerShdw>
                </a:effectLst>
              </a:rPr>
              <a:t>Osprey cams have ‘gone viral’ reach over   1 million viewers in many countries.</a:t>
            </a:r>
          </a:p>
          <a:p>
            <a:pPr>
              <a:defRPr/>
            </a:pPr>
            <a:r>
              <a:rPr lang="en-US" sz="2800" dirty="0" smtClean="0">
                <a:effectLst>
                  <a:outerShdw blurRad="38100" dist="38100" dir="2700000" algn="tl">
                    <a:srgbClr val="000000">
                      <a:alpha val="43137"/>
                    </a:srgbClr>
                  </a:outerShdw>
                </a:effectLst>
              </a:rPr>
              <a:t>Teacher PD programs have served 400 teachers and currently operates in 22 counties in MT</a:t>
            </a:r>
          </a:p>
          <a:p>
            <a:pPr>
              <a:defRPr/>
            </a:pPr>
            <a:r>
              <a:rPr lang="en-US" sz="2800" dirty="0" smtClean="0">
                <a:effectLst>
                  <a:outerShdw blurRad="38100" dist="38100" dir="2700000" algn="tl">
                    <a:srgbClr val="000000">
                      <a:alpha val="43137"/>
                    </a:srgbClr>
                  </a:outerShdw>
                </a:effectLst>
              </a:rPr>
              <a:t>This year the programs will hit </a:t>
            </a:r>
            <a:r>
              <a:rPr lang="en-US" sz="2800" b="1" dirty="0" smtClean="0">
                <a:effectLst>
                  <a:outerShdw blurRad="38100" dist="38100" dir="2700000" algn="tl">
                    <a:srgbClr val="000000">
                      <a:alpha val="43137"/>
                    </a:srgbClr>
                  </a:outerShdw>
                </a:effectLst>
              </a:rPr>
              <a:t>40,000</a:t>
            </a:r>
            <a:r>
              <a:rPr lang="en-US" sz="2800" dirty="0" smtClean="0">
                <a:effectLst>
                  <a:outerShdw blurRad="38100" dist="38100" dir="2700000" algn="tl">
                    <a:srgbClr val="000000">
                      <a:alpha val="43137"/>
                    </a:srgbClr>
                  </a:outerShdw>
                </a:effectLst>
              </a:rPr>
              <a:t> participants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rconnole\Dropbox\Photos\IMG_655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8650" y="3048000"/>
            <a:ext cx="337661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a:defRPr/>
            </a:pPr>
            <a:r>
              <a:rPr lang="en-US" sz="4800" b="1" dirty="0"/>
              <a:t>Attitudes and Disposition</a:t>
            </a:r>
          </a:p>
        </p:txBody>
      </p:sp>
      <p:sp>
        <p:nvSpPr>
          <p:cNvPr id="3" name="Content Placeholder 2"/>
          <p:cNvSpPr>
            <a:spLocks noGrp="1"/>
          </p:cNvSpPr>
          <p:nvPr>
            <p:ph idx="1"/>
          </p:nvPr>
        </p:nvSpPr>
        <p:spPr>
          <a:xfrm>
            <a:off x="457200" y="1371600"/>
            <a:ext cx="8153400" cy="4953000"/>
          </a:xfrm>
        </p:spPr>
        <p:txBody>
          <a:bodyPr/>
          <a:lstStyle/>
          <a:p>
            <a:pPr>
              <a:defRPr/>
            </a:pPr>
            <a:r>
              <a:rPr lang="en-US" dirty="0" smtClean="0">
                <a:effectLst>
                  <a:outerShdw blurRad="38100" dist="38100" dir="2700000" algn="tl">
                    <a:srgbClr val="000000">
                      <a:alpha val="43137"/>
                    </a:srgbClr>
                  </a:outerShdw>
                </a:effectLst>
              </a:rPr>
              <a:t>Administer a pre and post stewardship survey </a:t>
            </a:r>
          </a:p>
          <a:p>
            <a:pPr lvl="1">
              <a:defRPr/>
            </a:pPr>
            <a:r>
              <a:rPr lang="en-US" dirty="0" smtClean="0">
                <a:effectLst>
                  <a:outerShdw blurRad="38100" dist="38100" dir="2700000" algn="tl">
                    <a:srgbClr val="000000">
                      <a:alpha val="43137"/>
                    </a:srgbClr>
                  </a:outerShdw>
                </a:effectLst>
              </a:rPr>
              <a:t>Includes questions about understanding what is going on with the Clark Fork River restoration projects</a:t>
            </a:r>
          </a:p>
          <a:p>
            <a:pPr lvl="1">
              <a:defRPr/>
            </a:pPr>
            <a:r>
              <a:rPr lang="en-US" dirty="0" smtClean="0">
                <a:effectLst>
                  <a:outerShdw blurRad="38100" dist="38100" dir="2700000" algn="tl">
                    <a:srgbClr val="000000">
                      <a:alpha val="43137"/>
                    </a:srgbClr>
                  </a:outerShdw>
                </a:effectLst>
              </a:rPr>
              <a:t>Attitudes about caring for rivers and streams</a:t>
            </a:r>
          </a:p>
          <a:p>
            <a:pPr lvl="1">
              <a:defRPr/>
            </a:pPr>
            <a:r>
              <a:rPr lang="en-US" dirty="0" smtClean="0">
                <a:effectLst>
                  <a:outerShdw blurRad="38100" dist="38100" dir="2700000" algn="tl">
                    <a:srgbClr val="000000">
                      <a:alpha val="43137"/>
                    </a:srgbClr>
                  </a:outerShdw>
                </a:effectLst>
              </a:rPr>
              <a:t>Science practices, i.e. working with data, meeting scientists, using equipment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MTSMEFS\outreach\Cfwep.Org\Photos\Base Level\Fieldtrips\EMS Foley 10.10.13\IMG_06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138" y="33338"/>
            <a:ext cx="4360862"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Chart 9"/>
          <p:cNvGraphicFramePr>
            <a:graphicFrameLocks/>
          </p:cNvGraphicFramePr>
          <p:nvPr/>
        </p:nvGraphicFramePr>
        <p:xfrm>
          <a:off x="59326" y="33020"/>
          <a:ext cx="4734560" cy="31826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a:graphicFrameLocks/>
          </p:cNvGraphicFramePr>
          <p:nvPr/>
        </p:nvGraphicFramePr>
        <p:xfrm>
          <a:off x="35560" y="3429000"/>
          <a:ext cx="4707526" cy="330708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MTSMEFS\outreach\Cfwep.Org\Photos\Base Level\Fieldtrips\Webster Fieldtrip 4.4.14\IMG_10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563"/>
            <a:ext cx="4114800" cy="680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5603" name="Chart 2"/>
          <p:cNvGraphicFramePr>
            <a:graphicFrameLocks/>
          </p:cNvGraphicFramePr>
          <p:nvPr/>
        </p:nvGraphicFramePr>
        <p:xfrm>
          <a:off x="4216400" y="41275"/>
          <a:ext cx="4826000" cy="3149600"/>
        </p:xfrm>
        <a:graphic>
          <a:graphicData uri="http://schemas.openxmlformats.org/presentationml/2006/ole">
            <mc:AlternateContent xmlns:mc="http://schemas.openxmlformats.org/markup-compatibility/2006">
              <mc:Choice xmlns:v="urn:schemas-microsoft-com:vml" Requires="v">
                <p:oleObj spid="_x0000_s25607" r:id="rId4" imgW="4822354" imgH="3145809" progId="Excel.Chart.8">
                  <p:embed/>
                </p:oleObj>
              </mc:Choice>
              <mc:Fallback>
                <p:oleObj r:id="rId4" imgW="4822354" imgH="3145809" progId="Excel.Chart.8">
                  <p:embed/>
                  <p:pic>
                    <p:nvPicPr>
                      <p:cNvPr id="0" name="Char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6400" y="41275"/>
                        <a:ext cx="4826000" cy="314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4" name="Chart 3"/>
          <p:cNvGraphicFramePr>
            <a:graphicFrameLocks/>
          </p:cNvGraphicFramePr>
          <p:nvPr/>
        </p:nvGraphicFramePr>
        <p:xfrm>
          <a:off x="4216400" y="3340100"/>
          <a:ext cx="4902200" cy="3492500"/>
        </p:xfrm>
        <a:graphic>
          <a:graphicData uri="http://schemas.openxmlformats.org/presentationml/2006/ole">
            <mc:AlternateContent xmlns:mc="http://schemas.openxmlformats.org/markup-compatibility/2006">
              <mc:Choice xmlns:v="urn:schemas-microsoft-com:vml" Requires="v">
                <p:oleObj spid="_x0000_s25608" r:id="rId6" imgW="4901609" imgH="3493311" progId="Excel.Chart.8">
                  <p:embed/>
                </p:oleObj>
              </mc:Choice>
              <mc:Fallback>
                <p:oleObj r:id="rId6" imgW="4901609" imgH="3493311" progId="Excel.Chart.8">
                  <p:embed/>
                  <p:pic>
                    <p:nvPicPr>
                      <p:cNvPr id="0" name="Char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6400" y="3340100"/>
                        <a:ext cx="4902200" cy="349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555625"/>
            <a:ext cx="8626475" cy="523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163"/>
            <a:ext cx="9144000" cy="682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9975" y="-9525"/>
            <a:ext cx="6934200"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09600" y="3276600"/>
            <a:ext cx="8153400" cy="2062163"/>
          </a:xfrm>
          <a:prstGeom prst="rect">
            <a:avLst/>
          </a:prstGeom>
          <a:solidFill>
            <a:schemeClr val="tx1"/>
          </a:solidFill>
        </p:spPr>
        <p:txBody>
          <a:bodyPr>
            <a:spAutoFit/>
          </a:bodyPr>
          <a:lstStyle/>
          <a:p>
            <a:pPr>
              <a:defRPr/>
            </a:pPr>
            <a:r>
              <a:rPr lang="en-US" sz="3200" dirty="0">
                <a:solidFill>
                  <a:schemeClr val="accent2">
                    <a:lumMod val="50000"/>
                  </a:schemeClr>
                </a:solidFill>
                <a:effectLst>
                  <a:outerShdw blurRad="38100" dist="38100" dir="2700000" algn="tl">
                    <a:srgbClr val="000000">
                      <a:alpha val="43137"/>
                    </a:srgbClr>
                  </a:outerShdw>
                </a:effectLst>
                <a:latin typeface="+mn-lt"/>
              </a:rPr>
              <a:t>Education does not transform the world.  Education changes people.  People change the world.  </a:t>
            </a:r>
          </a:p>
          <a:p>
            <a:pPr>
              <a:defRPr/>
            </a:pPr>
            <a:r>
              <a:rPr lang="en-US" sz="3200" dirty="0">
                <a:solidFill>
                  <a:schemeClr val="accent2">
                    <a:lumMod val="50000"/>
                  </a:schemeClr>
                </a:solidFill>
                <a:effectLst>
                  <a:outerShdw blurRad="38100" dist="38100" dir="2700000" algn="tl">
                    <a:srgbClr val="000000">
                      <a:alpha val="43137"/>
                    </a:srgbClr>
                  </a:outerShdw>
                </a:effectLst>
                <a:latin typeface="+mn-lt"/>
              </a:rPr>
              <a:t>					-Paulo Freire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1139825"/>
          </a:xfrm>
        </p:spPr>
        <p:txBody>
          <a:bodyPr/>
          <a:lstStyle/>
          <a:p>
            <a:pPr>
              <a:defRPr/>
            </a:pPr>
            <a:r>
              <a:rPr lang="en-US" dirty="0" smtClean="0"/>
              <a:t>Want to get involved?</a:t>
            </a:r>
            <a:endParaRPr lang="en-US" dirty="0"/>
          </a:p>
        </p:txBody>
      </p:sp>
      <p:sp>
        <p:nvSpPr>
          <p:cNvPr id="3" name="Content Placeholder 2"/>
          <p:cNvSpPr>
            <a:spLocks noGrp="1"/>
          </p:cNvSpPr>
          <p:nvPr>
            <p:ph idx="1"/>
          </p:nvPr>
        </p:nvSpPr>
        <p:spPr>
          <a:xfrm>
            <a:off x="533400" y="1219200"/>
            <a:ext cx="8229600" cy="5181600"/>
          </a:xfrm>
        </p:spPr>
        <p:txBody>
          <a:bodyPr/>
          <a:lstStyle/>
          <a:p>
            <a:pPr>
              <a:defRPr/>
            </a:pPr>
            <a:r>
              <a:rPr lang="en-US" b="1" dirty="0" smtClean="0"/>
              <a:t>We love and need volunteers for field trips, especially professional scientists!</a:t>
            </a:r>
          </a:p>
          <a:p>
            <a:pPr lvl="1">
              <a:defRPr/>
            </a:pPr>
            <a:r>
              <a:rPr lang="en-US" dirty="0" smtClean="0"/>
              <a:t>Abby </a:t>
            </a:r>
            <a:r>
              <a:rPr lang="en-US" dirty="0" err="1" smtClean="0"/>
              <a:t>Peltomaa</a:t>
            </a:r>
            <a:r>
              <a:rPr lang="en-US" dirty="0" smtClean="0"/>
              <a:t>—Butte to Bonner</a:t>
            </a:r>
          </a:p>
          <a:p>
            <a:pPr lvl="1">
              <a:defRPr/>
            </a:pPr>
            <a:r>
              <a:rPr lang="en-US" dirty="0" smtClean="0"/>
              <a:t>Dalit </a:t>
            </a:r>
            <a:r>
              <a:rPr lang="en-US" dirty="0" err="1" smtClean="0"/>
              <a:t>Guscio</a:t>
            </a:r>
            <a:r>
              <a:rPr lang="en-US" dirty="0" smtClean="0"/>
              <a:t>—Clinton to Missoula and BEVEP</a:t>
            </a:r>
          </a:p>
          <a:p>
            <a:pPr>
              <a:defRPr/>
            </a:pPr>
            <a:r>
              <a:rPr lang="en-US" dirty="0" smtClean="0"/>
              <a:t>Check out </a:t>
            </a:r>
            <a:r>
              <a:rPr lang="en-US" dirty="0" err="1" smtClean="0"/>
              <a:t>Cfwep.Org</a:t>
            </a:r>
            <a:r>
              <a:rPr lang="en-US" dirty="0" smtClean="0"/>
              <a:t> for other events.</a:t>
            </a:r>
          </a:p>
          <a:p>
            <a:pPr lvl="1">
              <a:defRPr/>
            </a:pPr>
            <a:r>
              <a:rPr lang="en-US" dirty="0" smtClean="0"/>
              <a:t>CUBS—May 29</a:t>
            </a:r>
            <a:r>
              <a:rPr lang="en-US" baseline="30000" dirty="0" smtClean="0"/>
              <a:t>th</a:t>
            </a:r>
            <a:endParaRPr lang="en-US" dirty="0" smtClean="0"/>
          </a:p>
          <a:p>
            <a:pPr lvl="1">
              <a:defRPr/>
            </a:pPr>
            <a:r>
              <a:rPr lang="en-US" dirty="0" err="1" smtClean="0"/>
              <a:t>Stormdrain</a:t>
            </a:r>
            <a:r>
              <a:rPr lang="en-US" dirty="0" smtClean="0"/>
              <a:t> marking and art—Folk Festival July 9-11</a:t>
            </a:r>
            <a:r>
              <a:rPr lang="en-US" baseline="30000" dirty="0" smtClean="0"/>
              <a:t>th</a:t>
            </a:r>
            <a:endParaRPr lang="en-US" dirty="0" smtClean="0"/>
          </a:p>
          <a:p>
            <a:pPr lvl="1">
              <a:defRPr/>
            </a:pPr>
            <a:r>
              <a:rPr lang="en-US" dirty="0" err="1" smtClean="0"/>
              <a:t>Cfwep.Org</a:t>
            </a:r>
            <a:r>
              <a:rPr lang="en-US" dirty="0" smtClean="0"/>
              <a:t> Fundraiser—November 2015</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5400" b="1" dirty="0" smtClean="0"/>
              <a:t>Questions?</a:t>
            </a:r>
            <a:endParaRPr lang="en-US" sz="5400" b="1" dirty="0"/>
          </a:p>
        </p:txBody>
      </p:sp>
      <p:pic>
        <p:nvPicPr>
          <p:cNvPr id="29699"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219200" y="1752600"/>
            <a:ext cx="6789738" cy="4525963"/>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About </a:t>
            </a:r>
            <a:r>
              <a:rPr lang="en-US" dirty="0" err="1" smtClean="0"/>
              <a:t>Cfwep.Org</a:t>
            </a:r>
            <a:r>
              <a:rPr lang="en-US" dirty="0" smtClean="0"/>
              <a:t> (</a:t>
            </a:r>
            <a:r>
              <a:rPr lang="en-US" dirty="0" err="1" smtClean="0"/>
              <a:t>cont</a:t>
            </a:r>
            <a:r>
              <a:rPr lang="en-US" dirty="0" smtClean="0"/>
              <a:t>.’d)</a:t>
            </a:r>
            <a:endParaRPr lang="en-US" dirty="0"/>
          </a:p>
        </p:txBody>
      </p:sp>
      <p:sp>
        <p:nvSpPr>
          <p:cNvPr id="3" name="Content Placeholder 2"/>
          <p:cNvSpPr>
            <a:spLocks noGrp="1"/>
          </p:cNvSpPr>
          <p:nvPr>
            <p:ph idx="1"/>
          </p:nvPr>
        </p:nvSpPr>
        <p:spPr/>
        <p:txBody>
          <a:bodyPr/>
          <a:lstStyle/>
          <a:p>
            <a:pPr eaLnBrk="1" hangingPunct="1">
              <a:lnSpc>
                <a:spcPct val="90000"/>
              </a:lnSpc>
              <a:defRPr/>
            </a:pPr>
            <a:r>
              <a:rPr lang="en-US" altLang="en-US" sz="3600" b="1" dirty="0"/>
              <a:t>Programs</a:t>
            </a:r>
          </a:p>
          <a:p>
            <a:pPr lvl="1" eaLnBrk="1" hangingPunct="1">
              <a:lnSpc>
                <a:spcPct val="90000"/>
              </a:lnSpc>
              <a:defRPr/>
            </a:pPr>
            <a:r>
              <a:rPr lang="en-US" altLang="en-US" sz="3200" dirty="0"/>
              <a:t>Elementary/Middle Schools </a:t>
            </a:r>
            <a:endParaRPr lang="en-US" altLang="en-US" sz="3200" dirty="0" smtClean="0"/>
          </a:p>
          <a:p>
            <a:pPr lvl="2" eaLnBrk="1" hangingPunct="1">
              <a:lnSpc>
                <a:spcPct val="90000"/>
              </a:lnSpc>
              <a:defRPr/>
            </a:pPr>
            <a:r>
              <a:rPr lang="en-US" altLang="en-US" dirty="0" smtClean="0"/>
              <a:t>Serve schools from Butte to </a:t>
            </a:r>
            <a:r>
              <a:rPr lang="en-US" altLang="en-US" dirty="0" smtClean="0"/>
              <a:t>Missoula</a:t>
            </a:r>
          </a:p>
          <a:p>
            <a:pPr lvl="2" eaLnBrk="1" hangingPunct="1">
              <a:lnSpc>
                <a:spcPct val="90000"/>
              </a:lnSpc>
              <a:defRPr/>
            </a:pPr>
            <a:r>
              <a:rPr lang="en-US" altLang="en-US" dirty="0" smtClean="0"/>
              <a:t>Include Blackfoot schools</a:t>
            </a:r>
            <a:endParaRPr lang="en-US" altLang="en-US" dirty="0" smtClean="0"/>
          </a:p>
          <a:p>
            <a:pPr marL="914400" lvl="2" indent="0" eaLnBrk="1" hangingPunct="1">
              <a:lnSpc>
                <a:spcPct val="90000"/>
              </a:lnSpc>
              <a:buNone/>
              <a:defRPr/>
            </a:pPr>
            <a:endParaRPr lang="en-US" altLang="en-US" sz="2000" dirty="0" smtClean="0"/>
          </a:p>
          <a:p>
            <a:pPr lvl="1" eaLnBrk="1" hangingPunct="1">
              <a:lnSpc>
                <a:spcPct val="90000"/>
              </a:lnSpc>
              <a:defRPr/>
            </a:pPr>
            <a:r>
              <a:rPr lang="en-US" altLang="en-US" sz="3200" dirty="0" smtClean="0"/>
              <a:t>High </a:t>
            </a:r>
            <a:r>
              <a:rPr lang="en-US" altLang="en-US" sz="3200" dirty="0"/>
              <a:t>Schools (Grades 9-12)</a:t>
            </a:r>
          </a:p>
          <a:p>
            <a:pPr lvl="1" eaLnBrk="1" hangingPunct="1">
              <a:lnSpc>
                <a:spcPct val="90000"/>
              </a:lnSpc>
              <a:defRPr/>
            </a:pPr>
            <a:r>
              <a:rPr lang="en-US" altLang="en-US" sz="3200" dirty="0"/>
              <a:t>Teachers</a:t>
            </a:r>
          </a:p>
          <a:p>
            <a:pPr lvl="1" eaLnBrk="1" hangingPunct="1">
              <a:lnSpc>
                <a:spcPct val="90000"/>
              </a:lnSpc>
              <a:defRPr/>
            </a:pPr>
            <a:r>
              <a:rPr lang="en-US" altLang="en-US" sz="3200" dirty="0"/>
              <a:t>Community</a:t>
            </a:r>
          </a:p>
          <a:p>
            <a:pP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b="1" smtClean="0">
                <a:effectLst/>
              </a:rPr>
              <a:t>Cfwep.Org Mission</a:t>
            </a:r>
          </a:p>
        </p:txBody>
      </p:sp>
      <p:sp>
        <p:nvSpPr>
          <p:cNvPr id="3" name="Content Placeholder 2"/>
          <p:cNvSpPr>
            <a:spLocks noGrp="1"/>
          </p:cNvSpPr>
          <p:nvPr>
            <p:ph idx="1"/>
          </p:nvPr>
        </p:nvSpPr>
        <p:spPr>
          <a:xfrm>
            <a:off x="457200" y="2209800"/>
            <a:ext cx="8229600" cy="2667000"/>
          </a:xfrm>
        </p:spPr>
        <p:txBody>
          <a:bodyPr/>
          <a:lstStyle/>
          <a:p>
            <a:pPr marL="0" indent="0" algn="ctr">
              <a:buFont typeface="Wingdings" pitchFamily="2" charset="2"/>
              <a:buNone/>
              <a:defRPr/>
            </a:pPr>
            <a:r>
              <a:rPr lang="en-US" sz="4000" i="1" dirty="0" smtClean="0"/>
              <a:t>Cfwep.Org fosters Environmental Stewardship and Scientific Decision-Making through Place-Based Learning.</a:t>
            </a:r>
            <a:endParaRPr lang="en-US" sz="4000"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b="1" dirty="0" smtClean="0">
                <a:solidFill>
                  <a:schemeClr val="accent3">
                    <a:lumMod val="60000"/>
                    <a:lumOff val="40000"/>
                  </a:schemeClr>
                </a:solidFill>
              </a:rPr>
              <a:t>History of </a:t>
            </a:r>
            <a:r>
              <a:rPr lang="en-US" b="1" dirty="0" err="1" smtClean="0">
                <a:solidFill>
                  <a:schemeClr val="accent3">
                    <a:lumMod val="60000"/>
                    <a:lumOff val="40000"/>
                  </a:schemeClr>
                </a:solidFill>
              </a:rPr>
              <a:t>Cfwep</a:t>
            </a:r>
            <a:endParaRPr lang="en-US" dirty="0" smtClean="0"/>
          </a:p>
        </p:txBody>
      </p:sp>
      <p:sp>
        <p:nvSpPr>
          <p:cNvPr id="3" name="Content Placeholder 2"/>
          <p:cNvSpPr>
            <a:spLocks noGrp="1"/>
          </p:cNvSpPr>
          <p:nvPr>
            <p:ph idx="1"/>
          </p:nvPr>
        </p:nvSpPr>
        <p:spPr>
          <a:xfrm>
            <a:off x="838200" y="1447800"/>
            <a:ext cx="8229600" cy="4953000"/>
          </a:xfrm>
        </p:spPr>
        <p:txBody>
          <a:bodyPr/>
          <a:lstStyle/>
          <a:p>
            <a:pPr eaLnBrk="1" hangingPunct="1">
              <a:defRPr/>
            </a:pPr>
            <a:r>
              <a:rPr lang="en-US" sz="2800" dirty="0" smtClean="0"/>
              <a:t>In 1999-2008 Montana settles suit for </a:t>
            </a:r>
            <a:r>
              <a:rPr lang="en-US" sz="2800" dirty="0" err="1" smtClean="0"/>
              <a:t>injuires</a:t>
            </a:r>
            <a:r>
              <a:rPr lang="en-US" sz="2800" dirty="0" smtClean="0"/>
              <a:t> to the Upper Clark Fork and Montana’s lost use of resources.</a:t>
            </a:r>
          </a:p>
          <a:p>
            <a:pPr eaLnBrk="1" hangingPunct="1">
              <a:defRPr/>
            </a:pPr>
            <a:r>
              <a:rPr lang="en-US" sz="2800" dirty="0" smtClean="0"/>
              <a:t>In 2005 Cfwep.Org Founders run pilot program for Butte area students.</a:t>
            </a:r>
          </a:p>
          <a:p>
            <a:pPr eaLnBrk="1" hangingPunct="1">
              <a:defRPr/>
            </a:pPr>
            <a:r>
              <a:rPr lang="en-US" sz="2800" dirty="0" smtClean="0"/>
              <a:t>In 2006 </a:t>
            </a:r>
            <a:r>
              <a:rPr lang="en-US" sz="2800" dirty="0" err="1" smtClean="0"/>
              <a:t>Cfwep.Org</a:t>
            </a:r>
            <a:r>
              <a:rPr lang="en-US" sz="2800" dirty="0" smtClean="0"/>
              <a:t> awarded a grant from NRD to serve students in basin.</a:t>
            </a:r>
          </a:p>
          <a:p>
            <a:pPr eaLnBrk="1" hangingPunct="1">
              <a:defRPr/>
            </a:pPr>
            <a:r>
              <a:rPr lang="en-US" sz="2800" dirty="0" smtClean="0"/>
              <a:t>In 2012, </a:t>
            </a:r>
            <a:r>
              <a:rPr lang="en-US" sz="2800" dirty="0" err="1" smtClean="0"/>
              <a:t>Cfwep.Org</a:t>
            </a:r>
            <a:r>
              <a:rPr lang="en-US" sz="2800" dirty="0" smtClean="0"/>
              <a:t> moved to contract with NRD to continue the program, with the understanding that programming would be 50% supported through other funds.</a:t>
            </a:r>
            <a:r>
              <a:rPr lang="en-US" sz="2800" dirty="0"/>
              <a:t/>
            </a:r>
            <a:br>
              <a:rPr lang="en-US" sz="2800" dirty="0"/>
            </a:br>
            <a:endParaRPr lang="en-US" sz="2800" dirty="0" smtClean="0"/>
          </a:p>
          <a:p>
            <a:pPr marL="0" indent="0" eaLnBrk="1" hangingPunct="1">
              <a:buFont typeface="Wingdings" pitchFamily="2" charset="2"/>
              <a:buNone/>
              <a:defRPr/>
            </a:pPr>
            <a:endParaRPr lang="en-US" dirty="0" smtClean="0"/>
          </a:p>
          <a:p>
            <a:pPr marL="0" indent="0" eaLnBrk="1" hangingPunct="1">
              <a:buFont typeface="Wingdings" pitchFamily="2" charset="2"/>
              <a:buNone/>
              <a:defRPr/>
            </a:pPr>
            <a:endParaRPr lang="en-US"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8763000" cy="615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1600200" y="1752600"/>
            <a:ext cx="6781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itchFamily="2" charset="2"/>
              <a:buChar char="Ø"/>
              <a:defRPr sz="3200">
                <a:solidFill>
                  <a:schemeClr val="tx1"/>
                </a:solidFill>
                <a:latin typeface="Georgia" pitchFamily="18" charset="0"/>
              </a:defRPr>
            </a:lvl1pPr>
            <a:lvl2pPr marL="742950" indent="-285750">
              <a:spcBef>
                <a:spcPct val="20000"/>
              </a:spcBef>
              <a:buClr>
                <a:schemeClr val="tx2"/>
              </a:buClr>
              <a:buSzPct val="50000"/>
              <a:buFont typeface="Wingdings" pitchFamily="2" charset="2"/>
              <a:buChar char="l"/>
              <a:defRPr sz="2800">
                <a:solidFill>
                  <a:schemeClr val="tx1"/>
                </a:solidFill>
                <a:latin typeface="Georgia" pitchFamily="18" charset="0"/>
              </a:defRPr>
            </a:lvl2pPr>
            <a:lvl3pPr marL="1143000" indent="-228600">
              <a:spcBef>
                <a:spcPct val="20000"/>
              </a:spcBef>
              <a:buClr>
                <a:schemeClr val="accent2"/>
              </a:buClr>
              <a:buChar char="•"/>
              <a:defRPr sz="2400">
                <a:solidFill>
                  <a:schemeClr val="tx1"/>
                </a:solidFill>
                <a:latin typeface="Georgia" pitchFamily="18" charset="0"/>
              </a:defRPr>
            </a:lvl3pPr>
            <a:lvl4pPr marL="1600200" indent="-228600">
              <a:spcBef>
                <a:spcPct val="20000"/>
              </a:spcBef>
              <a:buClr>
                <a:schemeClr val="folHlink"/>
              </a:buClr>
              <a:buSzPct val="50000"/>
              <a:buFont typeface="Wingdings" pitchFamily="2" charset="2"/>
              <a:buChar char="l"/>
              <a:defRPr sz="2000">
                <a:solidFill>
                  <a:schemeClr val="tx1"/>
                </a:solidFill>
                <a:latin typeface="Georgia" pitchFamily="18" charset="0"/>
              </a:defRPr>
            </a:lvl4pPr>
            <a:lvl5pPr marL="2057400" indent="-228600">
              <a:spcBef>
                <a:spcPct val="20000"/>
              </a:spcBef>
              <a:buClr>
                <a:schemeClr val="hlink"/>
              </a:buClr>
              <a:buChar char="•"/>
              <a:defRPr sz="2000">
                <a:solidFill>
                  <a:schemeClr val="tx1"/>
                </a:solidFill>
                <a:latin typeface="Georgia" pitchFamily="18" charset="0"/>
              </a:defRPr>
            </a:lvl5pPr>
            <a:lvl6pPr marL="2514600" indent="-228600" eaLnBrk="0" fontAlgn="base" hangingPunct="0">
              <a:spcBef>
                <a:spcPct val="20000"/>
              </a:spcBef>
              <a:spcAft>
                <a:spcPct val="0"/>
              </a:spcAft>
              <a:buClr>
                <a:schemeClr val="hlink"/>
              </a:buClr>
              <a:buChar char="•"/>
              <a:defRPr sz="2000">
                <a:solidFill>
                  <a:schemeClr val="tx1"/>
                </a:solidFill>
                <a:latin typeface="Georgia" pitchFamily="18" charset="0"/>
              </a:defRPr>
            </a:lvl6pPr>
            <a:lvl7pPr marL="2971800" indent="-228600" eaLnBrk="0" fontAlgn="base" hangingPunct="0">
              <a:spcBef>
                <a:spcPct val="20000"/>
              </a:spcBef>
              <a:spcAft>
                <a:spcPct val="0"/>
              </a:spcAft>
              <a:buClr>
                <a:schemeClr val="hlink"/>
              </a:buClr>
              <a:buChar char="•"/>
              <a:defRPr sz="2000">
                <a:solidFill>
                  <a:schemeClr val="tx1"/>
                </a:solidFill>
                <a:latin typeface="Georgia" pitchFamily="18" charset="0"/>
              </a:defRPr>
            </a:lvl7pPr>
            <a:lvl8pPr marL="3429000" indent="-228600" eaLnBrk="0" fontAlgn="base" hangingPunct="0">
              <a:spcBef>
                <a:spcPct val="20000"/>
              </a:spcBef>
              <a:spcAft>
                <a:spcPct val="0"/>
              </a:spcAft>
              <a:buClr>
                <a:schemeClr val="hlink"/>
              </a:buClr>
              <a:buChar char="•"/>
              <a:defRPr sz="2000">
                <a:solidFill>
                  <a:schemeClr val="tx1"/>
                </a:solidFill>
                <a:latin typeface="Georgia" pitchFamily="18" charset="0"/>
              </a:defRPr>
            </a:lvl8pPr>
            <a:lvl9pPr marL="3886200" indent="-228600" eaLnBrk="0" fontAlgn="base" hangingPunct="0">
              <a:spcBef>
                <a:spcPct val="20000"/>
              </a:spcBef>
              <a:spcAft>
                <a:spcPct val="0"/>
              </a:spcAft>
              <a:buClr>
                <a:schemeClr val="hlink"/>
              </a:buClr>
              <a:buChar char="•"/>
              <a:defRPr sz="2000">
                <a:solidFill>
                  <a:schemeClr val="tx1"/>
                </a:solidFill>
                <a:latin typeface="Georgia" pitchFamily="18" charset="0"/>
              </a:defRPr>
            </a:lvl9pPr>
          </a:lstStyle>
          <a:p>
            <a:pPr>
              <a:spcBef>
                <a:spcPct val="0"/>
              </a:spcBef>
              <a:buClrTx/>
              <a:buSzTx/>
              <a:buFontTx/>
              <a:buNone/>
            </a:pPr>
            <a:r>
              <a:rPr lang="en-US" altLang="en-US" sz="4000" i="1">
                <a:latin typeface="Arial" charset="0"/>
              </a:rPr>
              <a:t>“</a:t>
            </a:r>
            <a:r>
              <a:rPr lang="en-US" altLang="en-US" sz="4000" b="1" i="1">
                <a:latin typeface="Arial" charset="0"/>
              </a:rPr>
              <a:t>In terms of the legacy we leave, this is probably the most important project we will fund.</a:t>
            </a:r>
            <a:r>
              <a:rPr lang="en-US" altLang="en-US" sz="4000">
                <a:latin typeface="Arial" charset="0"/>
              </a:rPr>
              <a:t> </a:t>
            </a:r>
            <a:r>
              <a:rPr lang="en-US" altLang="en-US" sz="4000" i="1">
                <a:latin typeface="Arial" charset="0"/>
              </a:rPr>
              <a:t>” </a:t>
            </a:r>
            <a:r>
              <a:rPr lang="en-US" altLang="en-US" sz="1800">
                <a:latin typeface="Arial" charset="0"/>
              </a:rPr>
              <a:t>Bruce Nelson, Governor Brian Schweitzer’s Chief of Staff, at CFWEP’s 2007 evaluation meeting with the state Natural Resources Damage Program.</a:t>
            </a:r>
            <a:r>
              <a:rPr lang="en-US" altLang="en-US" sz="2000">
                <a:latin typeface="Arial" charset="0"/>
              </a:rPr>
              <a:t> </a:t>
            </a:r>
          </a:p>
          <a:p>
            <a:pPr>
              <a:spcBef>
                <a:spcPct val="0"/>
              </a:spcBef>
              <a:buClrTx/>
              <a:buSzTx/>
              <a:buFontTx/>
              <a:buNone/>
            </a:pPr>
            <a:endParaRPr lang="en-US" altLang="en-US" sz="180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152400"/>
            <a:ext cx="8229600" cy="1139825"/>
          </a:xfrm>
        </p:spPr>
        <p:txBody>
          <a:bodyPr/>
          <a:lstStyle/>
          <a:p>
            <a:pPr eaLnBrk="1" hangingPunct="1">
              <a:defRPr/>
            </a:pPr>
            <a:r>
              <a:rPr lang="en-US" altLang="en-US" sz="5400" b="1" dirty="0" smtClean="0">
                <a:solidFill>
                  <a:schemeClr val="accent3">
                    <a:lumMod val="60000"/>
                    <a:lumOff val="40000"/>
                  </a:schemeClr>
                </a:solidFill>
              </a:rPr>
              <a:t>Education Model</a:t>
            </a:r>
          </a:p>
        </p:txBody>
      </p:sp>
      <p:sp>
        <p:nvSpPr>
          <p:cNvPr id="34819" name="Rectangle 3"/>
          <p:cNvSpPr>
            <a:spLocks noGrp="1" noChangeArrowheads="1"/>
          </p:cNvSpPr>
          <p:nvPr>
            <p:ph type="body" idx="1"/>
          </p:nvPr>
        </p:nvSpPr>
        <p:spPr>
          <a:xfrm>
            <a:off x="457200" y="1066800"/>
            <a:ext cx="8229600" cy="5715000"/>
          </a:xfrm>
        </p:spPr>
        <p:txBody>
          <a:bodyPr/>
          <a:lstStyle/>
          <a:p>
            <a:pPr algn="ctr" eaLnBrk="1" hangingPunct="1">
              <a:lnSpc>
                <a:spcPct val="90000"/>
              </a:lnSpc>
              <a:buFont typeface="Wingdings" pitchFamily="2" charset="2"/>
              <a:buNone/>
              <a:defRPr/>
            </a:pPr>
            <a:endParaRPr lang="en-US" altLang="en-US" sz="2400" b="1" dirty="0" smtClean="0">
              <a:latin typeface="Bradley Hand ITC" pitchFamily="66" charset="0"/>
            </a:endParaRPr>
          </a:p>
          <a:p>
            <a:pPr eaLnBrk="1" hangingPunct="1">
              <a:lnSpc>
                <a:spcPct val="90000"/>
              </a:lnSpc>
              <a:defRPr/>
            </a:pPr>
            <a:r>
              <a:rPr lang="en-US" altLang="en-US" sz="2400" dirty="0" smtClean="0"/>
              <a:t>“</a:t>
            </a:r>
            <a:r>
              <a:rPr lang="en-US" altLang="en-US" sz="2400" dirty="0" smtClean="0">
                <a:effectLst/>
              </a:rPr>
              <a:t>Place-Based” education model: More expansive than traditional education – out of the classroom and into the community</a:t>
            </a:r>
          </a:p>
          <a:p>
            <a:pPr eaLnBrk="1" hangingPunct="1">
              <a:lnSpc>
                <a:spcPct val="90000"/>
              </a:lnSpc>
              <a:buFont typeface="Wingdings" pitchFamily="2" charset="2"/>
              <a:buNone/>
              <a:defRPr/>
            </a:pPr>
            <a:endParaRPr lang="en-US" altLang="en-US" sz="2400" dirty="0" smtClean="0">
              <a:effectLst/>
            </a:endParaRPr>
          </a:p>
          <a:p>
            <a:pPr eaLnBrk="1" hangingPunct="1">
              <a:lnSpc>
                <a:spcPct val="90000"/>
              </a:lnSpc>
              <a:defRPr/>
            </a:pPr>
            <a:r>
              <a:rPr lang="en-US" altLang="en-US" sz="2400" dirty="0" smtClean="0">
                <a:effectLst/>
              </a:rPr>
              <a:t>Includes both the natural and the “built” environment</a:t>
            </a:r>
          </a:p>
          <a:p>
            <a:pPr eaLnBrk="1" hangingPunct="1">
              <a:lnSpc>
                <a:spcPct val="90000"/>
              </a:lnSpc>
              <a:buFont typeface="Wingdings" pitchFamily="2" charset="2"/>
              <a:buNone/>
              <a:defRPr/>
            </a:pPr>
            <a:endParaRPr lang="en-US" altLang="en-US" sz="2400" dirty="0" smtClean="0">
              <a:effectLst/>
            </a:endParaRPr>
          </a:p>
          <a:p>
            <a:pPr eaLnBrk="1" hangingPunct="1">
              <a:lnSpc>
                <a:spcPct val="90000"/>
              </a:lnSpc>
              <a:defRPr/>
            </a:pPr>
            <a:r>
              <a:rPr lang="en-US" altLang="en-US" sz="2400" dirty="0" smtClean="0">
                <a:effectLst/>
              </a:rPr>
              <a:t>Examines how landscape, community infrastructure, watersheds and cultural traditions interact and shape each other, historically </a:t>
            </a:r>
            <a:r>
              <a:rPr lang="en-US" altLang="en-US" sz="2400" i="1" u="sng" dirty="0" smtClean="0">
                <a:effectLst/>
              </a:rPr>
              <a:t>and</a:t>
            </a:r>
            <a:r>
              <a:rPr lang="en-US" altLang="en-US" sz="2400" dirty="0" smtClean="0">
                <a:effectLst/>
              </a:rPr>
              <a:t> </a:t>
            </a:r>
            <a:r>
              <a:rPr lang="en-US" altLang="en-US" sz="2400" dirty="0" smtClean="0">
                <a:effectLst/>
              </a:rPr>
              <a:t>scientifically</a:t>
            </a:r>
            <a:br>
              <a:rPr lang="en-US" altLang="en-US" sz="2400" dirty="0" smtClean="0">
                <a:effectLst/>
              </a:rPr>
            </a:br>
            <a:endParaRPr lang="en-US" altLang="en-US" sz="2400" dirty="0" smtClean="0">
              <a:effectLst/>
            </a:endParaRPr>
          </a:p>
          <a:p>
            <a:pPr eaLnBrk="1" hangingPunct="1">
              <a:lnSpc>
                <a:spcPct val="90000"/>
              </a:lnSpc>
              <a:defRPr/>
            </a:pPr>
            <a:r>
              <a:rPr lang="en-US" altLang="en-US" sz="2400" dirty="0" smtClean="0">
                <a:effectLst/>
              </a:rPr>
              <a:t>Near-peer mentors (interns) and professional scientists </a:t>
            </a:r>
            <a:endParaRPr lang="en-US" altLang="en-US" sz="2400" dirty="0" smtClean="0">
              <a:effectLst/>
            </a:endParaRPr>
          </a:p>
          <a:p>
            <a:pPr eaLnBrk="1" hangingPunct="1">
              <a:lnSpc>
                <a:spcPct val="90000"/>
              </a:lnSpc>
              <a:defRPr/>
            </a:pPr>
            <a:endParaRPr lang="en-US" altLang="en-US" sz="2400" dirty="0" smtClean="0">
              <a:effectLst/>
            </a:endParaRPr>
          </a:p>
          <a:p>
            <a:pPr eaLnBrk="1" hangingPunct="1">
              <a:lnSpc>
                <a:spcPct val="90000"/>
              </a:lnSpc>
              <a:defRPr/>
            </a:pPr>
            <a:r>
              <a:rPr lang="en-US" altLang="en-US" sz="2400" dirty="0" smtClean="0">
                <a:effectLst/>
              </a:rPr>
              <a:t>Framework for K-12 Science Education</a:t>
            </a:r>
          </a:p>
          <a:p>
            <a:pPr lvl="1" eaLnBrk="1" hangingPunct="1">
              <a:lnSpc>
                <a:spcPct val="90000"/>
              </a:lnSpc>
              <a:defRPr/>
            </a:pPr>
            <a:r>
              <a:rPr lang="en-US" altLang="en-US" sz="1800" dirty="0" smtClean="0"/>
              <a:t>(NRC, 2012)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3" end="3"/>
                                            </p:txEl>
                                          </p:spTgt>
                                        </p:tgtEl>
                                        <p:attrNameLst>
                                          <p:attrName>style.visibility</p:attrName>
                                        </p:attrNameLst>
                                      </p:cBhvr>
                                      <p:to>
                                        <p:strVal val="visible"/>
                                      </p:to>
                                    </p:set>
                                    <p:animEffect transition="in" filter="fade">
                                      <p:cBhvr>
                                        <p:cTn id="12" dur="500"/>
                                        <p:tgtEl>
                                          <p:spTgt spid="34819">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5" end="5"/>
                                            </p:txEl>
                                          </p:spTgt>
                                        </p:tgtEl>
                                        <p:attrNameLst>
                                          <p:attrName>style.visibility</p:attrName>
                                        </p:attrNameLst>
                                      </p:cBhvr>
                                      <p:to>
                                        <p:strVal val="visible"/>
                                      </p:to>
                                    </p:set>
                                    <p:animEffect transition="in" filter="fade">
                                      <p:cBhvr>
                                        <p:cTn id="17" dur="500"/>
                                        <p:tgtEl>
                                          <p:spTgt spid="3481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819">
                                            <p:txEl>
                                              <p:pRg st="6" end="6"/>
                                            </p:txEl>
                                          </p:spTgt>
                                        </p:tgtEl>
                                        <p:attrNameLst>
                                          <p:attrName>style.visibility</p:attrName>
                                        </p:attrNameLst>
                                      </p:cBhvr>
                                      <p:to>
                                        <p:strVal val="visible"/>
                                      </p:to>
                                    </p:set>
                                    <p:animEffect transition="in" filter="fade">
                                      <p:cBhvr>
                                        <p:cTn id="22" dur="500"/>
                                        <p:tgtEl>
                                          <p:spTgt spid="34819">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4819">
                                            <p:txEl>
                                              <p:pRg st="8" end="8"/>
                                            </p:txEl>
                                          </p:spTgt>
                                        </p:tgtEl>
                                        <p:attrNameLst>
                                          <p:attrName>style.visibility</p:attrName>
                                        </p:attrNameLst>
                                      </p:cBhvr>
                                      <p:to>
                                        <p:strVal val="visible"/>
                                      </p:to>
                                    </p:set>
                                    <p:animEffect transition="in" filter="fade">
                                      <p:cBhvr>
                                        <p:cTn id="27" dur="500"/>
                                        <p:tgtEl>
                                          <p:spTgt spid="34819">
                                            <p:txEl>
                                              <p:pRg st="8" end="8"/>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4819">
                                            <p:txEl>
                                              <p:pRg st="9" end="9"/>
                                            </p:txEl>
                                          </p:spTgt>
                                        </p:tgtEl>
                                        <p:attrNameLst>
                                          <p:attrName>style.visibility</p:attrName>
                                        </p:attrNameLst>
                                      </p:cBhvr>
                                      <p:to>
                                        <p:strVal val="visible"/>
                                      </p:to>
                                    </p:set>
                                    <p:animEffect transition="in" filter="fade">
                                      <p:cBhvr>
                                        <p:cTn id="30" dur="500"/>
                                        <p:tgtEl>
                                          <p:spTgt spid="3481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altLang="en-US" sz="3600" b="1" dirty="0" smtClean="0">
                <a:solidFill>
                  <a:schemeClr val="accent3">
                    <a:lumMod val="60000"/>
                    <a:lumOff val="40000"/>
                  </a:schemeClr>
                </a:solidFill>
              </a:rPr>
              <a:t>Elementary/Middle </a:t>
            </a:r>
            <a:r>
              <a:rPr lang="en-US" altLang="en-US" sz="3600" b="1" dirty="0" smtClean="0">
                <a:solidFill>
                  <a:schemeClr val="accent3">
                    <a:lumMod val="60000"/>
                    <a:lumOff val="40000"/>
                  </a:schemeClr>
                </a:solidFill>
              </a:rPr>
              <a:t>Schools</a:t>
            </a:r>
            <a:br>
              <a:rPr lang="en-US" altLang="en-US" sz="3600" b="1" dirty="0" smtClean="0">
                <a:solidFill>
                  <a:schemeClr val="accent3">
                    <a:lumMod val="60000"/>
                    <a:lumOff val="40000"/>
                  </a:schemeClr>
                </a:solidFill>
              </a:rPr>
            </a:br>
            <a:r>
              <a:rPr lang="en-US" altLang="en-US" sz="3600" b="1" dirty="0" smtClean="0">
                <a:solidFill>
                  <a:schemeClr val="accent3">
                    <a:lumMod val="60000"/>
                    <a:lumOff val="40000"/>
                  </a:schemeClr>
                </a:solidFill>
              </a:rPr>
              <a:t>Restoration Education Program</a:t>
            </a:r>
            <a:endParaRPr lang="en-US" altLang="en-US" sz="3600" b="1" dirty="0">
              <a:solidFill>
                <a:schemeClr val="accent3">
                  <a:lumMod val="60000"/>
                  <a:lumOff val="40000"/>
                </a:schemeClr>
              </a:solidFill>
            </a:endParaRPr>
          </a:p>
        </p:txBody>
      </p:sp>
      <p:sp>
        <p:nvSpPr>
          <p:cNvPr id="36867" name="Rectangle 3"/>
          <p:cNvSpPr>
            <a:spLocks noGrp="1" noChangeArrowheads="1"/>
          </p:cNvSpPr>
          <p:nvPr>
            <p:ph type="body" idx="1"/>
          </p:nvPr>
        </p:nvSpPr>
        <p:spPr/>
        <p:txBody>
          <a:bodyPr/>
          <a:lstStyle/>
          <a:p>
            <a:pPr marL="342900" lvl="1" indent="-342900" eaLnBrk="1" hangingPunct="1">
              <a:buClr>
                <a:schemeClr val="hlink"/>
              </a:buClr>
              <a:buSzPct val="80000"/>
              <a:buFont typeface="Wingdings" pitchFamily="2" charset="2"/>
              <a:buChar char="Ø"/>
              <a:defRPr/>
            </a:pPr>
            <a:r>
              <a:rPr lang="en-US" altLang="en-US" sz="2400" b="1" dirty="0" smtClean="0"/>
              <a:t>5-Dday Restoration Education Program</a:t>
            </a:r>
          </a:p>
          <a:p>
            <a:pPr lvl="1" eaLnBrk="1" hangingPunct="1">
              <a:defRPr/>
            </a:pPr>
            <a:r>
              <a:rPr lang="en-US" altLang="en-US" sz="2200" dirty="0" smtClean="0">
                <a:effectLst/>
              </a:rPr>
              <a:t>Watershed Science Fundamentals</a:t>
            </a:r>
          </a:p>
          <a:p>
            <a:pPr lvl="2" eaLnBrk="1" hangingPunct="1">
              <a:defRPr/>
            </a:pPr>
            <a:r>
              <a:rPr lang="en-US" altLang="en-US" sz="2200" dirty="0" smtClean="0">
                <a:effectLst/>
              </a:rPr>
              <a:t>Science, history and restoration lesson over four days of in-class lectures and one day of fieldtrip.</a:t>
            </a:r>
          </a:p>
          <a:p>
            <a:pPr lvl="1" eaLnBrk="1" hangingPunct="1">
              <a:defRPr/>
            </a:pPr>
            <a:r>
              <a:rPr lang="en-US" altLang="en-US" sz="2600" b="1" dirty="0" smtClean="0"/>
              <a:t>Other programs</a:t>
            </a:r>
          </a:p>
          <a:p>
            <a:pPr lvl="2" eaLnBrk="1" hangingPunct="1">
              <a:defRPr/>
            </a:pPr>
            <a:r>
              <a:rPr lang="en-US" altLang="en-US" sz="2200" dirty="0" smtClean="0">
                <a:effectLst/>
              </a:rPr>
              <a:t>Mentoring—Science Fair</a:t>
            </a:r>
          </a:p>
          <a:p>
            <a:pPr lvl="2" eaLnBrk="1" hangingPunct="1">
              <a:defRPr/>
            </a:pPr>
            <a:r>
              <a:rPr lang="en-US" altLang="en-US" sz="2200" dirty="0" smtClean="0">
                <a:effectLst/>
              </a:rPr>
              <a:t>Guest lectures</a:t>
            </a:r>
          </a:p>
          <a:p>
            <a:pPr lvl="2" eaLnBrk="1" hangingPunct="1">
              <a:defRPr/>
            </a:pPr>
            <a:r>
              <a:rPr lang="en-US" altLang="en-US" sz="2200" dirty="0" smtClean="0">
                <a:effectLst/>
              </a:rPr>
              <a:t>Fish Dissections</a:t>
            </a:r>
          </a:p>
          <a:p>
            <a:pPr lvl="1" eaLnBrk="1" hangingPunct="1">
              <a:defRPr/>
            </a:pPr>
            <a:r>
              <a:rPr lang="en-US" altLang="en-US" sz="2600" b="1" dirty="0" smtClean="0"/>
              <a:t>Technical Support</a:t>
            </a:r>
          </a:p>
        </p:txBody>
      </p:sp>
      <p:pic>
        <p:nvPicPr>
          <p:cNvPr id="36868" name="Picture 4" descr="ramsay pictures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76200"/>
            <a:ext cx="44196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5013325" cy="668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37360" y="1274763"/>
            <a:ext cx="7391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6867">
                                            <p:txEl>
                                              <p:pRg st="5" end="5"/>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6867">
                                            <p:txEl>
                                              <p:pRg st="6" end="6"/>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6867">
                                            <p:txEl>
                                              <p:pRg st="7" end="7"/>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6868"/>
                                        </p:tgtEl>
                                        <p:attrNameLst>
                                          <p:attrName>style.visibility</p:attrName>
                                        </p:attrNameLst>
                                      </p:cBhvr>
                                      <p:to>
                                        <p:strVal val="visible"/>
                                      </p:to>
                                    </p:set>
                                    <p:animEffect transition="in" filter="fade">
                                      <p:cBhvr>
                                        <p:cTn id="37" dur="500"/>
                                        <p:tgtEl>
                                          <p:spTgt spid="3686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7813"/>
            <a:ext cx="8839200" cy="1139825"/>
          </a:xfrm>
        </p:spPr>
        <p:txBody>
          <a:bodyPr/>
          <a:lstStyle/>
          <a:p>
            <a:pPr>
              <a:defRPr/>
            </a:pPr>
            <a:r>
              <a:rPr lang="en-US" sz="3600" b="1" dirty="0">
                <a:solidFill>
                  <a:schemeClr val="accent3">
                    <a:lumMod val="60000"/>
                    <a:lumOff val="40000"/>
                  </a:schemeClr>
                </a:solidFill>
              </a:rPr>
              <a:t>Restoration Education Program</a:t>
            </a:r>
          </a:p>
        </p:txBody>
      </p:sp>
      <p:sp>
        <p:nvSpPr>
          <p:cNvPr id="3" name="Content Placeholder 2"/>
          <p:cNvSpPr>
            <a:spLocks noGrp="1"/>
          </p:cNvSpPr>
          <p:nvPr>
            <p:ph idx="1"/>
          </p:nvPr>
        </p:nvSpPr>
        <p:spPr/>
        <p:txBody>
          <a:bodyPr/>
          <a:lstStyle/>
          <a:p>
            <a:pPr marL="457200" lvl="1" indent="0" eaLnBrk="1" hangingPunct="1">
              <a:lnSpc>
                <a:spcPct val="90000"/>
              </a:lnSpc>
              <a:buFont typeface="Wingdings" pitchFamily="2" charset="2"/>
              <a:buNone/>
              <a:defRPr/>
            </a:pPr>
            <a:r>
              <a:rPr lang="en-US" altLang="en-US" sz="2400" dirty="0" smtClean="0"/>
              <a:t>This program Serves schools in the watershed from Butte to Missoula	</a:t>
            </a:r>
          </a:p>
          <a:p>
            <a:pPr lvl="1">
              <a:defRPr/>
            </a:pPr>
            <a:r>
              <a:rPr lang="en-US" altLang="en-US" sz="2400" dirty="0" smtClean="0"/>
              <a:t>Deer Lodge (Anaconda)</a:t>
            </a:r>
          </a:p>
          <a:p>
            <a:pPr lvl="1">
              <a:defRPr/>
            </a:pPr>
            <a:r>
              <a:rPr lang="en-US" altLang="en-US" sz="2400" dirty="0" smtClean="0"/>
              <a:t>Granite (Philipsburg, Hall, Drummond)</a:t>
            </a:r>
          </a:p>
          <a:p>
            <a:pPr lvl="1">
              <a:defRPr/>
            </a:pPr>
            <a:r>
              <a:rPr lang="en-US" altLang="en-US" sz="2400" dirty="0" smtClean="0"/>
              <a:t>Lewis and Clark (Lincoln </a:t>
            </a:r>
            <a:r>
              <a:rPr lang="en-US" altLang="en-US" sz="2400" dirty="0" smtClean="0"/>
              <a:t>School)</a:t>
            </a:r>
            <a:endParaRPr lang="en-US" altLang="en-US" sz="2400" dirty="0" smtClean="0"/>
          </a:p>
          <a:p>
            <a:pPr lvl="1">
              <a:defRPr/>
            </a:pPr>
            <a:r>
              <a:rPr lang="en-US" altLang="en-US" sz="2400" dirty="0" smtClean="0"/>
              <a:t>Powell (Deer Lodge, Garrison, Gold Creek, Avon, </a:t>
            </a:r>
            <a:r>
              <a:rPr lang="en-US" altLang="en-US" sz="2400" dirty="0" smtClean="0"/>
              <a:t>Elliston, </a:t>
            </a:r>
            <a:r>
              <a:rPr lang="en-US" altLang="en-US" sz="2400" dirty="0" err="1" smtClean="0"/>
              <a:t>Ovando</a:t>
            </a:r>
            <a:r>
              <a:rPr lang="en-US" altLang="en-US" sz="2400" dirty="0" smtClean="0"/>
              <a:t>)</a:t>
            </a:r>
            <a:endParaRPr lang="en-US" altLang="en-US" sz="2400" dirty="0" smtClean="0"/>
          </a:p>
          <a:p>
            <a:pPr lvl="1">
              <a:defRPr/>
            </a:pPr>
            <a:r>
              <a:rPr lang="en-US" altLang="en-US" sz="2400" dirty="0" smtClean="0"/>
              <a:t>Silver Bow (Butte, Butte Central, Ramsay)</a:t>
            </a:r>
          </a:p>
          <a:p>
            <a:pPr lvl="1">
              <a:defRPr/>
            </a:pPr>
            <a:r>
              <a:rPr lang="en-US" altLang="en-US" sz="2400" dirty="0" smtClean="0"/>
              <a:t>Missoula (Bonner, Clinton)</a:t>
            </a:r>
          </a:p>
          <a:p>
            <a:pPr lvl="2" eaLnBrk="1" hangingPunct="1">
              <a:lnSpc>
                <a:spcPct val="90000"/>
              </a:lnSpc>
              <a:defRPr/>
            </a:pPr>
            <a:r>
              <a:rPr lang="en-US" altLang="en-US" sz="2000" dirty="0" smtClean="0"/>
              <a:t>Missoula program serves all 9 Missoula elementary schools</a:t>
            </a:r>
            <a:endParaRPr lang="en-US" altLang="en-US" sz="16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altLang="en-US" sz="5400" b="1" dirty="0">
                <a:solidFill>
                  <a:schemeClr val="accent3">
                    <a:lumMod val="60000"/>
                    <a:lumOff val="40000"/>
                  </a:schemeClr>
                </a:solidFill>
              </a:rPr>
              <a:t>High School Level</a:t>
            </a:r>
          </a:p>
        </p:txBody>
      </p:sp>
      <p:sp>
        <p:nvSpPr>
          <p:cNvPr id="37891" name="Rectangle 3"/>
          <p:cNvSpPr>
            <a:spLocks noGrp="1" noChangeArrowheads="1"/>
          </p:cNvSpPr>
          <p:nvPr>
            <p:ph type="body" idx="1"/>
          </p:nvPr>
        </p:nvSpPr>
        <p:spPr/>
        <p:txBody>
          <a:bodyPr/>
          <a:lstStyle/>
          <a:p>
            <a:pPr eaLnBrk="1" hangingPunct="1">
              <a:defRPr/>
            </a:pPr>
            <a:r>
              <a:rPr lang="en-US" altLang="en-US" b="1" dirty="0" smtClean="0"/>
              <a:t>Fundamentals + Applied Research Opportunities</a:t>
            </a:r>
          </a:p>
          <a:p>
            <a:pPr lvl="1" eaLnBrk="1" hangingPunct="1">
              <a:defRPr/>
            </a:pPr>
            <a:r>
              <a:rPr lang="en-US" altLang="en-US" dirty="0" smtClean="0">
                <a:effectLst/>
              </a:rPr>
              <a:t>Applied Research/Science Fair Projects</a:t>
            </a:r>
          </a:p>
          <a:p>
            <a:pPr lvl="2" eaLnBrk="1" hangingPunct="1">
              <a:defRPr/>
            </a:pPr>
            <a:r>
              <a:rPr lang="en-US" altLang="en-US" dirty="0" smtClean="0">
                <a:effectLst/>
              </a:rPr>
              <a:t>Currently developing a dual-credit research class with Butte School District #1</a:t>
            </a:r>
          </a:p>
          <a:p>
            <a:pPr lvl="1" eaLnBrk="1" hangingPunct="1">
              <a:defRPr/>
            </a:pPr>
            <a:r>
              <a:rPr lang="en-US" altLang="en-US" dirty="0" smtClean="0">
                <a:effectLst/>
              </a:rPr>
              <a:t>Specialized Classroom and Fieldtrips</a:t>
            </a:r>
          </a:p>
          <a:p>
            <a:pPr lvl="1" eaLnBrk="1" hangingPunct="1">
              <a:defRPr/>
            </a:pPr>
            <a:r>
              <a:rPr lang="en-US" altLang="en-US" dirty="0" smtClean="0">
                <a:effectLst/>
              </a:rPr>
              <a:t>Stormwater Education</a:t>
            </a:r>
          </a:p>
          <a:p>
            <a:pPr lvl="1" eaLnBrk="1" hangingPunct="1">
              <a:defRPr/>
            </a:pPr>
            <a:r>
              <a:rPr lang="en-US" altLang="en-US" dirty="0" smtClean="0">
                <a:effectLst/>
              </a:rPr>
              <a:t>Service Learning</a:t>
            </a:r>
          </a:p>
          <a:p>
            <a:pPr lvl="2" eaLnBrk="1" hangingPunct="1">
              <a:defRPr/>
            </a:pPr>
            <a:r>
              <a:rPr lang="en-US" altLang="en-US" dirty="0" smtClean="0">
                <a:effectLst/>
              </a:rPr>
              <a:t>Clean Up </a:t>
            </a:r>
            <a:r>
              <a:rPr lang="en-US" altLang="en-US" dirty="0" err="1" smtClean="0">
                <a:effectLst/>
              </a:rPr>
              <a:t>Blacktail</a:t>
            </a:r>
            <a:r>
              <a:rPr lang="en-US" altLang="en-US" dirty="0" smtClean="0">
                <a:effectLst/>
              </a:rPr>
              <a:t> Creek (CUBS)</a:t>
            </a:r>
          </a:p>
        </p:txBody>
      </p:sp>
      <p:pic>
        <p:nvPicPr>
          <p:cNvPr id="37892" name="Picture 4" descr="katy hilary erin B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0263" y="152400"/>
            <a:ext cx="4427537"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43013" y="2419350"/>
            <a:ext cx="7900987"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81000"/>
            <a:ext cx="4640263"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891">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891">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891">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891">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37892"/>
                                        </p:tgtEl>
                                        <p:attrNameLst>
                                          <p:attrName>style.visibility</p:attrName>
                                        </p:attrNameLst>
                                      </p:cBhvr>
                                      <p:to>
                                        <p:strVal val="visible"/>
                                      </p:to>
                                    </p:set>
                                    <p:animEffect transition="in" filter="fade">
                                      <p:cBhvr>
                                        <p:cTn id="31" dur="500"/>
                                        <p:tgtEl>
                                          <p:spTgt spid="3789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theme/theme1.xml><?xml version="1.0" encoding="utf-8"?>
<a:theme xmlns:a="http://schemas.openxmlformats.org/drawingml/2006/main" name="Ripple">
  <a:themeElements>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Ripple Water</Template>
  <TotalTime>498</TotalTime>
  <Words>858</Words>
  <Application>Microsoft Office PowerPoint</Application>
  <PresentationFormat>On-screen Show (4:3)</PresentationFormat>
  <Paragraphs>154</Paragraphs>
  <Slides>27</Slides>
  <Notes>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6" baseType="lpstr">
      <vt:lpstr>Arial</vt:lpstr>
      <vt:lpstr>Georgia</vt:lpstr>
      <vt:lpstr>Wingdings</vt:lpstr>
      <vt:lpstr>Calibri</vt:lpstr>
      <vt:lpstr>Bradley Hand ITC</vt:lpstr>
      <vt:lpstr>Arial Black</vt:lpstr>
      <vt:lpstr>Century Gothic</vt:lpstr>
      <vt:lpstr>Ripple</vt:lpstr>
      <vt:lpstr>Microsoft Excel Chart</vt:lpstr>
      <vt:lpstr>PowerPoint Presentation</vt:lpstr>
      <vt:lpstr>About Cfwep.Org</vt:lpstr>
      <vt:lpstr>About Cfwep.Org (cont.’d)</vt:lpstr>
      <vt:lpstr>Cfwep.Org Mission</vt:lpstr>
      <vt:lpstr>History of Cfwep</vt:lpstr>
      <vt:lpstr>Education Model</vt:lpstr>
      <vt:lpstr>Elementary/Middle Schools Restoration Education Program</vt:lpstr>
      <vt:lpstr>Restoration Education Program</vt:lpstr>
      <vt:lpstr>High School Level</vt:lpstr>
      <vt:lpstr>Teacher Professional Development</vt:lpstr>
      <vt:lpstr>Teacher Professional Development (cont.’d)</vt:lpstr>
      <vt:lpstr>Community Outreach</vt:lpstr>
      <vt:lpstr>Birds as Indicators</vt:lpstr>
      <vt:lpstr>  Rock Creek      Grant-Kohrs Ranch</vt:lpstr>
      <vt:lpstr>Songbird Banding</vt:lpstr>
      <vt:lpstr>PowerPoint Presentation</vt:lpstr>
      <vt:lpstr>PowerPoint Presentation</vt:lpstr>
      <vt:lpstr>PowerPoint Presentation</vt:lpstr>
      <vt:lpstr>PowerPoint Presentation</vt:lpstr>
      <vt:lpstr>Outcomes to Date</vt:lpstr>
      <vt:lpstr>Attitudes and Disposition</vt:lpstr>
      <vt:lpstr>PowerPoint Presentation</vt:lpstr>
      <vt:lpstr>PowerPoint Presentation</vt:lpstr>
      <vt:lpstr>PowerPoint Presentation</vt:lpstr>
      <vt:lpstr>PowerPoint Presentation</vt:lpstr>
      <vt:lpstr>Want to get involved?</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hparrow</dc:creator>
  <cp:lastModifiedBy>Connole, Rayelynn</cp:lastModifiedBy>
  <cp:revision>40</cp:revision>
  <dcterms:created xsi:type="dcterms:W3CDTF">2006-10-09T20:13:01Z</dcterms:created>
  <dcterms:modified xsi:type="dcterms:W3CDTF">2015-04-24T13:49:56Z</dcterms:modified>
</cp:coreProperties>
</file>