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92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6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DCE53-E7BD-430E-BACF-006DD3D941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66D26E7-83D0-492A-8F18-74A38BBEDB38}">
      <dgm:prSet phldrT="[Text]"/>
      <dgm:spPr/>
      <dgm:t>
        <a:bodyPr/>
        <a:lstStyle/>
        <a:p>
          <a:r>
            <a:rPr lang="en-US" dirty="0" smtClean="0"/>
            <a:t>Change existing water right </a:t>
          </a:r>
        </a:p>
        <a:p>
          <a:r>
            <a:rPr lang="en-US" dirty="0" smtClean="0"/>
            <a:t>or purchase mitigation credit</a:t>
          </a:r>
          <a:endParaRPr lang="en-US" dirty="0"/>
        </a:p>
      </dgm:t>
    </dgm:pt>
    <dgm:pt modelId="{44086CA7-7233-4E07-B9D1-A7708DEBB34F}" type="parTrans" cxnId="{F27BB43D-95AC-4CB7-B7F9-33BD8C1A7A3D}">
      <dgm:prSet/>
      <dgm:spPr/>
      <dgm:t>
        <a:bodyPr/>
        <a:lstStyle/>
        <a:p>
          <a:endParaRPr lang="en-US"/>
        </a:p>
      </dgm:t>
    </dgm:pt>
    <dgm:pt modelId="{BAF4D585-1223-460D-AD39-9D7FF71F72F9}" type="sibTrans" cxnId="{F27BB43D-95AC-4CB7-B7F9-33BD8C1A7A3D}">
      <dgm:prSet/>
      <dgm:spPr/>
      <dgm:t>
        <a:bodyPr/>
        <a:lstStyle/>
        <a:p>
          <a:endParaRPr lang="en-US"/>
        </a:p>
      </dgm:t>
    </dgm:pt>
    <dgm:pt modelId="{DF2C3BFF-4092-4419-B60D-92B95E37D324}">
      <dgm:prSet phldrT="[Text]"/>
      <dgm:spPr/>
      <dgm:t>
        <a:bodyPr/>
        <a:lstStyle/>
        <a:p>
          <a:r>
            <a:rPr lang="en-US" dirty="0" smtClean="0"/>
            <a:t>Develop mitigation or aquifer recharge plan</a:t>
          </a:r>
          <a:endParaRPr lang="en-US" dirty="0"/>
        </a:p>
      </dgm:t>
    </dgm:pt>
    <dgm:pt modelId="{D85FFBC8-EBE5-4CF2-A6DE-8978CF91529B}" type="parTrans" cxnId="{6DD78032-AC16-4656-97E3-2C09ED2DB5B9}">
      <dgm:prSet/>
      <dgm:spPr/>
      <dgm:t>
        <a:bodyPr/>
        <a:lstStyle/>
        <a:p>
          <a:endParaRPr lang="en-US"/>
        </a:p>
      </dgm:t>
    </dgm:pt>
    <dgm:pt modelId="{B9A70D35-A84A-4430-B9E6-963D36BB36BC}" type="sibTrans" cxnId="{6DD78032-AC16-4656-97E3-2C09ED2DB5B9}">
      <dgm:prSet/>
      <dgm:spPr/>
      <dgm:t>
        <a:bodyPr/>
        <a:lstStyle/>
        <a:p>
          <a:endParaRPr lang="en-US"/>
        </a:p>
      </dgm:t>
    </dgm:pt>
    <dgm:pt modelId="{0F64294D-0022-4B5A-A5D9-11E848DABC1E}">
      <dgm:prSet phldrT="[Text]"/>
      <dgm:spPr/>
      <dgm:t>
        <a:bodyPr/>
        <a:lstStyle/>
        <a:p>
          <a:r>
            <a:rPr lang="en-US" dirty="0" smtClean="0"/>
            <a:t>Put your new water to use: residential, municipal, agriculture, industrial.</a:t>
          </a:r>
          <a:endParaRPr lang="en-US" dirty="0"/>
        </a:p>
      </dgm:t>
    </dgm:pt>
    <dgm:pt modelId="{5A3FFD21-7FBC-4432-8CAF-91AF512A8D8A}" type="parTrans" cxnId="{719986AE-C393-4A8A-979B-3A5BBC2556B5}">
      <dgm:prSet/>
      <dgm:spPr/>
      <dgm:t>
        <a:bodyPr/>
        <a:lstStyle/>
        <a:p>
          <a:endParaRPr lang="en-US"/>
        </a:p>
      </dgm:t>
    </dgm:pt>
    <dgm:pt modelId="{0CE3DCE3-A3C9-431D-8EF3-D39CD5CC711A}" type="sibTrans" cxnId="{719986AE-C393-4A8A-979B-3A5BBC2556B5}">
      <dgm:prSet/>
      <dgm:spPr/>
      <dgm:t>
        <a:bodyPr/>
        <a:lstStyle/>
        <a:p>
          <a:endParaRPr lang="en-US"/>
        </a:p>
      </dgm:t>
    </dgm:pt>
    <dgm:pt modelId="{23D0AFB6-10D9-4A69-A33C-543FFA1B8E39}">
      <dgm:prSet/>
      <dgm:spPr/>
      <dgm:t>
        <a:bodyPr/>
        <a:lstStyle/>
        <a:p>
          <a:r>
            <a:rPr lang="en-US" dirty="0" smtClean="0"/>
            <a:t>Apply for permit with DNRC + get approved</a:t>
          </a:r>
          <a:endParaRPr lang="en-US" dirty="0"/>
        </a:p>
      </dgm:t>
    </dgm:pt>
    <dgm:pt modelId="{923DDA9A-86A5-4EFC-B5EA-5FA7FC46141B}" type="parTrans" cxnId="{B25DF9CC-11E4-4691-8B13-1386F50587F6}">
      <dgm:prSet/>
      <dgm:spPr/>
      <dgm:t>
        <a:bodyPr/>
        <a:lstStyle/>
        <a:p>
          <a:endParaRPr lang="en-US"/>
        </a:p>
      </dgm:t>
    </dgm:pt>
    <dgm:pt modelId="{D417F5F1-FCBC-4F17-8F73-D75066C4F8F9}" type="sibTrans" cxnId="{B25DF9CC-11E4-4691-8B13-1386F50587F6}">
      <dgm:prSet/>
      <dgm:spPr/>
      <dgm:t>
        <a:bodyPr/>
        <a:lstStyle/>
        <a:p>
          <a:endParaRPr lang="en-US"/>
        </a:p>
      </dgm:t>
    </dgm:pt>
    <dgm:pt modelId="{306E2B1F-FC4E-4291-8FC8-3806C84DB84D}" type="pres">
      <dgm:prSet presAssocID="{6DBDCE53-E7BD-430E-BACF-006DD3D941D0}" presName="Name0" presStyleCnt="0">
        <dgm:presLayoutVars>
          <dgm:dir/>
          <dgm:resizeHandles val="exact"/>
        </dgm:presLayoutVars>
      </dgm:prSet>
      <dgm:spPr/>
    </dgm:pt>
    <dgm:pt modelId="{6267E795-057F-4A2E-A1D8-4CA823B64F33}" type="pres">
      <dgm:prSet presAssocID="{066D26E7-83D0-492A-8F18-74A38BBEDB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0D56-87E7-46D4-82FF-6F58771C8599}" type="pres">
      <dgm:prSet presAssocID="{BAF4D585-1223-460D-AD39-9D7FF71F72F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DD8FA78-3A70-48DC-86E9-75E56D98371F}" type="pres">
      <dgm:prSet presAssocID="{BAF4D585-1223-460D-AD39-9D7FF71F72F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8F37D26-A6AE-4233-AD3E-5DC895EB69E3}" type="pres">
      <dgm:prSet presAssocID="{DF2C3BFF-4092-4419-B60D-92B95E37D3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EEC99-87D3-496A-BD57-C2BDF8551192}" type="pres">
      <dgm:prSet presAssocID="{B9A70D35-A84A-4430-B9E6-963D36BB36B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709D967-16A5-4474-A95D-AEC59DF1D2C7}" type="pres">
      <dgm:prSet presAssocID="{B9A70D35-A84A-4430-B9E6-963D36BB36B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238B2B8-ECF0-4357-8B8D-C1F069D4A3BD}" type="pres">
      <dgm:prSet presAssocID="{23D0AFB6-10D9-4A69-A33C-543FFA1B8E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E827D-FFAA-4D9D-9E09-0CC2A889E560}" type="pres">
      <dgm:prSet presAssocID="{D417F5F1-FCBC-4F17-8F73-D75066C4F8F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777F9A8-0487-4713-B985-A2B8BA8E2CE7}" type="pres">
      <dgm:prSet presAssocID="{D417F5F1-FCBC-4F17-8F73-D75066C4F8F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90C7412-70FB-467C-A780-6E9E87BCC534}" type="pres">
      <dgm:prSet presAssocID="{0F64294D-0022-4B5A-A5D9-11E848DABC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00A1EE-00AC-4FD9-9D13-C49B59ED6A60}" type="presOf" srcId="{DF2C3BFF-4092-4419-B60D-92B95E37D324}" destId="{78F37D26-A6AE-4233-AD3E-5DC895EB69E3}" srcOrd="0" destOrd="0" presId="urn:microsoft.com/office/officeart/2005/8/layout/process1"/>
    <dgm:cxn modelId="{719986AE-C393-4A8A-979B-3A5BBC2556B5}" srcId="{6DBDCE53-E7BD-430E-BACF-006DD3D941D0}" destId="{0F64294D-0022-4B5A-A5D9-11E848DABC1E}" srcOrd="3" destOrd="0" parTransId="{5A3FFD21-7FBC-4432-8CAF-91AF512A8D8A}" sibTransId="{0CE3DCE3-A3C9-431D-8EF3-D39CD5CC711A}"/>
    <dgm:cxn modelId="{C1C86B0E-F4E2-452B-8EE0-4D34E0EA9D04}" type="presOf" srcId="{B9A70D35-A84A-4430-B9E6-963D36BB36BC}" destId="{2AAEEC99-87D3-496A-BD57-C2BDF8551192}" srcOrd="0" destOrd="0" presId="urn:microsoft.com/office/officeart/2005/8/layout/process1"/>
    <dgm:cxn modelId="{0EF84900-2455-4532-9DD6-FF1DAE5367FD}" type="presOf" srcId="{D417F5F1-FCBC-4F17-8F73-D75066C4F8F9}" destId="{4777F9A8-0487-4713-B985-A2B8BA8E2CE7}" srcOrd="1" destOrd="0" presId="urn:microsoft.com/office/officeart/2005/8/layout/process1"/>
    <dgm:cxn modelId="{D971F816-2ED0-4775-B882-5C523FCB2E68}" type="presOf" srcId="{BAF4D585-1223-460D-AD39-9D7FF71F72F9}" destId="{1DD8FA78-3A70-48DC-86E9-75E56D98371F}" srcOrd="1" destOrd="0" presId="urn:microsoft.com/office/officeart/2005/8/layout/process1"/>
    <dgm:cxn modelId="{3B29FA28-9406-45D8-B8B7-B31F415307C1}" type="presOf" srcId="{066D26E7-83D0-492A-8F18-74A38BBEDB38}" destId="{6267E795-057F-4A2E-A1D8-4CA823B64F33}" srcOrd="0" destOrd="0" presId="urn:microsoft.com/office/officeart/2005/8/layout/process1"/>
    <dgm:cxn modelId="{B1BB8FBD-9E28-4BED-BFD5-7CDF06BD9255}" type="presOf" srcId="{D417F5F1-FCBC-4F17-8F73-D75066C4F8F9}" destId="{4B2E827D-FFAA-4D9D-9E09-0CC2A889E560}" srcOrd="0" destOrd="0" presId="urn:microsoft.com/office/officeart/2005/8/layout/process1"/>
    <dgm:cxn modelId="{7C60A330-BB40-4C87-836B-3FC29D31F666}" type="presOf" srcId="{B9A70D35-A84A-4430-B9E6-963D36BB36BC}" destId="{D709D967-16A5-4474-A95D-AEC59DF1D2C7}" srcOrd="1" destOrd="0" presId="urn:microsoft.com/office/officeart/2005/8/layout/process1"/>
    <dgm:cxn modelId="{F9E22D79-2C23-4B14-A474-BD5A4EE4436F}" type="presOf" srcId="{BAF4D585-1223-460D-AD39-9D7FF71F72F9}" destId="{BEAD0D56-87E7-46D4-82FF-6F58771C8599}" srcOrd="0" destOrd="0" presId="urn:microsoft.com/office/officeart/2005/8/layout/process1"/>
    <dgm:cxn modelId="{F27BB43D-95AC-4CB7-B7F9-33BD8C1A7A3D}" srcId="{6DBDCE53-E7BD-430E-BACF-006DD3D941D0}" destId="{066D26E7-83D0-492A-8F18-74A38BBEDB38}" srcOrd="0" destOrd="0" parTransId="{44086CA7-7233-4E07-B9D1-A7708DEBB34F}" sibTransId="{BAF4D585-1223-460D-AD39-9D7FF71F72F9}"/>
    <dgm:cxn modelId="{C39FEE87-3A0D-4F06-B897-263E2F5301E9}" type="presOf" srcId="{6DBDCE53-E7BD-430E-BACF-006DD3D941D0}" destId="{306E2B1F-FC4E-4291-8FC8-3806C84DB84D}" srcOrd="0" destOrd="0" presId="urn:microsoft.com/office/officeart/2005/8/layout/process1"/>
    <dgm:cxn modelId="{B25DF9CC-11E4-4691-8B13-1386F50587F6}" srcId="{6DBDCE53-E7BD-430E-BACF-006DD3D941D0}" destId="{23D0AFB6-10D9-4A69-A33C-543FFA1B8E39}" srcOrd="2" destOrd="0" parTransId="{923DDA9A-86A5-4EFC-B5EA-5FA7FC46141B}" sibTransId="{D417F5F1-FCBC-4F17-8F73-D75066C4F8F9}"/>
    <dgm:cxn modelId="{A6DFDD5B-107A-49A6-BB09-89DC2D333BAE}" type="presOf" srcId="{23D0AFB6-10D9-4A69-A33C-543FFA1B8E39}" destId="{A238B2B8-ECF0-4357-8B8D-C1F069D4A3BD}" srcOrd="0" destOrd="0" presId="urn:microsoft.com/office/officeart/2005/8/layout/process1"/>
    <dgm:cxn modelId="{463F8D6F-2DF9-45EF-ADB5-D35CBFECAC02}" type="presOf" srcId="{0F64294D-0022-4B5A-A5D9-11E848DABC1E}" destId="{690C7412-70FB-467C-A780-6E9E87BCC534}" srcOrd="0" destOrd="0" presId="urn:microsoft.com/office/officeart/2005/8/layout/process1"/>
    <dgm:cxn modelId="{6DD78032-AC16-4656-97E3-2C09ED2DB5B9}" srcId="{6DBDCE53-E7BD-430E-BACF-006DD3D941D0}" destId="{DF2C3BFF-4092-4419-B60D-92B95E37D324}" srcOrd="1" destOrd="0" parTransId="{D85FFBC8-EBE5-4CF2-A6DE-8978CF91529B}" sibTransId="{B9A70D35-A84A-4430-B9E6-963D36BB36BC}"/>
    <dgm:cxn modelId="{45F94BF5-E33E-4405-9D02-9C6CB064FD8C}" type="presParOf" srcId="{306E2B1F-FC4E-4291-8FC8-3806C84DB84D}" destId="{6267E795-057F-4A2E-A1D8-4CA823B64F33}" srcOrd="0" destOrd="0" presId="urn:microsoft.com/office/officeart/2005/8/layout/process1"/>
    <dgm:cxn modelId="{172BE8C7-AE42-495E-901E-E121C9683345}" type="presParOf" srcId="{306E2B1F-FC4E-4291-8FC8-3806C84DB84D}" destId="{BEAD0D56-87E7-46D4-82FF-6F58771C8599}" srcOrd="1" destOrd="0" presId="urn:microsoft.com/office/officeart/2005/8/layout/process1"/>
    <dgm:cxn modelId="{00EFCE76-C92F-4EF3-B4BD-7CB9612B2BFE}" type="presParOf" srcId="{BEAD0D56-87E7-46D4-82FF-6F58771C8599}" destId="{1DD8FA78-3A70-48DC-86E9-75E56D98371F}" srcOrd="0" destOrd="0" presId="urn:microsoft.com/office/officeart/2005/8/layout/process1"/>
    <dgm:cxn modelId="{81F7E032-425C-426E-9490-5C930536D1E3}" type="presParOf" srcId="{306E2B1F-FC4E-4291-8FC8-3806C84DB84D}" destId="{78F37D26-A6AE-4233-AD3E-5DC895EB69E3}" srcOrd="2" destOrd="0" presId="urn:microsoft.com/office/officeart/2005/8/layout/process1"/>
    <dgm:cxn modelId="{C53BB3DE-65CF-4CBD-97FE-4F21DBCE9100}" type="presParOf" srcId="{306E2B1F-FC4E-4291-8FC8-3806C84DB84D}" destId="{2AAEEC99-87D3-496A-BD57-C2BDF8551192}" srcOrd="3" destOrd="0" presId="urn:microsoft.com/office/officeart/2005/8/layout/process1"/>
    <dgm:cxn modelId="{745D38F2-08B4-42AE-AC5C-F30182F5E9C4}" type="presParOf" srcId="{2AAEEC99-87D3-496A-BD57-C2BDF8551192}" destId="{D709D967-16A5-4474-A95D-AEC59DF1D2C7}" srcOrd="0" destOrd="0" presId="urn:microsoft.com/office/officeart/2005/8/layout/process1"/>
    <dgm:cxn modelId="{C797CBF4-B5C9-4BCA-8503-11159EBAEF4B}" type="presParOf" srcId="{306E2B1F-FC4E-4291-8FC8-3806C84DB84D}" destId="{A238B2B8-ECF0-4357-8B8D-C1F069D4A3BD}" srcOrd="4" destOrd="0" presId="urn:microsoft.com/office/officeart/2005/8/layout/process1"/>
    <dgm:cxn modelId="{15D84B83-10DC-4926-BB22-5D8211186B09}" type="presParOf" srcId="{306E2B1F-FC4E-4291-8FC8-3806C84DB84D}" destId="{4B2E827D-FFAA-4D9D-9E09-0CC2A889E560}" srcOrd="5" destOrd="0" presId="urn:microsoft.com/office/officeart/2005/8/layout/process1"/>
    <dgm:cxn modelId="{D25EC317-7F3A-4EFB-8B44-60FAA80BCF65}" type="presParOf" srcId="{4B2E827D-FFAA-4D9D-9E09-0CC2A889E560}" destId="{4777F9A8-0487-4713-B985-A2B8BA8E2CE7}" srcOrd="0" destOrd="0" presId="urn:microsoft.com/office/officeart/2005/8/layout/process1"/>
    <dgm:cxn modelId="{9E379669-AB46-43B6-89BD-2154E078A5FA}" type="presParOf" srcId="{306E2B1F-FC4E-4291-8FC8-3806C84DB84D}" destId="{690C7412-70FB-467C-A780-6E9E87BCC53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DCE53-E7BD-430E-BACF-006DD3D941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66D26E7-83D0-492A-8F18-74A38BBEDB38}">
      <dgm:prSet phldrT="[Text]"/>
      <dgm:spPr/>
      <dgm:t>
        <a:bodyPr/>
        <a:lstStyle/>
        <a:p>
          <a:r>
            <a:rPr lang="en-US" dirty="0" smtClean="0"/>
            <a:t>Change existing water right </a:t>
          </a:r>
        </a:p>
        <a:p>
          <a:r>
            <a:rPr lang="en-US" dirty="0" smtClean="0"/>
            <a:t>or purchase mitigation credit</a:t>
          </a:r>
          <a:endParaRPr lang="en-US" dirty="0"/>
        </a:p>
      </dgm:t>
    </dgm:pt>
    <dgm:pt modelId="{44086CA7-7233-4E07-B9D1-A7708DEBB34F}" type="parTrans" cxnId="{F27BB43D-95AC-4CB7-B7F9-33BD8C1A7A3D}">
      <dgm:prSet/>
      <dgm:spPr/>
      <dgm:t>
        <a:bodyPr/>
        <a:lstStyle/>
        <a:p>
          <a:endParaRPr lang="en-US"/>
        </a:p>
      </dgm:t>
    </dgm:pt>
    <dgm:pt modelId="{BAF4D585-1223-460D-AD39-9D7FF71F72F9}" type="sibTrans" cxnId="{F27BB43D-95AC-4CB7-B7F9-33BD8C1A7A3D}">
      <dgm:prSet/>
      <dgm:spPr/>
      <dgm:t>
        <a:bodyPr/>
        <a:lstStyle/>
        <a:p>
          <a:endParaRPr lang="en-US"/>
        </a:p>
      </dgm:t>
    </dgm:pt>
    <dgm:pt modelId="{DF2C3BFF-4092-4419-B60D-92B95E37D324}">
      <dgm:prSet phldrT="[Text]"/>
      <dgm:spPr/>
      <dgm:t>
        <a:bodyPr/>
        <a:lstStyle/>
        <a:p>
          <a:r>
            <a:rPr lang="en-US" dirty="0" smtClean="0"/>
            <a:t>Develop mitigation or aquifer recharge plan</a:t>
          </a:r>
          <a:endParaRPr lang="en-US" dirty="0"/>
        </a:p>
      </dgm:t>
    </dgm:pt>
    <dgm:pt modelId="{D85FFBC8-EBE5-4CF2-A6DE-8978CF91529B}" type="parTrans" cxnId="{6DD78032-AC16-4656-97E3-2C09ED2DB5B9}">
      <dgm:prSet/>
      <dgm:spPr/>
      <dgm:t>
        <a:bodyPr/>
        <a:lstStyle/>
        <a:p>
          <a:endParaRPr lang="en-US"/>
        </a:p>
      </dgm:t>
    </dgm:pt>
    <dgm:pt modelId="{B9A70D35-A84A-4430-B9E6-963D36BB36BC}" type="sibTrans" cxnId="{6DD78032-AC16-4656-97E3-2C09ED2DB5B9}">
      <dgm:prSet/>
      <dgm:spPr/>
      <dgm:t>
        <a:bodyPr/>
        <a:lstStyle/>
        <a:p>
          <a:endParaRPr lang="en-US"/>
        </a:p>
      </dgm:t>
    </dgm:pt>
    <dgm:pt modelId="{0F64294D-0022-4B5A-A5D9-11E848DABC1E}">
      <dgm:prSet phldrT="[Text]"/>
      <dgm:spPr/>
      <dgm:t>
        <a:bodyPr/>
        <a:lstStyle/>
        <a:p>
          <a:r>
            <a:rPr lang="en-US" dirty="0" smtClean="0"/>
            <a:t>Put your new water to use: residential, municipal, agriculture, industrial.</a:t>
          </a:r>
          <a:endParaRPr lang="en-US" dirty="0"/>
        </a:p>
      </dgm:t>
    </dgm:pt>
    <dgm:pt modelId="{5A3FFD21-7FBC-4432-8CAF-91AF512A8D8A}" type="parTrans" cxnId="{719986AE-C393-4A8A-979B-3A5BBC2556B5}">
      <dgm:prSet/>
      <dgm:spPr/>
      <dgm:t>
        <a:bodyPr/>
        <a:lstStyle/>
        <a:p>
          <a:endParaRPr lang="en-US"/>
        </a:p>
      </dgm:t>
    </dgm:pt>
    <dgm:pt modelId="{0CE3DCE3-A3C9-431D-8EF3-D39CD5CC711A}" type="sibTrans" cxnId="{719986AE-C393-4A8A-979B-3A5BBC2556B5}">
      <dgm:prSet/>
      <dgm:spPr/>
      <dgm:t>
        <a:bodyPr/>
        <a:lstStyle/>
        <a:p>
          <a:endParaRPr lang="en-US"/>
        </a:p>
      </dgm:t>
    </dgm:pt>
    <dgm:pt modelId="{23D0AFB6-10D9-4A69-A33C-543FFA1B8E39}">
      <dgm:prSet/>
      <dgm:spPr/>
      <dgm:t>
        <a:bodyPr/>
        <a:lstStyle/>
        <a:p>
          <a:r>
            <a:rPr lang="en-US" dirty="0" smtClean="0"/>
            <a:t>Apply for permit with DNRC + get approved</a:t>
          </a:r>
          <a:endParaRPr lang="en-US" dirty="0"/>
        </a:p>
      </dgm:t>
    </dgm:pt>
    <dgm:pt modelId="{923DDA9A-86A5-4EFC-B5EA-5FA7FC46141B}" type="parTrans" cxnId="{B25DF9CC-11E4-4691-8B13-1386F50587F6}">
      <dgm:prSet/>
      <dgm:spPr/>
      <dgm:t>
        <a:bodyPr/>
        <a:lstStyle/>
        <a:p>
          <a:endParaRPr lang="en-US"/>
        </a:p>
      </dgm:t>
    </dgm:pt>
    <dgm:pt modelId="{D417F5F1-FCBC-4F17-8F73-D75066C4F8F9}" type="sibTrans" cxnId="{B25DF9CC-11E4-4691-8B13-1386F50587F6}">
      <dgm:prSet/>
      <dgm:spPr/>
      <dgm:t>
        <a:bodyPr/>
        <a:lstStyle/>
        <a:p>
          <a:endParaRPr lang="en-US"/>
        </a:p>
      </dgm:t>
    </dgm:pt>
    <dgm:pt modelId="{306E2B1F-FC4E-4291-8FC8-3806C84DB84D}" type="pres">
      <dgm:prSet presAssocID="{6DBDCE53-E7BD-430E-BACF-006DD3D941D0}" presName="Name0" presStyleCnt="0">
        <dgm:presLayoutVars>
          <dgm:dir/>
          <dgm:resizeHandles val="exact"/>
        </dgm:presLayoutVars>
      </dgm:prSet>
      <dgm:spPr/>
    </dgm:pt>
    <dgm:pt modelId="{6267E795-057F-4A2E-A1D8-4CA823B64F33}" type="pres">
      <dgm:prSet presAssocID="{066D26E7-83D0-492A-8F18-74A38BBEDB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0D56-87E7-46D4-82FF-6F58771C8599}" type="pres">
      <dgm:prSet presAssocID="{BAF4D585-1223-460D-AD39-9D7FF71F72F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DD8FA78-3A70-48DC-86E9-75E56D98371F}" type="pres">
      <dgm:prSet presAssocID="{BAF4D585-1223-460D-AD39-9D7FF71F72F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8F37D26-A6AE-4233-AD3E-5DC895EB69E3}" type="pres">
      <dgm:prSet presAssocID="{DF2C3BFF-4092-4419-B60D-92B95E37D3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EEC99-87D3-496A-BD57-C2BDF8551192}" type="pres">
      <dgm:prSet presAssocID="{B9A70D35-A84A-4430-B9E6-963D36BB36B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709D967-16A5-4474-A95D-AEC59DF1D2C7}" type="pres">
      <dgm:prSet presAssocID="{B9A70D35-A84A-4430-B9E6-963D36BB36B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238B2B8-ECF0-4357-8B8D-C1F069D4A3BD}" type="pres">
      <dgm:prSet presAssocID="{23D0AFB6-10D9-4A69-A33C-543FFA1B8E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E827D-FFAA-4D9D-9E09-0CC2A889E560}" type="pres">
      <dgm:prSet presAssocID="{D417F5F1-FCBC-4F17-8F73-D75066C4F8F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777F9A8-0487-4713-B985-A2B8BA8E2CE7}" type="pres">
      <dgm:prSet presAssocID="{D417F5F1-FCBC-4F17-8F73-D75066C4F8F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90C7412-70FB-467C-A780-6E9E87BCC534}" type="pres">
      <dgm:prSet presAssocID="{0F64294D-0022-4B5A-A5D9-11E848DABC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986AE-C393-4A8A-979B-3A5BBC2556B5}" srcId="{6DBDCE53-E7BD-430E-BACF-006DD3D941D0}" destId="{0F64294D-0022-4B5A-A5D9-11E848DABC1E}" srcOrd="3" destOrd="0" parTransId="{5A3FFD21-7FBC-4432-8CAF-91AF512A8D8A}" sibTransId="{0CE3DCE3-A3C9-431D-8EF3-D39CD5CC711A}"/>
    <dgm:cxn modelId="{64656703-CE4F-44B9-B722-E2E36494E02E}" type="presOf" srcId="{23D0AFB6-10D9-4A69-A33C-543FFA1B8E39}" destId="{A238B2B8-ECF0-4357-8B8D-C1F069D4A3BD}" srcOrd="0" destOrd="0" presId="urn:microsoft.com/office/officeart/2005/8/layout/process1"/>
    <dgm:cxn modelId="{FB051288-E9E9-456D-A758-60BFCDDCD68A}" type="presOf" srcId="{DF2C3BFF-4092-4419-B60D-92B95E37D324}" destId="{78F37D26-A6AE-4233-AD3E-5DC895EB69E3}" srcOrd="0" destOrd="0" presId="urn:microsoft.com/office/officeart/2005/8/layout/process1"/>
    <dgm:cxn modelId="{504CE729-ACB6-4352-B987-589A28611BC7}" type="presOf" srcId="{D417F5F1-FCBC-4F17-8F73-D75066C4F8F9}" destId="{4B2E827D-FFAA-4D9D-9E09-0CC2A889E560}" srcOrd="0" destOrd="0" presId="urn:microsoft.com/office/officeart/2005/8/layout/process1"/>
    <dgm:cxn modelId="{490C9B05-895B-43B8-829B-10EB7B9631B4}" type="presOf" srcId="{BAF4D585-1223-460D-AD39-9D7FF71F72F9}" destId="{1DD8FA78-3A70-48DC-86E9-75E56D98371F}" srcOrd="1" destOrd="0" presId="urn:microsoft.com/office/officeart/2005/8/layout/process1"/>
    <dgm:cxn modelId="{F27BB43D-95AC-4CB7-B7F9-33BD8C1A7A3D}" srcId="{6DBDCE53-E7BD-430E-BACF-006DD3D941D0}" destId="{066D26E7-83D0-492A-8F18-74A38BBEDB38}" srcOrd="0" destOrd="0" parTransId="{44086CA7-7233-4E07-B9D1-A7708DEBB34F}" sibTransId="{BAF4D585-1223-460D-AD39-9D7FF71F72F9}"/>
    <dgm:cxn modelId="{06DDAD32-CD76-4B1A-996A-CF68B5C95EBC}" type="presOf" srcId="{B9A70D35-A84A-4430-B9E6-963D36BB36BC}" destId="{2AAEEC99-87D3-496A-BD57-C2BDF8551192}" srcOrd="0" destOrd="0" presId="urn:microsoft.com/office/officeart/2005/8/layout/process1"/>
    <dgm:cxn modelId="{05487309-2E57-43BC-9C9D-395C6286EDD1}" type="presOf" srcId="{B9A70D35-A84A-4430-B9E6-963D36BB36BC}" destId="{D709D967-16A5-4474-A95D-AEC59DF1D2C7}" srcOrd="1" destOrd="0" presId="urn:microsoft.com/office/officeart/2005/8/layout/process1"/>
    <dgm:cxn modelId="{B25DF9CC-11E4-4691-8B13-1386F50587F6}" srcId="{6DBDCE53-E7BD-430E-BACF-006DD3D941D0}" destId="{23D0AFB6-10D9-4A69-A33C-543FFA1B8E39}" srcOrd="2" destOrd="0" parTransId="{923DDA9A-86A5-4EFC-B5EA-5FA7FC46141B}" sibTransId="{D417F5F1-FCBC-4F17-8F73-D75066C4F8F9}"/>
    <dgm:cxn modelId="{1E28D391-AB74-42DF-8953-8C64CA1F9E38}" type="presOf" srcId="{D417F5F1-FCBC-4F17-8F73-D75066C4F8F9}" destId="{4777F9A8-0487-4713-B985-A2B8BA8E2CE7}" srcOrd="1" destOrd="0" presId="urn:microsoft.com/office/officeart/2005/8/layout/process1"/>
    <dgm:cxn modelId="{0D40624D-6BA0-4F9A-96D0-DFDF748015D1}" type="presOf" srcId="{066D26E7-83D0-492A-8F18-74A38BBEDB38}" destId="{6267E795-057F-4A2E-A1D8-4CA823B64F33}" srcOrd="0" destOrd="0" presId="urn:microsoft.com/office/officeart/2005/8/layout/process1"/>
    <dgm:cxn modelId="{A8761A8C-6704-4492-BE6A-BD087F53A90D}" type="presOf" srcId="{BAF4D585-1223-460D-AD39-9D7FF71F72F9}" destId="{BEAD0D56-87E7-46D4-82FF-6F58771C8599}" srcOrd="0" destOrd="0" presId="urn:microsoft.com/office/officeart/2005/8/layout/process1"/>
    <dgm:cxn modelId="{2C3BE80C-CB1A-45D2-8F6E-CA16D8E76322}" type="presOf" srcId="{6DBDCE53-E7BD-430E-BACF-006DD3D941D0}" destId="{306E2B1F-FC4E-4291-8FC8-3806C84DB84D}" srcOrd="0" destOrd="0" presId="urn:microsoft.com/office/officeart/2005/8/layout/process1"/>
    <dgm:cxn modelId="{9AC6F10E-E6C3-4ADE-B7A9-6311C9B264FA}" type="presOf" srcId="{0F64294D-0022-4B5A-A5D9-11E848DABC1E}" destId="{690C7412-70FB-467C-A780-6E9E87BCC534}" srcOrd="0" destOrd="0" presId="urn:microsoft.com/office/officeart/2005/8/layout/process1"/>
    <dgm:cxn modelId="{6DD78032-AC16-4656-97E3-2C09ED2DB5B9}" srcId="{6DBDCE53-E7BD-430E-BACF-006DD3D941D0}" destId="{DF2C3BFF-4092-4419-B60D-92B95E37D324}" srcOrd="1" destOrd="0" parTransId="{D85FFBC8-EBE5-4CF2-A6DE-8978CF91529B}" sibTransId="{B9A70D35-A84A-4430-B9E6-963D36BB36BC}"/>
    <dgm:cxn modelId="{C31E2F4A-917F-4E55-877A-63019F39B664}" type="presParOf" srcId="{306E2B1F-FC4E-4291-8FC8-3806C84DB84D}" destId="{6267E795-057F-4A2E-A1D8-4CA823B64F33}" srcOrd="0" destOrd="0" presId="urn:microsoft.com/office/officeart/2005/8/layout/process1"/>
    <dgm:cxn modelId="{0F6F3997-2C0D-461F-9AD3-5FC43A4067AF}" type="presParOf" srcId="{306E2B1F-FC4E-4291-8FC8-3806C84DB84D}" destId="{BEAD0D56-87E7-46D4-82FF-6F58771C8599}" srcOrd="1" destOrd="0" presId="urn:microsoft.com/office/officeart/2005/8/layout/process1"/>
    <dgm:cxn modelId="{B1E1FF07-092B-41D7-BE8D-FDBE2C970D13}" type="presParOf" srcId="{BEAD0D56-87E7-46D4-82FF-6F58771C8599}" destId="{1DD8FA78-3A70-48DC-86E9-75E56D98371F}" srcOrd="0" destOrd="0" presId="urn:microsoft.com/office/officeart/2005/8/layout/process1"/>
    <dgm:cxn modelId="{0BAD862A-1DC5-4307-A18C-CF807026F465}" type="presParOf" srcId="{306E2B1F-FC4E-4291-8FC8-3806C84DB84D}" destId="{78F37D26-A6AE-4233-AD3E-5DC895EB69E3}" srcOrd="2" destOrd="0" presId="urn:microsoft.com/office/officeart/2005/8/layout/process1"/>
    <dgm:cxn modelId="{8E9D970D-7452-46D7-ABBE-813685102816}" type="presParOf" srcId="{306E2B1F-FC4E-4291-8FC8-3806C84DB84D}" destId="{2AAEEC99-87D3-496A-BD57-C2BDF8551192}" srcOrd="3" destOrd="0" presId="urn:microsoft.com/office/officeart/2005/8/layout/process1"/>
    <dgm:cxn modelId="{2138EDED-4B0A-4264-853D-3DF89451B52E}" type="presParOf" srcId="{2AAEEC99-87D3-496A-BD57-C2BDF8551192}" destId="{D709D967-16A5-4474-A95D-AEC59DF1D2C7}" srcOrd="0" destOrd="0" presId="urn:microsoft.com/office/officeart/2005/8/layout/process1"/>
    <dgm:cxn modelId="{DFCEC18F-0CB4-4AC1-B86E-F29989C5015E}" type="presParOf" srcId="{306E2B1F-FC4E-4291-8FC8-3806C84DB84D}" destId="{A238B2B8-ECF0-4357-8B8D-C1F069D4A3BD}" srcOrd="4" destOrd="0" presId="urn:microsoft.com/office/officeart/2005/8/layout/process1"/>
    <dgm:cxn modelId="{5FCF600B-17C7-4608-8415-DFBB367E652D}" type="presParOf" srcId="{306E2B1F-FC4E-4291-8FC8-3806C84DB84D}" destId="{4B2E827D-FFAA-4D9D-9E09-0CC2A889E560}" srcOrd="5" destOrd="0" presId="urn:microsoft.com/office/officeart/2005/8/layout/process1"/>
    <dgm:cxn modelId="{142D250A-5885-452D-B2E4-31E03519F9F2}" type="presParOf" srcId="{4B2E827D-FFAA-4D9D-9E09-0CC2A889E560}" destId="{4777F9A8-0487-4713-B985-A2B8BA8E2CE7}" srcOrd="0" destOrd="0" presId="urn:microsoft.com/office/officeart/2005/8/layout/process1"/>
    <dgm:cxn modelId="{94DF29EE-2064-4F47-AA8F-5F6DF9DD3743}" type="presParOf" srcId="{306E2B1F-FC4E-4291-8FC8-3806C84DB84D}" destId="{690C7412-70FB-467C-A780-6E9E87BCC53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E795-057F-4A2E-A1D8-4CA823B64F33}">
      <dsp:nvSpPr>
        <dsp:cNvPr id="0" name=""/>
        <dsp:cNvSpPr/>
      </dsp:nvSpPr>
      <dsp:spPr>
        <a:xfrm>
          <a:off x="3682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 existing water right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 purchase mitigation credit</a:t>
          </a:r>
          <a:endParaRPr lang="en-US" sz="1800" kern="1200" dirty="0"/>
        </a:p>
      </dsp:txBody>
      <dsp:txXfrm>
        <a:off x="50835" y="343747"/>
        <a:ext cx="1515602" cy="1777212"/>
      </dsp:txXfrm>
    </dsp:sp>
    <dsp:sp modelId="{BEAD0D56-87E7-46D4-82FF-6F58771C8599}">
      <dsp:nvSpPr>
        <dsp:cNvPr id="0" name=""/>
        <dsp:cNvSpPr/>
      </dsp:nvSpPr>
      <dsp:spPr>
        <a:xfrm>
          <a:off x="1774581" y="1032724"/>
          <a:ext cx="341300" cy="39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74581" y="1112575"/>
        <a:ext cx="238910" cy="239555"/>
      </dsp:txXfrm>
    </dsp:sp>
    <dsp:sp modelId="{78F37D26-A6AE-4233-AD3E-5DC895EB69E3}">
      <dsp:nvSpPr>
        <dsp:cNvPr id="0" name=""/>
        <dsp:cNvSpPr/>
      </dsp:nvSpPr>
      <dsp:spPr>
        <a:xfrm>
          <a:off x="2257554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 mitigation or aquifer recharge plan</a:t>
          </a:r>
          <a:endParaRPr lang="en-US" sz="1800" kern="1200" dirty="0"/>
        </a:p>
      </dsp:txBody>
      <dsp:txXfrm>
        <a:off x="2304707" y="343747"/>
        <a:ext cx="1515602" cy="1777212"/>
      </dsp:txXfrm>
    </dsp:sp>
    <dsp:sp modelId="{2AAEEC99-87D3-496A-BD57-C2BDF8551192}">
      <dsp:nvSpPr>
        <dsp:cNvPr id="0" name=""/>
        <dsp:cNvSpPr/>
      </dsp:nvSpPr>
      <dsp:spPr>
        <a:xfrm>
          <a:off x="4028453" y="1032724"/>
          <a:ext cx="341300" cy="39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28453" y="1112575"/>
        <a:ext cx="238910" cy="239555"/>
      </dsp:txXfrm>
    </dsp:sp>
    <dsp:sp modelId="{A238B2B8-ECF0-4357-8B8D-C1F069D4A3BD}">
      <dsp:nvSpPr>
        <dsp:cNvPr id="0" name=""/>
        <dsp:cNvSpPr/>
      </dsp:nvSpPr>
      <dsp:spPr>
        <a:xfrm>
          <a:off x="4511426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Apply for permit with DNRC + get approved</a:t>
          </a:r>
          <a:endParaRPr lang="en-US" sz="1800" kern="1200" dirty="0"/>
        </a:p>
      </dsp:txBody>
      <dsp:txXfrm>
        <a:off x="4558579" y="343747"/>
        <a:ext cx="1515602" cy="1777212"/>
      </dsp:txXfrm>
    </dsp:sp>
    <dsp:sp modelId="{4B2E827D-FFAA-4D9D-9E09-0CC2A889E560}">
      <dsp:nvSpPr>
        <dsp:cNvPr id="0" name=""/>
        <dsp:cNvSpPr/>
      </dsp:nvSpPr>
      <dsp:spPr>
        <a:xfrm>
          <a:off x="6282325" y="1032724"/>
          <a:ext cx="341300" cy="39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82325" y="1112575"/>
        <a:ext cx="238910" cy="239555"/>
      </dsp:txXfrm>
    </dsp:sp>
    <dsp:sp modelId="{690C7412-70FB-467C-A780-6E9E87BCC534}">
      <dsp:nvSpPr>
        <dsp:cNvPr id="0" name=""/>
        <dsp:cNvSpPr/>
      </dsp:nvSpPr>
      <dsp:spPr>
        <a:xfrm>
          <a:off x="6765298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Put your new water to use: residential, municipal, agriculture, industrial.</a:t>
          </a:r>
          <a:endParaRPr lang="en-US" sz="1800" kern="1200" dirty="0"/>
        </a:p>
      </dsp:txBody>
      <dsp:txXfrm>
        <a:off x="6812451" y="343747"/>
        <a:ext cx="1515602" cy="1777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E795-057F-4A2E-A1D8-4CA823B64F33}">
      <dsp:nvSpPr>
        <dsp:cNvPr id="0" name=""/>
        <dsp:cNvSpPr/>
      </dsp:nvSpPr>
      <dsp:spPr>
        <a:xfrm>
          <a:off x="3682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 existing water right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 purchase mitigation credit</a:t>
          </a:r>
          <a:endParaRPr lang="en-US" sz="1800" kern="1200" dirty="0"/>
        </a:p>
      </dsp:txBody>
      <dsp:txXfrm>
        <a:off x="50835" y="343747"/>
        <a:ext cx="1515602" cy="1777212"/>
      </dsp:txXfrm>
    </dsp:sp>
    <dsp:sp modelId="{BEAD0D56-87E7-46D4-82FF-6F58771C8599}">
      <dsp:nvSpPr>
        <dsp:cNvPr id="0" name=""/>
        <dsp:cNvSpPr/>
      </dsp:nvSpPr>
      <dsp:spPr>
        <a:xfrm>
          <a:off x="1774581" y="1032724"/>
          <a:ext cx="341300" cy="39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74581" y="1112575"/>
        <a:ext cx="238910" cy="239555"/>
      </dsp:txXfrm>
    </dsp:sp>
    <dsp:sp modelId="{78F37D26-A6AE-4233-AD3E-5DC895EB69E3}">
      <dsp:nvSpPr>
        <dsp:cNvPr id="0" name=""/>
        <dsp:cNvSpPr/>
      </dsp:nvSpPr>
      <dsp:spPr>
        <a:xfrm>
          <a:off x="2257554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 mitigation or aquifer recharge plan</a:t>
          </a:r>
          <a:endParaRPr lang="en-US" sz="1800" kern="1200" dirty="0"/>
        </a:p>
      </dsp:txBody>
      <dsp:txXfrm>
        <a:off x="2304707" y="343747"/>
        <a:ext cx="1515602" cy="1777212"/>
      </dsp:txXfrm>
    </dsp:sp>
    <dsp:sp modelId="{2AAEEC99-87D3-496A-BD57-C2BDF8551192}">
      <dsp:nvSpPr>
        <dsp:cNvPr id="0" name=""/>
        <dsp:cNvSpPr/>
      </dsp:nvSpPr>
      <dsp:spPr>
        <a:xfrm>
          <a:off x="4028453" y="1032724"/>
          <a:ext cx="341300" cy="39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28453" y="1112575"/>
        <a:ext cx="238910" cy="239555"/>
      </dsp:txXfrm>
    </dsp:sp>
    <dsp:sp modelId="{A238B2B8-ECF0-4357-8B8D-C1F069D4A3BD}">
      <dsp:nvSpPr>
        <dsp:cNvPr id="0" name=""/>
        <dsp:cNvSpPr/>
      </dsp:nvSpPr>
      <dsp:spPr>
        <a:xfrm>
          <a:off x="4511426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Apply for permit with DNRC + get approved</a:t>
          </a:r>
          <a:endParaRPr lang="en-US" sz="1800" kern="1200" dirty="0"/>
        </a:p>
      </dsp:txBody>
      <dsp:txXfrm>
        <a:off x="4558579" y="343747"/>
        <a:ext cx="1515602" cy="1777212"/>
      </dsp:txXfrm>
    </dsp:sp>
    <dsp:sp modelId="{4B2E827D-FFAA-4D9D-9E09-0CC2A889E560}">
      <dsp:nvSpPr>
        <dsp:cNvPr id="0" name=""/>
        <dsp:cNvSpPr/>
      </dsp:nvSpPr>
      <dsp:spPr>
        <a:xfrm>
          <a:off x="6282325" y="1032724"/>
          <a:ext cx="341300" cy="39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82325" y="1112575"/>
        <a:ext cx="238910" cy="239555"/>
      </dsp:txXfrm>
    </dsp:sp>
    <dsp:sp modelId="{690C7412-70FB-467C-A780-6E9E87BCC534}">
      <dsp:nvSpPr>
        <dsp:cNvPr id="0" name=""/>
        <dsp:cNvSpPr/>
      </dsp:nvSpPr>
      <dsp:spPr>
        <a:xfrm>
          <a:off x="6765298" y="296594"/>
          <a:ext cx="1609908" cy="18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Put your new water to use: residential, municipal, agriculture, industrial.</a:t>
          </a:r>
          <a:endParaRPr lang="en-US" sz="1800" kern="1200" dirty="0"/>
        </a:p>
      </dsp:txBody>
      <dsp:txXfrm>
        <a:off x="6812451" y="343747"/>
        <a:ext cx="1515602" cy="177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9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5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6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2657-6788-4F56-BC43-08E109F4BD4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43E9-F43C-4113-B1C3-1419CD13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409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and aquifer recharge opportunities in the Clark Fork Basin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3207" y="4119760"/>
            <a:ext cx="2868367" cy="8580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tIns="91440" bIns="45720">
            <a:normAutofit fontScale="85000" lnSpcReduction="2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 Magruder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 Engineering &amp; 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5" y="4146630"/>
            <a:ext cx="893747" cy="8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73844"/>
            <a:ext cx="7886700" cy="563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I have to mitigate for the irrigation change too???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you have to mitigate the “adverse effects” of the new well use and the change in existing irrigation water right.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applies to changing irrigation to instream flow for fisheries too.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2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3768" y="794046"/>
            <a:ext cx="7886700" cy="40903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Instream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storage in a reservoir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storage 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recharge (infiltration basin, injection well, drainfield, you can be creative)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existing groundwater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Wastewater/septic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flow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273844"/>
            <a:ext cx="7886700" cy="563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opportunities, examples: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7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73843"/>
            <a:ext cx="7886700" cy="95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possibilities, we look at 3 hypothetical new water use scenarios.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3768" y="1337388"/>
            <a:ext cx="7886700" cy="35470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municipal well in the Bitterroot.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subdivision public water supply well in between Missoula and Frenchtown.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from irrigation to instream flow in the Deer Lodge Valley.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5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73843"/>
            <a:ext cx="7886700" cy="4024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a simple analytical model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AWAS – Alluvial Water Accounting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by the Integrated Decision Support Group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Colorado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06" y="2153738"/>
            <a:ext cx="6400800" cy="290169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" y="2645701"/>
            <a:ext cx="2743200" cy="11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273844"/>
            <a:ext cx="7886700" cy="563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the model to calculate: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 depletion from changing existing water right (reduced return flow from retiring irrigation).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 depletion from pumping new well.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 accretion from aquifer recharge.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3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2634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municipal well: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family homes, 1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30 acres lawn and garden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irrigation.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to river is 1 mile.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100 acres of wheel line sprinkler at this same location.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71" y="2607191"/>
            <a:ext cx="32004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26" y="2517252"/>
            <a:ext cx="2591348" cy="2580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7"/>
          <a:stretch/>
        </p:blipFill>
        <p:spPr>
          <a:xfrm>
            <a:off x="565743" y="3584928"/>
            <a:ext cx="2933975" cy="1390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66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174322"/>
            <a:ext cx="7886700" cy="44963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mitigation opportunities tested: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irrigation water instream.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recharge by infiltrating with a drainfield.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irrigation water right for lawn and garden and a new well for indoor use.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recharge by infiltrating using a wetland.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2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3"/>
            <a:ext cx="7886700" cy="937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River modeled depletion/accretion.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opportunity #1 leave irrigation water instream.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53074"/>
              </p:ext>
            </p:extLst>
          </p:nvPr>
        </p:nvGraphicFramePr>
        <p:xfrm>
          <a:off x="1874986" y="1263054"/>
          <a:ext cx="3409302" cy="381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803"/>
                <a:gridCol w="1239746"/>
                <a:gridCol w="1208753"/>
              </a:tblGrid>
              <a:tr h="894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change in return flows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new well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Annual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-36.24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-53.40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5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19197"/>
              </p:ext>
            </p:extLst>
          </p:nvPr>
        </p:nvGraphicFramePr>
        <p:xfrm>
          <a:off x="1874986" y="1263054"/>
          <a:ext cx="4618055" cy="381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803"/>
                <a:gridCol w="1239746"/>
                <a:gridCol w="1208753"/>
                <a:gridCol w="1208753"/>
              </a:tblGrid>
              <a:tr h="894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change in return flows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new well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Accretions from </a:t>
                      </a:r>
                      <a:r>
                        <a:rPr lang="en-US" sz="1100" b="1" u="none" strike="noStrike" dirty="0" smtClean="0">
                          <a:effectLst/>
                        </a:rPr>
                        <a:t>leaving irrigation water instream</a:t>
                      </a:r>
                    </a:p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(acft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5.07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24.14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36.22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48.11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41.20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22.22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4.46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Annual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-36.24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-53.40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181.43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28650" y="174323"/>
            <a:ext cx="7886700" cy="937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River modeled depletion/accretion.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opportunity #1 leave irrigation water instream.</a:t>
            </a:r>
          </a:p>
        </p:txBody>
      </p:sp>
    </p:spTree>
    <p:extLst>
      <p:ext uri="{BB962C8B-B14F-4D97-AF65-F5344CB8AC3E}">
        <p14:creationId xmlns:p14="http://schemas.microsoft.com/office/powerpoint/2010/main" val="2960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2113"/>
              </p:ext>
            </p:extLst>
          </p:nvPr>
        </p:nvGraphicFramePr>
        <p:xfrm>
          <a:off x="1874986" y="1263054"/>
          <a:ext cx="5815184" cy="381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803"/>
                <a:gridCol w="1239746"/>
                <a:gridCol w="1208753"/>
                <a:gridCol w="1208753"/>
                <a:gridCol w="1197129"/>
              </a:tblGrid>
              <a:tr h="894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change in return flows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new well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Accretions from leaving irrigation water instream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(acft)</a:t>
                      </a:r>
                      <a:endParaRPr lang="en-US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Net change to river (acft)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-8.16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-7.18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-7.69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-2.11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16.98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6FA26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29.46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6FA26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41.15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6FA26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34.06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6FA26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14.95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6FA26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-3.46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-7.94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23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-8.28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3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Annual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-36.24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-53.40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91.79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28650" y="174323"/>
            <a:ext cx="7886700" cy="937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River modeled depletion/accretion.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opportunity #1 leave irrigation water instream.</a:t>
            </a:r>
          </a:p>
        </p:txBody>
      </p:sp>
    </p:spTree>
    <p:extLst>
      <p:ext uri="{BB962C8B-B14F-4D97-AF65-F5344CB8AC3E}">
        <p14:creationId xmlns:p14="http://schemas.microsoft.com/office/powerpoint/2010/main" val="19673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issue: Montana is changing and so are society’s water needs.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594"/>
            <a:ext cx="9144000" cy="2678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0" y="1358076"/>
            <a:ext cx="5486400" cy="1607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96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3"/>
            <a:ext cx="7886700" cy="4766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well mitigation, what works?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recharge using a drainfield.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22888"/>
              </p:ext>
            </p:extLst>
          </p:nvPr>
        </p:nvGraphicFramePr>
        <p:xfrm>
          <a:off x="1695449" y="1377156"/>
          <a:ext cx="5753102" cy="324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966"/>
                <a:gridCol w="1015440"/>
                <a:gridCol w="990054"/>
                <a:gridCol w="990054"/>
                <a:gridCol w="990054"/>
                <a:gridCol w="980534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change in return flows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new appropriation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Aquifer recharge      (acft)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Accretions from aquifer recharge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Net change to river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3.22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14.46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17.77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23.54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20.19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10.99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2.40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Annual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-36.24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-53.40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92.58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92.53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4733731" y="1250302"/>
            <a:ext cx="435428" cy="4229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3"/>
            <a:ext cx="7886700" cy="4766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well mitigation, what works?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recharge using a drainfield.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95011"/>
              </p:ext>
            </p:extLst>
          </p:nvPr>
        </p:nvGraphicFramePr>
        <p:xfrm>
          <a:off x="1695449" y="1377156"/>
          <a:ext cx="5753102" cy="324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966"/>
                <a:gridCol w="1015440"/>
                <a:gridCol w="990054"/>
                <a:gridCol w="990054"/>
                <a:gridCol w="990054"/>
                <a:gridCol w="980534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change in return flows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new appropriation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Aquifer recharge     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Accretions from aquifer recharge (acft)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Net change to river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8.35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8.05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7.58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17.77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23.54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10.99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7.38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7.93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7.95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8.36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Annual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-36.24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-53.40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92.58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92.53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5728996" y="1125894"/>
            <a:ext cx="435428" cy="4229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3"/>
            <a:ext cx="7886700" cy="4766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well mitigation, what works?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recharge using a drainfield.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84460"/>
              </p:ext>
            </p:extLst>
          </p:nvPr>
        </p:nvGraphicFramePr>
        <p:xfrm>
          <a:off x="1695449" y="1377156"/>
          <a:ext cx="5753102" cy="324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966"/>
                <a:gridCol w="1015440"/>
                <a:gridCol w="990054"/>
                <a:gridCol w="990054"/>
                <a:gridCol w="990054"/>
                <a:gridCol w="980534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change in return flows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Depletions from new appropriation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Aquifer recharge     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Accretions from aquifer recharge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Net change to river (acft)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8.35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8.05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3.22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14.46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17.77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23.54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10.99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7.95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-4.88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8.36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Annual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-36.24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-53.40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92.58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92.53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 rot="5400000">
            <a:off x="7313679" y="3836560"/>
            <a:ext cx="435428" cy="4229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3"/>
            <a:ext cx="7886700" cy="4766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well mitigation, what works?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recharge using a drainfield.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Recharging 43%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formerly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irrigation water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mitigates the new municipal well (0.8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 drainfield, max flow rate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gpm).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Or, recharging 100% of the formerly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irrigation water creates extra mitigation marketing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year-round in the amount of ~6 acft per month (1.4 acre drainfield, max flow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314 gpm).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both cases we are also infiltrating formerly non-consumed water (field loss) to mitigate change in return flow.</a:t>
            </a:r>
          </a:p>
        </p:txBody>
      </p:sp>
    </p:spTree>
    <p:extLst>
      <p:ext uri="{BB962C8B-B14F-4D97-AF65-F5344CB8AC3E}">
        <p14:creationId xmlns:p14="http://schemas.microsoft.com/office/powerpoint/2010/main" val="4325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3"/>
            <a:ext cx="7886700" cy="4766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well mitigation, what works?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irrigation water right for lawn and garden and a new well for indoor use.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well has an annual diversion of 31.6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acft,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does not qualify for exemption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requires aquifer recharge to mitigate year-round depletions from new well.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Drainfield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 acres in size,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flow rate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gpm.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0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Bitterroot well mitigation, what works?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recharge by infiltrating using a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wetland.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Wetland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1.39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Wetland requires additional water above that used for aquifer recharge to compensate for evaporation and wetland pool filling.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Wetland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 requires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3.14 acft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annually.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 filling requires 0.7 acft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annually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Wetland generates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404 compensatory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 which can be sold.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Engineering: wetland has to hold water but also leak.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Missoula Valley subdivision well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250.5 acre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development, 300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family homes,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100.5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 lawn and garden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irrigation.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 ground formerly irrigated.  Will have to purchase an existing water right and change it or purchase mitigation marketing water.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is ½ mile from Clark Fork River.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00" y="3150498"/>
            <a:ext cx="3341788" cy="1879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9" y="3150498"/>
            <a:ext cx="2507125" cy="1881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11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Missoula subdivision mitigation opportunities tested: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and retire irrigation water right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process a water right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to mitigation.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mitigation marketing water.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spring flow when water is legally available in the Clark Fork River (short window during May-June and flows not high enough every year).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1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Missoula subdivision well, what works?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well depletes Clark Fork River year-round, but water is not limited except for Avista hydropower water right which can be mitigated on an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time-scale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Mitigate by leaving former irrigation water instream,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 recharge aquifer.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retire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irrigation and process a water right change.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can purchase mitigation marketing water.</a:t>
            </a:r>
          </a:p>
        </p:txBody>
      </p:sp>
    </p:spTree>
    <p:extLst>
      <p:ext uri="{BB962C8B-B14F-4D97-AF65-F5344CB8AC3E}">
        <p14:creationId xmlns:p14="http://schemas.microsoft.com/office/powerpoint/2010/main" val="35945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Missoula subdivision well, what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flows in a lined pond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feasible. Storing 2-years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requires storing 472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acft; 20 acre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reservoir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be 23.6 ft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reservoir evaporation.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the question of where water would come from when there is a 3+ year drought and water is not legally available to store.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8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challenge: In most of the Clark Fork Basin there is essentially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water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not allocated to existing water rights.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3" y="1455798"/>
            <a:ext cx="5486400" cy="1607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78" y="3426492"/>
            <a:ext cx="5486400" cy="1607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9" y="2792061"/>
            <a:ext cx="3512473" cy="1975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9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Deer Lodge Valley instream flow change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Portion of a 290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 field will be taken out of production and the water left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instream.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pivot irrigated, historically flood irrigated.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is ½ mile from Clark Fork River.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112002"/>
            <a:ext cx="390144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"/>
          <a:stretch/>
        </p:blipFill>
        <p:spPr>
          <a:xfrm>
            <a:off x="5362918" y="2889396"/>
            <a:ext cx="2248311" cy="17994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Deer Lodge Valley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instream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opportunities tested: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acres of the current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 acres irrigated and leave that water instream.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 acreage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minimum of 0.5 cfs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protectable water during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August.  Offset changes in return flow with instream mitigation.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 acreage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minimum of 0.5 cfs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protectable water during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August. Offset changes in return flows with aquifer recharge using a drainfield.</a:t>
            </a:r>
          </a:p>
        </p:txBody>
      </p:sp>
    </p:spTree>
    <p:extLst>
      <p:ext uri="{BB962C8B-B14F-4D97-AF65-F5344CB8AC3E}">
        <p14:creationId xmlns:p14="http://schemas.microsoft.com/office/powerpoint/2010/main" val="11869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Deer Lodge Valley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instream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change,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challenges?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change from flood to pivot needs to be mitigated if the water right will be changed.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flows are already greatly reduced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 greater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of pivot.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consumes more water due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efficiency. Acreage will have to be reduced to compensate.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Milltown Dam hydropower water right, now owned by the State of Montana, appropriates the entire flow of the Clark Fork River at Milltown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through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8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Deer Lodge Valley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instream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change,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 of center pivot irrigated area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retired, mitigate by leaving water instream.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is depleted during October to May from reduced return flow and increased consumptive use of pivot grown alfalfa.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sufficient acreage to create a minimum of 0.5 cfs of protectable water during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August,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mitigate by leaving water instream.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depleted during October to May from reduced return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8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174322"/>
            <a:ext cx="7886700" cy="4969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Deer Lodge Valley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instream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change,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works?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 acreage to create a minimum of 0.5 cfs of protectable water during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August.  Offset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return flows with aquifer recharge using a drainfield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alfalfa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acreage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290 to 124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0.54 cfs of protectable instream flow during July, 0.5 cfs during August, and 0.39 cfs during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Permitting law/rules force you to recreate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 return flow under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though those return flows haven’t existed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decades,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recharge requirement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Drainfield of 1.6 acres in size, max flow rate 359 gpm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72625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3207" y="4119760"/>
            <a:ext cx="2868367" cy="8580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tIns="91440" bIns="45720">
            <a:normAutofit fontScale="85000" lnSpcReduction="2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 Magruder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 Engineering &amp; 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5" y="4146630"/>
            <a:ext cx="893747" cy="8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5" b="24030"/>
          <a:stretch/>
        </p:blipFill>
        <p:spPr>
          <a:xfrm>
            <a:off x="0" y="-13524"/>
            <a:ext cx="9144000" cy="51435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" y="893460"/>
            <a:ext cx="2344873" cy="38591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647" y="14707"/>
            <a:ext cx="8780107" cy="49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Excerpt from the water availability map in our report</a:t>
            </a:r>
          </a:p>
        </p:txBody>
      </p:sp>
    </p:spTree>
    <p:extLst>
      <p:ext uri="{BB962C8B-B14F-4D97-AF65-F5344CB8AC3E}">
        <p14:creationId xmlns:p14="http://schemas.microsoft.com/office/powerpoint/2010/main" val="28887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73844"/>
            <a:ext cx="7886700" cy="563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legally available water so limited?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993118"/>
            <a:ext cx="7886700" cy="40903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+ river flows are less than existing water rights.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Hydropower water rights at dams appropriate the entire flow of a river.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FWP and other State instream flow water rights appropriate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entire flow of a river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Basin closure by legislature or public petition.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2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933"/>
          <a:stretch/>
        </p:blipFill>
        <p:spPr>
          <a:xfrm>
            <a:off x="0" y="-2077"/>
            <a:ext cx="9144000" cy="52127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" y="893460"/>
            <a:ext cx="2344873" cy="38591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647" y="14707"/>
            <a:ext cx="4654837" cy="49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Legally available?... where?</a:t>
            </a:r>
          </a:p>
        </p:txBody>
      </p:sp>
    </p:spTree>
    <p:extLst>
      <p:ext uri="{BB962C8B-B14F-4D97-AF65-F5344CB8AC3E}">
        <p14:creationId xmlns:p14="http://schemas.microsoft.com/office/powerpoint/2010/main" val="12461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73844"/>
            <a:ext cx="7886700" cy="563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water is not legally available what is the process for a new use?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8578549"/>
              </p:ext>
            </p:extLst>
          </p:nvPr>
        </p:nvGraphicFramePr>
        <p:xfrm>
          <a:off x="354563" y="1298640"/>
          <a:ext cx="8378889" cy="246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7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73844"/>
            <a:ext cx="7886700" cy="563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water is not legally available what is the process for a new use?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7935334"/>
              </p:ext>
            </p:extLst>
          </p:nvPr>
        </p:nvGraphicFramePr>
        <p:xfrm>
          <a:off x="354563" y="1298640"/>
          <a:ext cx="8378889" cy="246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0147" y="3862873"/>
            <a:ext cx="653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Sound simple?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907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73844"/>
            <a:ext cx="7886700" cy="563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typical challenge is this: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retire an irrigation water right for mitigation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install and pump a new well.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well creates a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year-round depletion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surface water hydraulically connected to groundwater (all groundwater in Western MT).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Retiring irrigation creates a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year-round depletion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surface water from lack of return flow.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to mitigate year-round depletions with an irrigation water right which is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9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2274</Words>
  <Application>Microsoft Office PowerPoint</Application>
  <PresentationFormat>On-screen Show (16:9)</PresentationFormat>
  <Paragraphs>559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Mitigation and aquifer recharge opportunities in the Clark Fork Basin</vt:lpstr>
      <vt:lpstr>The issue: Montana is changing and so are society’s water needs.</vt:lpstr>
      <vt:lpstr>The challenge: In most of the Clark Fork Basin there is essentially no water that is not allocated to existing water rights.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Mitigation and aquifer recharge opportunities in the Clark Fork Basin</dc:title>
  <dc:creator>ian magruder</dc:creator>
  <cp:lastModifiedBy>ian magruder</cp:lastModifiedBy>
  <cp:revision>103</cp:revision>
  <dcterms:created xsi:type="dcterms:W3CDTF">2015-04-13T15:23:28Z</dcterms:created>
  <dcterms:modified xsi:type="dcterms:W3CDTF">2015-04-15T16:02:31Z</dcterms:modified>
</cp:coreProperties>
</file>