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sldIdLst>
    <p:sldId id="292" r:id="rId3"/>
    <p:sldId id="257" r:id="rId4"/>
    <p:sldId id="258" r:id="rId5"/>
    <p:sldId id="280" r:id="rId6"/>
    <p:sldId id="259" r:id="rId7"/>
    <p:sldId id="316" r:id="rId8"/>
    <p:sldId id="315" r:id="rId9"/>
    <p:sldId id="317" r:id="rId10"/>
    <p:sldId id="323" r:id="rId11"/>
    <p:sldId id="305" r:id="rId12"/>
    <p:sldId id="304" r:id="rId13"/>
    <p:sldId id="306" r:id="rId14"/>
    <p:sldId id="326" r:id="rId15"/>
    <p:sldId id="314" r:id="rId16"/>
    <p:sldId id="294" r:id="rId17"/>
    <p:sldId id="308" r:id="rId18"/>
    <p:sldId id="293" r:id="rId19"/>
    <p:sldId id="296" r:id="rId20"/>
    <p:sldId id="333" r:id="rId21"/>
    <p:sldId id="322" r:id="rId22"/>
    <p:sldId id="297" r:id="rId23"/>
    <p:sldId id="295" r:id="rId24"/>
    <p:sldId id="309" r:id="rId25"/>
    <p:sldId id="313" r:id="rId26"/>
    <p:sldId id="318" r:id="rId27"/>
    <p:sldId id="285" r:id="rId28"/>
    <p:sldId id="276" r:id="rId29"/>
    <p:sldId id="319" r:id="rId30"/>
    <p:sldId id="321" r:id="rId31"/>
    <p:sldId id="265" r:id="rId32"/>
    <p:sldId id="310" r:id="rId33"/>
    <p:sldId id="312" r:id="rId34"/>
    <p:sldId id="311" r:id="rId35"/>
    <p:sldId id="266" r:id="rId36"/>
    <p:sldId id="325" r:id="rId37"/>
    <p:sldId id="324" r:id="rId38"/>
    <p:sldId id="327" r:id="rId39"/>
    <p:sldId id="328" r:id="rId40"/>
    <p:sldId id="274" r:id="rId41"/>
    <p:sldId id="286" r:id="rId42"/>
    <p:sldId id="288" r:id="rId43"/>
    <p:sldId id="329" r:id="rId44"/>
    <p:sldId id="330" r:id="rId45"/>
    <p:sldId id="282" r:id="rId46"/>
    <p:sldId id="283" r:id="rId47"/>
    <p:sldId id="278" r:id="rId48"/>
    <p:sldId id="289" r:id="rId49"/>
    <p:sldId id="331" r:id="rId50"/>
    <p:sldId id="301" r:id="rId51"/>
  </p:sldIdLst>
  <p:sldSz cx="9144000" cy="6858000" type="screen4x3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94" autoAdjust="0"/>
    <p:restoredTop sz="86600" autoAdjust="0"/>
  </p:normalViewPr>
  <p:slideViewPr>
    <p:cSldViewPr>
      <p:cViewPr>
        <p:scale>
          <a:sx n="60" d="100"/>
          <a:sy n="60" d="100"/>
        </p:scale>
        <p:origin x="-173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48" y="-96"/>
      </p:cViewPr>
      <p:guideLst>
        <p:guide orient="horz" pos="2956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C5BA82D9-7CE9-4135-B999-240ECA33836B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4" tIns="47032" rIns="94064" bIns="470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8018"/>
            <a:ext cx="5661660" cy="4223385"/>
          </a:xfrm>
          <a:prstGeom prst="rect">
            <a:avLst/>
          </a:prstGeom>
        </p:spPr>
        <p:txBody>
          <a:bodyPr vert="horz" lIns="94064" tIns="47032" rIns="94064" bIns="470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B8722778-B0A4-4E0B-8517-8C3791846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 the time we’re talking about river</a:t>
            </a:r>
          </a:p>
          <a:p>
            <a:r>
              <a:rPr lang="en-US" dirty="0" smtClean="0"/>
              <a:t>But</a:t>
            </a:r>
            <a:r>
              <a:rPr lang="en-US" baseline="0" dirty="0" smtClean="0"/>
              <a:t> huge impact to the uplands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5 years working as the NRDPs </a:t>
            </a:r>
            <a:r>
              <a:rPr lang="en-US" baseline="0" dirty="0" err="1" smtClean="0"/>
              <a:t>Revegetation</a:t>
            </a:r>
            <a:r>
              <a:rPr lang="en-US" baseline="0" dirty="0" smtClean="0"/>
              <a:t> Contractor for Steep Slopes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Bedrock- water hits</a:t>
            </a:r>
            <a:r>
              <a:rPr lang="en-US" baseline="0" dirty="0" smtClean="0"/>
              <a:t> bottom and shoots off the mountain</a:t>
            </a:r>
          </a:p>
          <a:p>
            <a:endParaRPr lang="en-US" dirty="0" smtClean="0"/>
          </a:p>
          <a:p>
            <a:r>
              <a:rPr lang="en-US" dirty="0" smtClean="0"/>
              <a:t>Riparian is perched on narrow ledge-</a:t>
            </a:r>
            <a:r>
              <a:rPr lang="en-US" baseline="0" dirty="0" smtClean="0"/>
              <a:t> needs more 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larger sediment</a:t>
            </a:r>
            <a:r>
              <a:rPr lang="en-US" baseline="0" dirty="0" smtClean="0"/>
              <a:t> plume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Pushed stream against mountain, turned lush wet bottom into upland vegetation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Grazing doesn’t help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Taking the area immediately visible at 26” down= 8931 tons of sediment.  1% gets to stream every year and we stop this plume, this one area accounts for 16% of the TMDL Upland sediment reduction. 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help is the beaver ponds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Soil</a:t>
            </a:r>
            <a:r>
              <a:rPr lang="en-US" baseline="0" dirty="0" smtClean="0"/>
              <a:t> is something I’ve learned to live without</a:t>
            </a:r>
          </a:p>
          <a:p>
            <a:r>
              <a:rPr lang="en-US" baseline="0" dirty="0" err="1" smtClean="0"/>
              <a:t>Rhyolite</a:t>
            </a:r>
            <a:r>
              <a:rPr lang="en-US" baseline="0" dirty="0" smtClean="0"/>
              <a:t>, “granitic sand,” volcanic welded tuff.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0643">
              <a:defRPr/>
            </a:pPr>
            <a:r>
              <a:rPr lang="en-US" dirty="0" smtClean="0"/>
              <a:t>Volcanic Welded</a:t>
            </a:r>
            <a:r>
              <a:rPr lang="en-US" baseline="0" dirty="0" smtClean="0"/>
              <a:t> Tuff parent material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Boron</a:t>
            </a:r>
            <a:r>
              <a:rPr lang="en-US" baseline="0" dirty="0" smtClean="0"/>
              <a:t> and Manganese micronutrients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Copper higher in forested uplands than bare; Higher in upper soil horizon than lower in vegetated areas, </a:t>
            </a:r>
            <a:r>
              <a:rPr lang="en-US" baseline="0" dirty="0" err="1" smtClean="0"/>
              <a:t>opossite</a:t>
            </a:r>
            <a:r>
              <a:rPr lang="en-US" baseline="0" dirty="0" smtClean="0"/>
              <a:t> in bare </a:t>
            </a:r>
            <a:r>
              <a:rPr lang="en-US" baseline="0" dirty="0" err="1" smtClean="0"/>
              <a:t>ares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Low CEC related to pH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Acidity of forest samples related to pine needles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Bare stuff is clean</a:t>
            </a:r>
          </a:p>
          <a:p>
            <a:endParaRPr lang="en-US" dirty="0" smtClean="0"/>
          </a:p>
          <a:p>
            <a:r>
              <a:rPr lang="en-US" dirty="0" smtClean="0"/>
              <a:t>ARCO</a:t>
            </a:r>
            <a:r>
              <a:rPr lang="en-US" baseline="0" dirty="0" smtClean="0"/>
              <a:t> soil sampling- COCs are in finest soil fraction.  Dispersed and ubiquitous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Vegetation types- Aspen and Willow </a:t>
            </a:r>
            <a:r>
              <a:rPr lang="en-US" dirty="0" err="1" smtClean="0"/>
              <a:t>regen</a:t>
            </a:r>
            <a:r>
              <a:rPr lang="en-US" baseline="0" dirty="0" smtClean="0"/>
              <a:t> from bottom up</a:t>
            </a:r>
          </a:p>
          <a:p>
            <a:pPr>
              <a:buFontTx/>
              <a:buChar char="-"/>
            </a:pPr>
            <a:r>
              <a:rPr lang="en-US" baseline="0" dirty="0" smtClean="0"/>
              <a:t> field assessment and photo interpretation to GIS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 Tests</a:t>
            </a:r>
          </a:p>
          <a:p>
            <a:endParaRPr lang="en-US" dirty="0" smtClean="0"/>
          </a:p>
          <a:p>
            <a:r>
              <a:rPr lang="en-US" dirty="0" err="1" smtClean="0"/>
              <a:t>Exclosures</a:t>
            </a:r>
            <a:endParaRPr lang="en-US" dirty="0" smtClean="0"/>
          </a:p>
          <a:p>
            <a:endParaRPr lang="en-US" dirty="0" smtClean="0"/>
          </a:p>
          <a:p>
            <a:pPr defTabSz="940643">
              <a:defRPr/>
            </a:pPr>
            <a:r>
              <a:rPr lang="en-US" dirty="0" smtClean="0"/>
              <a:t>Downed wood</a:t>
            </a:r>
            <a:r>
              <a:rPr lang="en-US" baseline="0" dirty="0" smtClean="0"/>
              <a:t> and micro-sites.  A few extra hours of shade a day or one extra week of snow cover can be difference between life and death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Approaches evolved over time.  Every location is different</a:t>
            </a:r>
          </a:p>
          <a:p>
            <a:r>
              <a:rPr lang="en-US" dirty="0" smtClean="0"/>
              <a:t>- California Creek</a:t>
            </a:r>
          </a:p>
          <a:p>
            <a:pPr>
              <a:buFontTx/>
              <a:buChar char="-"/>
            </a:pPr>
            <a:r>
              <a:rPr lang="en-US" dirty="0" smtClean="0"/>
              <a:t> Inherited</a:t>
            </a:r>
            <a:r>
              <a:rPr lang="en-US" baseline="0" dirty="0" smtClean="0"/>
              <a:t> a large-scale planting effort and 50,000 plants already growing in nurseries.</a:t>
            </a:r>
          </a:p>
          <a:p>
            <a:pPr>
              <a:buFontTx/>
              <a:buChar char="-"/>
            </a:pPr>
            <a:r>
              <a:rPr lang="en-US" baseline="0" dirty="0" smtClean="0"/>
              <a:t> Adjusted as we went, working with three nurseries growing our own from onsite seed</a:t>
            </a:r>
          </a:p>
          <a:p>
            <a:pPr>
              <a:buFontTx/>
              <a:buChar char="-"/>
            </a:pPr>
            <a:r>
              <a:rPr lang="en-US" dirty="0" smtClean="0"/>
              <a:t> Seeding:</a:t>
            </a:r>
            <a:r>
              <a:rPr lang="en-US" baseline="0" dirty="0" smtClean="0"/>
              <a:t> Better bang for the buck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r>
              <a:rPr lang="en-US" b="1" dirty="0" smtClean="0">
                <a:solidFill>
                  <a:schemeClr val="bg2"/>
                </a:solidFill>
              </a:rPr>
              <a:t>Planting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Seeding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Browse Protection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BMPs- Erosion control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Veg. enhancement- Riparian and Bare Slopes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Fertilization and Amendments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0643">
              <a:defRPr/>
            </a:pPr>
            <a:r>
              <a:rPr lang="en-US" baseline="0" dirty="0" smtClean="0"/>
              <a:t>1885- upper works, 1886 #2</a:t>
            </a:r>
          </a:p>
          <a:p>
            <a:endParaRPr lang="en-US" dirty="0" smtClean="0"/>
          </a:p>
          <a:p>
            <a:r>
              <a:rPr lang="en-US" dirty="0" smtClean="0"/>
              <a:t>Washoe Smelter in 1901- Old Works across the valley at current </a:t>
            </a:r>
            <a:r>
              <a:rPr lang="en-US" dirty="0" err="1" smtClean="0"/>
              <a:t>Stucky</a:t>
            </a:r>
            <a:r>
              <a:rPr lang="en-US" baseline="0" dirty="0" smtClean="0"/>
              <a:t> Ridge site.  Before big stack.</a:t>
            </a:r>
          </a:p>
          <a:p>
            <a:endParaRPr lang="en-US" baseline="0" dirty="0" smtClean="0"/>
          </a:p>
          <a:p>
            <a:pPr defTabSz="940643">
              <a:defRPr/>
            </a:pPr>
            <a:r>
              <a:rPr lang="en-US" baseline="0" dirty="0" smtClean="0"/>
              <a:t>Washoe smelter Raised from 300’ to 585’ between 1911 to 1918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Logging- 75000 cords of wood per year before coal (1890’s-early1900’s)- 1907 manual by company already uses coal </a:t>
            </a:r>
          </a:p>
          <a:p>
            <a:endParaRPr lang="en-US" baseline="0" dirty="0" smtClean="0"/>
          </a:p>
          <a:p>
            <a:r>
              <a:rPr lang="en-US" dirty="0" smtClean="0"/>
              <a:t>Estimates suggest that as much as 59 pounds of arsenic and considerable quantities of sulfur </a:t>
            </a:r>
            <a:r>
              <a:rPr lang="en-US" dirty="0" err="1" smtClean="0"/>
              <a:t>dioxide,copper</a:t>
            </a:r>
            <a:r>
              <a:rPr lang="en-US" dirty="0" smtClean="0"/>
              <a:t>, antimony, lead, and zinc emanated daily from the stacks of the Washoe smelter. </a:t>
            </a:r>
          </a:p>
          <a:p>
            <a:r>
              <a:rPr lang="en-US" dirty="0" smtClean="0"/>
              <a:t>So thick lay the waste that after a few years of operation the company swept the denuded mountainsides immediately adjacent the smelters to retrieve over six million dollars worth of copper from the dust. </a:t>
            </a:r>
          </a:p>
          <a:p>
            <a:r>
              <a:rPr lang="en-US" dirty="0" smtClean="0"/>
              <a:t>MacMillan,</a:t>
            </a:r>
            <a:r>
              <a:rPr lang="en-US" baseline="0" dirty="0" smtClean="0"/>
              <a:t> </a:t>
            </a:r>
            <a:r>
              <a:rPr lang="en-US" dirty="0" smtClean="0"/>
              <a:t>Smoke Wars</a:t>
            </a:r>
            <a:r>
              <a:rPr lang="en-US" baseline="0" dirty="0" smtClean="0"/>
              <a:t> </a:t>
            </a:r>
            <a:r>
              <a:rPr lang="en-US" dirty="0" smtClean="0"/>
              <a:t>(note</a:t>
            </a:r>
            <a:r>
              <a:rPr lang="en-US" dirty="0" smtClean="0"/>
              <a:t>10</a:t>
            </a:r>
            <a:r>
              <a:rPr lang="en-US" dirty="0" smtClean="0"/>
              <a:t>), 87-92</a:t>
            </a:r>
          </a:p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0643">
              <a:defRPr/>
            </a:pPr>
            <a:r>
              <a:rPr lang="en-US" baseline="0" dirty="0" smtClean="0"/>
              <a:t>Browse- Lollipop trees; Moose</a:t>
            </a:r>
          </a:p>
          <a:p>
            <a:pPr defTabSz="940643">
              <a:defRPr/>
            </a:pPr>
            <a:r>
              <a:rPr lang="en-US" baseline="0" dirty="0" smtClean="0"/>
              <a:t>Sniper – </a:t>
            </a:r>
            <a:r>
              <a:rPr lang="en-US" baseline="0" dirty="0" err="1" smtClean="0"/>
              <a:t>Stucky</a:t>
            </a:r>
            <a:r>
              <a:rPr lang="en-US" baseline="0" dirty="0" smtClean="0"/>
              <a:t> Ridge</a:t>
            </a:r>
            <a:endParaRPr lang="en-US" dirty="0" smtClean="0"/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Large fences- Deer Buster</a:t>
            </a:r>
            <a:r>
              <a:rPr lang="en-US" baseline="0" dirty="0" smtClean="0"/>
              <a:t> nets- zip ties break down within 2 seasons; expensive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Pioneer</a:t>
            </a:r>
            <a:r>
              <a:rPr lang="en-US" baseline="0" dirty="0" smtClean="0"/>
              <a:t> Technical</a:t>
            </a:r>
          </a:p>
          <a:p>
            <a:r>
              <a:rPr lang="en-US" baseline="0" dirty="0" smtClean="0"/>
              <a:t>Price of 3 checks we did 3.5 miles of gully plugs with MCC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slide</a:t>
            </a:r>
            <a:r>
              <a:rPr lang="en-US" baseline="0" dirty="0" smtClean="0"/>
              <a:t> is looking across 2 years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ROD- 1998, Arco settlement- </a:t>
            </a:r>
          </a:p>
          <a:p>
            <a:pPr>
              <a:buFontTx/>
              <a:buChar char="-"/>
            </a:pPr>
            <a:r>
              <a:rPr lang="en-US" baseline="0" dirty="0" smtClean="0"/>
              <a:t> RAWP- </a:t>
            </a:r>
            <a:r>
              <a:rPr lang="en-US" baseline="0" dirty="0" err="1" smtClean="0"/>
              <a:t>Stucky</a:t>
            </a:r>
            <a:r>
              <a:rPr lang="en-US" baseline="0" dirty="0" smtClean="0"/>
              <a:t> Ridge and Cabbage Gulch (112 acres)</a:t>
            </a:r>
          </a:p>
          <a:p>
            <a:pPr>
              <a:buFontTx/>
              <a:buNone/>
            </a:pPr>
            <a:r>
              <a:rPr lang="en-US" baseline="0" dirty="0" smtClean="0"/>
              <a:t>- Initial Studies by NRDP, Soil samples for Mt. </a:t>
            </a:r>
            <a:r>
              <a:rPr lang="en-US" baseline="0" dirty="0" err="1" smtClean="0"/>
              <a:t>Haggin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dirty="0" smtClean="0"/>
              <a:t>(DEQ, NRDP, FWP, Pioneer Technical, Watershed, KC Harvey- Stuart Jennings.  </a:t>
            </a:r>
          </a:p>
          <a:p>
            <a:pPr>
              <a:buFontTx/>
              <a:buChar char="-"/>
            </a:pPr>
            <a:r>
              <a:rPr lang="en-US" dirty="0" smtClean="0"/>
              <a:t>Report to EPA)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Mistake in the</a:t>
            </a:r>
            <a:r>
              <a:rPr lang="en-US" baseline="0" dirty="0" smtClean="0"/>
              <a:t> execution</a:t>
            </a:r>
          </a:p>
          <a:p>
            <a:r>
              <a:rPr lang="en-US" baseline="0" dirty="0" smtClean="0"/>
              <a:t>Flashy System</a:t>
            </a:r>
          </a:p>
          <a:p>
            <a:r>
              <a:rPr lang="en-US" dirty="0" smtClean="0"/>
              <a:t>Poor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Lateral groundwater  spring above main channel , saturates and mobilizes soil, unzips the mountain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main areas- as I walk through</a:t>
            </a:r>
            <a:r>
              <a:rPr lang="en-US" baseline="0" dirty="0" smtClean="0"/>
              <a:t> our approaches we’ll jump between these sites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NRDP Sites- </a:t>
            </a:r>
            <a:r>
              <a:rPr lang="en-US" baseline="0" dirty="0" err="1" smtClean="0"/>
              <a:t>Stucky</a:t>
            </a:r>
            <a:r>
              <a:rPr lang="en-US" baseline="0" dirty="0" smtClean="0"/>
              <a:t> Ridge, Cabbage Gulch.   </a:t>
            </a:r>
            <a:r>
              <a:rPr lang="en-US" baseline="0" dirty="0" err="1" smtClean="0"/>
              <a:t>Stucky</a:t>
            </a:r>
            <a:r>
              <a:rPr lang="en-US" baseline="0" dirty="0" smtClean="0"/>
              <a:t> is primarily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Ecologic Tipping Point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Filled structures widen floodplain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 be built on again (problem of spanning gully width)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 trenches: 30’ x 12”w x 6-10” deep</a:t>
            </a:r>
          </a:p>
          <a:p>
            <a:endParaRPr lang="en-US" dirty="0" smtClean="0"/>
          </a:p>
          <a:p>
            <a:r>
              <a:rPr lang="en-US" dirty="0" smtClean="0"/>
              <a:t>Compost, </a:t>
            </a:r>
            <a:r>
              <a:rPr lang="en-US" dirty="0" err="1" smtClean="0"/>
              <a:t>biosol</a:t>
            </a:r>
            <a:r>
              <a:rPr lang="en-US" dirty="0" smtClean="0"/>
              <a:t>, compost/</a:t>
            </a:r>
            <a:r>
              <a:rPr lang="en-US" dirty="0" err="1" smtClean="0"/>
              <a:t>biosol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Broadcast fertilizer plots</a:t>
            </a:r>
          </a:p>
          <a:p>
            <a:endParaRPr lang="en-US" dirty="0" smtClean="0"/>
          </a:p>
          <a:p>
            <a:r>
              <a:rPr lang="en-US" dirty="0" smtClean="0"/>
              <a:t>Trenches without coir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 on the Clark Fork</a:t>
            </a:r>
          </a:p>
          <a:p>
            <a:r>
              <a:rPr lang="en-US" dirty="0" smtClean="0"/>
              <a:t>We’re implementing this on small tributaries-</a:t>
            </a:r>
            <a:r>
              <a:rPr lang="en-US" baseline="0" dirty="0" smtClean="0"/>
              <a:t> experimenting at 319 project site on Cal. Creek with Big Hole Watershed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Climate- Extreme temps in all seasons. Frozen, Fried and </a:t>
            </a:r>
            <a:r>
              <a:rPr lang="en-US" dirty="0" err="1" smtClean="0"/>
              <a:t>Dessicated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r>
              <a:rPr lang="en-US" dirty="0" smtClean="0"/>
              <a:t>Worst factor is wind that pulls all moisture</a:t>
            </a:r>
            <a:r>
              <a:rPr lang="en-US" baseline="0" dirty="0" smtClean="0"/>
              <a:t> off bare slopes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 intensities of rain fill rills, repeat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22778-B0A4-4E0B-8517-8C37918465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A691-57E1-4E53-B9A0-2AD2E6F2382B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696-1D23-45EB-A62A-FC7B43027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A691-57E1-4E53-B9A0-2AD2E6F2382B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696-1D23-45EB-A62A-FC7B43027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A691-57E1-4E53-B9A0-2AD2E6F2382B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696-1D23-45EB-A62A-FC7B43027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96B6-7F08-479C-AB01-70EBCBA2FFA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F45E-C159-4F37-A09D-460EDFECC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96B6-7F08-479C-AB01-70EBCBA2FFA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F45E-C159-4F37-A09D-460EDFECC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96B6-7F08-479C-AB01-70EBCBA2FFA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F45E-C159-4F37-A09D-460EDFECC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96B6-7F08-479C-AB01-70EBCBA2FFA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F45E-C159-4F37-A09D-460EDFECC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96B6-7F08-479C-AB01-70EBCBA2FFA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F45E-C159-4F37-A09D-460EDFECC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96B6-7F08-479C-AB01-70EBCBA2FFA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F45E-C159-4F37-A09D-460EDFECC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96B6-7F08-479C-AB01-70EBCBA2FFA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F45E-C159-4F37-A09D-460EDFECC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96B6-7F08-479C-AB01-70EBCBA2FFA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F45E-C159-4F37-A09D-460EDFECC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A691-57E1-4E53-B9A0-2AD2E6F2382B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696-1D23-45EB-A62A-FC7B43027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96B6-7F08-479C-AB01-70EBCBA2FFA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F45E-C159-4F37-A09D-460EDFECC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96B6-7F08-479C-AB01-70EBCBA2FFA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F45E-C159-4F37-A09D-460EDFECC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96B6-7F08-479C-AB01-70EBCBA2FFA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F45E-C159-4F37-A09D-460EDFECC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A691-57E1-4E53-B9A0-2AD2E6F2382B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696-1D23-45EB-A62A-FC7B43027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A691-57E1-4E53-B9A0-2AD2E6F2382B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696-1D23-45EB-A62A-FC7B43027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A691-57E1-4E53-B9A0-2AD2E6F2382B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696-1D23-45EB-A62A-FC7B43027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A691-57E1-4E53-B9A0-2AD2E6F2382B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696-1D23-45EB-A62A-FC7B43027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A691-57E1-4E53-B9A0-2AD2E6F2382B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696-1D23-45EB-A62A-FC7B43027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A691-57E1-4E53-B9A0-2AD2E6F2382B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696-1D23-45EB-A62A-FC7B43027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A691-57E1-4E53-B9A0-2AD2E6F2382B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F696-1D23-45EB-A62A-FC7B43027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EA691-57E1-4E53-B9A0-2AD2E6F2382B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3F696-1D23-45EB-A62A-FC7B43027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996B6-7F08-479C-AB01-70EBCBA2FFA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8F45E-C159-4F37-A09D-460EDFECC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edro\Desktop\Pedro Work\Watershed\Anaconda 2015\California Creek\Presentation_CD Deerlodge\IMG_18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0" y="0"/>
            <a:ext cx="914338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165225"/>
          </a:xfrm>
        </p:spPr>
        <p:txBody>
          <a:bodyPr/>
          <a:lstStyle/>
          <a:p>
            <a:r>
              <a:rPr lang="en-US" b="1" dirty="0" smtClean="0"/>
              <a:t>Montana Moonscapes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077200" cy="121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CC"/>
                </a:solidFill>
              </a:rPr>
              <a:t>Steep Slope Remediation and Restoration in the Anaconda Uplands</a:t>
            </a:r>
            <a:endParaRPr lang="en-US" b="1" dirty="0">
              <a:solidFill>
                <a:srgbClr val="FF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40166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Pedro Marques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Restoration Ecologist/Project Manager-  Watershed Consulting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edro\Desktop\Pedro Work\Watershed\Clark Fork Symposium\DSCN19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65"/>
            <a:ext cx="9144000" cy="68576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4572000"/>
            <a:ext cx="3505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Upper Joiner Creek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Bedrock bottom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Loss of natural grade controls</a:t>
            </a:r>
          </a:p>
          <a:p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Pedro\Desktop\Pedro Work\Watershed\Anaconda 2015\Photos\california creek photos\Cal. Gulch May2013\P50800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5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24600" y="5257800"/>
            <a:ext cx="2819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California Creek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Sediment superhighway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Elevated floodplain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 descr="C:\Users\Pedro\Desktop\Pedro Work\Watershed\Anaconda 2015\California Creek\GIS and Maps\Final Map Images\Westernplum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3407"/>
            <a:ext cx="9144000" cy="67083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53200" y="3124200"/>
            <a:ext cx="2590800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California Creek</a:t>
            </a:r>
            <a:endParaRPr lang="en-US" sz="2400" dirty="0" smtClean="0"/>
          </a:p>
        </p:txBody>
      </p:sp>
      <p:pic>
        <p:nvPicPr>
          <p:cNvPr id="6" name="Picture 5" descr="W:\2014 Projects\Smelter Hills\California Gulch\Photos\Aug. 2014 site visit\P101003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9069" y="3733800"/>
            <a:ext cx="2064931" cy="27432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001000" y="4038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26 inches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Pedro\Desktop\Pedro Work\Watershed\Anaconda 2015\Photos\April 2015 monitoring\IMG_90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72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edro\Desktop\Pedro Work\Watershed\Clark Fork Symposium\Soil sampl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76200"/>
            <a:ext cx="8945563" cy="670877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Parent Material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94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230"/>
                <a:gridCol w="1448554"/>
                <a:gridCol w="1358019"/>
                <a:gridCol w="646538"/>
                <a:gridCol w="1960859"/>
                <a:gridCol w="838200"/>
                <a:gridCol w="990600"/>
              </a:tblGrid>
              <a:tr h="5083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Sample Location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Sample Depth (inches)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Organic Matter (%)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pH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err="1">
                          <a:solidFill>
                            <a:srgbClr val="FFFFCC"/>
                          </a:solidFill>
                          <a:latin typeface="Calibri"/>
                        </a:rPr>
                        <a:t>Cation</a:t>
                      </a:r>
                      <a:r>
                        <a:rPr lang="en-US" sz="1800" b="1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 Exchange Capacity (</a:t>
                      </a:r>
                      <a:r>
                        <a:rPr lang="en-US" sz="1800" b="1" i="0" u="none" strike="noStrike" dirty="0" err="1">
                          <a:solidFill>
                            <a:srgbClr val="FFFFCC"/>
                          </a:solidFill>
                          <a:latin typeface="Calibri"/>
                        </a:rPr>
                        <a:t>meq</a:t>
                      </a:r>
                      <a:r>
                        <a:rPr lang="en-US" sz="1800" b="1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/100g)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FFFFCC"/>
                          </a:solidFill>
                          <a:latin typeface="Calibri"/>
                        </a:rPr>
                        <a:t>Copper</a:t>
                      </a: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FFFFCC"/>
                          </a:solidFill>
                          <a:latin typeface="Calibri"/>
                        </a:rPr>
                        <a:t> (</a:t>
                      </a:r>
                      <a:r>
                        <a:rPr lang="en-US" sz="1800" b="1" i="0" u="none" strike="noStrike" dirty="0" err="1" smtClean="0">
                          <a:solidFill>
                            <a:srgbClr val="FFFFCC"/>
                          </a:solidFill>
                          <a:latin typeface="Calibri"/>
                        </a:rPr>
                        <a:t>ppm</a:t>
                      </a:r>
                      <a:r>
                        <a:rPr lang="en-US" sz="1800" b="1" i="0" u="none" strike="noStrike" dirty="0" smtClean="0">
                          <a:solidFill>
                            <a:srgbClr val="FFFFCC"/>
                          </a:solidFill>
                          <a:latin typeface="Calibri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FFFFCC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FFFFCC"/>
                          </a:solidFill>
                          <a:latin typeface="Calibri"/>
                        </a:rPr>
                        <a:t>Arsenic </a:t>
                      </a:r>
                    </a:p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rgbClr val="FFFFCC"/>
                          </a:solidFill>
                          <a:latin typeface="Calibri"/>
                        </a:rPr>
                        <a:t>(mg/kg)</a:t>
                      </a:r>
                      <a:endParaRPr lang="en-US" sz="1800" b="1" i="0" u="none" strike="noStrike" dirty="0">
                        <a:solidFill>
                          <a:srgbClr val="FFFFCC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0278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Sediment Plume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0-2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38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2-4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040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0-12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&lt;.1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00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12-24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&lt;.1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16.04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Partially Vegetated Floodplain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0-6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13.7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84.76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96.9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6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6-12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35.35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53.8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886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12-24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15.57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4.08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6.1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Partially Vegetated Upland-Mid Slope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0-2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0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2-4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8.5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7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Bare Upland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0-2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13.4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2-4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50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0-6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1.29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5.3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01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6-12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12.07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1.95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4.3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Forested Upland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0-2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1297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2-4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2732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0-6”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66.57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571925"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6-12”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ggin Uplands Veg Types_201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2614" y="0"/>
            <a:ext cx="9099857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472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Assessments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1300"/>
            <a:ext cx="464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Upland Sediment Source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Vegetation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Parent Material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Surface Roughness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Slope and Aspect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Paired T- Tests: Browse protection; Container Size; Amendments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Wetland Enhancement Potential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Weed Mapping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Annual Reporting for EPA, NRDP</a:t>
            </a:r>
          </a:p>
        </p:txBody>
      </p:sp>
      <p:pic>
        <p:nvPicPr>
          <p:cNvPr id="44033" name="Picture 1" descr="C:\Users\Pedro\Desktop\Pedro Work\Watershed\Clark Fork Symposium\Haggin Uplands Erosion Assessment_vertic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06471" y="0"/>
            <a:ext cx="4437529" cy="6858000"/>
          </a:xfrm>
          <a:prstGeom prst="rect">
            <a:avLst/>
          </a:prstGeom>
          <a:noFill/>
        </p:spPr>
      </p:pic>
      <p:pic>
        <p:nvPicPr>
          <p:cNvPr id="6" name="Picture 4" descr="C:\Users\Pedro\Desktop\Pedro Work\Watershed\Anaconda 2015\California Creek\Presentation_CD Deerlodge\IMG_1816 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3885268"/>
            <a:ext cx="3962030" cy="2972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:\2014 Projects\Smelter Hills\California Gulch\Mapping\California Gulch_Restoration_Plan_Work area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01814"/>
            <a:ext cx="9144000" cy="705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05200" cy="1219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Top-to-bottom Approach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Pedro\Desktop\Pedro Work\Watershed\Anaconda 2014\Photos\helicopter\P10100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295400"/>
            <a:ext cx="4876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2014 Work Summary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Uplands- NRDP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seeding with amendments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3.5 miles gully controls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Rock checks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Riparian- FWP/DEQ 319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exclosures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2200 shrubs and trees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Culvert removal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regrade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50 Beaver Dam Analogues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Road- DEQ 319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2 new culverts and ditch relief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headcut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treatment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1 road sediment catchment basin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31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‘for a distance of 30 miles the great clouds of smoke that rise from among the mountains indicate the location of Anaconda and the greatest copper smelter in the world’</a:t>
            </a:r>
          </a:p>
          <a:p>
            <a:pPr algn="ctr"/>
            <a:r>
              <a:rPr lang="en-US" dirty="0" smtClean="0"/>
              <a:t>- Reporter from Minneapolis, 1886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H. </a:t>
            </a:r>
            <a:r>
              <a:rPr lang="en-US" sz="1200" dirty="0" err="1" smtClean="0"/>
              <a:t>Shoebotham</a:t>
            </a:r>
            <a:r>
              <a:rPr lang="en-US" sz="1200" dirty="0" smtClean="0"/>
              <a:t>, Anaconda: Life of Marcus Daly, The Copper King, Harrisburg, 1956, 77.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tucky_Ridge_2011 summary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52400" y="0"/>
            <a:ext cx="8839200" cy="68302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dro\Desktop\Pedro Work\Watershed\Anaconda 2014\Photos\Cabbage Gulch_Oct earth work\P10100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Shrub and Tree Planting</a:t>
            </a:r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Pedro\Desktop\Pedro Work\Watershed\Clark Fork Symposium\browse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66799"/>
            <a:ext cx="4419600" cy="5893113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Browse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48132" name="Picture 4" descr="C:\Users\Pedro\Desktop\Pedro Work\Watershed\Clark Fork Symposium\2013_Site visit 05.16 001 (3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3730" y="3048000"/>
            <a:ext cx="5080270" cy="38100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edro\Desktop\Pedro Work\Watershed\Clark Fork Symposium\2013_Site visit 05.16 001 (5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4572000" cy="3428817"/>
          </a:xfrm>
          <a:prstGeom prst="rect">
            <a:avLst/>
          </a:prstGeom>
          <a:noFill/>
        </p:spPr>
      </p:pic>
      <p:pic>
        <p:nvPicPr>
          <p:cNvPr id="5123" name="Picture 3" descr="C:\Users\Pedro\Desktop\Pedro Work\Watershed\Clark Fork Symposium\2013_Site visit 05.16 001 (50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1757" y="0"/>
            <a:ext cx="4572243" cy="3429000"/>
          </a:xfrm>
          <a:prstGeom prst="rect">
            <a:avLst/>
          </a:prstGeom>
          <a:noFill/>
        </p:spPr>
      </p:pic>
      <p:pic>
        <p:nvPicPr>
          <p:cNvPr id="10242" name="Picture 2" descr="C:\Users\Pedro\Desktop\Pedro Work\Watershed\Anaconda 2015\Photos\Cabbage Gulch_Aug2014\IMG_18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428769"/>
            <a:ext cx="4572000" cy="34292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8200" y="35052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Grass Seeding, Planting and Mechanized Transplanting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edro\Desktop\Pedro Work\Watershed\Clark Fork Symposium\IMG_17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10000"/>
            <a:ext cx="4572000" cy="3048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6147" name="Picture 3" descr="C:\Users\Pedro\Desktop\Pedro Work\Watershed\Clark Fork Symposium\IMG_17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0"/>
            <a:ext cx="4572000" cy="34292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2051" name="Picture 3" descr="C:\Users\Pedro\Desktop\Pedro Work\Watershed\Clark Fork Symposium\DSCN071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048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Erosion Control BMPs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G_908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72000" y="3810000"/>
            <a:ext cx="4572000" cy="30480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edro\Desktop\Pedro Work\Watershed\Anaconda 2015\Photos\california creek photos\Cal Gulch Gully BMPs_Aug2014\P10100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1800" y="4572000"/>
            <a:ext cx="3048181" cy="228600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5124" name="Picture 4" descr="C:\Users\Pedro\Desktop\Pedro Work\Watershed\Anaconda 2015\Photos\california creek photos\Cal Gulch Gully BMPs_Aug2014\P10100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94213" y="4495800"/>
            <a:ext cx="3149787" cy="236220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5127" name="Picture 7" descr="C:\Users\Pedro\Desktop\Pedro Work\Watershed\Anaconda 2015\Photos\california creek photos\Cal Gulch Gullies\IMG_17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200668"/>
            <a:ext cx="2971800" cy="365733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5126" name="Picture 6" descr="C:\Users\Pedro\Desktop\Pedro Work\Watershed\Anaconda 2015\Photos\california creek photos\Cal Gulch Gullies\IMG_177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71800" y="-1"/>
            <a:ext cx="6172200" cy="4629463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5125" name="Picture 5" descr="C:\Users\Pedro\Desktop\Pedro Work\Watershed\Anaconda 2015\Photos\california creek photos\Cal Gulch Gullies\IMG_177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2948686" cy="358140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edro\Desktop\Pedro Work\Watershed\Anaconda 2015\California Creek\Presentation_CD Deerlodge\IMG_07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2151" y="0"/>
            <a:ext cx="4381849" cy="6858000"/>
          </a:xfrm>
          <a:prstGeom prst="rect">
            <a:avLst/>
          </a:prstGeom>
          <a:noFill/>
        </p:spPr>
      </p:pic>
      <p:pic>
        <p:nvPicPr>
          <p:cNvPr id="5" name="Picture 4" descr="C:\Users\Pedro\Desktop\Pedro Work\Watershed\Anaconda 2014\Photos\June 2-11 2014\all shots\IMG_1572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-38100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Pedro\Desktop\Pedro Work\Watershed\Anaconda 2014\Photos\Cali Demonstration area\IMG_17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7200"/>
            <a:ext cx="4572000" cy="6095587"/>
          </a:xfrm>
          <a:prstGeom prst="rect">
            <a:avLst/>
          </a:prstGeom>
          <a:noFill/>
        </p:spPr>
      </p:pic>
      <p:pic>
        <p:nvPicPr>
          <p:cNvPr id="18435" name="Picture 3" descr="C:\Users\Pedro\Desktop\Pedro Work\Watershed\Anaconda 2014\Photos\Cali Demonstration area\IMG_17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57200"/>
            <a:ext cx="4572000" cy="6095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edro\Desktop\Pedro Work\Watershed\Clark Fork Symposium\Dirt Work August 2012 0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edro\Desktop\Pedro Work\Watershed\Clark Fork Symposium\Dirt Work August 2012 0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634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4648200" y="1524000"/>
            <a:ext cx="3810000" cy="646331"/>
            <a:chOff x="4648200" y="1524000"/>
            <a:chExt cx="3810000" cy="646331"/>
          </a:xfrm>
        </p:grpSpPr>
        <p:cxnSp>
          <p:nvCxnSpPr>
            <p:cNvPr id="6" name="Straight Arrow Connector 5"/>
            <p:cNvCxnSpPr/>
            <p:nvPr/>
          </p:nvCxnSpPr>
          <p:spPr>
            <a:xfrm rot="10800000" flipV="1">
              <a:off x="4648200" y="1828800"/>
              <a:ext cx="14478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248400" y="1524000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Cut -off gully, 2 years after 1</a:t>
              </a:r>
              <a:r>
                <a:rPr lang="en-US" b="1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</a:t>
              </a:r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structure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dro\Desktop\Pedro Work\Watershed\Clark Fork Symposium\DSCN04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0"/>
            <a:ext cx="3429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715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Regulatory Framework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638800" cy="586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ARCO Remedial Action Work Plan (RAWP) and Final Design Report (FDR)</a:t>
            </a:r>
          </a:p>
          <a:p>
            <a:pPr lvl="1"/>
            <a:r>
              <a:rPr lang="en-US" sz="2400" dirty="0" err="1" smtClean="0"/>
              <a:t>Stucky</a:t>
            </a:r>
            <a:r>
              <a:rPr lang="en-US" sz="2400" dirty="0" smtClean="0"/>
              <a:t> Ridge (RDU 1): 2005</a:t>
            </a:r>
          </a:p>
          <a:p>
            <a:pPr lvl="1"/>
            <a:r>
              <a:rPr lang="en-US" sz="2400" dirty="0" smtClean="0"/>
              <a:t>Cabbage Gulch (RDU 15): 2007</a:t>
            </a:r>
          </a:p>
          <a:p>
            <a:r>
              <a:rPr lang="en-US" sz="2400" dirty="0" smtClean="0"/>
              <a:t>Steep Slope Remediation (SSR) (&gt; 3:1)</a:t>
            </a:r>
          </a:p>
          <a:p>
            <a:pPr lvl="1"/>
            <a:r>
              <a:rPr lang="en-US" sz="2000" dirty="0" smtClean="0"/>
              <a:t>SSR I (planting, broadcast seeding)</a:t>
            </a:r>
          </a:p>
          <a:p>
            <a:pPr lvl="1"/>
            <a:r>
              <a:rPr lang="en-US" sz="2000" dirty="0" smtClean="0"/>
              <a:t>SSR II (+ non-mechanized on-slope BMPs)</a:t>
            </a:r>
          </a:p>
          <a:p>
            <a:pPr lvl="1"/>
            <a:r>
              <a:rPr lang="en-US" sz="2000" dirty="0" smtClean="0"/>
              <a:t>SSR III (+ mechanized on-slope BMPs)</a:t>
            </a:r>
          </a:p>
          <a:p>
            <a:pPr lvl="1"/>
            <a:r>
              <a:rPr lang="en-US" sz="2000" dirty="0" smtClean="0"/>
              <a:t>SSR IV (+ slope re-grade)</a:t>
            </a:r>
          </a:p>
          <a:p>
            <a:r>
              <a:rPr lang="en-US" sz="2400" dirty="0" smtClean="0"/>
              <a:t>NRDP Restoration Objectives (Sediment, Vegetation)</a:t>
            </a:r>
          </a:p>
          <a:p>
            <a:r>
              <a:rPr lang="en-US" sz="2400" dirty="0" smtClean="0"/>
              <a:t>MT FWP Landowner Objectives (Mt. </a:t>
            </a:r>
            <a:r>
              <a:rPr lang="en-US" sz="2400" dirty="0" err="1" smtClean="0"/>
              <a:t>Haggin</a:t>
            </a:r>
            <a:r>
              <a:rPr lang="en-US" sz="2400" dirty="0" smtClean="0"/>
              <a:t> Wildlife Management Area)</a:t>
            </a:r>
          </a:p>
          <a:p>
            <a:r>
              <a:rPr lang="en-US" sz="2400" dirty="0" smtClean="0"/>
              <a:t>MT </a:t>
            </a:r>
            <a:r>
              <a:rPr lang="en-US" sz="2400" dirty="0" err="1" smtClean="0"/>
              <a:t>Haggin</a:t>
            </a:r>
            <a:r>
              <a:rPr lang="en-US" sz="2400" dirty="0" smtClean="0"/>
              <a:t> Technical Working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edro\Desktop\Pedro Work\Watershed\Anaconda 2014\Photos\Cabbage Gulch_Aug2014\IMG_18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465"/>
            <a:ext cx="9143999" cy="6858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Pedro\Desktop\Pedro Work\Watershed\Clark Fork Symposium\2011 Cabb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7200"/>
            <a:ext cx="9144000" cy="5506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Pedro\Desktop\Pedro Work\Watershed\Clark Fork Symposium\2014 July Cabb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3400"/>
            <a:ext cx="9144000" cy="5506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edro\Desktop\Pedro Work\Watershed\Clark Fork Symposium\2014 Sept. Cabb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3400"/>
            <a:ext cx="9144000" cy="5506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Pedro\Desktop\Pedro Work\Watershed\Anaconda 2014\Photos\Cabbage Gulch_Oct earth work\P1010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Pedro\Desktop\Pedro Work\Watershed\Anaconda 2015\Photos\April 2015 monitoring\IMG_90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Pedro\Desktop\Pedro Work\Watershed\Anaconda 2015\Photos\April 2015 monitoring\IMG_90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G:\Pedro\Watershed Consulting\2014 Projects\Mt. Haggin, Stucky Ridge\Images\Anaconda April,May2013 0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6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0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2013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Pedro\Desktop\Pedro Work\Watershed\Anaconda 2015\Photos\April 2015 monitoring\IMG_90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5200" y="0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2015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101008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057400" y="0"/>
            <a:ext cx="4572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California Creek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verview Location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-28601" y="76200"/>
            <a:ext cx="9172601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edro\Desktop\Pedro Work\Watershed\Anaconda 2015\Photos\california creek photos\October 2014\N.F. Cal Creek Large Structures_Oct_2014\IMG_75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34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edro\Desktop\Pedro Work\Watershed\Anaconda 2015\Photos\california creek photos\October 2014\North fork gully work\IMG_23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465"/>
            <a:ext cx="9144000" cy="6858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Pedro\Desktop\Pedro Work\Watershed\Anaconda 2015\Photos\April 2015 monitoring\IMG_90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Pedro\Desktop\Pedro Work\Watershed\Anaconda 2015\Photos\April 2015 monitoring\IMG_90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Pedro\Desktop\Pedro Work\Watershed\Anaconda 2015\California Creek\Presentation_CD Deerlodge\IMG_18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338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Upland Amendment Trials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Pedro\Desktop\Pedro Work\Watershed\Anaconda 2014\California Gulch\Presentation_CD Deerlodge\P1010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429202"/>
            <a:ext cx="4572000" cy="342879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5122" name="Picture 2" descr="C:\Users\Pedro\Desktop\Pedro Work\Watershed\Anaconda 2014\California Gulch\Presentation_CD Deerlodge\0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1730" y="0"/>
            <a:ext cx="4572270" cy="3429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7" name="Picture 2" descr="C:\Users\Pedro\Desktop\Pedro Work\Watershed\Anaconda 2014\Photos\June 2-11 2014\Pedro California Gulch photos June2014\P10100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18434" name="Picture 2" descr="C:\Users\Pedro\Desktop\Pedro Work\Watershed\Anaconda 2015\California Creek\Presentation_CD Deerlodge\02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" y="0"/>
            <a:ext cx="4572270" cy="3429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Pedro\Desktop\Pedro Work\Watershed\Anaconda 2014\Photos\Cal Gulch Uplands_AmendmentDemo_aug2014\IMG_17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152" y="1"/>
            <a:ext cx="5143848" cy="6858000"/>
          </a:xfrm>
          <a:prstGeom prst="rect">
            <a:avLst/>
          </a:prstGeom>
          <a:noFill/>
        </p:spPr>
      </p:pic>
      <p:pic>
        <p:nvPicPr>
          <p:cNvPr id="17413" name="Picture 5" descr="C:\Users\Pedro\Desktop\Pedro Work\Watershed\Anaconda 2014\Photos\Aug. 2014 site visit\P10100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3581401"/>
            <a:ext cx="4369059" cy="3276600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Monitoring Plots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34290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Fertilization (Aerial and </a:t>
            </a:r>
            <a:r>
              <a:rPr lang="en-US" dirty="0" err="1" smtClean="0"/>
              <a:t>Biosol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Compost</a:t>
            </a:r>
          </a:p>
          <a:p>
            <a:r>
              <a:rPr lang="en-US" dirty="0" smtClean="0"/>
              <a:t>Seeding</a:t>
            </a:r>
          </a:p>
          <a:p>
            <a:r>
              <a:rPr lang="en-US" dirty="0" smtClean="0"/>
              <a:t>Sedge Transplant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edro\Desktop\Pedro Work\Watershed\Anaconda 2015\Photos\April 2015 monitoring\IMG_90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Wetland Enhancement</a:t>
            </a:r>
            <a:endParaRPr lang="en-US" dirty="0"/>
          </a:p>
        </p:txBody>
      </p:sp>
      <p:pic>
        <p:nvPicPr>
          <p:cNvPr id="4098" name="Picture 2" descr="C:\Users\Pedro\Desktop\Pedro Work\Watershed\Anaconda 2015\Photos\california creek photos\October 2014\lower cali cr analogues\IMG_23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1800" y="3733800"/>
            <a:ext cx="2114694" cy="2819400"/>
          </a:xfrm>
          <a:prstGeom prst="rect">
            <a:avLst/>
          </a:prstGeom>
          <a:noFill/>
          <a:ln w="28575">
            <a:solidFill>
              <a:srgbClr val="FFFF99"/>
            </a:solidFill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Pedro\Desktop\Pedro Work\Watershed\Anaconda 2015\Photos\April 2015 monitoring\IMG_9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edro\Desktop\Pedro Work\Watershed\Clark Fork Symposium\DSCN09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5410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edro\Desktop\Pedro Work\Watershed\Anaconda 2015\Photos\california creek photos\Cal. Gulch May2013\Anaconda April,May2013 1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64"/>
            <a:ext cx="9144000" cy="68576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Limiting Factors… What Limiting Factors?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edro\Desktop\Pedro Work\Watershed\Clark Fork Symposium\DSCN19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65"/>
            <a:ext cx="9144000" cy="6857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572000"/>
            <a:ext cx="4343400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50,000-75,000 cords of wood/year for smelting and building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Loss of 6”-18” of forest soil= all organics and most water holding capacity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Seed sources few and far between (even weeds)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edro\Desktop\Pedro Work\Watershed\Anaconda 2015\Photos\california creek photos\Cal. Gulch May2013\Anaconda April,May2013 1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6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7400" y="2819400"/>
            <a:ext cx="3276600" cy="2954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Past the Ecologic</a:t>
            </a:r>
          </a:p>
          <a:p>
            <a:r>
              <a:rPr lang="en-US" sz="2400" b="1" dirty="0" smtClean="0"/>
              <a:t> Tipping Point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Moving mineral “soils”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Friable “Bedrock”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Seed predation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Wind erosion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Pedro\Desktop\Pedro Work\Watershed\Clark Fork Symposium\DSCN19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65"/>
            <a:ext cx="9144000" cy="6857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Pedro\Desktop\Pedro Work\Watershed\Anaconda 2015\Photos\california creek photos\Cal Gulch Gullies\IMG_17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465"/>
            <a:ext cx="9144000" cy="6858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6128</TotalTime>
  <Words>1203</Words>
  <Application>Microsoft Office PowerPoint</Application>
  <PresentationFormat>On-screen Show (4:3)</PresentationFormat>
  <Paragraphs>330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Custom Design</vt:lpstr>
      <vt:lpstr>Montana Moonscapes</vt:lpstr>
      <vt:lpstr>History</vt:lpstr>
      <vt:lpstr>Regulatory Framework </vt:lpstr>
      <vt:lpstr>Slide 4</vt:lpstr>
      <vt:lpstr>Limiting Factors… What Limiting Factors?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Top-to-bottom Approach</vt:lpstr>
      <vt:lpstr>Slide 19</vt:lpstr>
      <vt:lpstr>Slide 20</vt:lpstr>
      <vt:lpstr>Shrub and Tree Planting</vt:lpstr>
      <vt:lpstr>Browse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Monitoring Plots</vt:lpstr>
      <vt:lpstr>Wetland Enhancement</vt:lpstr>
      <vt:lpstr>Slide 48</vt:lpstr>
      <vt:lpstr>Slide 49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Pedro</dc:creator>
  <cp:lastModifiedBy>Pedro</cp:lastModifiedBy>
  <cp:revision>38</cp:revision>
  <dcterms:created xsi:type="dcterms:W3CDTF">2015-03-27T21:10:03Z</dcterms:created>
  <dcterms:modified xsi:type="dcterms:W3CDTF">2015-04-24T05:57:44Z</dcterms:modified>
</cp:coreProperties>
</file>