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446" r:id="rId2"/>
    <p:sldId id="523" r:id="rId3"/>
    <p:sldId id="484" r:id="rId4"/>
    <p:sldId id="522" r:id="rId5"/>
    <p:sldId id="475" r:id="rId6"/>
    <p:sldId id="430" r:id="rId7"/>
    <p:sldId id="397" r:id="rId8"/>
    <p:sldId id="518" r:id="rId9"/>
    <p:sldId id="394" r:id="rId10"/>
    <p:sldId id="476" r:id="rId11"/>
    <p:sldId id="477" r:id="rId12"/>
    <p:sldId id="403" r:id="rId13"/>
    <p:sldId id="404" r:id="rId14"/>
    <p:sldId id="425" r:id="rId15"/>
    <p:sldId id="515" r:id="rId16"/>
    <p:sldId id="398" r:id="rId17"/>
    <p:sldId id="400" r:id="rId18"/>
    <p:sldId id="399" r:id="rId19"/>
    <p:sldId id="514" r:id="rId20"/>
    <p:sldId id="482" r:id="rId21"/>
    <p:sldId id="412" r:id="rId22"/>
    <p:sldId id="508" r:id="rId23"/>
    <p:sldId id="507" r:id="rId24"/>
    <p:sldId id="423" r:id="rId25"/>
    <p:sldId id="521" r:id="rId26"/>
    <p:sldId id="520" r:id="rId27"/>
    <p:sldId id="493" r:id="rId28"/>
    <p:sldId id="494" r:id="rId29"/>
    <p:sldId id="495" r:id="rId30"/>
    <p:sldId id="496" r:id="rId31"/>
    <p:sldId id="509" r:id="rId32"/>
    <p:sldId id="489" r:id="rId33"/>
    <p:sldId id="513" r:id="rId34"/>
    <p:sldId id="492" r:id="rId35"/>
    <p:sldId id="413" r:id="rId36"/>
    <p:sldId id="517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  <a:srgbClr val="000000"/>
    <a:srgbClr val="4318FC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90" autoAdjust="0"/>
    <p:restoredTop sz="94585" autoAdjust="0"/>
  </p:normalViewPr>
  <p:slideViewPr>
    <p:cSldViewPr>
      <p:cViewPr>
        <p:scale>
          <a:sx n="75" d="100"/>
          <a:sy n="75" d="100"/>
        </p:scale>
        <p:origin x="-1122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F354C043-0703-4C61-B0B3-5EA2E042A00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46B11160-51F8-466D-ADC1-3BB21AE5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/>
          <a:lstStyle>
            <a:lvl1pPr algn="r">
              <a:defRPr sz="1200"/>
            </a:lvl1pPr>
          </a:lstStyle>
          <a:p>
            <a:fld id="{26F9A511-5DDA-4E86-B19E-AB345416B1C5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4" rIns="93165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5" tIns="46584" rIns="93165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5" tIns="46584" rIns="93165" bIns="46584" rtlCol="0" anchor="b"/>
          <a:lstStyle>
            <a:lvl1pPr algn="r">
              <a:defRPr sz="1200"/>
            </a:lvl1pPr>
          </a:lstStyle>
          <a:p>
            <a:fld id="{AD0FF30B-5ECE-445C-B397-B49DC0B98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5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F30B-5ECE-445C-B397-B49DC0B988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Yellow #5 and sugar</a:t>
            </a:r>
            <a:r>
              <a:rPr lang="en-US" baseline="0" dirty="0" smtClean="0"/>
              <a:t> can you consume safely? If there’s a set amount, that’s a numeric standard. If instead it’s: “stop before you turn yellow and slip into a diabetic coma”, that’s a narrative standard.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8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Hardness dependent metals: cadmium, chromium, copper, lead, nickel, silver, zinc</a:t>
            </a:r>
          </a:p>
          <a:p>
            <a:r>
              <a:rPr lang="en-US" dirty="0" smtClean="0"/>
              <a:t>Zn: hardness dependent, but chronic/acute levels are the same. Ag: acute only; no chronic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shown: aluminum, selenium, antimony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2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 margin</a:t>
            </a:r>
            <a:r>
              <a:rPr lang="en-US" baseline="0" dirty="0" smtClean="0"/>
              <a:t> of safety.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2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document,</a:t>
            </a:r>
            <a:r>
              <a:rPr lang="en-US" baseline="0" dirty="0" smtClean="0"/>
              <a:t> these situations are associated with anticipated assimilative capacity.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 Gulch	Arsenic</a:t>
            </a:r>
          </a:p>
          <a:p>
            <a:r>
              <a:rPr lang="en-US" dirty="0" smtClean="0"/>
              <a:t>Mill-Willow Bypass	Arsenic, cadmium, copper, lead, zinc			</a:t>
            </a:r>
          </a:p>
          <a:p>
            <a:r>
              <a:rPr lang="en-US" dirty="0" smtClean="0"/>
              <a:t>Warm Springs Creek	Arsenic, cadmium, copper, iron, lead, zinc</a:t>
            </a:r>
          </a:p>
          <a:p>
            <a:r>
              <a:rPr lang="en-US" dirty="0" smtClean="0"/>
              <a:t>Lost Creek		Arsenic, copper, lead</a:t>
            </a:r>
          </a:p>
          <a:p>
            <a:r>
              <a:rPr lang="en-US" dirty="0" smtClean="0"/>
              <a:t>Modesty Creek	Arsenic, cadmium, copper, lead</a:t>
            </a:r>
          </a:p>
          <a:p>
            <a:r>
              <a:rPr lang="en-US" dirty="0" smtClean="0"/>
              <a:t>Peterson Creek	Iron</a:t>
            </a:r>
          </a:p>
          <a:p>
            <a:r>
              <a:rPr lang="en-US" dirty="0" smtClean="0"/>
              <a:t>Little Blackfoot River	Arsenic, lead</a:t>
            </a:r>
          </a:p>
          <a:p>
            <a:r>
              <a:rPr lang="en-US" dirty="0" smtClean="0"/>
              <a:t>Gold Creek		Lead, iron</a:t>
            </a:r>
          </a:p>
          <a:p>
            <a:r>
              <a:rPr lang="en-US" dirty="0" smtClean="0"/>
              <a:t>Dunkleberg Creek	Arsenic, cadmium, copper, iron, lead, zinc</a:t>
            </a:r>
          </a:p>
          <a:p>
            <a:r>
              <a:rPr lang="en-US" dirty="0" smtClean="0"/>
              <a:t>Flint Creek		Arsenic, copper, iron, lead</a:t>
            </a:r>
          </a:p>
          <a:p>
            <a:r>
              <a:rPr lang="en-US" dirty="0" smtClean="0"/>
              <a:t>Cramer Creek 	Lead</a:t>
            </a:r>
          </a:p>
          <a:p>
            <a:r>
              <a:rPr lang="en-US" dirty="0" smtClean="0"/>
              <a:t>Wallace Creek	Copper</a:t>
            </a:r>
          </a:p>
          <a:p>
            <a:r>
              <a:rPr lang="en-US" dirty="0" smtClean="0"/>
              <a:t>Bitterroot River	Copper, lead	</a:t>
            </a:r>
          </a:p>
          <a:p>
            <a:r>
              <a:rPr lang="en-US" dirty="0" smtClean="0"/>
              <a:t>Flat Creek		Arsenic, cadmium, lead, zinc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2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LA</a:t>
            </a:r>
            <a:r>
              <a:rPr lang="en-US" baseline="0" dirty="0" smtClean="0"/>
              <a:t> tributary term is for the 1 metals-impaired tributary to each of these </a:t>
            </a:r>
            <a:r>
              <a:rPr lang="en-US" baseline="0" dirty="0" err="1" smtClean="0"/>
              <a:t>AUs.</a:t>
            </a:r>
            <a:r>
              <a:rPr lang="en-US" baseline="0" dirty="0" smtClean="0"/>
              <a:t> Unimpaired tributary contributions are included in the LA 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F30B-5ECE-445C-B397-B49DC0B9889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8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1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1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Classifications</a:t>
            </a:r>
            <a:r>
              <a:rPr lang="en-US" baseline="0" dirty="0" smtClean="0"/>
              <a:t> e</a:t>
            </a:r>
            <a:r>
              <a:rPr lang="en-US" dirty="0" smtClean="0"/>
              <a:t>stablished in rule:</a:t>
            </a:r>
            <a:r>
              <a:rPr lang="en-US" baseline="0" dirty="0" smtClean="0"/>
              <a:t> ARM 17.30.606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r>
              <a:rPr lang="en-US" baseline="0" dirty="0" smtClean="0"/>
              <a:t> dependent metals: cadmium, chromium, copper, lead, nickel, silver, zinc</a:t>
            </a:r>
            <a:endParaRPr lang="en-US" dirty="0" smtClean="0"/>
          </a:p>
          <a:p>
            <a:r>
              <a:rPr lang="en-US" dirty="0" smtClean="0"/>
              <a:t>Zn: hardness</a:t>
            </a:r>
            <a:r>
              <a:rPr lang="en-US" baseline="0" dirty="0" smtClean="0"/>
              <a:t> dependent, but chronic/acute levels are the same. Ag: acute only; no chronic</a:t>
            </a:r>
          </a:p>
          <a:p>
            <a:r>
              <a:rPr lang="en-US" baseline="0" dirty="0" smtClean="0"/>
              <a:t>Some HHS far lower than ALC (As, </a:t>
            </a:r>
            <a:r>
              <a:rPr lang="en-US" baseline="0" dirty="0" err="1" smtClean="0"/>
              <a:t>Sb</a:t>
            </a:r>
            <a:r>
              <a:rPr lang="en-US" baseline="0" dirty="0" smtClean="0"/>
              <a:t>); some much higher (Cu, Zn)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Cu: chronic at 50mgL and 100mgL</a:t>
            </a:r>
            <a:r>
              <a:rPr lang="en-US" baseline="0" dirty="0" smtClean="0"/>
              <a:t> hardness = 5.16 µg/L and 9.33 µg/L ; acute = 7.29 µg/L and 14.0 µg/L</a:t>
            </a:r>
          </a:p>
          <a:p>
            <a:r>
              <a:rPr lang="en-US" baseline="0" dirty="0" smtClean="0"/>
              <a:t>HHS is fixed at 1,300 µg/L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project is a subset of the streams in the Clark Fork – Drummond and Middle Clark Fork Tributaries TPAs. Basically it’s all the metals-impaired streams in these planning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EA-2CE6-4CD4-A02E-8DBFC1B31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F30B-5ECE-445C-B397-B49DC0B988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FF30B-5ECE-445C-B397-B49DC0B988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D67559-0E6C-4FB7-A778-95F01DA56D3F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4E70279-D55C-4329-AB4F-B37F264CB5E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200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 Fork River</a:t>
            </a:r>
            <a:b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Metals TMDL Development</a:t>
            </a:r>
            <a:endParaRPr lang="en-US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199" y="4724400"/>
            <a:ext cx="787037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Eric Sivers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Senior TMDL Planner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esivers@mt.gov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27597"/>
            <a:ext cx="2408466" cy="11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2012 Arsenic Concentrations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799"/>
            <a:ext cx="4279357" cy="4023360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799"/>
            <a:ext cx="4276498" cy="4023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6952" y="5613168"/>
            <a:ext cx="2286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Flow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8800" y="5625868"/>
            <a:ext cx="2286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 Flow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2012 Copper Concentrations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9" y="1447799"/>
            <a:ext cx="4249219" cy="4023360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31" y="1447799"/>
            <a:ext cx="4205035" cy="4023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66952" y="5613168"/>
            <a:ext cx="2286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Flow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8800" y="5625868"/>
            <a:ext cx="2286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 Flow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Metals vs. Targets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5" y="1752600"/>
            <a:ext cx="7997791" cy="4495800"/>
          </a:xfrm>
        </p:spPr>
      </p:pic>
    </p:spTree>
    <p:extLst>
      <p:ext uri="{BB962C8B-B14F-4D97-AF65-F5344CB8AC3E}">
        <p14:creationId xmlns:p14="http://schemas.microsoft.com/office/powerpoint/2010/main" val="1089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Metals vs. Targets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1" y="1627477"/>
            <a:ext cx="7208898" cy="4872042"/>
          </a:xfrm>
        </p:spPr>
      </p:pic>
    </p:spTree>
    <p:extLst>
      <p:ext uri="{BB962C8B-B14F-4D97-AF65-F5344CB8AC3E}">
        <p14:creationId xmlns:p14="http://schemas.microsoft.com/office/powerpoint/2010/main" val="4234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Metals vs. Targets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24000"/>
            <a:ext cx="7498080" cy="52245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524000"/>
            <a:ext cx="7498079" cy="5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95414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TMDL?</a:t>
            </a:r>
            <a:endParaRPr lang="en-US" sz="4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44714"/>
            <a:ext cx="8572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a pollutant a stream can</a:t>
            </a:r>
          </a:p>
          <a:p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ccept and still meet standards.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293" y="2547894"/>
            <a:ext cx="705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of it as a safe loading rate: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82" y="3578224"/>
            <a:ext cx="4338637" cy="28924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720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Calculating the TMDL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metals TMDL is an equation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TMDLs vary with flow: more water, greater allowable load.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 = target x flow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(x conversion factor)</a:t>
            </a:r>
            <a:endParaRPr lang="en-US" sz="4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381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Hardness-Dependent Metals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4" y="1371600"/>
            <a:ext cx="857047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Hardness-Independent Metals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397" y="5908023"/>
            <a:ext cx="302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Streamflow </a:t>
            </a:r>
            <a:r>
              <a:rPr lang="en-US" sz="3200" b="1" dirty="0" smtClean="0">
                <a:solidFill>
                  <a:srgbClr val="000000"/>
                </a:solidFill>
              </a:rPr>
              <a:t>→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08092" y="3289999"/>
            <a:ext cx="230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Load </a:t>
            </a:r>
            <a:r>
              <a:rPr lang="en-US" sz="3200" b="1" dirty="0" smtClean="0">
                <a:solidFill>
                  <a:srgbClr val="000000"/>
                </a:solidFill>
              </a:rPr>
              <a:t>→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5" y="1684480"/>
            <a:ext cx="7863112" cy="40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81000"/>
            <a:ext cx="88392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" y="1143000"/>
            <a:ext cx="8520320" cy="548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99" y="1905000"/>
            <a:ext cx="8690919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criteria and assessment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conditons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 process overview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assessment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outlook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Allocations</a:t>
            </a:r>
            <a:endParaRPr lang="en-U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5908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 is the pie; allocations are the pieces of the pie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2600" y="48006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 = </a:t>
            </a:r>
            <a:r>
              <a:rPr lang="el-GR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WLAs + </a:t>
            </a:r>
            <a:r>
              <a:rPr lang="el-GR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</a:t>
            </a:r>
          </a:p>
        </p:txBody>
      </p:sp>
    </p:spTree>
    <p:extLst>
      <p:ext uri="{BB962C8B-B14F-4D97-AF65-F5344CB8AC3E}">
        <p14:creationId xmlns:p14="http://schemas.microsoft.com/office/powerpoint/2010/main" val="7983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Two Kinds of Allocations: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 = Sum of all allocations</a:t>
            </a:r>
            <a:endParaRPr lang="en-US" sz="4800" b="1" baseline="-25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7400"/>
            <a:ext cx="77206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allocations: nonpoint sources –tributaries, background &amp; other diffuse sources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4290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Wasteload allocations: point sources: permitted discharges, Superfund</a:t>
            </a:r>
          </a:p>
        </p:txBody>
      </p:sp>
    </p:spTree>
    <p:extLst>
      <p:ext uri="{BB962C8B-B14F-4D97-AF65-F5344CB8AC3E}">
        <p14:creationId xmlns:p14="http://schemas.microsoft.com/office/powerpoint/2010/main" val="7075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75" y="266700"/>
            <a:ext cx="8839200" cy="1066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Point Sources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11591"/>
            <a:ext cx="6934200" cy="5549889"/>
          </a:xfrm>
          <a:prstGeom prst="rect">
            <a:avLst/>
          </a:prstGeom>
          <a:ln>
            <a:solidFill>
              <a:srgbClr val="585858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WWTP WLA Approaches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Existing Operation</a:t>
            </a:r>
            <a:endParaRPr lang="en-US" sz="5400" b="1" baseline="-25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828800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End-of-Pipe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3909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Staged</a:t>
            </a:r>
          </a:p>
        </p:txBody>
      </p:sp>
    </p:spTree>
    <p:extLst>
      <p:ext uri="{BB962C8B-B14F-4D97-AF65-F5344CB8AC3E}">
        <p14:creationId xmlns:p14="http://schemas.microsoft.com/office/powerpoint/2010/main" val="21170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‘End-of-Pipe’ WLAs: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99" y="1752600"/>
            <a:ext cx="8690919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concentration at discharge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assimilative capacity due to upstream impairment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Discharging at target concentration does not cause or contribute to impaired conditions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addition of new discharges to a balanced TMDL equation</a:t>
            </a:r>
          </a:p>
        </p:txBody>
      </p:sp>
    </p:spTree>
    <p:extLst>
      <p:ext uri="{BB962C8B-B14F-4D97-AF65-F5344CB8AC3E}">
        <p14:creationId xmlns:p14="http://schemas.microsoft.com/office/powerpoint/2010/main" val="22852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Staged WLAs: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99" y="1981200"/>
            <a:ext cx="8690919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based on end-of-pipe WLA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schedule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Case-by-case for each permit</a:t>
            </a:r>
          </a:p>
        </p:txBody>
      </p:sp>
    </p:spTree>
    <p:extLst>
      <p:ext uri="{BB962C8B-B14F-4D97-AF65-F5344CB8AC3E}">
        <p14:creationId xmlns:p14="http://schemas.microsoft.com/office/powerpoint/2010/main" val="4173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‘Continue Existing’ WLAs: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99" y="1752600"/>
            <a:ext cx="8690919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Discharge concentration may exceed target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 of discharge is low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contribution of &lt;0.1%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Instream effect not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measurable</a:t>
            </a:r>
            <a:endParaRPr lang="en-US" sz="4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Superfund Mainstem OU WLAs: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Copper: Target x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r>
              <a:rPr lang="en-U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(WLA </a:t>
            </a:r>
            <a:r>
              <a:rPr lang="en-US" sz="3600" b="1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Deer Lodge</a:t>
            </a:r>
            <a:r>
              <a:rPr lang="en-US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b="1" baseline="-25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828800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allowable increase in load over length of the segment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581400"/>
            <a:ext cx="84582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Minus any WLAs or LAs added over the segment</a:t>
            </a:r>
          </a:p>
        </p:txBody>
      </p:sp>
    </p:spTree>
    <p:extLst>
      <p:ext uri="{BB962C8B-B14F-4D97-AF65-F5344CB8AC3E}">
        <p14:creationId xmlns:p14="http://schemas.microsoft.com/office/powerpoint/2010/main" val="26433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829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Metals-Impaired Tributaries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447800"/>
            <a:ext cx="6019800" cy="5191125"/>
          </a:xfrm>
          <a:prstGeom prst="rect">
            <a:avLst/>
          </a:prstGeom>
          <a:ln>
            <a:solidFill>
              <a:srgbClr val="58585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14231" y="4151531"/>
            <a:ext cx="991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Arsenic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Mercury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9961" y="3581400"/>
            <a:ext cx="88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Arsenic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6087" y="5941578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Arsenic</a:t>
            </a:r>
          </a:p>
        </p:txBody>
      </p:sp>
    </p:spTree>
    <p:extLst>
      <p:ext uri="{BB962C8B-B14F-4D97-AF65-F5344CB8AC3E}">
        <p14:creationId xmlns:p14="http://schemas.microsoft.com/office/powerpoint/2010/main" val="19905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Clark Fork River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133600"/>
            <a:ext cx="89154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each segment above the Blackfoot River: </a:t>
            </a:r>
          </a:p>
          <a:p>
            <a:pPr algn="ctr"/>
            <a:endParaRPr lang="en-US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TMDL = WLA 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NPL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l-GR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WLA 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WWTPs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l-GR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52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Tribs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LA 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endParaRPr lang="en-US" sz="52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810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Assessment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752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Metals impairments were assessed for the 2014 Integrated Report’s 303(d) list.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TMDLs 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based on the 2014 303(d) list.</a:t>
            </a:r>
          </a:p>
          <a:p>
            <a:endParaRPr lang="en-US" sz="40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Clark Fork River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133600"/>
            <a:ext cx="89154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each segment below the Blackfoot River: </a:t>
            </a:r>
          </a:p>
          <a:p>
            <a:pPr algn="ctr"/>
            <a:endParaRPr lang="en-US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TMDL = </a:t>
            </a:r>
            <a:r>
              <a:rPr lang="el-GR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WLA 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WWTPs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LA </a:t>
            </a:r>
            <a:r>
              <a:rPr lang="en-US" sz="52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Trib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LA 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Upstream </a:t>
            </a:r>
            <a:r>
              <a:rPr lang="en-US" sz="5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LA </a:t>
            </a:r>
            <a:r>
              <a:rPr lang="en-US" sz="5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US" sz="52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Predicting Assimilative Capacity: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99" y="1752600"/>
            <a:ext cx="8690919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metals load above TMDL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downstream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lead: 161 lbs/day above Blackfoot,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lbs/day below</a:t>
            </a:r>
          </a:p>
        </p:txBody>
      </p:sp>
    </p:spTree>
    <p:extLst>
      <p:ext uri="{BB962C8B-B14F-4D97-AF65-F5344CB8AC3E}">
        <p14:creationId xmlns:p14="http://schemas.microsoft.com/office/powerpoint/2010/main" val="21828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0400" y="3810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Assimilative Capacity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3403600"/>
            <a:ext cx="15240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3403600"/>
            <a:ext cx="15240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403600"/>
            <a:ext cx="152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714500"/>
            <a:ext cx="152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2723008"/>
            <a:ext cx="1524000" cy="6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3149887"/>
            <a:ext cx="1524000" cy="241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007100"/>
            <a:ext cx="51054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81200" y="1714500"/>
            <a:ext cx="0" cy="16764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93900" y="5398867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Downstream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0" y="3403600"/>
            <a:ext cx="6172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15200" y="28575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TMDL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2184400"/>
            <a:ext cx="144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Excess Load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403600"/>
            <a:ext cx="1524000" cy="586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4114800"/>
            <a:ext cx="152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4318000"/>
            <a:ext cx="152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752600"/>
            <a:ext cx="1524000" cy="16510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007100"/>
            <a:ext cx="51054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81200" y="2211324"/>
            <a:ext cx="0" cy="117957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3100" y="5360768"/>
            <a:ext cx="376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Downstream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2032000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Reduction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86200" y="2743200"/>
            <a:ext cx="1524000" cy="15748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3138424"/>
            <a:ext cx="1524000" cy="166217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524000" y="3403599"/>
            <a:ext cx="586740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8" idx="2"/>
          </p:cNvCxnSpPr>
          <p:nvPr/>
        </p:nvCxnSpPr>
        <p:spPr>
          <a:xfrm>
            <a:off x="6464300" y="3390900"/>
            <a:ext cx="12700" cy="14097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10100" y="3403600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52200" y="3098512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TMDL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4600" y="3530600"/>
            <a:ext cx="35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glow rad="101600">
                    <a:schemeClr val="bg1">
                      <a:alpha val="9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Assimilative Capacity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0400" y="3810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Assimilative Capacity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Assimilative Capacity Projections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781800" cy="5329435"/>
          </a:xfrm>
          <a:ln>
            <a:solidFill>
              <a:srgbClr val="585858"/>
            </a:solidFill>
          </a:ln>
        </p:spPr>
      </p:pic>
    </p:spTree>
    <p:extLst>
      <p:ext uri="{BB962C8B-B14F-4D97-AF65-F5344CB8AC3E}">
        <p14:creationId xmlns:p14="http://schemas.microsoft.com/office/powerpoint/2010/main" val="13705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ity-data.com/forum/members/clark-fork-fantast-512102-albums-nw-montana-pic38242-highway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09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200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 Fork River</a:t>
            </a:r>
            <a:b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Metals TMDL Development</a:t>
            </a:r>
            <a:endParaRPr lang="en-US" sz="5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199" y="4724400"/>
            <a:ext cx="7870371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Eric Sivers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TMDL Planner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esivers@mt.gov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527597"/>
            <a:ext cx="2408466" cy="11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Quality Impairments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687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or more uses is not supported</a:t>
            </a:r>
          </a:p>
          <a:p>
            <a:pPr>
              <a:buClr>
                <a:schemeClr val="tx2"/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depend on classification (B1, C1, etc.)</a:t>
            </a:r>
          </a:p>
          <a:p>
            <a:pPr>
              <a:buClr>
                <a:schemeClr val="tx2"/>
              </a:buClr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criteria depend on use</a:t>
            </a:r>
          </a:p>
        </p:txBody>
      </p:sp>
    </p:spTree>
    <p:extLst>
      <p:ext uri="{BB962C8B-B14F-4D97-AF65-F5344CB8AC3E}">
        <p14:creationId xmlns:p14="http://schemas.microsoft.com/office/powerpoint/2010/main" val="18767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Waterbody Classifications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95" y="1600200"/>
            <a:ext cx="5938010" cy="4876800"/>
          </a:xfrm>
          <a:ln>
            <a:solidFill>
              <a:srgbClr val="585858"/>
            </a:solidFill>
          </a:ln>
        </p:spPr>
      </p:pic>
    </p:spTree>
    <p:extLst>
      <p:ext uri="{BB962C8B-B14F-4D97-AF65-F5344CB8AC3E}">
        <p14:creationId xmlns:p14="http://schemas.microsoft.com/office/powerpoint/2010/main" val="28008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Metals Numeric Water Quality Criteria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687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aquatic life criteria 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aquatic life criteria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health standard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 applicable of these is chosen as the </a:t>
            </a:r>
            <a:r>
              <a:rPr lang="en-US" sz="4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en-US" sz="4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TMDLs</a:t>
            </a:r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Hardness Dependent Criteria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copper: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hardness, higher allowable concentration of copper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aquatic life criteria at 100 mg/L hardness</a:t>
            </a: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9.33 µg/L 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aquatic life criteria at 50 mg/L hardness is 5.16 µg/L </a:t>
            </a:r>
          </a:p>
          <a:p>
            <a:pPr>
              <a:buClr>
                <a:schemeClr val="tx2"/>
              </a:buClr>
            </a:pP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HHS is fixed: 1,300 µg/L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Importance of Seasonality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4" y="1828800"/>
            <a:ext cx="8326493" cy="4191000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3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810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Metals Impairments</a:t>
            </a:r>
            <a:endParaRPr lang="en-US" sz="5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9" y="1179939"/>
            <a:ext cx="6119442" cy="5377692"/>
          </a:xfrm>
          <a:prstGeom prst="rect">
            <a:avLst/>
          </a:prstGeom>
          <a:ln>
            <a:solidFill>
              <a:srgbClr val="585858"/>
            </a:solidFill>
          </a:ln>
        </p:spPr>
      </p:pic>
    </p:spTree>
    <p:extLst>
      <p:ext uri="{BB962C8B-B14F-4D97-AF65-F5344CB8AC3E}">
        <p14:creationId xmlns:p14="http://schemas.microsoft.com/office/powerpoint/2010/main" val="35303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11638</TotalTime>
  <Words>828</Words>
  <Application>Microsoft Office PowerPoint</Application>
  <PresentationFormat>On-screen Show (4:3)</PresentationFormat>
  <Paragraphs>184</Paragraphs>
  <Slides>36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Clark Fork River Metals TMDL Development</vt:lpstr>
      <vt:lpstr>Outline</vt:lpstr>
      <vt:lpstr>PowerPoint Presentation</vt:lpstr>
      <vt:lpstr>Water Quality Impairments</vt:lpstr>
      <vt:lpstr>Waterbody Classifications</vt:lpstr>
      <vt:lpstr>Metals Numeric Water Quality Criteria</vt:lpstr>
      <vt:lpstr>Hardness Dependent Criteria</vt:lpstr>
      <vt:lpstr>Importance of Seasonality</vt:lpstr>
      <vt:lpstr>PowerPoint Presentation</vt:lpstr>
      <vt:lpstr>2012 Arsenic Concentrations</vt:lpstr>
      <vt:lpstr>2012 Copper Concentrations</vt:lpstr>
      <vt:lpstr>Metals vs. Targets</vt:lpstr>
      <vt:lpstr>Metals vs. Targets</vt:lpstr>
      <vt:lpstr>Metals vs. Targets</vt:lpstr>
      <vt:lpstr>PowerPoint Presentation</vt:lpstr>
      <vt:lpstr>Calculating the TMDL</vt:lpstr>
      <vt:lpstr>PowerPoint Presentation</vt:lpstr>
      <vt:lpstr>PowerPoint Presentation</vt:lpstr>
      <vt:lpstr>PowerPoint Presentation</vt:lpstr>
      <vt:lpstr>Allocations</vt:lpstr>
      <vt:lpstr>Two Kinds of Allocations:</vt:lpstr>
      <vt:lpstr>Point Sources</vt:lpstr>
      <vt:lpstr>WWTP WLA Approaches</vt:lpstr>
      <vt:lpstr>‘End-of-Pipe’ WLAs:</vt:lpstr>
      <vt:lpstr>Staged WLAs:</vt:lpstr>
      <vt:lpstr>‘Continue Existing’ WLAs:</vt:lpstr>
      <vt:lpstr>Superfund Mainstem OU WLAs:</vt:lpstr>
      <vt:lpstr>PowerPoint Presentation</vt:lpstr>
      <vt:lpstr>Clark Fork River</vt:lpstr>
      <vt:lpstr>Clark Fork River</vt:lpstr>
      <vt:lpstr>Predicting Assimilative Capacity:</vt:lpstr>
      <vt:lpstr>PowerPoint Presentation</vt:lpstr>
      <vt:lpstr>PowerPoint Presentation</vt:lpstr>
      <vt:lpstr>Assimilative Capacity Projections</vt:lpstr>
      <vt:lpstr>PowerPoint Presentation</vt:lpstr>
      <vt:lpstr>Clark Fork River Metals TMDL Development</vt:lpstr>
    </vt:vector>
  </TitlesOfParts>
  <Company>MT 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Tollefson, Jordan</dc:creator>
  <cp:lastModifiedBy>Sivers, Eric</cp:lastModifiedBy>
  <cp:revision>348</cp:revision>
  <cp:lastPrinted>2014-03-11T17:11:07Z</cp:lastPrinted>
  <dcterms:created xsi:type="dcterms:W3CDTF">2013-07-08T21:24:36Z</dcterms:created>
  <dcterms:modified xsi:type="dcterms:W3CDTF">2015-04-22T21:26:51Z</dcterms:modified>
</cp:coreProperties>
</file>