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12.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notesSlides/notesSlide13.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drawings/drawing3.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notesSlides/notesSlide14.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handoutMasterIdLst>
    <p:handoutMasterId r:id="rId37"/>
  </p:handoutMasterIdLst>
  <p:sldIdLst>
    <p:sldId id="428" r:id="rId3"/>
    <p:sldId id="589" r:id="rId4"/>
    <p:sldId id="590" r:id="rId5"/>
    <p:sldId id="591" r:id="rId6"/>
    <p:sldId id="592" r:id="rId7"/>
    <p:sldId id="594" r:id="rId8"/>
    <p:sldId id="597" r:id="rId9"/>
    <p:sldId id="598" r:id="rId10"/>
    <p:sldId id="599" r:id="rId11"/>
    <p:sldId id="600" r:id="rId12"/>
    <p:sldId id="601" r:id="rId13"/>
    <p:sldId id="595" r:id="rId14"/>
    <p:sldId id="603" r:id="rId15"/>
    <p:sldId id="604" r:id="rId16"/>
    <p:sldId id="605" r:id="rId17"/>
    <p:sldId id="606" r:id="rId18"/>
    <p:sldId id="607" r:id="rId19"/>
    <p:sldId id="608" r:id="rId20"/>
    <p:sldId id="609" r:id="rId21"/>
    <p:sldId id="610" r:id="rId22"/>
    <p:sldId id="611" r:id="rId23"/>
    <p:sldId id="602" r:id="rId24"/>
    <p:sldId id="612" r:id="rId25"/>
    <p:sldId id="613" r:id="rId26"/>
    <p:sldId id="616" r:id="rId27"/>
    <p:sldId id="614" r:id="rId28"/>
    <p:sldId id="596" r:id="rId29"/>
    <p:sldId id="615" r:id="rId30"/>
    <p:sldId id="618" r:id="rId31"/>
    <p:sldId id="617" r:id="rId32"/>
    <p:sldId id="620" r:id="rId33"/>
    <p:sldId id="619" r:id="rId34"/>
    <p:sldId id="475" r:id="rId35"/>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v Hartline" initials="B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CC"/>
    <a:srgbClr val="006600"/>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7" autoAdjust="0"/>
    <p:restoredTop sz="93162" autoAdjust="0"/>
  </p:normalViewPr>
  <p:slideViewPr>
    <p:cSldViewPr>
      <p:cViewPr>
        <p:scale>
          <a:sx n="100" d="100"/>
          <a:sy n="100" d="100"/>
        </p:scale>
        <p:origin x="-30"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3.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E:\Thesis\Data\BG%20Field%20Data.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157376367558017E-2"/>
          <c:y val="2.5835091644453183E-2"/>
          <c:w val="0.67535196613936777"/>
          <c:h val="0.83455477199594674"/>
        </c:manualLayout>
      </c:layout>
      <c:scatterChart>
        <c:scatterStyle val="lineMarker"/>
        <c:varyColors val="0"/>
        <c:ser>
          <c:idx val="1"/>
          <c:order val="0"/>
          <c:tx>
            <c:v>TMDL</c:v>
          </c:tx>
          <c:spPr>
            <a:ln w="28575">
              <a:noFill/>
            </a:ln>
          </c:spPr>
          <c:marker>
            <c:symbol val="none"/>
          </c:marker>
          <c:trendline>
            <c:name>TMDL allocation</c:name>
            <c:spPr>
              <a:ln w="28575">
                <a:solidFill>
                  <a:srgbClr val="FF0000"/>
                </a:solidFill>
                <a:prstDash val="dash"/>
              </a:ln>
            </c:spPr>
            <c:trendlineType val="linear"/>
            <c:dispRSqr val="0"/>
            <c:dispEq val="0"/>
          </c:trendline>
          <c:xVal>
            <c:numRef>
              <c:f>'TMDL comparison'!$J$2:$J$3</c:f>
              <c:numCache>
                <c:formatCode>General</c:formatCode>
                <c:ptCount val="2"/>
                <c:pt idx="0">
                  <c:v>0</c:v>
                </c:pt>
                <c:pt idx="1">
                  <c:v>20</c:v>
                </c:pt>
              </c:numCache>
            </c:numRef>
          </c:xVal>
          <c:yVal>
            <c:numRef>
              <c:f>'TMDL comparison'!$L$2:$L$3</c:f>
              <c:numCache>
                <c:formatCode>General</c:formatCode>
                <c:ptCount val="2"/>
                <c:pt idx="0">
                  <c:v>7.03</c:v>
                </c:pt>
                <c:pt idx="1">
                  <c:v>7.03</c:v>
                </c:pt>
              </c:numCache>
            </c:numRef>
          </c:yVal>
          <c:smooth val="0"/>
        </c:ser>
        <c:ser>
          <c:idx val="2"/>
          <c:order val="1"/>
          <c:tx>
            <c:v>May</c:v>
          </c:tx>
          <c:spPr>
            <a:ln w="28575">
              <a:noFill/>
            </a:ln>
          </c:spPr>
          <c:marker>
            <c:symbol val="triangle"/>
            <c:size val="9"/>
          </c:marker>
          <c:xVal>
            <c:numRef>
              <c:f>'053014'!$B$5:$B$16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'053014'!$AQ$5:$AQ$16</c:f>
              <c:numCache>
                <c:formatCode>0.0000</c:formatCode>
                <c:ptCount val="12"/>
                <c:pt idx="0">
                  <c:v>147.67631956</c:v>
                </c:pt>
                <c:pt idx="1">
                  <c:v>141.28106300000002</c:v>
                </c:pt>
                <c:pt idx="2">
                  <c:v>139.67081666999999</c:v>
                </c:pt>
                <c:pt idx="3">
                  <c:v>147.24040869999999</c:v>
                </c:pt>
                <c:pt idx="4">
                  <c:v>111.00346273940001</c:v>
                </c:pt>
                <c:pt idx="5">
                  <c:v>107.24550375000001</c:v>
                </c:pt>
                <c:pt idx="6">
                  <c:v>100.41118857000001</c:v>
                </c:pt>
                <c:pt idx="7">
                  <c:v>83.938138514999991</c:v>
                </c:pt>
                <c:pt idx="8">
                  <c:v>50.411697105000002</c:v>
                </c:pt>
                <c:pt idx="9">
                  <c:v>60.122517840000008</c:v>
                </c:pt>
                <c:pt idx="10">
                  <c:v>27.277911968999998</c:v>
                </c:pt>
                <c:pt idx="11">
                  <c:v>8.4029729437499974</c:v>
                </c:pt>
              </c:numCache>
            </c:numRef>
          </c:yVal>
          <c:smooth val="0"/>
        </c:ser>
        <c:ser>
          <c:idx val="3"/>
          <c:order val="2"/>
          <c:tx>
            <c:v>July</c:v>
          </c:tx>
          <c:spPr>
            <a:ln w="28575">
              <a:noFill/>
            </a:ln>
          </c:spPr>
          <c:marker>
            <c:symbol val="circle"/>
            <c:size val="8"/>
          </c:marker>
          <c:xVal>
            <c:numRef>
              <c:f>'072314'!$B$5:$B$16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'072314'!$AP$5:$AP$16</c:f>
              <c:numCache>
                <c:formatCode>0.0000</c:formatCode>
                <c:ptCount val="12"/>
                <c:pt idx="0">
                  <c:v>8.1658500000000007</c:v>
                </c:pt>
                <c:pt idx="1">
                  <c:v>8.586269999999999</c:v>
                </c:pt>
                <c:pt idx="2">
                  <c:v>8.8025886666666668</c:v>
                </c:pt>
                <c:pt idx="3">
                  <c:v>23.522498999999996</c:v>
                </c:pt>
                <c:pt idx="4">
                  <c:v>24.850055999999995</c:v>
                </c:pt>
                <c:pt idx="5">
                  <c:v>17.995862500000001</c:v>
                </c:pt>
                <c:pt idx="6">
                  <c:v>15.515654</c:v>
                </c:pt>
                <c:pt idx="9">
                  <c:v>8.2644870000000008</c:v>
                </c:pt>
              </c:numCache>
            </c:numRef>
          </c:yVal>
          <c:smooth val="0"/>
        </c:ser>
        <c:ser>
          <c:idx val="0"/>
          <c:order val="3"/>
          <c:tx>
            <c:v>October</c:v>
          </c:tx>
          <c:spPr>
            <a:ln w="28575">
              <a:noFill/>
            </a:ln>
          </c:spPr>
          <c:marker>
            <c:symbol val="diamond"/>
            <c:size val="8"/>
          </c:marker>
          <c:xVal>
            <c:numRef>
              <c:f>'102814'!$B$4:$B$15</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'102814'!$AM$4:$AM$15</c:f>
              <c:numCache>
                <c:formatCode>0.0000</c:formatCode>
                <c:ptCount val="12"/>
                <c:pt idx="0">
                  <c:v>10.298929698750001</c:v>
                </c:pt>
                <c:pt idx="1">
                  <c:v>10.975900897500001</c:v>
                </c:pt>
                <c:pt idx="2">
                  <c:v>10.844235864000002</c:v>
                </c:pt>
                <c:pt idx="3">
                  <c:v>11.571808248</c:v>
                </c:pt>
                <c:pt idx="4">
                  <c:v>13.108809463750003</c:v>
                </c:pt>
                <c:pt idx="5">
                  <c:v>9.4179705812499996</c:v>
                </c:pt>
                <c:pt idx="6">
                  <c:v>5.5624732625000002</c:v>
                </c:pt>
                <c:pt idx="9">
                  <c:v>1.4127793679999998</c:v>
                </c:pt>
              </c:numCache>
            </c:numRef>
          </c:yVal>
          <c:smooth val="0"/>
        </c:ser>
        <c:dLbls>
          <c:showLegendKey val="0"/>
          <c:showVal val="0"/>
          <c:showCatName val="0"/>
          <c:showSerName val="0"/>
          <c:showPercent val="0"/>
          <c:showBubbleSize val="0"/>
        </c:dLbls>
        <c:axId val="104861056"/>
        <c:axId val="104863232"/>
      </c:scatterChart>
      <c:valAx>
        <c:axId val="104861056"/>
        <c:scaling>
          <c:orientation val="minMax"/>
          <c:max val="20"/>
        </c:scaling>
        <c:delete val="0"/>
        <c:axPos val="b"/>
        <c:title>
          <c:tx>
            <c:rich>
              <a:bodyPr/>
              <a:lstStyle/>
              <a:p>
                <a:pPr>
                  <a:defRPr sz="1400"/>
                </a:pPr>
                <a:r>
                  <a:rPr lang="en-US" sz="1400"/>
                  <a:t>River Mile</a:t>
                </a:r>
              </a:p>
            </c:rich>
          </c:tx>
          <c:layout>
            <c:manualLayout>
              <c:xMode val="edge"/>
              <c:yMode val="edge"/>
              <c:x val="0.39650191003352309"/>
              <c:y val="0.93263314546740617"/>
            </c:manualLayout>
          </c:layout>
          <c:overlay val="0"/>
        </c:title>
        <c:numFmt formatCode="General" sourceLinked="1"/>
        <c:majorTickMark val="out"/>
        <c:minorTickMark val="none"/>
        <c:tickLblPos val="nextTo"/>
        <c:txPr>
          <a:bodyPr/>
          <a:lstStyle/>
          <a:p>
            <a:pPr>
              <a:defRPr sz="1400"/>
            </a:pPr>
            <a:endParaRPr lang="en-US"/>
          </a:p>
        </c:txPr>
        <c:crossAx val="104863232"/>
        <c:crosses val="autoZero"/>
        <c:crossBetween val="midCat"/>
      </c:valAx>
      <c:valAx>
        <c:axId val="104863232"/>
        <c:scaling>
          <c:orientation val="minMax"/>
        </c:scaling>
        <c:delete val="0"/>
        <c:axPos val="l"/>
        <c:majorGridlines/>
        <c:title>
          <c:tx>
            <c:rich>
              <a:bodyPr rot="-5400000" vert="horz"/>
              <a:lstStyle/>
              <a:p>
                <a:pPr>
                  <a:defRPr sz="1400"/>
                </a:pPr>
                <a:r>
                  <a:rPr lang="en-US" sz="1400"/>
                  <a:t>TN (lb/day)</a:t>
                </a:r>
              </a:p>
            </c:rich>
          </c:tx>
          <c:layout>
            <c:manualLayout>
              <c:xMode val="edge"/>
              <c:yMode val="edge"/>
              <c:x val="0"/>
              <c:y val="0.34828312075989326"/>
            </c:manualLayout>
          </c:layout>
          <c:overlay val="0"/>
        </c:title>
        <c:numFmt formatCode="General" sourceLinked="1"/>
        <c:majorTickMark val="out"/>
        <c:minorTickMark val="none"/>
        <c:tickLblPos val="nextTo"/>
        <c:txPr>
          <a:bodyPr/>
          <a:lstStyle/>
          <a:p>
            <a:pPr>
              <a:defRPr sz="1400"/>
            </a:pPr>
            <a:endParaRPr lang="en-US"/>
          </a:p>
        </c:txPr>
        <c:crossAx val="104861056"/>
        <c:crosses val="autoZero"/>
        <c:crossBetween val="midCat"/>
      </c:valAx>
      <c:spPr>
        <a:solidFill>
          <a:schemeClr val="bg1"/>
        </a:solidFill>
        <a:ln>
          <a:solidFill>
            <a:schemeClr val="tx1"/>
          </a:solidFill>
        </a:ln>
      </c:spPr>
    </c:plotArea>
    <c:legend>
      <c:legendPos val="t"/>
      <c:legendEntry>
        <c:idx val="0"/>
        <c:delete val="1"/>
      </c:legendEntry>
      <c:layout>
        <c:manualLayout>
          <c:xMode val="edge"/>
          <c:yMode val="edge"/>
          <c:x val="0.10791143681297263"/>
          <c:y val="3.4867767782471103E-2"/>
          <c:w val="0.23533508311461068"/>
          <c:h val="0.20214201694215986"/>
        </c:manualLayout>
      </c:layout>
      <c:overlay val="0"/>
      <c:spPr>
        <a:solidFill>
          <a:schemeClr val="bg1"/>
        </a:solidFill>
        <a:ln>
          <a:solidFill>
            <a:schemeClr val="tx1"/>
          </a:solidFill>
        </a:ln>
      </c:spPr>
      <c:txPr>
        <a:bodyPr/>
        <a:lstStyle/>
        <a:p>
          <a:pPr>
            <a:defRPr sz="1400"/>
          </a:pPr>
          <a:endParaRPr lang="en-US"/>
        </a:p>
      </c:txPr>
    </c:legend>
    <c:plotVisOnly val="1"/>
    <c:dispBlanksAs val="gap"/>
    <c:showDLblsOverMax val="0"/>
  </c:chart>
  <c:spPr>
    <a:solidFill>
      <a:schemeClr val="tx2">
        <a:lumMod val="25000"/>
        <a:lumOff val="75000"/>
      </a:schemeClr>
    </a:solidFill>
    <a:ln>
      <a:solidFill>
        <a:schemeClr val="accent5">
          <a:lumMod val="75000"/>
        </a:schemeClr>
      </a:solidFill>
    </a:ln>
  </c:spPr>
  <c:txPr>
    <a:bodyPr/>
    <a:lstStyle/>
    <a:p>
      <a:pPr>
        <a:defRPr sz="1800"/>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5715010200076755E-2"/>
          <c:y val="0.11466646857822017"/>
          <c:w val="0.38906049969532669"/>
          <c:h val="0.70116178873867185"/>
        </c:manualLayout>
      </c:layout>
      <c:scatterChart>
        <c:scatterStyle val="lineMarker"/>
        <c:varyColors val="0"/>
        <c:ser>
          <c:idx val="0"/>
          <c:order val="0"/>
          <c:tx>
            <c:v>May</c:v>
          </c:tx>
          <c:spPr>
            <a:ln w="28575">
              <a:noFill/>
            </a:ln>
          </c:spPr>
          <c:marker>
            <c:symbol val="triangle"/>
            <c:size val="8"/>
            <c:spPr>
              <a:solidFill>
                <a:schemeClr val="accent3"/>
              </a:solidFill>
              <a:ln>
                <a:noFill/>
              </a:ln>
            </c:spPr>
          </c:marker>
          <c:xVal>
            <c:numRef>
              <c:f>ALK_TP_TN!$A$3:$A$14</c:f>
              <c:numCache>
                <c:formatCode>General</c:formatCode>
                <c:ptCount val="12"/>
                <c:pt idx="0">
                  <c:v>96</c:v>
                </c:pt>
                <c:pt idx="1">
                  <c:v>94</c:v>
                </c:pt>
                <c:pt idx="2">
                  <c:v>90</c:v>
                </c:pt>
                <c:pt idx="3">
                  <c:v>66</c:v>
                </c:pt>
                <c:pt idx="4">
                  <c:v>66</c:v>
                </c:pt>
                <c:pt idx="5">
                  <c:v>56</c:v>
                </c:pt>
                <c:pt idx="6">
                  <c:v>38</c:v>
                </c:pt>
                <c:pt idx="7">
                  <c:v>34</c:v>
                </c:pt>
                <c:pt idx="8">
                  <c:v>34</c:v>
                </c:pt>
                <c:pt idx="9">
                  <c:v>34</c:v>
                </c:pt>
                <c:pt idx="10">
                  <c:v>32</c:v>
                </c:pt>
                <c:pt idx="11">
                  <c:v>34</c:v>
                </c:pt>
              </c:numCache>
            </c:numRef>
          </c:xVal>
          <c:yVal>
            <c:numRef>
              <c:f>ALK_TP_TN!$B$3:$B$14</c:f>
              <c:numCache>
                <c:formatCode>General</c:formatCode>
                <c:ptCount val="12"/>
                <c:pt idx="0">
                  <c:v>0.76800000000000002</c:v>
                </c:pt>
                <c:pt idx="1">
                  <c:v>0.72899999999999998</c:v>
                </c:pt>
                <c:pt idx="2">
                  <c:v>0.73299999999999998</c:v>
                </c:pt>
                <c:pt idx="3">
                  <c:v>0.63300000000000001</c:v>
                </c:pt>
                <c:pt idx="4">
                  <c:v>0.60099999999999998</c:v>
                </c:pt>
                <c:pt idx="5">
                  <c:v>0.57499999999999996</c:v>
                </c:pt>
                <c:pt idx="6">
                  <c:v>0.379</c:v>
                </c:pt>
                <c:pt idx="7">
                  <c:v>0.33600000000000002</c:v>
                </c:pt>
                <c:pt idx="8">
                  <c:v>0.33400000000000002</c:v>
                </c:pt>
                <c:pt idx="9">
                  <c:v>0.33300000000000002</c:v>
                </c:pt>
                <c:pt idx="10">
                  <c:v>0.29299999999999998</c:v>
                </c:pt>
                <c:pt idx="11">
                  <c:v>0.26400000000000001</c:v>
                </c:pt>
              </c:numCache>
            </c:numRef>
          </c:yVal>
          <c:smooth val="0"/>
        </c:ser>
        <c:ser>
          <c:idx val="1"/>
          <c:order val="1"/>
          <c:tx>
            <c:v>July</c:v>
          </c:tx>
          <c:spPr>
            <a:ln w="28575">
              <a:noFill/>
            </a:ln>
          </c:spPr>
          <c:marker>
            <c:symbol val="circle"/>
            <c:size val="8"/>
            <c:spPr>
              <a:solidFill>
                <a:srgbClr val="00B050"/>
              </a:solidFill>
              <a:ln>
                <a:noFill/>
              </a:ln>
            </c:spPr>
          </c:marker>
          <c:xVal>
            <c:numRef>
              <c:f>ALK_TP_TN!$H$3:$H$14</c:f>
              <c:numCache>
                <c:formatCode>General</c:formatCode>
                <c:ptCount val="12"/>
                <c:pt idx="0">
                  <c:v>113</c:v>
                </c:pt>
                <c:pt idx="1">
                  <c:v>110.33333333333333</c:v>
                </c:pt>
                <c:pt idx="2">
                  <c:v>110</c:v>
                </c:pt>
                <c:pt idx="3">
                  <c:v>77</c:v>
                </c:pt>
                <c:pt idx="4">
                  <c:v>78</c:v>
                </c:pt>
                <c:pt idx="5">
                  <c:v>74.333333333333329</c:v>
                </c:pt>
                <c:pt idx="6">
                  <c:v>54</c:v>
                </c:pt>
                <c:pt idx="9">
                  <c:v>43</c:v>
                </c:pt>
              </c:numCache>
            </c:numRef>
          </c:xVal>
          <c:yVal>
            <c:numRef>
              <c:f>ALK_TP_TN!$I$3:$I$14</c:f>
              <c:numCache>
                <c:formatCode>General</c:formatCode>
                <c:ptCount val="12"/>
                <c:pt idx="0">
                  <c:v>0.78800000000000003</c:v>
                </c:pt>
                <c:pt idx="1">
                  <c:v>0.71299999999999997</c:v>
                </c:pt>
                <c:pt idx="2">
                  <c:v>0.82233333333333336</c:v>
                </c:pt>
                <c:pt idx="3">
                  <c:v>0.71924999999999994</c:v>
                </c:pt>
                <c:pt idx="4">
                  <c:v>0.67600000000000005</c:v>
                </c:pt>
                <c:pt idx="5">
                  <c:v>0.67874999999999996</c:v>
                </c:pt>
                <c:pt idx="6">
                  <c:v>0.48</c:v>
                </c:pt>
                <c:pt idx="9">
                  <c:v>0.312</c:v>
                </c:pt>
              </c:numCache>
            </c:numRef>
          </c:yVal>
          <c:smooth val="0"/>
        </c:ser>
        <c:ser>
          <c:idx val="2"/>
          <c:order val="2"/>
          <c:tx>
            <c:v>October</c:v>
          </c:tx>
          <c:spPr>
            <a:ln w="28575">
              <a:noFill/>
            </a:ln>
          </c:spPr>
          <c:marker>
            <c:symbol val="diamond"/>
            <c:size val="8"/>
            <c:spPr>
              <a:solidFill>
                <a:srgbClr val="EA6312"/>
              </a:solidFill>
              <a:ln>
                <a:noFill/>
              </a:ln>
            </c:spPr>
          </c:marker>
          <c:xVal>
            <c:numRef>
              <c:f>'102814'!$AR$4:$AR$15</c:f>
              <c:numCache>
                <c:formatCode>0</c:formatCode>
                <c:ptCount val="12"/>
                <c:pt idx="0" formatCode="General">
                  <c:v>79</c:v>
                </c:pt>
                <c:pt idx="1">
                  <c:v>80</c:v>
                </c:pt>
                <c:pt idx="2" formatCode="General">
                  <c:v>99</c:v>
                </c:pt>
                <c:pt idx="3" formatCode="General">
                  <c:v>80</c:v>
                </c:pt>
                <c:pt idx="4" formatCode="General">
                  <c:v>77</c:v>
                </c:pt>
                <c:pt idx="5">
                  <c:v>74</c:v>
                </c:pt>
                <c:pt idx="6" formatCode="General">
                  <c:v>61.5</c:v>
                </c:pt>
                <c:pt idx="9" formatCode="General">
                  <c:v>40</c:v>
                </c:pt>
              </c:numCache>
            </c:numRef>
          </c:xVal>
          <c:yVal>
            <c:numRef>
              <c:f>'102814'!$AE$4:$AE$15</c:f>
              <c:numCache>
                <c:formatCode>General</c:formatCode>
                <c:ptCount val="12"/>
                <c:pt idx="0">
                  <c:v>0.434</c:v>
                </c:pt>
                <c:pt idx="1">
                  <c:v>0.41099999999999998</c:v>
                </c:pt>
                <c:pt idx="2" formatCode="0.000">
                  <c:v>0.42099999999999999</c:v>
                </c:pt>
                <c:pt idx="3" formatCode="0.000">
                  <c:v>0.44950000000000001</c:v>
                </c:pt>
                <c:pt idx="4">
                  <c:v>0.41899999999999998</c:v>
                </c:pt>
                <c:pt idx="5" formatCode="0.000">
                  <c:v>0.42699999999999999</c:v>
                </c:pt>
                <c:pt idx="6">
                  <c:v>0.33150000000000002</c:v>
                </c:pt>
                <c:pt idx="9">
                  <c:v>0.25950000000000001</c:v>
                </c:pt>
              </c:numCache>
            </c:numRef>
          </c:yVal>
          <c:smooth val="0"/>
        </c:ser>
        <c:dLbls>
          <c:showLegendKey val="0"/>
          <c:showVal val="0"/>
          <c:showCatName val="0"/>
          <c:showSerName val="0"/>
          <c:showPercent val="0"/>
          <c:showBubbleSize val="0"/>
        </c:dLbls>
        <c:axId val="157439488"/>
        <c:axId val="157441408"/>
      </c:scatterChart>
      <c:valAx>
        <c:axId val="157439488"/>
        <c:scaling>
          <c:orientation val="minMax"/>
        </c:scaling>
        <c:delete val="0"/>
        <c:axPos val="b"/>
        <c:title>
          <c:tx>
            <c:rich>
              <a:bodyPr/>
              <a:lstStyle/>
              <a:p>
                <a:pPr>
                  <a:defRPr/>
                </a:pPr>
                <a:r>
                  <a:rPr lang="en-US"/>
                  <a:t>Alkalinity</a:t>
                </a:r>
              </a:p>
            </c:rich>
          </c:tx>
          <c:layout/>
          <c:overlay val="0"/>
        </c:title>
        <c:numFmt formatCode="General" sourceLinked="1"/>
        <c:majorTickMark val="out"/>
        <c:minorTickMark val="none"/>
        <c:tickLblPos val="nextTo"/>
        <c:crossAx val="157441408"/>
        <c:crosses val="autoZero"/>
        <c:crossBetween val="midCat"/>
      </c:valAx>
      <c:valAx>
        <c:axId val="157441408"/>
        <c:scaling>
          <c:orientation val="minMax"/>
        </c:scaling>
        <c:delete val="0"/>
        <c:axPos val="l"/>
        <c:majorGridlines/>
        <c:title>
          <c:tx>
            <c:rich>
              <a:bodyPr rot="-5400000" vert="horz"/>
              <a:lstStyle/>
              <a:p>
                <a:pPr>
                  <a:defRPr/>
                </a:pPr>
                <a:r>
                  <a:rPr lang="en-US"/>
                  <a:t>TP (mg/L)</a:t>
                </a:r>
              </a:p>
            </c:rich>
          </c:tx>
          <c:layout>
            <c:manualLayout>
              <c:xMode val="edge"/>
              <c:yMode val="edge"/>
              <c:x val="5.8445666894175324E-3"/>
              <c:y val="0.36990145099787053"/>
            </c:manualLayout>
          </c:layout>
          <c:overlay val="0"/>
        </c:title>
        <c:numFmt formatCode="General" sourceLinked="1"/>
        <c:majorTickMark val="out"/>
        <c:minorTickMark val="none"/>
        <c:tickLblPos val="nextTo"/>
        <c:crossAx val="157439488"/>
        <c:crosses val="autoZero"/>
        <c:crossBetween val="midCat"/>
      </c:valAx>
      <c:spPr>
        <a:solidFill>
          <a:schemeClr val="bg1"/>
        </a:solidFill>
      </c:spPr>
    </c:plotArea>
    <c:legend>
      <c:legendPos val="t"/>
      <c:layout/>
      <c:overlay val="0"/>
    </c:legend>
    <c:plotVisOnly val="1"/>
    <c:dispBlanksAs val="gap"/>
    <c:showDLblsOverMax val="0"/>
  </c:chart>
  <c:spPr>
    <a:solidFill>
      <a:schemeClr val="tx2">
        <a:lumMod val="10000"/>
        <a:lumOff val="90000"/>
      </a:schemeClr>
    </a:solidFill>
    <a:ln>
      <a:solidFill>
        <a:schemeClr val="tx1"/>
      </a:solidFill>
    </a:ln>
  </c:spPr>
  <c:txPr>
    <a:bodyPr/>
    <a:lstStyle/>
    <a:p>
      <a:pPr>
        <a:defRPr sz="15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0422218857258229E-2"/>
          <c:y val="3.939761206319798E-2"/>
          <c:w val="0.86775893397940629"/>
          <c:h val="0.62781740517729401"/>
        </c:manualLayout>
      </c:layout>
      <c:scatterChart>
        <c:scatterStyle val="lineMarker"/>
        <c:varyColors val="0"/>
        <c:ser>
          <c:idx val="0"/>
          <c:order val="0"/>
          <c:tx>
            <c:v>May</c:v>
          </c:tx>
          <c:spPr>
            <a:ln w="28575">
              <a:noFill/>
            </a:ln>
          </c:spPr>
          <c:marker>
            <c:symbol val="triangle"/>
            <c:size val="8"/>
            <c:spPr>
              <a:solidFill>
                <a:srgbClr val="1E5155"/>
              </a:solidFill>
              <a:ln>
                <a:noFill/>
              </a:ln>
            </c:spPr>
          </c:marker>
          <c:xVal>
            <c:numRef>
              <c:f>ALK_TP_TN!$C$3:$C$14</c:f>
              <c:numCache>
                <c:formatCode>General</c:formatCode>
                <c:ptCount val="12"/>
                <c:pt idx="2">
                  <c:v>284</c:v>
                </c:pt>
                <c:pt idx="3">
                  <c:v>170</c:v>
                </c:pt>
                <c:pt idx="4">
                  <c:v>180</c:v>
                </c:pt>
                <c:pt idx="5">
                  <c:v>181</c:v>
                </c:pt>
                <c:pt idx="6">
                  <c:v>96</c:v>
                </c:pt>
                <c:pt idx="7">
                  <c:v>94</c:v>
                </c:pt>
                <c:pt idx="8">
                  <c:v>73</c:v>
                </c:pt>
                <c:pt idx="9">
                  <c:v>115</c:v>
                </c:pt>
                <c:pt idx="10">
                  <c:v>92</c:v>
                </c:pt>
                <c:pt idx="11">
                  <c:v>83</c:v>
                </c:pt>
              </c:numCache>
            </c:numRef>
          </c:xVal>
          <c:yVal>
            <c:numRef>
              <c:f>ALK_TP_TN!$B$3:$B$14</c:f>
              <c:numCache>
                <c:formatCode>General</c:formatCode>
                <c:ptCount val="12"/>
                <c:pt idx="0">
                  <c:v>0.76800000000000002</c:v>
                </c:pt>
                <c:pt idx="1">
                  <c:v>0.72899999999999998</c:v>
                </c:pt>
                <c:pt idx="2">
                  <c:v>0.73299999999999998</c:v>
                </c:pt>
                <c:pt idx="3">
                  <c:v>0.63300000000000001</c:v>
                </c:pt>
                <c:pt idx="4">
                  <c:v>0.60099999999999998</c:v>
                </c:pt>
                <c:pt idx="5">
                  <c:v>0.57499999999999996</c:v>
                </c:pt>
                <c:pt idx="6">
                  <c:v>0.379</c:v>
                </c:pt>
                <c:pt idx="7">
                  <c:v>0.33600000000000002</c:v>
                </c:pt>
                <c:pt idx="8">
                  <c:v>0.33400000000000002</c:v>
                </c:pt>
                <c:pt idx="9">
                  <c:v>0.33300000000000002</c:v>
                </c:pt>
                <c:pt idx="10">
                  <c:v>0.29299999999999998</c:v>
                </c:pt>
                <c:pt idx="11">
                  <c:v>0.26400000000000001</c:v>
                </c:pt>
              </c:numCache>
            </c:numRef>
          </c:yVal>
          <c:smooth val="0"/>
        </c:ser>
        <c:ser>
          <c:idx val="1"/>
          <c:order val="1"/>
          <c:tx>
            <c:v>July</c:v>
          </c:tx>
          <c:spPr>
            <a:ln w="28575">
              <a:noFill/>
            </a:ln>
          </c:spPr>
          <c:marker>
            <c:symbol val="circle"/>
            <c:size val="8"/>
            <c:spPr>
              <a:solidFill>
                <a:srgbClr val="00B050"/>
              </a:solidFill>
              <a:ln>
                <a:noFill/>
              </a:ln>
            </c:spPr>
          </c:marker>
          <c:xVal>
            <c:numRef>
              <c:f>ALK_TP_TN!$J$3:$J$14</c:f>
              <c:numCache>
                <c:formatCode>General</c:formatCode>
                <c:ptCount val="12"/>
                <c:pt idx="0">
                  <c:v>255.5</c:v>
                </c:pt>
                <c:pt idx="1">
                  <c:v>241.8</c:v>
                </c:pt>
                <c:pt idx="2">
                  <c:v>244</c:v>
                </c:pt>
                <c:pt idx="3">
                  <c:v>145.5</c:v>
                </c:pt>
                <c:pt idx="4">
                  <c:v>144.80000000000001</c:v>
                </c:pt>
                <c:pt idx="5">
                  <c:v>141.9</c:v>
                </c:pt>
                <c:pt idx="6">
                  <c:v>105</c:v>
                </c:pt>
                <c:pt idx="9">
                  <c:v>77.400000000000006</c:v>
                </c:pt>
              </c:numCache>
            </c:numRef>
          </c:xVal>
          <c:yVal>
            <c:numRef>
              <c:f>ALK_TP_TN!$I$3:$I$14</c:f>
              <c:numCache>
                <c:formatCode>General</c:formatCode>
                <c:ptCount val="12"/>
                <c:pt idx="0">
                  <c:v>0.78800000000000003</c:v>
                </c:pt>
                <c:pt idx="1">
                  <c:v>0.71299999999999997</c:v>
                </c:pt>
                <c:pt idx="2">
                  <c:v>0.82233333333333336</c:v>
                </c:pt>
                <c:pt idx="3">
                  <c:v>0.71924999999999994</c:v>
                </c:pt>
                <c:pt idx="4">
                  <c:v>0.67600000000000005</c:v>
                </c:pt>
                <c:pt idx="5">
                  <c:v>0.67874999999999996</c:v>
                </c:pt>
                <c:pt idx="6">
                  <c:v>0.48</c:v>
                </c:pt>
                <c:pt idx="9">
                  <c:v>0.312</c:v>
                </c:pt>
              </c:numCache>
            </c:numRef>
          </c:yVal>
          <c:smooth val="0"/>
        </c:ser>
        <c:ser>
          <c:idx val="2"/>
          <c:order val="2"/>
          <c:tx>
            <c:v>October</c:v>
          </c:tx>
          <c:spPr>
            <a:ln w="28575">
              <a:noFill/>
            </a:ln>
          </c:spPr>
          <c:marker>
            <c:symbol val="diamond"/>
            <c:size val="8"/>
            <c:spPr>
              <a:solidFill>
                <a:srgbClr val="EA6312"/>
              </a:solidFill>
              <a:ln>
                <a:noFill/>
              </a:ln>
            </c:spPr>
          </c:marker>
          <c:xVal>
            <c:numRef>
              <c:f>'102814'!$I$4:$I$15</c:f>
              <c:numCache>
                <c:formatCode>0.0</c:formatCode>
                <c:ptCount val="12"/>
                <c:pt idx="0">
                  <c:v>203.5</c:v>
                </c:pt>
                <c:pt idx="1">
                  <c:v>201.1</c:v>
                </c:pt>
                <c:pt idx="2">
                  <c:v>200</c:v>
                </c:pt>
                <c:pt idx="3">
                  <c:v>144.1</c:v>
                </c:pt>
                <c:pt idx="4">
                  <c:v>145.69999999999999</c:v>
                </c:pt>
                <c:pt idx="5">
                  <c:v>135.5</c:v>
                </c:pt>
                <c:pt idx="6">
                  <c:v>113.8</c:v>
                </c:pt>
                <c:pt idx="9">
                  <c:v>69.2</c:v>
                </c:pt>
              </c:numCache>
            </c:numRef>
          </c:xVal>
          <c:yVal>
            <c:numRef>
              <c:f>'102814'!$AE$4:$AE$15</c:f>
              <c:numCache>
                <c:formatCode>General</c:formatCode>
                <c:ptCount val="12"/>
                <c:pt idx="0">
                  <c:v>0.434</c:v>
                </c:pt>
                <c:pt idx="1">
                  <c:v>0.41099999999999998</c:v>
                </c:pt>
                <c:pt idx="2" formatCode="0.000">
                  <c:v>0.42099999999999999</c:v>
                </c:pt>
                <c:pt idx="3" formatCode="0.000">
                  <c:v>0.44950000000000001</c:v>
                </c:pt>
                <c:pt idx="4">
                  <c:v>0.41899999999999998</c:v>
                </c:pt>
                <c:pt idx="5" formatCode="0.000">
                  <c:v>0.42699999999999999</c:v>
                </c:pt>
                <c:pt idx="6">
                  <c:v>0.33150000000000002</c:v>
                </c:pt>
                <c:pt idx="9">
                  <c:v>0.25950000000000001</c:v>
                </c:pt>
              </c:numCache>
            </c:numRef>
          </c:yVal>
          <c:smooth val="0"/>
        </c:ser>
        <c:dLbls>
          <c:showLegendKey val="0"/>
          <c:showVal val="0"/>
          <c:showCatName val="0"/>
          <c:showSerName val="0"/>
          <c:showPercent val="0"/>
          <c:showBubbleSize val="0"/>
        </c:dLbls>
        <c:axId val="157958912"/>
        <c:axId val="157961216"/>
      </c:scatterChart>
      <c:valAx>
        <c:axId val="157958912"/>
        <c:scaling>
          <c:orientation val="minMax"/>
        </c:scaling>
        <c:delete val="0"/>
        <c:axPos val="b"/>
        <c:title>
          <c:tx>
            <c:rich>
              <a:bodyPr/>
              <a:lstStyle/>
              <a:p>
                <a:pPr>
                  <a:defRPr/>
                </a:pPr>
                <a:r>
                  <a:rPr lang="en-US"/>
                  <a:t>Specific Conductivity</a:t>
                </a:r>
              </a:p>
            </c:rich>
          </c:tx>
          <c:layout/>
          <c:overlay val="0"/>
        </c:title>
        <c:numFmt formatCode="General" sourceLinked="1"/>
        <c:majorTickMark val="out"/>
        <c:minorTickMark val="none"/>
        <c:tickLblPos val="nextTo"/>
        <c:crossAx val="157961216"/>
        <c:crosses val="autoZero"/>
        <c:crossBetween val="midCat"/>
      </c:valAx>
      <c:valAx>
        <c:axId val="157961216"/>
        <c:scaling>
          <c:orientation val="minMax"/>
        </c:scaling>
        <c:delete val="1"/>
        <c:axPos val="l"/>
        <c:majorGridlines/>
        <c:numFmt formatCode="General" sourceLinked="1"/>
        <c:majorTickMark val="out"/>
        <c:minorTickMark val="none"/>
        <c:tickLblPos val="nextTo"/>
        <c:crossAx val="157958912"/>
        <c:crosses val="autoZero"/>
        <c:crossBetween val="midCat"/>
      </c:valAx>
      <c:spPr>
        <a:solidFill>
          <a:sysClr val="window" lastClr="FFFFFF"/>
        </a:solidFill>
      </c:spPr>
    </c:plotArea>
    <c:plotVisOnly val="1"/>
    <c:dispBlanksAs val="gap"/>
    <c:showDLblsOverMax val="0"/>
  </c:chart>
  <c:txPr>
    <a:bodyPr/>
    <a:lstStyle/>
    <a:p>
      <a:pPr>
        <a:defRPr sz="15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926667956675541E-2"/>
          <c:y val="0.11840771640310881"/>
          <c:w val="0.37778477690288709"/>
          <c:h val="0.74780232942523073"/>
        </c:manualLayout>
      </c:layout>
      <c:scatterChart>
        <c:scatterStyle val="lineMarker"/>
        <c:varyColors val="0"/>
        <c:ser>
          <c:idx val="0"/>
          <c:order val="0"/>
          <c:tx>
            <c:v>May</c:v>
          </c:tx>
          <c:spPr>
            <a:ln w="28575">
              <a:noFill/>
            </a:ln>
          </c:spPr>
          <c:marker>
            <c:symbol val="triangle"/>
            <c:size val="8"/>
            <c:spPr>
              <a:solidFill>
                <a:schemeClr val="accent3"/>
              </a:solidFill>
              <a:ln>
                <a:solidFill>
                  <a:schemeClr val="accent3"/>
                </a:solidFill>
              </a:ln>
            </c:spPr>
          </c:marker>
          <c:xVal>
            <c:numRef>
              <c:f>'053014'!$B$5:$B$16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'053014'!$AK$5:$AK$16</c:f>
              <c:numCache>
                <c:formatCode>General</c:formatCode>
                <c:ptCount val="12"/>
                <c:pt idx="0">
                  <c:v>1.48</c:v>
                </c:pt>
                <c:pt idx="1">
                  <c:v>1.22</c:v>
                </c:pt>
                <c:pt idx="2">
                  <c:v>1.27</c:v>
                </c:pt>
                <c:pt idx="3">
                  <c:v>1.1499999999999999</c:v>
                </c:pt>
                <c:pt idx="4">
                  <c:v>0.93100000000000005</c:v>
                </c:pt>
                <c:pt idx="5">
                  <c:v>0.97</c:v>
                </c:pt>
                <c:pt idx="6">
                  <c:v>0.88200000000000001</c:v>
                </c:pt>
                <c:pt idx="7">
                  <c:v>0.81499999999999995</c:v>
                </c:pt>
                <c:pt idx="8">
                  <c:v>0.66100000000000003</c:v>
                </c:pt>
                <c:pt idx="9">
                  <c:v>0.67800000000000005</c:v>
                </c:pt>
                <c:pt idx="10">
                  <c:v>0.64900000000000002</c:v>
                </c:pt>
                <c:pt idx="11">
                  <c:v>0.81499999999999995</c:v>
                </c:pt>
              </c:numCache>
            </c:numRef>
          </c:yVal>
          <c:smooth val="0"/>
        </c:ser>
        <c:ser>
          <c:idx val="1"/>
          <c:order val="1"/>
          <c:tx>
            <c:v>July</c:v>
          </c:tx>
          <c:spPr>
            <a:ln w="28575">
              <a:noFill/>
            </a:ln>
          </c:spPr>
          <c:marker>
            <c:symbol val="circle"/>
            <c:size val="8"/>
            <c:spPr>
              <a:solidFill>
                <a:schemeClr val="accent4"/>
              </a:solidFill>
              <a:ln>
                <a:solidFill>
                  <a:schemeClr val="accent4"/>
                </a:solidFill>
              </a:ln>
            </c:spPr>
          </c:marker>
          <c:xVal>
            <c:numRef>
              <c:f>'072314'!$B$5:$B$16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'072314'!$AJ$5:$AJ$16</c:f>
              <c:numCache>
                <c:formatCode>General</c:formatCode>
                <c:ptCount val="12"/>
                <c:pt idx="0">
                  <c:v>1.01</c:v>
                </c:pt>
                <c:pt idx="1">
                  <c:v>0.88500000000000001</c:v>
                </c:pt>
                <c:pt idx="2" formatCode="0.000">
                  <c:v>0.7423333333333334</c:v>
                </c:pt>
                <c:pt idx="3" formatCode="0.000">
                  <c:v>0.83924999999999994</c:v>
                </c:pt>
                <c:pt idx="4">
                  <c:v>0.90400000000000003</c:v>
                </c:pt>
                <c:pt idx="5" formatCode="0.000">
                  <c:v>0.66775000000000007</c:v>
                </c:pt>
                <c:pt idx="6">
                  <c:v>0.77800000000000002</c:v>
                </c:pt>
                <c:pt idx="9">
                  <c:v>0.80700000000000005</c:v>
                </c:pt>
              </c:numCache>
            </c:numRef>
          </c:yVal>
          <c:smooth val="0"/>
        </c:ser>
        <c:ser>
          <c:idx val="2"/>
          <c:order val="2"/>
          <c:tx>
            <c:v>Hach MRL</c:v>
          </c:tx>
          <c:spPr>
            <a:ln w="28575">
              <a:noFill/>
            </a:ln>
          </c:spPr>
          <c:marker>
            <c:symbol val="none"/>
          </c:marker>
          <c:xVal>
            <c:numRef>
              <c:f>'Nitrogen_river mile'!$T$49:$T$50</c:f>
              <c:numCache>
                <c:formatCode>General</c:formatCode>
                <c:ptCount val="2"/>
                <c:pt idx="0">
                  <c:v>0</c:v>
                </c:pt>
                <c:pt idx="1">
                  <c:v>20</c:v>
                </c:pt>
              </c:numCache>
            </c:numRef>
          </c:xVal>
          <c:yVal>
            <c:numRef>
              <c:f>'Nitrogen_river mile'!$U$49:$U$50</c:f>
              <c:numCache>
                <c:formatCode>General</c:formatCode>
                <c:ptCount val="2"/>
                <c:pt idx="0">
                  <c:v>1</c:v>
                </c:pt>
                <c:pt idx="1">
                  <c:v>1</c:v>
                </c:pt>
              </c:numCache>
            </c:numRef>
          </c:yVal>
          <c:smooth val="0"/>
        </c:ser>
        <c:ser>
          <c:idx val="3"/>
          <c:order val="3"/>
          <c:tx>
            <c:v>Water Quality Target</c:v>
          </c:tx>
          <c:spPr>
            <a:ln w="28575">
              <a:noFill/>
            </a:ln>
          </c:spPr>
          <c:marker>
            <c:symbol val="none"/>
          </c:marker>
          <c:trendline>
            <c:name>Water Quality Target</c:name>
            <c:spPr>
              <a:ln w="28575">
                <a:prstDash val="dash"/>
              </a:ln>
            </c:spPr>
            <c:trendlineType val="linear"/>
            <c:dispRSqr val="0"/>
            <c:dispEq val="0"/>
          </c:trendline>
          <c:xVal>
            <c:numRef>
              <c:f>'Nitrogen_river mile'!$T$49:$T$50</c:f>
              <c:numCache>
                <c:formatCode>General</c:formatCode>
                <c:ptCount val="2"/>
                <c:pt idx="0">
                  <c:v>0</c:v>
                </c:pt>
                <c:pt idx="1">
                  <c:v>20</c:v>
                </c:pt>
              </c:numCache>
            </c:numRef>
          </c:xVal>
          <c:yVal>
            <c:numRef>
              <c:f>'Nitrogen_river mile'!$V$49:$V$50</c:f>
              <c:numCache>
                <c:formatCode>General</c:formatCode>
                <c:ptCount val="2"/>
                <c:pt idx="0">
                  <c:v>0.3</c:v>
                </c:pt>
                <c:pt idx="1">
                  <c:v>0.3</c:v>
                </c:pt>
              </c:numCache>
            </c:numRef>
          </c:yVal>
          <c:smooth val="0"/>
        </c:ser>
        <c:ser>
          <c:idx val="4"/>
          <c:order val="4"/>
          <c:tx>
            <c:v>October</c:v>
          </c:tx>
          <c:spPr>
            <a:ln w="28575">
              <a:noFill/>
            </a:ln>
          </c:spPr>
          <c:marker>
            <c:symbol val="diamond"/>
            <c:size val="8"/>
            <c:spPr>
              <a:solidFill>
                <a:schemeClr val="accent1"/>
              </a:solidFill>
              <a:ln>
                <a:solidFill>
                  <a:schemeClr val="accent1"/>
                </a:solidFill>
              </a:ln>
            </c:spPr>
          </c:marker>
          <c:xVal>
            <c:numRef>
              <c:f>'102814'!$B$4:$B$15</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'102814'!$AG$4:$AG$15</c:f>
              <c:numCache>
                <c:formatCode>General</c:formatCode>
                <c:ptCount val="12"/>
                <c:pt idx="0">
                  <c:v>0.66900000000000004</c:v>
                </c:pt>
                <c:pt idx="1">
                  <c:v>0.48499999999999999</c:v>
                </c:pt>
                <c:pt idx="2" formatCode="0.000">
                  <c:v>0.68400000000000005</c:v>
                </c:pt>
                <c:pt idx="3" formatCode="0.000">
                  <c:v>0.624</c:v>
                </c:pt>
                <c:pt idx="4">
                  <c:v>0.76700000000000002</c:v>
                </c:pt>
                <c:pt idx="5" formatCode="0.000">
                  <c:v>0.64700000000000002</c:v>
                </c:pt>
                <c:pt idx="6">
                  <c:v>0.5675</c:v>
                </c:pt>
                <c:pt idx="9">
                  <c:v>0.496</c:v>
                </c:pt>
              </c:numCache>
            </c:numRef>
          </c:yVal>
          <c:smooth val="0"/>
        </c:ser>
        <c:dLbls>
          <c:showLegendKey val="0"/>
          <c:showVal val="0"/>
          <c:showCatName val="0"/>
          <c:showSerName val="0"/>
          <c:showPercent val="0"/>
          <c:showBubbleSize val="0"/>
        </c:dLbls>
        <c:axId val="108647936"/>
        <c:axId val="108654592"/>
      </c:scatterChart>
      <c:valAx>
        <c:axId val="108647936"/>
        <c:scaling>
          <c:orientation val="minMax"/>
          <c:max val="20"/>
        </c:scaling>
        <c:delete val="0"/>
        <c:axPos val="b"/>
        <c:title>
          <c:tx>
            <c:rich>
              <a:bodyPr/>
              <a:lstStyle/>
              <a:p>
                <a:pPr>
                  <a:defRPr sz="1400"/>
                </a:pPr>
                <a:r>
                  <a:rPr lang="en-US" sz="1400"/>
                  <a:t>River Mile</a:t>
                </a:r>
              </a:p>
            </c:rich>
          </c:tx>
          <c:layout>
            <c:manualLayout>
              <c:xMode val="edge"/>
              <c:yMode val="edge"/>
              <c:x val="0.45584865218879778"/>
              <c:y val="0.93491691040020386"/>
            </c:manualLayout>
          </c:layout>
          <c:overlay val="0"/>
        </c:title>
        <c:numFmt formatCode="General" sourceLinked="0"/>
        <c:majorTickMark val="out"/>
        <c:minorTickMark val="none"/>
        <c:tickLblPos val="nextTo"/>
        <c:txPr>
          <a:bodyPr/>
          <a:lstStyle/>
          <a:p>
            <a:pPr>
              <a:defRPr sz="1400"/>
            </a:pPr>
            <a:endParaRPr lang="en-US"/>
          </a:p>
        </c:txPr>
        <c:crossAx val="108654592"/>
        <c:crosses val="autoZero"/>
        <c:crossBetween val="midCat"/>
      </c:valAx>
      <c:valAx>
        <c:axId val="108654592"/>
        <c:scaling>
          <c:orientation val="minMax"/>
        </c:scaling>
        <c:delete val="0"/>
        <c:axPos val="l"/>
        <c:majorGridlines/>
        <c:title>
          <c:tx>
            <c:rich>
              <a:bodyPr rot="-5400000" vert="horz"/>
              <a:lstStyle/>
              <a:p>
                <a:pPr>
                  <a:defRPr sz="1400"/>
                </a:pPr>
                <a:r>
                  <a:rPr lang="en-US" sz="1400"/>
                  <a:t>Total N (mg/L)</a:t>
                </a:r>
              </a:p>
            </c:rich>
          </c:tx>
          <c:layout/>
          <c:overlay val="0"/>
        </c:title>
        <c:numFmt formatCode="General" sourceLinked="1"/>
        <c:majorTickMark val="out"/>
        <c:minorTickMark val="none"/>
        <c:tickLblPos val="nextTo"/>
        <c:txPr>
          <a:bodyPr/>
          <a:lstStyle/>
          <a:p>
            <a:pPr>
              <a:defRPr sz="1400"/>
            </a:pPr>
            <a:endParaRPr lang="en-US"/>
          </a:p>
        </c:txPr>
        <c:crossAx val="108647936"/>
        <c:crosses val="autoZero"/>
        <c:crossBetween val="midCat"/>
      </c:valAx>
      <c:spPr>
        <a:solidFill>
          <a:schemeClr val="bg1"/>
        </a:solidFill>
      </c:spPr>
    </c:plotArea>
    <c:legend>
      <c:legendPos val="t"/>
      <c:legendEntry>
        <c:idx val="2"/>
        <c:delete val="1"/>
      </c:legendEntry>
      <c:legendEntry>
        <c:idx val="3"/>
        <c:delete val="1"/>
      </c:legendEntry>
      <c:layout>
        <c:manualLayout>
          <c:xMode val="edge"/>
          <c:yMode val="edge"/>
          <c:x val="8.6681089368779399E-2"/>
          <c:y val="0"/>
          <c:w val="0.86129349549128142"/>
          <c:h val="8.9947582107288121E-2"/>
        </c:manualLayout>
      </c:layout>
      <c:overlay val="0"/>
      <c:txPr>
        <a:bodyPr/>
        <a:lstStyle/>
        <a:p>
          <a:pPr>
            <a:defRPr sz="1600" kern="0" spc="-100" baseline="0"/>
          </a:pPr>
          <a:endParaRPr lang="en-US"/>
        </a:p>
      </c:txPr>
    </c:legend>
    <c:plotVisOnly val="1"/>
    <c:dispBlanksAs val="gap"/>
    <c:showDLblsOverMax val="0"/>
  </c:chart>
  <c:spPr>
    <a:solidFill>
      <a:sysClr val="window" lastClr="FFFFFF">
        <a:lumMod val="75000"/>
      </a:sysClr>
    </a:solidFill>
    <a:ln>
      <a:solidFill>
        <a:schemeClr val="tx1"/>
      </a:solid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418567291157572"/>
          <c:y val="0.15258129192184311"/>
          <c:w val="0.75088160854893149"/>
          <c:h val="0.68374070428696421"/>
        </c:manualLayout>
      </c:layout>
      <c:scatterChart>
        <c:scatterStyle val="lineMarker"/>
        <c:varyColors val="0"/>
        <c:ser>
          <c:idx val="0"/>
          <c:order val="0"/>
          <c:tx>
            <c:v>May</c:v>
          </c:tx>
          <c:spPr>
            <a:ln w="28575">
              <a:noFill/>
            </a:ln>
          </c:spPr>
          <c:marker>
            <c:symbol val="triangle"/>
            <c:size val="8"/>
            <c:spPr>
              <a:solidFill>
                <a:schemeClr val="accent3"/>
              </a:solidFill>
              <a:ln>
                <a:solidFill>
                  <a:schemeClr val="accent3"/>
                </a:solidFill>
              </a:ln>
            </c:spPr>
          </c:marker>
          <c:xVal>
            <c:numRef>
              <c:f>'053014'!$B$5:$B$16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'053014'!$M$5:$M$16</c:f>
              <c:numCache>
                <c:formatCode>0.00</c:formatCode>
                <c:ptCount val="12"/>
                <c:pt idx="0">
                  <c:v>18.5123</c:v>
                </c:pt>
                <c:pt idx="1">
                  <c:v>21.485000000000003</c:v>
                </c:pt>
                <c:pt idx="2">
                  <c:v>20.4039</c:v>
                </c:pt>
                <c:pt idx="3">
                  <c:v>23.754200000000004</c:v>
                </c:pt>
                <c:pt idx="4">
                  <c:v>22.120660000000001</c:v>
                </c:pt>
                <c:pt idx="5">
                  <c:v>20.512500000000003</c:v>
                </c:pt>
                <c:pt idx="6">
                  <c:v>21.121500000000001</c:v>
                </c:pt>
                <c:pt idx="7">
                  <c:v>19.107900000000001</c:v>
                </c:pt>
                <c:pt idx="8">
                  <c:v>14.1495</c:v>
                </c:pt>
                <c:pt idx="9">
                  <c:v>16.452000000000002</c:v>
                </c:pt>
                <c:pt idx="10">
                  <c:v>7.7978999999999994</c:v>
                </c:pt>
                <c:pt idx="11">
                  <c:v>1.9128749999999999</c:v>
                </c:pt>
              </c:numCache>
            </c:numRef>
          </c:yVal>
          <c:smooth val="0"/>
        </c:ser>
        <c:ser>
          <c:idx val="1"/>
          <c:order val="1"/>
          <c:tx>
            <c:v>July</c:v>
          </c:tx>
          <c:spPr>
            <a:ln w="28575">
              <a:noFill/>
            </a:ln>
          </c:spPr>
          <c:marker>
            <c:symbol val="circle"/>
            <c:size val="8"/>
            <c:spPr>
              <a:solidFill>
                <a:schemeClr val="accent4"/>
              </a:solidFill>
              <a:ln>
                <a:solidFill>
                  <a:schemeClr val="accent4"/>
                </a:solidFill>
              </a:ln>
            </c:spPr>
          </c:marker>
          <c:xVal>
            <c:numRef>
              <c:f>'072314'!$B$5:$B$16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'072314'!$M$5:$M$14</c:f>
              <c:numCache>
                <c:formatCode>0.00</c:formatCode>
                <c:ptCount val="10"/>
                <c:pt idx="0">
                  <c:v>1.5</c:v>
                </c:pt>
                <c:pt idx="1">
                  <c:v>1.8</c:v>
                </c:pt>
                <c:pt idx="2">
                  <c:v>2.2000000000000002</c:v>
                </c:pt>
                <c:pt idx="3">
                  <c:v>5.2</c:v>
                </c:pt>
                <c:pt idx="4">
                  <c:v>5.0999999999999996</c:v>
                </c:pt>
                <c:pt idx="5">
                  <c:v>5</c:v>
                </c:pt>
                <c:pt idx="6">
                  <c:v>3.7</c:v>
                </c:pt>
                <c:pt idx="9">
                  <c:v>1.9</c:v>
                </c:pt>
              </c:numCache>
            </c:numRef>
          </c:yVal>
          <c:smooth val="0"/>
        </c:ser>
        <c:ser>
          <c:idx val="2"/>
          <c:order val="2"/>
          <c:tx>
            <c:v>October</c:v>
          </c:tx>
          <c:spPr>
            <a:ln w="28575">
              <a:noFill/>
            </a:ln>
          </c:spPr>
          <c:marker>
            <c:symbol val="diamond"/>
            <c:size val="8"/>
            <c:spPr>
              <a:solidFill>
                <a:schemeClr val="accent1"/>
              </a:solidFill>
              <a:ln>
                <a:solidFill>
                  <a:schemeClr val="accent1"/>
                </a:solidFill>
              </a:ln>
            </c:spPr>
          </c:marker>
          <c:xVal>
            <c:numRef>
              <c:f>'102814'!$B$4:$B$15</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'102814'!$M$4:$M$15</c:f>
              <c:numCache>
                <c:formatCode>0.00</c:formatCode>
                <c:ptCount val="12"/>
                <c:pt idx="0" formatCode="0.000">
                  <c:v>2.8561250000000005</c:v>
                </c:pt>
                <c:pt idx="1">
                  <c:v>4.1986500000000007</c:v>
                </c:pt>
                <c:pt idx="2">
                  <c:v>2.9414000000000002</c:v>
                </c:pt>
                <c:pt idx="3">
                  <c:v>3.44055</c:v>
                </c:pt>
                <c:pt idx="4">
                  <c:v>3.1708750000000006</c:v>
                </c:pt>
                <c:pt idx="5">
                  <c:v>2.7006249999999996</c:v>
                </c:pt>
                <c:pt idx="6">
                  <c:v>1.8185000000000002</c:v>
                </c:pt>
                <c:pt idx="9">
                  <c:v>0.52844999999999998</c:v>
                </c:pt>
              </c:numCache>
            </c:numRef>
          </c:yVal>
          <c:smooth val="0"/>
        </c:ser>
        <c:dLbls>
          <c:showLegendKey val="0"/>
          <c:showVal val="0"/>
          <c:showCatName val="0"/>
          <c:showSerName val="0"/>
          <c:showPercent val="0"/>
          <c:showBubbleSize val="0"/>
        </c:dLbls>
        <c:axId val="149505920"/>
        <c:axId val="149520384"/>
      </c:scatterChart>
      <c:valAx>
        <c:axId val="149505920"/>
        <c:scaling>
          <c:orientation val="minMax"/>
        </c:scaling>
        <c:delete val="0"/>
        <c:axPos val="b"/>
        <c:numFmt formatCode="General" sourceLinked="0"/>
        <c:majorTickMark val="out"/>
        <c:minorTickMark val="none"/>
        <c:tickLblPos val="nextTo"/>
        <c:crossAx val="149520384"/>
        <c:crosses val="autoZero"/>
        <c:crossBetween val="midCat"/>
      </c:valAx>
      <c:valAx>
        <c:axId val="149520384"/>
        <c:scaling>
          <c:orientation val="minMax"/>
        </c:scaling>
        <c:delete val="0"/>
        <c:axPos val="l"/>
        <c:majorGridlines/>
        <c:title>
          <c:tx>
            <c:rich>
              <a:bodyPr rot="-5400000" vert="horz"/>
              <a:lstStyle/>
              <a:p>
                <a:pPr>
                  <a:defRPr/>
                </a:pPr>
                <a:r>
                  <a:rPr lang="en-US"/>
                  <a:t>Flow rate (cfs)</a:t>
                </a:r>
              </a:p>
            </c:rich>
          </c:tx>
          <c:layout>
            <c:manualLayout>
              <c:xMode val="edge"/>
              <c:yMode val="edge"/>
              <c:x val="8.1076584176977898E-3"/>
              <c:y val="0.35498687664042"/>
            </c:manualLayout>
          </c:layout>
          <c:overlay val="0"/>
        </c:title>
        <c:numFmt formatCode="General" sourceLinked="0"/>
        <c:majorTickMark val="out"/>
        <c:minorTickMark val="none"/>
        <c:tickLblPos val="nextTo"/>
        <c:crossAx val="149505920"/>
        <c:crosses val="autoZero"/>
        <c:crossBetween val="midCat"/>
      </c:valAx>
      <c:spPr>
        <a:solidFill>
          <a:sysClr val="window" lastClr="FFFFFF"/>
        </a:solidFill>
      </c:spPr>
    </c:plotArea>
    <c:plotVisOnly val="1"/>
    <c:dispBlanksAs val="gap"/>
    <c:showDLblsOverMax val="0"/>
  </c:chart>
  <c:spPr>
    <a:ln>
      <a:noFill/>
    </a:ln>
  </c:spPr>
  <c:txPr>
    <a:bodyPr/>
    <a:lstStyle/>
    <a:p>
      <a:pPr>
        <a:defRPr sz="16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311409349831945E-2"/>
          <c:y val="4.697268467861037E-2"/>
          <c:w val="0.7129104942390676"/>
          <c:h val="0.8442570159499293"/>
        </c:manualLayout>
      </c:layout>
      <c:scatterChart>
        <c:scatterStyle val="lineMarker"/>
        <c:varyColors val="0"/>
        <c:ser>
          <c:idx val="1"/>
          <c:order val="0"/>
          <c:tx>
            <c:v>TMDL</c:v>
          </c:tx>
          <c:spPr>
            <a:ln w="28575">
              <a:noFill/>
            </a:ln>
          </c:spPr>
          <c:marker>
            <c:symbol val="none"/>
          </c:marker>
          <c:trendline>
            <c:name>TMDL allocation</c:name>
            <c:spPr>
              <a:ln w="25400">
                <a:solidFill>
                  <a:srgbClr val="FF0000"/>
                </a:solidFill>
                <a:prstDash val="sysDash"/>
              </a:ln>
            </c:spPr>
            <c:trendlineType val="linear"/>
            <c:dispRSqr val="0"/>
            <c:dispEq val="0"/>
          </c:trendline>
          <c:xVal>
            <c:numRef>
              <c:f>'TMDL comparison'!$J$25:$J$26</c:f>
              <c:numCache>
                <c:formatCode>General</c:formatCode>
                <c:ptCount val="2"/>
                <c:pt idx="0">
                  <c:v>0</c:v>
                </c:pt>
                <c:pt idx="1">
                  <c:v>20</c:v>
                </c:pt>
              </c:numCache>
            </c:numRef>
          </c:xVal>
          <c:yVal>
            <c:numRef>
              <c:f>'TMDL comparison'!$L$25:$L$26</c:f>
              <c:numCache>
                <c:formatCode>General</c:formatCode>
                <c:ptCount val="2"/>
                <c:pt idx="0">
                  <c:v>0.69</c:v>
                </c:pt>
                <c:pt idx="1">
                  <c:v>0.69</c:v>
                </c:pt>
              </c:numCache>
            </c:numRef>
          </c:yVal>
          <c:smooth val="0"/>
        </c:ser>
        <c:ser>
          <c:idx val="2"/>
          <c:order val="1"/>
          <c:tx>
            <c:v>May</c:v>
          </c:tx>
          <c:spPr>
            <a:ln w="28575">
              <a:noFill/>
            </a:ln>
          </c:spPr>
          <c:marker>
            <c:symbol val="triangle"/>
            <c:size val="8"/>
          </c:marker>
          <c:xVal>
            <c:numRef>
              <c:f>'053014'!$B$5:$B$16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'053014'!$AO$5:$AO$16</c:f>
              <c:numCache>
                <c:formatCode>0.0000</c:formatCode>
                <c:ptCount val="12"/>
                <c:pt idx="0">
                  <c:v>76.632036095999993</c:v>
                </c:pt>
                <c:pt idx="1">
                  <c:v>84.421225350000014</c:v>
                </c:pt>
                <c:pt idx="2">
                  <c:v>80.613156392999997</c:v>
                </c:pt>
                <c:pt idx="3">
                  <c:v>81.046242354000015</c:v>
                </c:pt>
                <c:pt idx="4">
                  <c:v>71.65744479739999</c:v>
                </c:pt>
                <c:pt idx="5">
                  <c:v>63.573365624999994</c:v>
                </c:pt>
                <c:pt idx="6">
                  <c:v>43.147211415000001</c:v>
                </c:pt>
                <c:pt idx="7">
                  <c:v>34.605171216000002</c:v>
                </c:pt>
                <c:pt idx="8">
                  <c:v>25.472778869999999</c:v>
                </c:pt>
                <c:pt idx="9">
                  <c:v>29.529201240000003</c:v>
                </c:pt>
                <c:pt idx="10">
                  <c:v>12.314989532999999</c:v>
                </c:pt>
                <c:pt idx="11">
                  <c:v>2.7219446099999995</c:v>
                </c:pt>
              </c:numCache>
            </c:numRef>
          </c:yVal>
          <c:smooth val="0"/>
        </c:ser>
        <c:ser>
          <c:idx val="3"/>
          <c:order val="2"/>
          <c:tx>
            <c:v>July</c:v>
          </c:tx>
          <c:spPr>
            <a:ln w="28575">
              <a:noFill/>
            </a:ln>
          </c:spPr>
          <c:marker>
            <c:symbol val="circle"/>
            <c:size val="8"/>
          </c:marker>
          <c:xVal>
            <c:numRef>
              <c:f>'072314'!$B$5:$B$16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'072314'!$AN$5:$AN$16</c:f>
              <c:numCache>
                <c:formatCode>0.0000</c:formatCode>
                <c:ptCount val="12"/>
                <c:pt idx="0">
                  <c:v>6.3709799999999994</c:v>
                </c:pt>
                <c:pt idx="1">
                  <c:v>6.9175259999999987</c:v>
                </c:pt>
                <c:pt idx="2">
                  <c:v>9.7512286666666661</c:v>
                </c:pt>
                <c:pt idx="3">
                  <c:v>20.159139</c:v>
                </c:pt>
                <c:pt idx="4">
                  <c:v>18.582563999999998</c:v>
                </c:pt>
                <c:pt idx="5">
                  <c:v>18.292312499999998</c:v>
                </c:pt>
                <c:pt idx="6">
                  <c:v>9.5726399999999998</c:v>
                </c:pt>
                <c:pt idx="9">
                  <c:v>3.1951919999999996</c:v>
                </c:pt>
              </c:numCache>
            </c:numRef>
          </c:yVal>
          <c:smooth val="0"/>
        </c:ser>
        <c:ser>
          <c:idx val="0"/>
          <c:order val="3"/>
          <c:tx>
            <c:v>October</c:v>
          </c:tx>
          <c:spPr>
            <a:ln w="28575">
              <a:noFill/>
            </a:ln>
          </c:spPr>
          <c:marker>
            <c:symbol val="diamond"/>
            <c:size val="8"/>
            <c:spPr>
              <a:solidFill>
                <a:schemeClr val="accent1"/>
              </a:solidFill>
              <a:ln>
                <a:solidFill>
                  <a:schemeClr val="accent1"/>
                </a:solidFill>
              </a:ln>
            </c:spPr>
          </c:marker>
          <c:xVal>
            <c:numRef>
              <c:f>'102814'!$B$4:$B$15</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'102814'!$AK$4:$AK$15</c:f>
              <c:numCache>
                <c:formatCode>0.0000</c:formatCode>
                <c:ptCount val="12"/>
                <c:pt idx="0">
                  <c:v>6.6812189675000004</c:v>
                </c:pt>
                <c:pt idx="1">
                  <c:v>9.3012273585000003</c:v>
                </c:pt>
                <c:pt idx="2">
                  <c:v>6.6745954659999995</c:v>
                </c:pt>
                <c:pt idx="3">
                  <c:v>8.3357817427499992</c:v>
                </c:pt>
                <c:pt idx="4">
                  <c:v>7.1611358087500001</c:v>
                </c:pt>
                <c:pt idx="5">
                  <c:v>6.2155694562499981</c:v>
                </c:pt>
                <c:pt idx="6">
                  <c:v>3.2492685225000004</c:v>
                </c:pt>
                <c:pt idx="9">
                  <c:v>0.73914565724999992</c:v>
                </c:pt>
              </c:numCache>
            </c:numRef>
          </c:yVal>
          <c:smooth val="0"/>
        </c:ser>
        <c:dLbls>
          <c:showLegendKey val="0"/>
          <c:showVal val="0"/>
          <c:showCatName val="0"/>
          <c:showSerName val="0"/>
          <c:showPercent val="0"/>
          <c:showBubbleSize val="0"/>
        </c:dLbls>
        <c:axId val="149578496"/>
        <c:axId val="149580800"/>
      </c:scatterChart>
      <c:valAx>
        <c:axId val="149578496"/>
        <c:scaling>
          <c:orientation val="minMax"/>
          <c:max val="20"/>
        </c:scaling>
        <c:delete val="0"/>
        <c:axPos val="b"/>
        <c:title>
          <c:tx>
            <c:rich>
              <a:bodyPr/>
              <a:lstStyle/>
              <a:p>
                <a:pPr>
                  <a:defRPr sz="1400"/>
                </a:pPr>
                <a:r>
                  <a:rPr lang="en-US" sz="1400"/>
                  <a:t>River Mile</a:t>
                </a:r>
              </a:p>
            </c:rich>
          </c:tx>
          <c:layout>
            <c:manualLayout>
              <c:xMode val="edge"/>
              <c:yMode val="edge"/>
              <c:x val="0.46227649663477882"/>
              <c:y val="0.94930839423169611"/>
            </c:manualLayout>
          </c:layout>
          <c:overlay val="0"/>
        </c:title>
        <c:numFmt formatCode="General" sourceLinked="1"/>
        <c:majorTickMark val="out"/>
        <c:minorTickMark val="none"/>
        <c:tickLblPos val="nextTo"/>
        <c:txPr>
          <a:bodyPr/>
          <a:lstStyle/>
          <a:p>
            <a:pPr>
              <a:defRPr sz="1400"/>
            </a:pPr>
            <a:endParaRPr lang="en-US"/>
          </a:p>
        </c:txPr>
        <c:crossAx val="149580800"/>
        <c:crosses val="autoZero"/>
        <c:crossBetween val="midCat"/>
      </c:valAx>
      <c:valAx>
        <c:axId val="149580800"/>
        <c:scaling>
          <c:orientation val="minMax"/>
        </c:scaling>
        <c:delete val="0"/>
        <c:axPos val="l"/>
        <c:majorGridlines/>
        <c:title>
          <c:tx>
            <c:rich>
              <a:bodyPr rot="-5400000" vert="horz"/>
              <a:lstStyle/>
              <a:p>
                <a:pPr>
                  <a:defRPr sz="1400" b="1"/>
                </a:pPr>
                <a:r>
                  <a:rPr lang="en-US" sz="1400" b="1"/>
                  <a:t>TP (lb/day)</a:t>
                </a:r>
              </a:p>
            </c:rich>
          </c:tx>
          <c:layout/>
          <c:overlay val="0"/>
        </c:title>
        <c:numFmt formatCode="General" sourceLinked="1"/>
        <c:majorTickMark val="out"/>
        <c:minorTickMark val="none"/>
        <c:tickLblPos val="nextTo"/>
        <c:txPr>
          <a:bodyPr/>
          <a:lstStyle/>
          <a:p>
            <a:pPr>
              <a:defRPr sz="1400"/>
            </a:pPr>
            <a:endParaRPr lang="en-US"/>
          </a:p>
        </c:txPr>
        <c:crossAx val="149578496"/>
        <c:crosses val="autoZero"/>
        <c:crossBetween val="midCat"/>
      </c:valAx>
      <c:spPr>
        <a:solidFill>
          <a:schemeClr val="bg1"/>
        </a:solidFill>
      </c:spPr>
    </c:plotArea>
    <c:legend>
      <c:legendPos val="t"/>
      <c:legendEntry>
        <c:idx val="0"/>
        <c:delete val="1"/>
      </c:legendEntry>
      <c:layout>
        <c:manualLayout>
          <c:xMode val="edge"/>
          <c:yMode val="edge"/>
          <c:x val="0.10072736809072391"/>
          <c:y val="6.6201376688710539E-2"/>
          <c:w val="0.23743822167123341"/>
          <c:h val="0.20215410950444146"/>
        </c:manualLayout>
      </c:layout>
      <c:overlay val="0"/>
      <c:spPr>
        <a:solidFill>
          <a:sysClr val="window" lastClr="FFFFFF"/>
        </a:solidFill>
        <a:ln>
          <a:solidFill>
            <a:sysClr val="windowText" lastClr="000000"/>
          </a:solidFill>
        </a:ln>
      </c:spPr>
      <c:txPr>
        <a:bodyPr/>
        <a:lstStyle/>
        <a:p>
          <a:pPr>
            <a:defRPr sz="1400"/>
          </a:pPr>
          <a:endParaRPr lang="en-US"/>
        </a:p>
      </c:txPr>
    </c:legend>
    <c:plotVisOnly val="1"/>
    <c:dispBlanksAs val="gap"/>
    <c:showDLblsOverMax val="0"/>
  </c:chart>
  <c:spPr>
    <a:solidFill>
      <a:schemeClr val="tx2">
        <a:lumMod val="25000"/>
        <a:lumOff val="75000"/>
      </a:schemeClr>
    </a:solidFill>
    <a:ln>
      <a:solidFill>
        <a:schemeClr val="tx1"/>
      </a:solidFill>
    </a:ln>
  </c:sp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665671101457142E-2"/>
          <c:y val="0.12712542974381721"/>
          <c:w val="0.3868615938093945"/>
          <c:h val="0.74613359949724589"/>
        </c:manualLayout>
      </c:layout>
      <c:scatterChart>
        <c:scatterStyle val="lineMarker"/>
        <c:varyColors val="0"/>
        <c:ser>
          <c:idx val="0"/>
          <c:order val="0"/>
          <c:tx>
            <c:v>May</c:v>
          </c:tx>
          <c:spPr>
            <a:ln w="28575">
              <a:noFill/>
            </a:ln>
          </c:spPr>
          <c:marker>
            <c:symbol val="triangle"/>
            <c:size val="8"/>
            <c:spPr>
              <a:solidFill>
                <a:schemeClr val="accent3"/>
              </a:solidFill>
              <a:ln>
                <a:solidFill>
                  <a:schemeClr val="accent3"/>
                </a:solidFill>
              </a:ln>
            </c:spPr>
          </c:marker>
          <c:xVal>
            <c:numRef>
              <c:f>'053014'!$B$5:$B$16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'053014'!$AI$5:$AI$16</c:f>
              <c:numCache>
                <c:formatCode>General</c:formatCode>
                <c:ptCount val="12"/>
                <c:pt idx="0">
                  <c:v>0.76800000000000002</c:v>
                </c:pt>
                <c:pt idx="1">
                  <c:v>0.72899999999999998</c:v>
                </c:pt>
                <c:pt idx="2">
                  <c:v>0.73299999999999998</c:v>
                </c:pt>
                <c:pt idx="3">
                  <c:v>0.63300000000000001</c:v>
                </c:pt>
                <c:pt idx="4">
                  <c:v>0.60099999999999998</c:v>
                </c:pt>
                <c:pt idx="5">
                  <c:v>0.57499999999999996</c:v>
                </c:pt>
                <c:pt idx="6">
                  <c:v>0.379</c:v>
                </c:pt>
                <c:pt idx="7">
                  <c:v>0.33600000000000002</c:v>
                </c:pt>
                <c:pt idx="8">
                  <c:v>0.33400000000000002</c:v>
                </c:pt>
                <c:pt idx="9">
                  <c:v>0.33300000000000002</c:v>
                </c:pt>
                <c:pt idx="10">
                  <c:v>0.29299999999999998</c:v>
                </c:pt>
                <c:pt idx="11">
                  <c:v>0.26400000000000001</c:v>
                </c:pt>
              </c:numCache>
            </c:numRef>
          </c:yVal>
          <c:smooth val="0"/>
        </c:ser>
        <c:ser>
          <c:idx val="1"/>
          <c:order val="1"/>
          <c:tx>
            <c:v>July</c:v>
          </c:tx>
          <c:spPr>
            <a:ln w="28575">
              <a:noFill/>
            </a:ln>
          </c:spPr>
          <c:marker>
            <c:symbol val="circle"/>
            <c:size val="7"/>
            <c:spPr>
              <a:solidFill>
                <a:schemeClr val="accent4"/>
              </a:solidFill>
              <a:ln>
                <a:solidFill>
                  <a:schemeClr val="accent4"/>
                </a:solidFill>
              </a:ln>
            </c:spPr>
          </c:marker>
          <c:xVal>
            <c:numRef>
              <c:f>'072314'!$B$5:$B$16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'072314'!$AH$5:$AH$16</c:f>
              <c:numCache>
                <c:formatCode>General</c:formatCode>
                <c:ptCount val="12"/>
                <c:pt idx="0">
                  <c:v>0.78800000000000003</c:v>
                </c:pt>
                <c:pt idx="1">
                  <c:v>0.71299999999999997</c:v>
                </c:pt>
                <c:pt idx="2" formatCode="0.000">
                  <c:v>0.82233333333333336</c:v>
                </c:pt>
                <c:pt idx="3" formatCode="0.000">
                  <c:v>0.71924999999999994</c:v>
                </c:pt>
                <c:pt idx="4">
                  <c:v>0.67600000000000005</c:v>
                </c:pt>
                <c:pt idx="5" formatCode="0.000">
                  <c:v>0.67874999999999996</c:v>
                </c:pt>
                <c:pt idx="6">
                  <c:v>0.48</c:v>
                </c:pt>
                <c:pt idx="9">
                  <c:v>0.312</c:v>
                </c:pt>
              </c:numCache>
            </c:numRef>
          </c:yVal>
          <c:smooth val="0"/>
        </c:ser>
        <c:ser>
          <c:idx val="2"/>
          <c:order val="2"/>
          <c:tx>
            <c:v>TMDL water quality target</c:v>
          </c:tx>
          <c:spPr>
            <a:ln w="28575">
              <a:noFill/>
            </a:ln>
          </c:spPr>
          <c:marker>
            <c:symbol val="none"/>
          </c:marker>
          <c:trendline>
            <c:name>Water quality target</c:name>
            <c:spPr>
              <a:ln w="25400">
                <a:prstDash val="sysDot"/>
              </a:ln>
            </c:spPr>
            <c:trendlineType val="linear"/>
            <c:dispRSqr val="0"/>
            <c:dispEq val="0"/>
          </c:trendline>
          <c:xVal>
            <c:numRef>
              <c:f>'Phosphorous_river mile'!$I$34:$I$35</c:f>
              <c:numCache>
                <c:formatCode>General</c:formatCode>
                <c:ptCount val="2"/>
                <c:pt idx="0">
                  <c:v>0</c:v>
                </c:pt>
                <c:pt idx="1">
                  <c:v>20</c:v>
                </c:pt>
              </c:numCache>
            </c:numRef>
          </c:xVal>
          <c:yVal>
            <c:numRef>
              <c:f>'Phosphorous_river mile'!$J$34:$J$35</c:f>
              <c:numCache>
                <c:formatCode>General</c:formatCode>
                <c:ptCount val="2"/>
                <c:pt idx="0">
                  <c:v>0.03</c:v>
                </c:pt>
                <c:pt idx="1">
                  <c:v>0.03</c:v>
                </c:pt>
              </c:numCache>
            </c:numRef>
          </c:yVal>
          <c:smooth val="0"/>
        </c:ser>
        <c:ser>
          <c:idx val="3"/>
          <c:order val="3"/>
          <c:tx>
            <c:v>October</c:v>
          </c:tx>
          <c:spPr>
            <a:ln w="28575">
              <a:noFill/>
            </a:ln>
          </c:spPr>
          <c:marker>
            <c:symbol val="diamond"/>
            <c:size val="7"/>
            <c:spPr>
              <a:solidFill>
                <a:schemeClr val="accent1"/>
              </a:solidFill>
              <a:ln>
                <a:solidFill>
                  <a:schemeClr val="accent1"/>
                </a:solidFill>
              </a:ln>
            </c:spPr>
          </c:marker>
          <c:xVal>
            <c:numRef>
              <c:f>'102814'!$B$4:$B$15</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'102814'!$AE$4:$AE$15</c:f>
              <c:numCache>
                <c:formatCode>General</c:formatCode>
                <c:ptCount val="12"/>
                <c:pt idx="0">
                  <c:v>0.434</c:v>
                </c:pt>
                <c:pt idx="1">
                  <c:v>0.41099999999999998</c:v>
                </c:pt>
                <c:pt idx="2" formatCode="0.000">
                  <c:v>0.42099999999999999</c:v>
                </c:pt>
                <c:pt idx="3" formatCode="0.000">
                  <c:v>0.44950000000000001</c:v>
                </c:pt>
                <c:pt idx="4">
                  <c:v>0.41899999999999998</c:v>
                </c:pt>
                <c:pt idx="5" formatCode="0.000">
                  <c:v>0.42699999999999999</c:v>
                </c:pt>
                <c:pt idx="6">
                  <c:v>0.33150000000000002</c:v>
                </c:pt>
                <c:pt idx="9">
                  <c:v>0.25950000000000001</c:v>
                </c:pt>
              </c:numCache>
            </c:numRef>
          </c:yVal>
          <c:smooth val="0"/>
        </c:ser>
        <c:dLbls>
          <c:showLegendKey val="0"/>
          <c:showVal val="0"/>
          <c:showCatName val="0"/>
          <c:showSerName val="0"/>
          <c:showPercent val="0"/>
          <c:showBubbleSize val="0"/>
        </c:dLbls>
        <c:axId val="157098752"/>
        <c:axId val="157101056"/>
      </c:scatterChart>
      <c:valAx>
        <c:axId val="157098752"/>
        <c:scaling>
          <c:orientation val="minMax"/>
          <c:max val="20"/>
        </c:scaling>
        <c:delete val="0"/>
        <c:axPos val="b"/>
        <c:title>
          <c:tx>
            <c:rich>
              <a:bodyPr/>
              <a:lstStyle/>
              <a:p>
                <a:pPr>
                  <a:defRPr/>
                </a:pPr>
                <a:r>
                  <a:rPr lang="en-US"/>
                  <a:t>River Mile</a:t>
                </a:r>
              </a:p>
            </c:rich>
          </c:tx>
          <c:layout>
            <c:manualLayout>
              <c:xMode val="edge"/>
              <c:yMode val="edge"/>
              <c:x val="0.4646567562675355"/>
              <c:y val="0.94411999556393478"/>
            </c:manualLayout>
          </c:layout>
          <c:overlay val="0"/>
        </c:title>
        <c:numFmt formatCode="General" sourceLinked="0"/>
        <c:majorTickMark val="out"/>
        <c:minorTickMark val="none"/>
        <c:tickLblPos val="nextTo"/>
        <c:crossAx val="157101056"/>
        <c:crosses val="autoZero"/>
        <c:crossBetween val="midCat"/>
      </c:valAx>
      <c:valAx>
        <c:axId val="157101056"/>
        <c:scaling>
          <c:orientation val="minMax"/>
        </c:scaling>
        <c:delete val="0"/>
        <c:axPos val="l"/>
        <c:majorGridlines/>
        <c:title>
          <c:tx>
            <c:rich>
              <a:bodyPr rot="-5400000" vert="horz"/>
              <a:lstStyle/>
              <a:p>
                <a:pPr>
                  <a:defRPr/>
                </a:pPr>
                <a:r>
                  <a:rPr lang="en-US"/>
                  <a:t>Total Phosphorous (mg/L)</a:t>
                </a:r>
              </a:p>
            </c:rich>
          </c:tx>
          <c:layout>
            <c:manualLayout>
              <c:xMode val="edge"/>
              <c:yMode val="edge"/>
              <c:x val="0"/>
              <c:y val="0.31092956568089658"/>
            </c:manualLayout>
          </c:layout>
          <c:overlay val="0"/>
        </c:title>
        <c:numFmt formatCode="General" sourceLinked="1"/>
        <c:majorTickMark val="out"/>
        <c:minorTickMark val="none"/>
        <c:tickLblPos val="nextTo"/>
        <c:crossAx val="157098752"/>
        <c:crosses val="autoZero"/>
        <c:crossBetween val="midCat"/>
      </c:valAx>
      <c:spPr>
        <a:solidFill>
          <a:sysClr val="window" lastClr="FFFFFF"/>
        </a:solidFill>
      </c:spPr>
    </c:plotArea>
    <c:legend>
      <c:legendPos val="t"/>
      <c:legendEntry>
        <c:idx val="2"/>
        <c:delete val="1"/>
      </c:legendEntry>
      <c:layout>
        <c:manualLayout>
          <c:xMode val="edge"/>
          <c:yMode val="edge"/>
          <c:x val="0.14628043261833648"/>
          <c:y val="9.1053935159513544E-3"/>
          <c:w val="0.77557239924448695"/>
          <c:h val="5.3800414032752951E-2"/>
        </c:manualLayout>
      </c:layout>
      <c:overlay val="0"/>
    </c:legend>
    <c:plotVisOnly val="1"/>
    <c:dispBlanksAs val="gap"/>
    <c:showDLblsOverMax val="0"/>
  </c:chart>
  <c:spPr>
    <a:solidFill>
      <a:sysClr val="window" lastClr="FFFFFF">
        <a:lumMod val="75000"/>
      </a:sysClr>
    </a:solidFill>
    <a:ln>
      <a:noFill/>
    </a:ln>
  </c:spPr>
  <c:txPr>
    <a:bodyPr/>
    <a:lstStyle/>
    <a:p>
      <a:pPr>
        <a:defRPr sz="16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115915467463119"/>
          <c:y val="0.166470180810732"/>
          <c:w val="0.78356932754095399"/>
          <c:h val="0.68142588947214944"/>
        </c:manualLayout>
      </c:layout>
      <c:scatterChart>
        <c:scatterStyle val="lineMarker"/>
        <c:varyColors val="0"/>
        <c:ser>
          <c:idx val="0"/>
          <c:order val="0"/>
          <c:tx>
            <c:v>May</c:v>
          </c:tx>
          <c:spPr>
            <a:ln w="28575">
              <a:noFill/>
            </a:ln>
          </c:spPr>
          <c:marker>
            <c:symbol val="triangle"/>
            <c:size val="8"/>
            <c:spPr>
              <a:solidFill>
                <a:schemeClr val="accent3"/>
              </a:solidFill>
              <a:ln>
                <a:solidFill>
                  <a:schemeClr val="accent3"/>
                </a:solidFill>
              </a:ln>
            </c:spPr>
          </c:marker>
          <c:xVal>
            <c:numRef>
              <c:f>'053014'!$B$5:$B$16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'053014'!$M$5:$M$16</c:f>
              <c:numCache>
                <c:formatCode>0.00</c:formatCode>
                <c:ptCount val="12"/>
                <c:pt idx="0">
                  <c:v>18.5123</c:v>
                </c:pt>
                <c:pt idx="1">
                  <c:v>21.485000000000003</c:v>
                </c:pt>
                <c:pt idx="2">
                  <c:v>20.4039</c:v>
                </c:pt>
                <c:pt idx="3">
                  <c:v>23.754200000000004</c:v>
                </c:pt>
                <c:pt idx="4">
                  <c:v>22.120660000000001</c:v>
                </c:pt>
                <c:pt idx="5">
                  <c:v>20.512500000000003</c:v>
                </c:pt>
                <c:pt idx="6">
                  <c:v>21.121500000000001</c:v>
                </c:pt>
                <c:pt idx="7">
                  <c:v>19.107900000000001</c:v>
                </c:pt>
                <c:pt idx="8">
                  <c:v>14.1495</c:v>
                </c:pt>
                <c:pt idx="9">
                  <c:v>16.452000000000002</c:v>
                </c:pt>
                <c:pt idx="10">
                  <c:v>7.7978999999999994</c:v>
                </c:pt>
                <c:pt idx="11">
                  <c:v>1.9128749999999999</c:v>
                </c:pt>
              </c:numCache>
            </c:numRef>
          </c:yVal>
          <c:smooth val="0"/>
        </c:ser>
        <c:ser>
          <c:idx val="1"/>
          <c:order val="1"/>
          <c:tx>
            <c:v>July</c:v>
          </c:tx>
          <c:spPr>
            <a:ln w="28575">
              <a:noFill/>
            </a:ln>
          </c:spPr>
          <c:marker>
            <c:symbol val="circle"/>
            <c:size val="8"/>
            <c:spPr>
              <a:solidFill>
                <a:schemeClr val="accent4"/>
              </a:solidFill>
              <a:ln>
                <a:solidFill>
                  <a:schemeClr val="accent4"/>
                </a:solidFill>
              </a:ln>
            </c:spPr>
          </c:marker>
          <c:xVal>
            <c:numRef>
              <c:f>'072314'!$B$5:$B$16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'072314'!$M$5:$M$14</c:f>
              <c:numCache>
                <c:formatCode>0.00</c:formatCode>
                <c:ptCount val="10"/>
                <c:pt idx="0">
                  <c:v>1.5</c:v>
                </c:pt>
                <c:pt idx="1">
                  <c:v>1.8</c:v>
                </c:pt>
                <c:pt idx="2">
                  <c:v>2.2000000000000002</c:v>
                </c:pt>
                <c:pt idx="3">
                  <c:v>5.2</c:v>
                </c:pt>
                <c:pt idx="4">
                  <c:v>5.0999999999999996</c:v>
                </c:pt>
                <c:pt idx="5">
                  <c:v>5</c:v>
                </c:pt>
                <c:pt idx="6">
                  <c:v>3.7</c:v>
                </c:pt>
                <c:pt idx="9">
                  <c:v>1.9</c:v>
                </c:pt>
              </c:numCache>
            </c:numRef>
          </c:yVal>
          <c:smooth val="0"/>
        </c:ser>
        <c:ser>
          <c:idx val="2"/>
          <c:order val="2"/>
          <c:tx>
            <c:v>October</c:v>
          </c:tx>
          <c:spPr>
            <a:ln w="28575">
              <a:noFill/>
            </a:ln>
          </c:spPr>
          <c:marker>
            <c:symbol val="diamond"/>
            <c:size val="8"/>
            <c:spPr>
              <a:solidFill>
                <a:schemeClr val="accent1"/>
              </a:solidFill>
              <a:ln>
                <a:solidFill>
                  <a:schemeClr val="accent1"/>
                </a:solidFill>
              </a:ln>
            </c:spPr>
          </c:marker>
          <c:xVal>
            <c:numRef>
              <c:f>'102814'!$B$4:$B$15</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'102814'!$M$4:$M$15</c:f>
              <c:numCache>
                <c:formatCode>0.00</c:formatCode>
                <c:ptCount val="12"/>
                <c:pt idx="0" formatCode="0.000">
                  <c:v>2.8561250000000005</c:v>
                </c:pt>
                <c:pt idx="1">
                  <c:v>4.1986500000000007</c:v>
                </c:pt>
                <c:pt idx="2">
                  <c:v>2.9414000000000002</c:v>
                </c:pt>
                <c:pt idx="3">
                  <c:v>3.44055</c:v>
                </c:pt>
                <c:pt idx="4">
                  <c:v>3.1708750000000006</c:v>
                </c:pt>
                <c:pt idx="5">
                  <c:v>2.7006249999999996</c:v>
                </c:pt>
                <c:pt idx="6">
                  <c:v>1.8185000000000002</c:v>
                </c:pt>
                <c:pt idx="9">
                  <c:v>0.52844999999999998</c:v>
                </c:pt>
              </c:numCache>
            </c:numRef>
          </c:yVal>
          <c:smooth val="0"/>
        </c:ser>
        <c:dLbls>
          <c:showLegendKey val="0"/>
          <c:showVal val="0"/>
          <c:showCatName val="0"/>
          <c:showSerName val="0"/>
          <c:showPercent val="0"/>
          <c:showBubbleSize val="0"/>
        </c:dLbls>
        <c:axId val="157143808"/>
        <c:axId val="157145728"/>
      </c:scatterChart>
      <c:valAx>
        <c:axId val="157143808"/>
        <c:scaling>
          <c:orientation val="minMax"/>
        </c:scaling>
        <c:delete val="0"/>
        <c:axPos val="b"/>
        <c:numFmt formatCode="General" sourceLinked="0"/>
        <c:majorTickMark val="out"/>
        <c:minorTickMark val="none"/>
        <c:tickLblPos val="nextTo"/>
        <c:crossAx val="157145728"/>
        <c:crosses val="autoZero"/>
        <c:crossBetween val="midCat"/>
      </c:valAx>
      <c:valAx>
        <c:axId val="157145728"/>
        <c:scaling>
          <c:orientation val="minMax"/>
        </c:scaling>
        <c:delete val="0"/>
        <c:axPos val="l"/>
        <c:majorGridlines/>
        <c:title>
          <c:tx>
            <c:rich>
              <a:bodyPr rot="-5400000" vert="horz"/>
              <a:lstStyle/>
              <a:p>
                <a:pPr>
                  <a:defRPr/>
                </a:pPr>
                <a:r>
                  <a:rPr lang="en-US"/>
                  <a:t>Flow rate (cfs)</a:t>
                </a:r>
              </a:p>
            </c:rich>
          </c:tx>
          <c:layout>
            <c:manualLayout>
              <c:xMode val="edge"/>
              <c:yMode val="edge"/>
              <c:x val="2.2988505747126436E-2"/>
              <c:y val="0.35498687664042"/>
            </c:manualLayout>
          </c:layout>
          <c:overlay val="0"/>
        </c:title>
        <c:numFmt formatCode="General" sourceLinked="0"/>
        <c:majorTickMark val="out"/>
        <c:minorTickMark val="none"/>
        <c:tickLblPos val="nextTo"/>
        <c:crossAx val="157143808"/>
        <c:crosses val="autoZero"/>
        <c:crossBetween val="midCat"/>
      </c:valAx>
      <c:spPr>
        <a:solidFill>
          <a:sysClr val="window" lastClr="FFFFFF"/>
        </a:solidFill>
      </c:spPr>
    </c:plotArea>
    <c:plotVisOnly val="1"/>
    <c:dispBlanksAs val="gap"/>
    <c:showDLblsOverMax val="0"/>
  </c:chart>
  <c:spPr>
    <a:ln>
      <a:noFill/>
    </a:ln>
  </c:spPr>
  <c:txPr>
    <a:bodyPr/>
    <a:lstStyle/>
    <a:p>
      <a:pPr>
        <a:defRPr sz="16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May</a:t>
            </a:r>
          </a:p>
        </c:rich>
      </c:tx>
      <c:layout>
        <c:manualLayout>
          <c:xMode val="edge"/>
          <c:yMode val="edge"/>
          <c:x val="0.2050126588158781"/>
          <c:y val="9.947580748726223E-2"/>
        </c:manualLayout>
      </c:layout>
      <c:overlay val="0"/>
    </c:title>
    <c:autoTitleDeleted val="0"/>
    <c:plotArea>
      <c:layout>
        <c:manualLayout>
          <c:layoutTarget val="inner"/>
          <c:xMode val="edge"/>
          <c:yMode val="edge"/>
          <c:x val="9.5074860207691445E-2"/>
          <c:y val="0.16580881299120159"/>
          <c:w val="0.27942759328996913"/>
          <c:h val="0.67569386781197804"/>
        </c:manualLayout>
      </c:layout>
      <c:scatterChart>
        <c:scatterStyle val="lineMarker"/>
        <c:varyColors val="0"/>
        <c:ser>
          <c:idx val="1"/>
          <c:order val="0"/>
          <c:tx>
            <c:v>NO3+NO2</c:v>
          </c:tx>
          <c:spPr>
            <a:ln w="28575">
              <a:noFill/>
            </a:ln>
          </c:spPr>
          <c:marker>
            <c:symbol val="diamond"/>
            <c:size val="7"/>
          </c:marker>
          <c:xVal>
            <c:numRef>
              <c:f>'053014'!$B$5:$B$16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'053014'!$AL$5:$AL$16</c:f>
              <c:numCache>
                <c:formatCode>General</c:formatCode>
                <c:ptCount val="12"/>
                <c:pt idx="0">
                  <c:v>0.42299999999999999</c:v>
                </c:pt>
                <c:pt idx="1">
                  <c:v>0.438</c:v>
                </c:pt>
                <c:pt idx="2">
                  <c:v>0.4</c:v>
                </c:pt>
                <c:pt idx="3">
                  <c:v>0.41199999999999998</c:v>
                </c:pt>
                <c:pt idx="4">
                  <c:v>0.41399999999999998</c:v>
                </c:pt>
                <c:pt idx="5">
                  <c:v>0.40899999999999997</c:v>
                </c:pt>
                <c:pt idx="6">
                  <c:v>0.33200000000000002</c:v>
                </c:pt>
                <c:pt idx="7">
                  <c:v>0.36499999999999999</c:v>
                </c:pt>
                <c:pt idx="8">
                  <c:v>0.309</c:v>
                </c:pt>
                <c:pt idx="9">
                  <c:v>0.32700000000000001</c:v>
                </c:pt>
                <c:pt idx="10">
                  <c:v>0.316</c:v>
                </c:pt>
                <c:pt idx="11">
                  <c:v>0.32100000000000001</c:v>
                </c:pt>
              </c:numCache>
            </c:numRef>
          </c:yVal>
          <c:smooth val="0"/>
        </c:ser>
        <c:ser>
          <c:idx val="3"/>
          <c:order val="1"/>
          <c:tx>
            <c:v>Organic N</c:v>
          </c:tx>
          <c:spPr>
            <a:ln w="28575">
              <a:noFill/>
            </a:ln>
          </c:spPr>
          <c:marker>
            <c:symbol val="circle"/>
            <c:size val="7"/>
            <c:spPr>
              <a:solidFill>
                <a:schemeClr val="accent3">
                  <a:lumMod val="75000"/>
                </a:schemeClr>
              </a:solidFill>
            </c:spPr>
          </c:marker>
          <c:xVal>
            <c:numRef>
              <c:f>'053014'!$B$5:$B$16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'053014'!$AO$5:$AO$16</c:f>
              <c:numCache>
                <c:formatCode>General</c:formatCode>
                <c:ptCount val="12"/>
                <c:pt idx="0">
                  <c:v>1.0250000000000001</c:v>
                </c:pt>
                <c:pt idx="1">
                  <c:v>0.747</c:v>
                </c:pt>
                <c:pt idx="2">
                  <c:v>0.83799999999999997</c:v>
                </c:pt>
                <c:pt idx="3">
                  <c:v>0.70899999999999996</c:v>
                </c:pt>
                <c:pt idx="4">
                  <c:v>0.48599999999999999</c:v>
                </c:pt>
                <c:pt idx="5">
                  <c:v>0.53200000000000003</c:v>
                </c:pt>
                <c:pt idx="6">
                  <c:v>0.52700000000000002</c:v>
                </c:pt>
                <c:pt idx="7">
                  <c:v>0.42599999999999999</c:v>
                </c:pt>
                <c:pt idx="8">
                  <c:v>0.32799999999999996</c:v>
                </c:pt>
                <c:pt idx="9">
                  <c:v>0.33099999999999996</c:v>
                </c:pt>
                <c:pt idx="10">
                  <c:v>0.316</c:v>
                </c:pt>
                <c:pt idx="11">
                  <c:v>0.47899999999999998</c:v>
                </c:pt>
              </c:numCache>
            </c:numRef>
          </c:yVal>
          <c:smooth val="0"/>
        </c:ser>
        <c:dLbls>
          <c:showLegendKey val="0"/>
          <c:showVal val="0"/>
          <c:showCatName val="0"/>
          <c:showSerName val="0"/>
          <c:showPercent val="0"/>
          <c:showBubbleSize val="0"/>
        </c:dLbls>
        <c:axId val="78076544"/>
        <c:axId val="78079104"/>
        <c:extLst>
          <c:ext xmlns:c15="http://schemas.microsoft.com/office/drawing/2012/chart" uri="{02D57815-91ED-43cb-92C2-25804820EDAC}">
            <c15:filteredScatterSeries>
              <c15:ser>
                <c:idx val="2"/>
                <c:order val="1"/>
                <c:tx>
                  <c:v>Ammonia</c:v>
                </c:tx>
                <c:spPr>
                  <a:ln w="28575">
                    <a:noFill/>
                  </a:ln>
                </c:spPr>
                <c:xVal>
                  <c:numRef>
                    <c:extLst>
                      <c:ext uri="{02D57815-91ED-43cb-92C2-25804820EDAC}">
                        <c15:formulaRef>
                          <c15:sqref>'053014'!$B$5:$B$16</c15:sqref>
                        </c15:formulaRef>
                      </c:ext>
                    </c:extLst>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extLst>
                      <c:ext uri="{02D57815-91ED-43cb-92C2-25804820EDAC}">
                        <c15:formulaRef>
                          <c15:sqref>'053014'!$AJ$5:$AJ$16</c15:sqref>
                        </c15:formulaRef>
                      </c:ext>
                    </c:extLst>
                    <c:numCache>
                      <c:formatCode>General</c:formatCode>
                      <c:ptCount val="12"/>
                      <c:pt idx="0">
                        <c:v>3.5000000000000003E-2</c:v>
                      </c:pt>
                      <c:pt idx="1">
                        <c:v>3.4000000000000002E-2</c:v>
                      </c:pt>
                      <c:pt idx="2">
                        <c:v>3.5000000000000003E-2</c:v>
                      </c:pt>
                      <c:pt idx="3">
                        <c:v>3.1E-2</c:v>
                      </c:pt>
                      <c:pt idx="4">
                        <c:v>0.03</c:v>
                      </c:pt>
                      <c:pt idx="5">
                        <c:v>2.9000000000000001E-2</c:v>
                      </c:pt>
                      <c:pt idx="6">
                        <c:v>2.3E-2</c:v>
                      </c:pt>
                      <c:pt idx="7">
                        <c:v>2.3E-2</c:v>
                      </c:pt>
                      <c:pt idx="8">
                        <c:v>2.4E-2</c:v>
                      </c:pt>
                      <c:pt idx="9">
                        <c:v>2.1000000000000001E-2</c:v>
                      </c:pt>
                      <c:pt idx="10">
                        <c:v>1.7000000000000001E-2</c:v>
                      </c:pt>
                      <c:pt idx="11">
                        <c:v>1.4999999999999999E-2</c:v>
                      </c:pt>
                    </c:numCache>
                  </c:numRef>
                </c:yVal>
                <c:smooth val="0"/>
              </c15:ser>
            </c15:filteredScatterSeries>
          </c:ext>
        </c:extLst>
      </c:scatterChart>
      <c:valAx>
        <c:axId val="78076544"/>
        <c:scaling>
          <c:orientation val="minMax"/>
        </c:scaling>
        <c:delete val="0"/>
        <c:axPos val="b"/>
        <c:title>
          <c:tx>
            <c:rich>
              <a:bodyPr/>
              <a:lstStyle/>
              <a:p>
                <a:pPr>
                  <a:defRPr/>
                </a:pPr>
                <a:r>
                  <a:rPr lang="en-US"/>
                  <a:t>River Mile</a:t>
                </a:r>
              </a:p>
            </c:rich>
          </c:tx>
          <c:layout>
            <c:manualLayout>
              <c:xMode val="edge"/>
              <c:yMode val="edge"/>
              <c:x val="0.50408902980047843"/>
              <c:y val="0.94532419076403273"/>
            </c:manualLayout>
          </c:layout>
          <c:overlay val="0"/>
        </c:title>
        <c:numFmt formatCode="General" sourceLinked="0"/>
        <c:majorTickMark val="out"/>
        <c:minorTickMark val="none"/>
        <c:tickLblPos val="nextTo"/>
        <c:txPr>
          <a:bodyPr rot="-2700000"/>
          <a:lstStyle/>
          <a:p>
            <a:pPr>
              <a:defRPr sz="1400"/>
            </a:pPr>
            <a:endParaRPr lang="en-US"/>
          </a:p>
        </c:txPr>
        <c:crossAx val="78079104"/>
        <c:crosses val="autoZero"/>
        <c:crossBetween val="midCat"/>
        <c:majorUnit val="2"/>
      </c:valAx>
      <c:valAx>
        <c:axId val="78079104"/>
        <c:scaling>
          <c:orientation val="minMax"/>
        </c:scaling>
        <c:delete val="0"/>
        <c:axPos val="l"/>
        <c:majorGridlines/>
        <c:title>
          <c:tx>
            <c:rich>
              <a:bodyPr rot="-5400000" vert="horz"/>
              <a:lstStyle/>
              <a:p>
                <a:pPr>
                  <a:defRPr/>
                </a:pPr>
                <a:r>
                  <a:rPr lang="en-US"/>
                  <a:t>Nitrogen Concentration (mg/L)</a:t>
                </a:r>
              </a:p>
            </c:rich>
          </c:tx>
          <c:layout>
            <c:manualLayout>
              <c:xMode val="edge"/>
              <c:yMode val="edge"/>
              <c:x val="4.7213899147562303E-3"/>
              <c:y val="0.1673703173466953"/>
            </c:manualLayout>
          </c:layout>
          <c:overlay val="0"/>
        </c:title>
        <c:numFmt formatCode="General" sourceLinked="1"/>
        <c:majorTickMark val="out"/>
        <c:minorTickMark val="none"/>
        <c:tickLblPos val="low"/>
        <c:crossAx val="78076544"/>
        <c:crosses val="autoZero"/>
        <c:crossBetween val="midCat"/>
      </c:valAx>
      <c:spPr>
        <a:solidFill>
          <a:sysClr val="window" lastClr="FFFFFF"/>
        </a:solidFill>
      </c:spPr>
    </c:plotArea>
    <c:legend>
      <c:legendPos val="r"/>
      <c:layout>
        <c:manualLayout>
          <c:xMode val="edge"/>
          <c:yMode val="edge"/>
          <c:x val="0.33741766518315641"/>
          <c:y val="1.2260023617664201E-3"/>
          <c:w val="0.39338164587833602"/>
          <c:h val="7.0265695673977294E-2"/>
        </c:manualLayout>
      </c:layout>
      <c:overlay val="0"/>
      <c:spPr>
        <a:solidFill>
          <a:srgbClr val="EBEBEB"/>
        </a:solidFill>
      </c:spPr>
    </c:legend>
    <c:plotVisOnly val="1"/>
    <c:dispBlanksAs val="gap"/>
    <c:showDLblsOverMax val="0"/>
  </c:chart>
  <c:spPr>
    <a:solidFill>
      <a:sysClr val="window" lastClr="FFFFFF">
        <a:lumMod val="75000"/>
      </a:sysClr>
    </a:solidFill>
  </c:spPr>
  <c:txPr>
    <a:bodyPr/>
    <a:lstStyle/>
    <a:p>
      <a:pPr>
        <a:defRPr sz="1600"/>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July</a:t>
            </a:r>
          </a:p>
        </c:rich>
      </c:tx>
      <c:layout>
        <c:manualLayout>
          <c:xMode val="edge"/>
          <c:yMode val="edge"/>
          <c:x val="0.28443744531933507"/>
          <c:y val="0"/>
        </c:manualLayout>
      </c:layout>
      <c:overlay val="0"/>
    </c:title>
    <c:autoTitleDeleted val="0"/>
    <c:plotArea>
      <c:layout>
        <c:manualLayout>
          <c:layoutTarget val="inner"/>
          <c:xMode val="edge"/>
          <c:yMode val="edge"/>
          <c:x val="8.4557961504811915E-2"/>
          <c:y val="9.2777846128608926E-2"/>
          <c:w val="0.56416535433070869"/>
          <c:h val="0.78161253280839893"/>
        </c:manualLayout>
      </c:layout>
      <c:scatterChart>
        <c:scatterStyle val="lineMarker"/>
        <c:varyColors val="0"/>
        <c:ser>
          <c:idx val="1"/>
          <c:order val="0"/>
          <c:tx>
            <c:v>NO3+NO2</c:v>
          </c:tx>
          <c:spPr>
            <a:ln w="28575">
              <a:noFill/>
            </a:ln>
          </c:spPr>
          <c:marker>
            <c:symbol val="diamond"/>
            <c:size val="7"/>
          </c:marker>
          <c:xVal>
            <c:numRef>
              <c:f>'053014'!$B$5:$B$16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'072314'!$AK$5:$AK$16</c:f>
              <c:numCache>
                <c:formatCode>General</c:formatCode>
                <c:ptCount val="12"/>
                <c:pt idx="0">
                  <c:v>0.45400000000000001</c:v>
                </c:pt>
                <c:pt idx="1">
                  <c:v>0.41</c:v>
                </c:pt>
                <c:pt idx="2" formatCode="0.000">
                  <c:v>0.48399999999999999</c:v>
                </c:pt>
                <c:pt idx="3" formatCode="0.000">
                  <c:v>0.39174999999999999</c:v>
                </c:pt>
                <c:pt idx="4">
                  <c:v>0.33700000000000002</c:v>
                </c:pt>
                <c:pt idx="5" formatCode="0.000">
                  <c:v>0.35075000000000001</c:v>
                </c:pt>
                <c:pt idx="6">
                  <c:v>0.26900000000000002</c:v>
                </c:pt>
                <c:pt idx="9">
                  <c:v>0.248</c:v>
                </c:pt>
              </c:numCache>
            </c:numRef>
          </c:yVal>
          <c:smooth val="0"/>
        </c:ser>
        <c:ser>
          <c:idx val="2"/>
          <c:order val="1"/>
          <c:tx>
            <c:v>Organic N</c:v>
          </c:tx>
          <c:spPr>
            <a:ln>
              <a:noFill/>
            </a:ln>
          </c:spPr>
          <c:marker>
            <c:symbol val="circle"/>
            <c:size val="7"/>
            <c:spPr>
              <a:solidFill>
                <a:srgbClr val="9BBB59">
                  <a:lumMod val="75000"/>
                </a:srgbClr>
              </a:solidFill>
              <a:ln>
                <a:solidFill>
                  <a:srgbClr val="8064A2"/>
                </a:solidFill>
              </a:ln>
            </c:spPr>
          </c:marker>
          <c:xVal>
            <c:numRef>
              <c:f>'053014'!$B$5:$B$16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'072314'!$AN$5:$AN$16</c:f>
              <c:numCache>
                <c:formatCode>General</c:formatCode>
                <c:ptCount val="12"/>
                <c:pt idx="0">
                  <c:v>0.53</c:v>
                </c:pt>
                <c:pt idx="1">
                  <c:v>0.45199999999999996</c:v>
                </c:pt>
                <c:pt idx="2">
                  <c:v>0.22700000000000001</c:v>
                </c:pt>
                <c:pt idx="3">
                  <c:v>0.42650000000000005</c:v>
                </c:pt>
                <c:pt idx="4">
                  <c:v>0.53500000000000003</c:v>
                </c:pt>
                <c:pt idx="5">
                  <c:v>0.29549999999999998</c:v>
                </c:pt>
                <c:pt idx="6">
                  <c:v>0.505</c:v>
                </c:pt>
                <c:pt idx="9">
                  <c:v>0.55200000000000005</c:v>
                </c:pt>
              </c:numCache>
            </c:numRef>
          </c:yVal>
          <c:smooth val="0"/>
        </c:ser>
        <c:dLbls>
          <c:showLegendKey val="0"/>
          <c:showVal val="0"/>
          <c:showCatName val="0"/>
          <c:showSerName val="0"/>
          <c:showPercent val="0"/>
          <c:showBubbleSize val="0"/>
        </c:dLbls>
        <c:axId val="77982336"/>
        <c:axId val="81949440"/>
        <c:extLst>
          <c:ext xmlns:c15="http://schemas.microsoft.com/office/drawing/2012/chart" uri="{02D57815-91ED-43cb-92C2-25804820EDAC}">
            <c15:filteredScatterSeries>
              <c15:ser>
                <c:idx val="0"/>
                <c:order val="1"/>
                <c:tx>
                  <c:v>Ammonia</c:v>
                </c:tx>
                <c:spPr>
                  <a:ln>
                    <a:solidFill>
                      <a:schemeClr val="tx1"/>
                    </a:solidFill>
                  </a:ln>
                </c:spPr>
                <c:xVal>
                  <c:numRef>
                    <c:extLst>
                      <c:ext uri="{02D57815-91ED-43cb-92C2-25804820EDAC}">
                        <c15:formulaRef>
                          <c15:sqref>'053014'!$B$5:$B$16</c15:sqref>
                        </c15:formulaRef>
                      </c:ext>
                    </c:extLst>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extLst>
                      <c:ext uri="{02D57815-91ED-43cb-92C2-25804820EDAC}">
                        <c15:formulaRef>
                          <c15:sqref>'072314'!$AI$5:$AI$16</c15:sqref>
                        </c15:formulaRef>
                      </c:ext>
                    </c:extLst>
                    <c:numCache>
                      <c:formatCode>General</c:formatCode>
                      <c:ptCount val="12"/>
                      <c:pt idx="0">
                        <c:v>2.4E-2</c:v>
                      </c:pt>
                      <c:pt idx="1">
                        <c:v>2.3E-2</c:v>
                      </c:pt>
                      <c:pt idx="2" formatCode="0.000">
                        <c:v>0.03</c:v>
                      </c:pt>
                      <c:pt idx="3" formatCode="0.000">
                        <c:v>2.0749999999999998E-2</c:v>
                      </c:pt>
                      <c:pt idx="4">
                        <c:v>1.7999999999999999E-2</c:v>
                      </c:pt>
                      <c:pt idx="5" formatCode="0.000">
                        <c:v>2.1499999999999998E-2</c:v>
                      </c:pt>
                      <c:pt idx="6">
                        <c:v>4.0000000000000001E-3</c:v>
                      </c:pt>
                      <c:pt idx="9">
                        <c:v>6.0000000000000001E-3</c:v>
                      </c:pt>
                    </c:numCache>
                  </c:numRef>
                </c:yVal>
                <c:smooth val="0"/>
              </c15:ser>
            </c15:filteredScatterSeries>
          </c:ext>
        </c:extLst>
      </c:scatterChart>
      <c:valAx>
        <c:axId val="77982336"/>
        <c:scaling>
          <c:orientation val="minMax"/>
        </c:scaling>
        <c:delete val="0"/>
        <c:axPos val="b"/>
        <c:numFmt formatCode="General" sourceLinked="0"/>
        <c:majorTickMark val="out"/>
        <c:minorTickMark val="none"/>
        <c:tickLblPos val="nextTo"/>
        <c:txPr>
          <a:bodyPr rot="-2700000"/>
          <a:lstStyle/>
          <a:p>
            <a:pPr>
              <a:defRPr sz="1400"/>
            </a:pPr>
            <a:endParaRPr lang="en-US"/>
          </a:p>
        </c:txPr>
        <c:crossAx val="81949440"/>
        <c:crosses val="autoZero"/>
        <c:crossBetween val="midCat"/>
        <c:majorUnit val="2"/>
      </c:valAx>
      <c:valAx>
        <c:axId val="81949440"/>
        <c:scaling>
          <c:orientation val="minMax"/>
          <c:max val="1.2"/>
        </c:scaling>
        <c:delete val="1"/>
        <c:axPos val="l"/>
        <c:majorGridlines/>
        <c:numFmt formatCode="General" sourceLinked="1"/>
        <c:majorTickMark val="out"/>
        <c:minorTickMark val="none"/>
        <c:tickLblPos val="low"/>
        <c:crossAx val="77982336"/>
        <c:crosses val="autoZero"/>
        <c:crossBetween val="midCat"/>
      </c:valAx>
      <c:spPr>
        <a:solidFill>
          <a:sysClr val="window" lastClr="FFFFFF"/>
        </a:solidFill>
      </c:spPr>
    </c:plotArea>
    <c:plotVisOnly val="1"/>
    <c:dispBlanksAs val="gap"/>
    <c:showDLblsOverMax val="0"/>
  </c:chart>
  <c:txPr>
    <a:bodyPr/>
    <a:lstStyle/>
    <a:p>
      <a:pPr>
        <a:defRPr sz="16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October</a:t>
            </a:r>
          </a:p>
        </c:rich>
      </c:tx>
      <c:layout>
        <c:manualLayout>
          <c:xMode val="edge"/>
          <c:yMode val="edge"/>
          <c:x val="0.37610411198600174"/>
          <c:y val="0"/>
        </c:manualLayout>
      </c:layout>
      <c:overlay val="0"/>
    </c:title>
    <c:autoTitleDeleted val="0"/>
    <c:plotArea>
      <c:layout>
        <c:manualLayout>
          <c:layoutTarget val="inner"/>
          <c:xMode val="edge"/>
          <c:yMode val="edge"/>
          <c:x val="0.25607724537341131"/>
          <c:y val="9.5455568053993245E-2"/>
          <c:w val="0.67360224055186446"/>
          <c:h val="0.79360329958755149"/>
        </c:manualLayout>
      </c:layout>
      <c:scatterChart>
        <c:scatterStyle val="lineMarker"/>
        <c:varyColors val="0"/>
        <c:ser>
          <c:idx val="1"/>
          <c:order val="0"/>
          <c:tx>
            <c:v>NO3+NO2</c:v>
          </c:tx>
          <c:spPr>
            <a:ln w="28575">
              <a:noFill/>
            </a:ln>
          </c:spPr>
          <c:marker>
            <c:symbol val="diamond"/>
            <c:size val="7"/>
          </c:marker>
          <c:xVal>
            <c:numRef>
              <c:f>'053014'!$B$5:$B$16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'102814'!$AH$4:$AH$15</c:f>
              <c:numCache>
                <c:formatCode>General</c:formatCode>
                <c:ptCount val="12"/>
                <c:pt idx="0">
                  <c:v>0.13900000000000001</c:v>
                </c:pt>
                <c:pt idx="1">
                  <c:v>0.13200000000000001</c:v>
                </c:pt>
                <c:pt idx="2" formatCode="0.000">
                  <c:v>0.14000000000000001</c:v>
                </c:pt>
                <c:pt idx="3" formatCode="0.000">
                  <c:v>0.182</c:v>
                </c:pt>
                <c:pt idx="4">
                  <c:v>0.20899999999999999</c:v>
                </c:pt>
                <c:pt idx="5" formatCode="0.000">
                  <c:v>0.186</c:v>
                </c:pt>
                <c:pt idx="6">
                  <c:v>0.14300000000000002</c:v>
                </c:pt>
                <c:pt idx="9">
                  <c:v>0.13100000000000001</c:v>
                </c:pt>
              </c:numCache>
            </c:numRef>
          </c:yVal>
          <c:smooth val="0"/>
        </c:ser>
        <c:ser>
          <c:idx val="2"/>
          <c:order val="1"/>
          <c:tx>
            <c:v>Organic N</c:v>
          </c:tx>
          <c:spPr>
            <a:ln>
              <a:noFill/>
            </a:ln>
          </c:spPr>
          <c:marker>
            <c:symbol val="circle"/>
            <c:size val="7"/>
            <c:spPr>
              <a:solidFill>
                <a:srgbClr val="9BBB59">
                  <a:lumMod val="75000"/>
                </a:srgbClr>
              </a:solidFill>
              <a:ln>
                <a:solidFill>
                  <a:srgbClr val="8064A2">
                    <a:lumMod val="75000"/>
                  </a:srgbClr>
                </a:solidFill>
              </a:ln>
            </c:spPr>
          </c:marker>
          <c:xVal>
            <c:numRef>
              <c:f>'053014'!$B$5:$B$16</c:f>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f>'102814'!$AK$4:$AK$15</c:f>
              <c:numCache>
                <c:formatCode>0.000</c:formatCode>
                <c:ptCount val="12"/>
                <c:pt idx="0">
                  <c:v>0.51800000000000002</c:v>
                </c:pt>
                <c:pt idx="1">
                  <c:v>0.33999999999999997</c:v>
                </c:pt>
                <c:pt idx="2">
                  <c:v>0.53100000000000003</c:v>
                </c:pt>
                <c:pt idx="3">
                  <c:v>0.42500000000000004</c:v>
                </c:pt>
                <c:pt idx="4">
                  <c:v>0.54400000000000004</c:v>
                </c:pt>
                <c:pt idx="5">
                  <c:v>0.44500000000000001</c:v>
                </c:pt>
                <c:pt idx="6">
                  <c:v>0.41049999999999998</c:v>
                </c:pt>
                <c:pt idx="9">
                  <c:v>0.34749999999999998</c:v>
                </c:pt>
              </c:numCache>
            </c:numRef>
          </c:yVal>
          <c:smooth val="0"/>
        </c:ser>
        <c:dLbls>
          <c:showLegendKey val="0"/>
          <c:showVal val="0"/>
          <c:showCatName val="0"/>
          <c:showSerName val="0"/>
          <c:showPercent val="0"/>
          <c:showBubbleSize val="0"/>
        </c:dLbls>
        <c:axId val="81982976"/>
        <c:axId val="81984512"/>
        <c:extLst>
          <c:ext xmlns:c15="http://schemas.microsoft.com/office/drawing/2012/chart" uri="{02D57815-91ED-43cb-92C2-25804820EDAC}">
            <c15:filteredScatterSeries>
              <c15:ser>
                <c:idx val="0"/>
                <c:order val="1"/>
                <c:tx>
                  <c:v>Ammonia</c:v>
                </c:tx>
                <c:spPr>
                  <a:ln>
                    <a:solidFill>
                      <a:schemeClr val="tx1"/>
                    </a:solidFill>
                  </a:ln>
                </c:spPr>
                <c:xVal>
                  <c:numRef>
                    <c:extLst>
                      <c:ext uri="{02D57815-91ED-43cb-92C2-25804820EDAC}">
                        <c15:formulaRef>
                          <c15:sqref>'053014'!$B$5:$B$16</c15:sqref>
                        </c15:formulaRef>
                      </c:ext>
                    </c:extLst>
                    <c:numCache>
                      <c:formatCode>0.0</c:formatCode>
                      <c:ptCount val="12"/>
                      <c:pt idx="0">
                        <c:v>18.591000000000001</c:v>
                      </c:pt>
                      <c:pt idx="1">
                        <c:v>17.462</c:v>
                      </c:pt>
                      <c:pt idx="2">
                        <c:v>16.571999999999999</c:v>
                      </c:pt>
                      <c:pt idx="3">
                        <c:v>13.84</c:v>
                      </c:pt>
                      <c:pt idx="4">
                        <c:v>12.391999999999999</c:v>
                      </c:pt>
                      <c:pt idx="5">
                        <c:v>10.871</c:v>
                      </c:pt>
                      <c:pt idx="6">
                        <c:v>7.6970000000000001</c:v>
                      </c:pt>
                      <c:pt idx="7">
                        <c:v>6.5030000000000001</c:v>
                      </c:pt>
                      <c:pt idx="8">
                        <c:v>5.6340000000000003</c:v>
                      </c:pt>
                      <c:pt idx="9">
                        <c:v>3.8479999999999999</c:v>
                      </c:pt>
                      <c:pt idx="10">
                        <c:v>2.649</c:v>
                      </c:pt>
                      <c:pt idx="11">
                        <c:v>1.6</c:v>
                      </c:pt>
                    </c:numCache>
                  </c:numRef>
                </c:xVal>
                <c:yVal>
                  <c:numRef>
                    <c:extLst>
                      <c:ext uri="{02D57815-91ED-43cb-92C2-25804820EDAC}">
                        <c15:formulaRef>
                          <c15:sqref>'102814'!$AF$4:$AF$15</c15:sqref>
                        </c15:formulaRef>
                      </c:ext>
                    </c:extLst>
                    <c:numCache>
                      <c:formatCode>General</c:formatCode>
                      <c:ptCount val="12"/>
                      <c:pt idx="0">
                        <c:v>1.2999999999999999E-2</c:v>
                      </c:pt>
                      <c:pt idx="1">
                        <c:v>1.2999999999999999E-2</c:v>
                      </c:pt>
                      <c:pt idx="2" formatCode="0.000">
                        <c:v>1.2999999999999999E-2</c:v>
                      </c:pt>
                      <c:pt idx="3" formatCode="0.000">
                        <c:v>1.7000000000000001E-2</c:v>
                      </c:pt>
                      <c:pt idx="4">
                        <c:v>1.4E-2</c:v>
                      </c:pt>
                      <c:pt idx="5" formatCode="0.000">
                        <c:v>1.6E-2</c:v>
                      </c:pt>
                      <c:pt idx="6">
                        <c:v>1.3999999999999999E-2</c:v>
                      </c:pt>
                      <c:pt idx="9">
                        <c:v>8.0000000000000002E-3</c:v>
                      </c:pt>
                    </c:numCache>
                  </c:numRef>
                </c:yVal>
                <c:smooth val="0"/>
              </c15:ser>
            </c15:filteredScatterSeries>
          </c:ext>
        </c:extLst>
      </c:scatterChart>
      <c:valAx>
        <c:axId val="81982976"/>
        <c:scaling>
          <c:orientation val="minMax"/>
        </c:scaling>
        <c:delete val="0"/>
        <c:axPos val="b"/>
        <c:numFmt formatCode="General" sourceLinked="0"/>
        <c:majorTickMark val="out"/>
        <c:minorTickMark val="none"/>
        <c:tickLblPos val="nextTo"/>
        <c:txPr>
          <a:bodyPr rot="-2700000"/>
          <a:lstStyle/>
          <a:p>
            <a:pPr>
              <a:defRPr sz="1400"/>
            </a:pPr>
            <a:endParaRPr lang="en-US"/>
          </a:p>
        </c:txPr>
        <c:crossAx val="81984512"/>
        <c:crosses val="autoZero"/>
        <c:crossBetween val="midCat"/>
        <c:majorUnit val="2"/>
      </c:valAx>
      <c:valAx>
        <c:axId val="81984512"/>
        <c:scaling>
          <c:orientation val="minMax"/>
          <c:max val="1.2"/>
        </c:scaling>
        <c:delete val="1"/>
        <c:axPos val="l"/>
        <c:majorGridlines/>
        <c:numFmt formatCode="General" sourceLinked="1"/>
        <c:majorTickMark val="out"/>
        <c:minorTickMark val="none"/>
        <c:tickLblPos val="low"/>
        <c:crossAx val="81982976"/>
        <c:crosses val="autoZero"/>
        <c:crossBetween val="midCat"/>
      </c:valAx>
      <c:spPr>
        <a:solidFill>
          <a:sysClr val="window" lastClr="FFFFFF"/>
        </a:solidFill>
      </c:spPr>
    </c:plotArea>
    <c:plotVisOnly val="1"/>
    <c:dispBlanksAs val="gap"/>
    <c:showDLblsOverMax val="0"/>
  </c:chart>
  <c:txPr>
    <a:bodyPr/>
    <a:lstStyle/>
    <a:p>
      <a:pPr>
        <a:defRPr sz="1600"/>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0.73333</cdr:x>
      <cdr:y>0.76119</cdr:y>
    </cdr:from>
    <cdr:to>
      <cdr:x>0.81905</cdr:x>
      <cdr:y>0.81089</cdr:y>
    </cdr:to>
    <cdr:cxnSp macro="">
      <cdr:nvCxnSpPr>
        <cdr:cNvPr id="2" name="Straight Arrow Connector 1"/>
        <cdr:cNvCxnSpPr/>
      </cdr:nvCxnSpPr>
      <cdr:spPr>
        <a:xfrm xmlns:a="http://schemas.openxmlformats.org/drawingml/2006/main" flipV="1">
          <a:off x="5867400" y="3886200"/>
          <a:ext cx="685800" cy="253740"/>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cxnSp>
  </cdr:relSizeAnchor>
  <cdr:relSizeAnchor xmlns:cdr="http://schemas.openxmlformats.org/drawingml/2006/chartDrawing">
    <cdr:from>
      <cdr:x>0.75238</cdr:x>
      <cdr:y>0.8209</cdr:y>
    </cdr:from>
    <cdr:to>
      <cdr:x>0.82445</cdr:x>
      <cdr:y>0.8209</cdr:y>
    </cdr:to>
    <cdr:cxnSp macro="">
      <cdr:nvCxnSpPr>
        <cdr:cNvPr id="3" name="Straight Arrow Connector 2"/>
        <cdr:cNvCxnSpPr/>
      </cdr:nvCxnSpPr>
      <cdr:spPr>
        <a:xfrm xmlns:a="http://schemas.openxmlformats.org/drawingml/2006/main">
          <a:off x="6019800" y="4191000"/>
          <a:ext cx="576632" cy="0"/>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cxnSp>
  </cdr:relSizeAnchor>
  <cdr:relSizeAnchor xmlns:cdr="http://schemas.openxmlformats.org/drawingml/2006/chartDrawing">
    <cdr:from>
      <cdr:x>0.73809</cdr:x>
      <cdr:y>0.08734</cdr:y>
    </cdr:from>
    <cdr:to>
      <cdr:x>0.81017</cdr:x>
      <cdr:y>0.08734</cdr:y>
    </cdr:to>
    <cdr:cxnSp macro="">
      <cdr:nvCxnSpPr>
        <cdr:cNvPr id="4" name="Straight Arrow Connector 3"/>
        <cdr:cNvCxnSpPr/>
      </cdr:nvCxnSpPr>
      <cdr:spPr>
        <a:xfrm xmlns:a="http://schemas.openxmlformats.org/drawingml/2006/main">
          <a:off x="6242949" y="466727"/>
          <a:ext cx="609600" cy="0"/>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cxnSp>
  </cdr:relSizeAnchor>
  <cdr:relSizeAnchor xmlns:cdr="http://schemas.openxmlformats.org/drawingml/2006/chartDrawing">
    <cdr:from>
      <cdr:x>0.81905</cdr:x>
      <cdr:y>0.70282</cdr:y>
    </cdr:from>
    <cdr:to>
      <cdr:x>0.99022</cdr:x>
      <cdr:y>0.75986</cdr:y>
    </cdr:to>
    <cdr:sp macro="" textlink="">
      <cdr:nvSpPr>
        <cdr:cNvPr id="7" name="TextBox 1"/>
        <cdr:cNvSpPr txBox="1"/>
      </cdr:nvSpPr>
      <cdr:spPr>
        <a:xfrm xmlns:a="http://schemas.openxmlformats.org/drawingml/2006/main">
          <a:off x="6553200" y="3588194"/>
          <a:ext cx="1369531" cy="2912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solidFill>
                <a:srgbClr val="604878">
                  <a:lumMod val="50000"/>
                </a:srgbClr>
              </a:solidFill>
            </a:rPr>
            <a:t>8.2 </a:t>
          </a:r>
          <a:r>
            <a:rPr lang="en-US" sz="2000" dirty="0" err="1" smtClean="0">
              <a:solidFill>
                <a:srgbClr val="604878">
                  <a:lumMod val="50000"/>
                </a:srgbClr>
              </a:solidFill>
            </a:rPr>
            <a:t>lbs</a:t>
          </a:r>
          <a:r>
            <a:rPr lang="en-US" sz="2000" dirty="0" smtClean="0">
              <a:solidFill>
                <a:srgbClr val="604878">
                  <a:lumMod val="50000"/>
                </a:srgbClr>
              </a:solidFill>
            </a:rPr>
            <a:t>/day</a:t>
          </a:r>
          <a:endParaRPr lang="en-US" sz="2000" dirty="0">
            <a:solidFill>
              <a:srgbClr val="604878">
                <a:lumMod val="50000"/>
              </a:srgbClr>
            </a:solidFill>
          </a:endParaRPr>
        </a:p>
      </cdr:txBody>
    </cdr:sp>
  </cdr:relSizeAnchor>
  <cdr:relSizeAnchor xmlns:cdr="http://schemas.openxmlformats.org/drawingml/2006/chartDrawing">
    <cdr:from>
      <cdr:x>0.81081</cdr:x>
      <cdr:y>0.04456</cdr:y>
    </cdr:from>
    <cdr:to>
      <cdr:x>1</cdr:x>
      <cdr:y>0.19403</cdr:y>
    </cdr:to>
    <cdr:sp macro="" textlink="">
      <cdr:nvSpPr>
        <cdr:cNvPr id="10" name="TextBox 1"/>
        <cdr:cNvSpPr txBox="1"/>
      </cdr:nvSpPr>
      <cdr:spPr>
        <a:xfrm xmlns:a="http://schemas.openxmlformats.org/drawingml/2006/main">
          <a:off x="6487291" y="227496"/>
          <a:ext cx="1513709" cy="76310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solidFill>
                <a:srgbClr val="604878">
                  <a:lumMod val="50000"/>
                </a:srgbClr>
              </a:solidFill>
            </a:rPr>
            <a:t>147.7 </a:t>
          </a:r>
          <a:r>
            <a:rPr lang="en-US" sz="2000" dirty="0" err="1" smtClean="0">
              <a:solidFill>
                <a:srgbClr val="604878">
                  <a:lumMod val="50000"/>
                </a:srgbClr>
              </a:solidFill>
            </a:rPr>
            <a:t>lbs</a:t>
          </a:r>
          <a:r>
            <a:rPr lang="en-US" sz="2000" dirty="0" smtClean="0">
              <a:solidFill>
                <a:srgbClr val="604878">
                  <a:lumMod val="50000"/>
                </a:srgbClr>
              </a:solidFill>
            </a:rPr>
            <a:t>/day</a:t>
          </a:r>
          <a:endParaRPr lang="en-US" sz="2000" dirty="0">
            <a:solidFill>
              <a:srgbClr val="604878">
                <a:lumMod val="50000"/>
              </a:srgbClr>
            </a:solidFill>
          </a:endParaRPr>
        </a:p>
      </cdr:txBody>
    </cdr:sp>
  </cdr:relSizeAnchor>
  <cdr:relSizeAnchor xmlns:cdr="http://schemas.openxmlformats.org/drawingml/2006/chartDrawing">
    <cdr:from>
      <cdr:x>0.81682</cdr:x>
      <cdr:y>0.78569</cdr:y>
    </cdr:from>
    <cdr:to>
      <cdr:x>0.98799</cdr:x>
      <cdr:y>0.84273</cdr:y>
    </cdr:to>
    <cdr:sp macro="" textlink="">
      <cdr:nvSpPr>
        <cdr:cNvPr id="11" name="TextBox 1"/>
        <cdr:cNvSpPr txBox="1"/>
      </cdr:nvSpPr>
      <cdr:spPr>
        <a:xfrm xmlns:a="http://schemas.openxmlformats.org/drawingml/2006/main">
          <a:off x="6908800" y="4198359"/>
          <a:ext cx="1447800"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solidFill>
                <a:srgbClr val="604878">
                  <a:lumMod val="50000"/>
                </a:srgbClr>
              </a:solidFill>
            </a:rPr>
            <a:t>7.0 </a:t>
          </a:r>
          <a:r>
            <a:rPr lang="en-US" sz="2000" dirty="0" err="1" smtClean="0">
              <a:solidFill>
                <a:srgbClr val="604878">
                  <a:lumMod val="50000"/>
                </a:srgbClr>
              </a:solidFill>
            </a:rPr>
            <a:t>lbs</a:t>
          </a:r>
          <a:r>
            <a:rPr lang="en-US" sz="2000" dirty="0" smtClean="0">
              <a:solidFill>
                <a:srgbClr val="604878">
                  <a:lumMod val="50000"/>
                </a:srgbClr>
              </a:solidFill>
            </a:rPr>
            <a:t>/day</a:t>
          </a:r>
          <a:endParaRPr lang="en-US" sz="2000" dirty="0">
            <a:solidFill>
              <a:srgbClr val="604878">
                <a:lumMod val="50000"/>
              </a:srgbClr>
            </a:solidFill>
          </a:endParaRPr>
        </a:p>
      </cdr:txBody>
    </cdr:sp>
  </cdr:relSizeAnchor>
  <cdr:relSizeAnchor xmlns:cdr="http://schemas.openxmlformats.org/drawingml/2006/chartDrawing">
    <cdr:from>
      <cdr:x>0.61261</cdr:x>
      <cdr:y>0.62745</cdr:y>
    </cdr:from>
    <cdr:to>
      <cdr:x>0.61261</cdr:x>
      <cdr:y>0.74153</cdr:y>
    </cdr:to>
    <cdr:cxnSp macro="">
      <cdr:nvCxnSpPr>
        <cdr:cNvPr id="12" name="Straight Arrow Connector 11"/>
        <cdr:cNvCxnSpPr/>
      </cdr:nvCxnSpPr>
      <cdr:spPr>
        <a:xfrm xmlns:a="http://schemas.openxmlformats.org/drawingml/2006/main">
          <a:off x="5181600" y="3352800"/>
          <a:ext cx="0" cy="609600"/>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cxnSp>
  </cdr:relSizeAnchor>
  <cdr:relSizeAnchor xmlns:cdr="http://schemas.openxmlformats.org/drawingml/2006/chartDrawing">
    <cdr:from>
      <cdr:x>0.5572</cdr:x>
      <cdr:y>0.49254</cdr:y>
    </cdr:from>
    <cdr:to>
      <cdr:x>0.77341</cdr:x>
      <cdr:y>0.57038</cdr:y>
    </cdr:to>
    <cdr:sp macro="" textlink="">
      <cdr:nvSpPr>
        <cdr:cNvPr id="14" name="TextBox 1"/>
        <cdr:cNvSpPr txBox="1"/>
      </cdr:nvSpPr>
      <cdr:spPr>
        <a:xfrm xmlns:a="http://schemas.openxmlformats.org/drawingml/2006/main">
          <a:off x="4458159" y="2514600"/>
          <a:ext cx="1729896" cy="39740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rgbClr val="604878">
                  <a:lumMod val="50000"/>
                </a:srgbClr>
              </a:solidFill>
            </a:rPr>
            <a:t>Flow rate decrease</a:t>
          </a:r>
          <a:endParaRPr lang="en-US" sz="1600" dirty="0">
            <a:solidFill>
              <a:srgbClr val="604878">
                <a:lumMod val="50000"/>
              </a:srgb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0.76271</cdr:x>
      <cdr:y>0.16923</cdr:y>
    </cdr:from>
    <cdr:to>
      <cdr:x>0.83051</cdr:x>
      <cdr:y>0.16923</cdr:y>
    </cdr:to>
    <cdr:cxnSp macro="">
      <cdr:nvCxnSpPr>
        <cdr:cNvPr id="2" name="Straight Arrow Connector 1"/>
        <cdr:cNvCxnSpPr/>
      </cdr:nvCxnSpPr>
      <cdr:spPr>
        <a:xfrm xmlns:a="http://schemas.openxmlformats.org/drawingml/2006/main">
          <a:off x="6858000" y="838200"/>
          <a:ext cx="609600" cy="0"/>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cxnSp>
  </cdr:relSizeAnchor>
  <cdr:relSizeAnchor xmlns:cdr="http://schemas.openxmlformats.org/drawingml/2006/chartDrawing">
    <cdr:from>
      <cdr:x>0.82203</cdr:x>
      <cdr:y>0.12308</cdr:y>
    </cdr:from>
    <cdr:to>
      <cdr:x>1</cdr:x>
      <cdr:y>0.20705</cdr:y>
    </cdr:to>
    <cdr:sp macro="" textlink="">
      <cdr:nvSpPr>
        <cdr:cNvPr id="3" name="TextBox 1"/>
        <cdr:cNvSpPr txBox="1"/>
      </cdr:nvSpPr>
      <cdr:spPr>
        <a:xfrm xmlns:a="http://schemas.openxmlformats.org/drawingml/2006/main">
          <a:off x="7391400" y="609600"/>
          <a:ext cx="1600200" cy="4159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solidFill>
                <a:srgbClr val="604878">
                  <a:lumMod val="50000"/>
                </a:srgbClr>
              </a:solidFill>
            </a:rPr>
            <a:t>76.6 </a:t>
          </a:r>
          <a:r>
            <a:rPr lang="en-US" sz="2000" dirty="0" err="1" smtClean="0">
              <a:solidFill>
                <a:srgbClr val="604878">
                  <a:lumMod val="50000"/>
                </a:srgbClr>
              </a:solidFill>
            </a:rPr>
            <a:t>lbs</a:t>
          </a:r>
          <a:r>
            <a:rPr lang="en-US" sz="2000" dirty="0" smtClean="0">
              <a:solidFill>
                <a:srgbClr val="604878">
                  <a:lumMod val="50000"/>
                </a:srgbClr>
              </a:solidFill>
            </a:rPr>
            <a:t>/day</a:t>
          </a:r>
          <a:endParaRPr lang="en-US" sz="2000" dirty="0">
            <a:solidFill>
              <a:srgbClr val="604878">
                <a:lumMod val="50000"/>
              </a:srgbClr>
            </a:solidFill>
          </a:endParaRPr>
        </a:p>
      </cdr:txBody>
    </cdr:sp>
  </cdr:relSizeAnchor>
  <cdr:relSizeAnchor xmlns:cdr="http://schemas.openxmlformats.org/drawingml/2006/chartDrawing">
    <cdr:from>
      <cdr:x>0.76271</cdr:x>
      <cdr:y>0.76923</cdr:y>
    </cdr:from>
    <cdr:to>
      <cdr:x>0.82203</cdr:x>
      <cdr:y>0.81538</cdr:y>
    </cdr:to>
    <cdr:cxnSp macro="">
      <cdr:nvCxnSpPr>
        <cdr:cNvPr id="4" name="Straight Arrow Connector 3"/>
        <cdr:cNvCxnSpPr/>
      </cdr:nvCxnSpPr>
      <cdr:spPr>
        <a:xfrm xmlns:a="http://schemas.openxmlformats.org/drawingml/2006/main" flipV="1">
          <a:off x="6858000" y="3810000"/>
          <a:ext cx="533400" cy="228600"/>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cxnSp>
  </cdr:relSizeAnchor>
  <cdr:relSizeAnchor xmlns:cdr="http://schemas.openxmlformats.org/drawingml/2006/chartDrawing">
    <cdr:from>
      <cdr:x>0.82203</cdr:x>
      <cdr:y>0.72308</cdr:y>
    </cdr:from>
    <cdr:to>
      <cdr:x>1</cdr:x>
      <cdr:y>0.80705</cdr:y>
    </cdr:to>
    <cdr:sp macro="" textlink="">
      <cdr:nvSpPr>
        <cdr:cNvPr id="5" name="TextBox 1"/>
        <cdr:cNvSpPr txBox="1"/>
      </cdr:nvSpPr>
      <cdr:spPr>
        <a:xfrm xmlns:a="http://schemas.openxmlformats.org/drawingml/2006/main">
          <a:off x="7391400" y="3581400"/>
          <a:ext cx="1600200" cy="4159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solidFill>
                <a:srgbClr val="604878">
                  <a:lumMod val="50000"/>
                </a:srgbClr>
              </a:solidFill>
            </a:rPr>
            <a:t>6.7 </a:t>
          </a:r>
          <a:r>
            <a:rPr lang="en-US" sz="2000" dirty="0" err="1" smtClean="0">
              <a:solidFill>
                <a:srgbClr val="604878">
                  <a:lumMod val="50000"/>
                </a:srgbClr>
              </a:solidFill>
            </a:rPr>
            <a:t>lbs</a:t>
          </a:r>
          <a:r>
            <a:rPr lang="en-US" sz="2000" dirty="0" smtClean="0">
              <a:solidFill>
                <a:srgbClr val="604878">
                  <a:lumMod val="50000"/>
                </a:srgbClr>
              </a:solidFill>
            </a:rPr>
            <a:t>/day</a:t>
          </a:r>
          <a:endParaRPr lang="en-US" sz="2000" dirty="0">
            <a:solidFill>
              <a:srgbClr val="604878">
                <a:lumMod val="50000"/>
              </a:srgbClr>
            </a:solidFill>
          </a:endParaRPr>
        </a:p>
      </cdr:txBody>
    </cdr:sp>
  </cdr:relSizeAnchor>
  <cdr:relSizeAnchor xmlns:cdr="http://schemas.openxmlformats.org/drawingml/2006/chartDrawing">
    <cdr:from>
      <cdr:x>0.76724</cdr:x>
      <cdr:y>0.87692</cdr:y>
    </cdr:from>
    <cdr:to>
      <cdr:x>0.82759</cdr:x>
      <cdr:y>0.87692</cdr:y>
    </cdr:to>
    <cdr:cxnSp macro="">
      <cdr:nvCxnSpPr>
        <cdr:cNvPr id="7" name="Straight Arrow Connector 6"/>
        <cdr:cNvCxnSpPr/>
      </cdr:nvCxnSpPr>
      <cdr:spPr>
        <a:xfrm xmlns:a="http://schemas.openxmlformats.org/drawingml/2006/main">
          <a:off x="6781800" y="4343400"/>
          <a:ext cx="533400" cy="0"/>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cxnSp>
  </cdr:relSizeAnchor>
  <cdr:relSizeAnchor xmlns:cdr="http://schemas.openxmlformats.org/drawingml/2006/chartDrawing">
    <cdr:from>
      <cdr:x>0.82203</cdr:x>
      <cdr:y>0.84615</cdr:y>
    </cdr:from>
    <cdr:to>
      <cdr:x>1</cdr:x>
      <cdr:y>0.93013</cdr:y>
    </cdr:to>
    <cdr:sp macro="" textlink="">
      <cdr:nvSpPr>
        <cdr:cNvPr id="8" name="TextBox 1"/>
        <cdr:cNvSpPr txBox="1"/>
      </cdr:nvSpPr>
      <cdr:spPr>
        <a:xfrm xmlns:a="http://schemas.openxmlformats.org/drawingml/2006/main">
          <a:off x="7266088" y="4191000"/>
          <a:ext cx="1573112" cy="4159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solidFill>
                <a:srgbClr val="604878">
                  <a:lumMod val="50000"/>
                </a:srgbClr>
              </a:solidFill>
            </a:rPr>
            <a:t>0.7 </a:t>
          </a:r>
          <a:r>
            <a:rPr lang="en-US" sz="2000" dirty="0" err="1" smtClean="0">
              <a:solidFill>
                <a:srgbClr val="604878">
                  <a:lumMod val="50000"/>
                </a:srgbClr>
              </a:solidFill>
            </a:rPr>
            <a:t>lbs</a:t>
          </a:r>
          <a:r>
            <a:rPr lang="en-US" sz="2000" dirty="0" smtClean="0">
              <a:solidFill>
                <a:srgbClr val="604878">
                  <a:lumMod val="50000"/>
                </a:srgbClr>
              </a:solidFill>
            </a:rPr>
            <a:t>/day</a:t>
          </a:r>
          <a:endParaRPr lang="en-US" sz="2000" dirty="0">
            <a:solidFill>
              <a:srgbClr val="604878">
                <a:lumMod val="50000"/>
              </a:srgbClr>
            </a:solidFill>
          </a:endParaRPr>
        </a:p>
      </cdr:txBody>
    </cdr:sp>
  </cdr:relSizeAnchor>
  <cdr:relSizeAnchor xmlns:cdr="http://schemas.openxmlformats.org/drawingml/2006/chartDrawing">
    <cdr:from>
      <cdr:x>0.5431</cdr:x>
      <cdr:y>0.50769</cdr:y>
    </cdr:from>
    <cdr:to>
      <cdr:x>0.74649</cdr:x>
      <cdr:y>0.59167</cdr:y>
    </cdr:to>
    <cdr:sp macro="" textlink="">
      <cdr:nvSpPr>
        <cdr:cNvPr id="9" name="TextBox 1"/>
        <cdr:cNvSpPr txBox="1"/>
      </cdr:nvSpPr>
      <cdr:spPr>
        <a:xfrm xmlns:a="http://schemas.openxmlformats.org/drawingml/2006/main">
          <a:off x="4800600" y="2514600"/>
          <a:ext cx="1797805" cy="4159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rgbClr val="604878">
                  <a:lumMod val="50000"/>
                </a:srgbClr>
              </a:solidFill>
            </a:rPr>
            <a:t>Flow rate decrease</a:t>
          </a:r>
          <a:endParaRPr lang="en-US" sz="1600" dirty="0">
            <a:solidFill>
              <a:srgbClr val="604878">
                <a:lumMod val="50000"/>
              </a:srgbClr>
            </a:solidFill>
          </a:endParaRPr>
        </a:p>
      </cdr:txBody>
    </cdr:sp>
  </cdr:relSizeAnchor>
  <cdr:relSizeAnchor xmlns:cdr="http://schemas.openxmlformats.org/drawingml/2006/chartDrawing">
    <cdr:from>
      <cdr:x>0.62931</cdr:x>
      <cdr:y>0.56923</cdr:y>
    </cdr:from>
    <cdr:to>
      <cdr:x>0.62931</cdr:x>
      <cdr:y>0.69231</cdr:y>
    </cdr:to>
    <cdr:cxnSp macro="">
      <cdr:nvCxnSpPr>
        <cdr:cNvPr id="10" name="Straight Arrow Connector 9"/>
        <cdr:cNvCxnSpPr/>
      </cdr:nvCxnSpPr>
      <cdr:spPr>
        <a:xfrm xmlns:a="http://schemas.openxmlformats.org/drawingml/2006/main">
          <a:off x="5562600" y="2819400"/>
          <a:ext cx="0" cy="609615"/>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0.09565</cdr:x>
      <cdr:y>0.73035</cdr:y>
    </cdr:from>
    <cdr:to>
      <cdr:x>0.2</cdr:x>
      <cdr:y>0.83382</cdr:y>
    </cdr:to>
    <cdr:sp macro="" textlink="">
      <cdr:nvSpPr>
        <cdr:cNvPr id="2" name="TextBox 13"/>
        <cdr:cNvSpPr txBox="1"/>
      </cdr:nvSpPr>
      <cdr:spPr>
        <a:xfrm xmlns:a="http://schemas.openxmlformats.org/drawingml/2006/main">
          <a:off x="838200" y="4127702"/>
          <a:ext cx="914400" cy="584775"/>
        </a:xfrm>
        <a:prstGeom xmlns:a="http://schemas.openxmlformats.org/drawingml/2006/main" prst="rect">
          <a:avLst/>
        </a:prstGeom>
        <a:solidFill xmlns:a="http://schemas.openxmlformats.org/drawingml/2006/main">
          <a:srgbClr val="92D050"/>
        </a:solidFill>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smtClean="0">
              <a:solidFill>
                <a:schemeClr val="bg1"/>
              </a:solidFill>
            </a:rPr>
            <a:t>NFS/ Forested</a:t>
          </a:r>
          <a:endParaRPr lang="en-US" sz="1600" dirty="0">
            <a:solidFill>
              <a:schemeClr val="bg1"/>
            </a:solidFill>
          </a:endParaRPr>
        </a:p>
      </cdr:txBody>
    </cdr:sp>
  </cdr:relSizeAnchor>
  <cdr:relSizeAnchor xmlns:cdr="http://schemas.openxmlformats.org/drawingml/2006/chartDrawing">
    <cdr:from>
      <cdr:x>0.2</cdr:x>
      <cdr:y>0.74383</cdr:y>
    </cdr:from>
    <cdr:to>
      <cdr:x>0.37391</cdr:x>
      <cdr:y>0.80373</cdr:y>
    </cdr:to>
    <cdr:sp macro="" textlink="">
      <cdr:nvSpPr>
        <cdr:cNvPr id="3" name="TextBox 8"/>
        <cdr:cNvSpPr txBox="1"/>
      </cdr:nvSpPr>
      <cdr:spPr>
        <a:xfrm xmlns:a="http://schemas.openxmlformats.org/drawingml/2006/main">
          <a:off x="1752600" y="4203902"/>
          <a:ext cx="1524000" cy="338554"/>
        </a:xfrm>
        <a:prstGeom xmlns:a="http://schemas.openxmlformats.org/drawingml/2006/main" prst="rect">
          <a:avLst/>
        </a:prstGeom>
        <a:solidFill xmlns:a="http://schemas.openxmlformats.org/drawingml/2006/main">
          <a:schemeClr val="accent3">
            <a:lumMod val="40000"/>
            <a:lumOff val="60000"/>
          </a:schemeClr>
        </a:solidFill>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smtClean="0">
              <a:solidFill>
                <a:schemeClr val="tx2">
                  <a:lumMod val="90000"/>
                </a:schemeClr>
              </a:solidFill>
            </a:rPr>
            <a:t>Agricultural</a:t>
          </a:r>
          <a:endParaRPr lang="en-US" sz="1600" dirty="0">
            <a:solidFill>
              <a:schemeClr val="tx2">
                <a:lumMod val="9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0760"/>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0760"/>
          </a:xfrm>
          <a:prstGeom prst="rect">
            <a:avLst/>
          </a:prstGeom>
        </p:spPr>
        <p:txBody>
          <a:bodyPr vert="horz" lIns="91427" tIns="45713" rIns="91427" bIns="45713" rtlCol="0"/>
          <a:lstStyle>
            <a:lvl1pPr algn="r">
              <a:defRPr sz="1200"/>
            </a:lvl1pPr>
          </a:lstStyle>
          <a:p>
            <a:fld id="{16815FB6-FBB5-4AF4-99EB-0D7BA6BF3B37}" type="datetimeFigureOut">
              <a:rPr lang="en-US" smtClean="0"/>
              <a:t>4/23/2015</a:t>
            </a:fld>
            <a:endParaRPr lang="en-US"/>
          </a:p>
        </p:txBody>
      </p:sp>
      <p:sp>
        <p:nvSpPr>
          <p:cNvPr id="4" name="Footer Placeholder 3"/>
          <p:cNvSpPr>
            <a:spLocks noGrp="1"/>
          </p:cNvSpPr>
          <p:nvPr>
            <p:ph type="ftr" sz="quarter" idx="2"/>
          </p:nvPr>
        </p:nvSpPr>
        <p:spPr>
          <a:xfrm>
            <a:off x="1" y="6658443"/>
            <a:ext cx="4029282" cy="350760"/>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lIns="91427" tIns="45713" rIns="91427" bIns="45713" rtlCol="0" anchor="b"/>
          <a:lstStyle>
            <a:lvl1pPr algn="r">
              <a:defRPr sz="1200"/>
            </a:lvl1pPr>
          </a:lstStyle>
          <a:p>
            <a:fld id="{B03CAE2E-2110-4B1F-8CAE-C5EC400EC587}" type="slidenum">
              <a:rPr lang="en-US" smtClean="0"/>
              <a:t>‹#›</a:t>
            </a:fld>
            <a:endParaRPr lang="en-US"/>
          </a:p>
        </p:txBody>
      </p:sp>
    </p:spTree>
    <p:extLst>
      <p:ext uri="{BB962C8B-B14F-4D97-AF65-F5344CB8AC3E}">
        <p14:creationId xmlns:p14="http://schemas.microsoft.com/office/powerpoint/2010/main" val="3856171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47" tIns="46573" rIns="93147" bIns="46573" rtlCol="0"/>
          <a:lstStyle>
            <a:lvl1pPr algn="l">
              <a:defRPr sz="1200"/>
            </a:lvl1pPr>
          </a:lstStyle>
          <a:p>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47" tIns="46573" rIns="93147" bIns="46573" rtlCol="0"/>
          <a:lstStyle>
            <a:lvl1pPr algn="r">
              <a:defRPr sz="1200"/>
            </a:lvl1pPr>
          </a:lstStyle>
          <a:p>
            <a:fld id="{652330AD-DBAF-4555-88CB-79210CD0DE4B}" type="datetimeFigureOut">
              <a:rPr lang="en-US" smtClean="0"/>
              <a:pPr/>
              <a:t>4/23/2015</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47" tIns="46573" rIns="93147" bIns="46573"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47" tIns="46573" rIns="93147" bIns="4657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47" tIns="46573" rIns="93147" bIns="46573" rtlCol="0" anchor="b"/>
          <a:lstStyle>
            <a:lvl1pPr algn="l">
              <a:defRPr sz="1200"/>
            </a:lvl1pPr>
          </a:lstStyle>
          <a:p>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47" tIns="46573" rIns="93147" bIns="46573" rtlCol="0" anchor="b"/>
          <a:lstStyle>
            <a:lvl1pPr algn="r">
              <a:defRPr sz="1200"/>
            </a:lvl1pPr>
          </a:lstStyle>
          <a:p>
            <a:fld id="{58B084CC-BEE6-4188-BD5D-68836321B895}" type="slidenum">
              <a:rPr lang="en-US" smtClean="0"/>
              <a:pPr/>
              <a:t>‹#›</a:t>
            </a:fld>
            <a:endParaRPr lang="en-US"/>
          </a:p>
        </p:txBody>
      </p:sp>
    </p:spTree>
    <p:extLst>
      <p:ext uri="{BB962C8B-B14F-4D97-AF65-F5344CB8AC3E}">
        <p14:creationId xmlns:p14="http://schemas.microsoft.com/office/powerpoint/2010/main" val="4007093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Use-class I: </a:t>
            </a:r>
            <a:r>
              <a:rPr lang="en-US" sz="1200" b="0" i="0" u="none" strike="noStrike" kern="1200" baseline="0" dirty="0" smtClean="0">
                <a:solidFill>
                  <a:schemeClr val="tx1"/>
                </a:solidFill>
                <a:latin typeface="+mn-lt"/>
                <a:ea typeface="+mn-ea"/>
                <a:cs typeface="+mn-cs"/>
              </a:rPr>
              <a:t>Montana also has an I class, which was created for waterbodies of such poor quality that no beneficial uses exist nor are anticipated in the near future. These waters are slated to eventually meet all uses but are not assigned any designated uses. </a:t>
            </a:r>
            <a:endParaRPr lang="en-US" dirty="0"/>
          </a:p>
        </p:txBody>
      </p:sp>
      <p:sp>
        <p:nvSpPr>
          <p:cNvPr id="4" name="Slide Number Placeholder 3"/>
          <p:cNvSpPr>
            <a:spLocks noGrp="1"/>
          </p:cNvSpPr>
          <p:nvPr>
            <p:ph type="sldNum" sz="quarter" idx="10"/>
          </p:nvPr>
        </p:nvSpPr>
        <p:spPr/>
        <p:txBody>
          <a:bodyPr/>
          <a:lstStyle/>
          <a:p>
            <a:fld id="{58B084CC-BEE6-4188-BD5D-68836321B895}" type="slidenum">
              <a:rPr lang="en-US" smtClean="0"/>
              <a:pPr/>
              <a:t>4</a:t>
            </a:fld>
            <a:endParaRPr lang="en-US"/>
          </a:p>
        </p:txBody>
      </p:sp>
    </p:spTree>
    <p:extLst>
      <p:ext uri="{BB962C8B-B14F-4D97-AF65-F5344CB8AC3E}">
        <p14:creationId xmlns:p14="http://schemas.microsoft.com/office/powerpoint/2010/main" val="2813852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5265B-B323-44A1-B3CA-A7A8FC904D02}" type="slidenum">
              <a:rPr lang="en-US" smtClean="0"/>
              <a:t>15</a:t>
            </a:fld>
            <a:endParaRPr lang="en-US"/>
          </a:p>
        </p:txBody>
      </p:sp>
    </p:spTree>
    <p:extLst>
      <p:ext uri="{BB962C8B-B14F-4D97-AF65-F5344CB8AC3E}">
        <p14:creationId xmlns:p14="http://schemas.microsoft.com/office/powerpoint/2010/main" val="1186528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B084CC-BEE6-4188-BD5D-68836321B895}" type="slidenum">
              <a:rPr lang="en-US" smtClean="0"/>
              <a:pPr/>
              <a:t>16</a:t>
            </a:fld>
            <a:endParaRPr lang="en-US"/>
          </a:p>
        </p:txBody>
      </p:sp>
    </p:spTree>
    <p:extLst>
      <p:ext uri="{BB962C8B-B14F-4D97-AF65-F5344CB8AC3E}">
        <p14:creationId xmlns:p14="http://schemas.microsoft.com/office/powerpoint/2010/main" val="1940199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smtClean="0"/>
              <a:t>This graph is organized</a:t>
            </a:r>
            <a:r>
              <a:rPr lang="en-US" baseline="0" dirty="0" smtClean="0"/>
              <a:t> the same way but shows TP data. At high flow, the load at the confluence of BG and SBC is …at low flow…the allocated load is…and the load before agricultural dewatering is…. Now remember that the TMDL called for a 96% reduction in TP. From my data, even at low flow, the load reduction would have to be about 800%. </a:t>
            </a:r>
          </a:p>
          <a:p>
            <a:endParaRPr lang="en-US" baseline="0" dirty="0" smtClean="0"/>
          </a:p>
          <a:p>
            <a:r>
              <a:rPr lang="en-US" sz="1200" dirty="0" smtClean="0"/>
              <a:t>Browns Gulch TMDL allocation: 		0.69 </a:t>
            </a:r>
            <a:r>
              <a:rPr lang="en-US" sz="1200" dirty="0" err="1" smtClean="0"/>
              <a:t>lbs</a:t>
            </a:r>
            <a:r>
              <a:rPr lang="en-US" sz="1200" dirty="0" smtClean="0"/>
              <a:t>/day</a:t>
            </a:r>
          </a:p>
          <a:p>
            <a:endParaRPr lang="en-US" sz="1200" dirty="0" smtClean="0"/>
          </a:p>
          <a:p>
            <a:r>
              <a:rPr lang="en-US" sz="1200" dirty="0" smtClean="0"/>
              <a:t>Load at river mile 18.6 in May:		76.6 </a:t>
            </a:r>
            <a:r>
              <a:rPr lang="en-US" sz="1200" dirty="0" err="1" smtClean="0"/>
              <a:t>lbs</a:t>
            </a:r>
            <a:r>
              <a:rPr lang="en-US" sz="1200" dirty="0" smtClean="0"/>
              <a:t>/day            </a:t>
            </a:r>
          </a:p>
          <a:p>
            <a:r>
              <a:rPr lang="en-US" sz="1200" dirty="0" smtClean="0"/>
              <a:t>Load at river mile 18.6 in July:		6.4 </a:t>
            </a:r>
            <a:r>
              <a:rPr lang="en-US" sz="1200" dirty="0" err="1" smtClean="0"/>
              <a:t>lbs</a:t>
            </a:r>
            <a:r>
              <a:rPr lang="en-US" sz="1200" dirty="0" smtClean="0"/>
              <a:t>/day **</a:t>
            </a:r>
          </a:p>
          <a:p>
            <a:r>
              <a:rPr lang="en-US" sz="1200" dirty="0" smtClean="0"/>
              <a:t>Load at river mile 18.6 in October:		6.7 </a:t>
            </a:r>
            <a:r>
              <a:rPr lang="en-US" sz="1200" dirty="0" err="1" smtClean="0"/>
              <a:t>lbs</a:t>
            </a:r>
            <a:r>
              <a:rPr lang="en-US" sz="1200" dirty="0" smtClean="0"/>
              <a:t>/day</a:t>
            </a:r>
          </a:p>
          <a:p>
            <a:endParaRPr lang="en-US" sz="1200" dirty="0" smtClean="0"/>
          </a:p>
          <a:p>
            <a:r>
              <a:rPr lang="en-US" sz="1200" dirty="0" smtClean="0"/>
              <a:t>**before agricultural dewatering, load is:	20.2 </a:t>
            </a:r>
            <a:r>
              <a:rPr lang="en-US" sz="1200" dirty="0" err="1" smtClean="0"/>
              <a:t>lb</a:t>
            </a:r>
            <a:r>
              <a:rPr lang="en-US" sz="1200" dirty="0" smtClean="0"/>
              <a:t>/day</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F395265B-B323-44A1-B3CA-A7A8FC904D02}" type="slidenum">
              <a:rPr lang="en-US" smtClean="0"/>
              <a:t>17</a:t>
            </a:fld>
            <a:endParaRPr lang="en-US"/>
          </a:p>
        </p:txBody>
      </p:sp>
    </p:spTree>
    <p:extLst>
      <p:ext uri="{BB962C8B-B14F-4D97-AF65-F5344CB8AC3E}">
        <p14:creationId xmlns:p14="http://schemas.microsoft.com/office/powerpoint/2010/main" val="369816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smtClean="0"/>
              <a:t>Regardless of flow rate, the TP</a:t>
            </a:r>
            <a:r>
              <a:rPr lang="en-US" baseline="0" dirty="0" smtClean="0"/>
              <a:t> concentration does not change significantly. And the TP concentration is significantly greater than the water quality target in the TMDL calculation. Pattern is not followed by Total Nitrogen. I want to point out a very important observation. At the most upstream sampling location, the TP concentration is far above the TMDL water quality target. This is a strong indication that the source of phosphorous is natural rather than anthropogenic. Over the next few slides, I will present data that supports this </a:t>
            </a:r>
            <a:r>
              <a:rPr lang="en-US" baseline="0" dirty="0" err="1" smtClean="0"/>
              <a:t>hypohtesis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395265B-B323-44A1-B3CA-A7A8FC904D02}" type="slidenum">
              <a:rPr lang="en-US" smtClean="0"/>
              <a:t>19</a:t>
            </a:fld>
            <a:endParaRPr lang="en-US"/>
          </a:p>
        </p:txBody>
      </p:sp>
    </p:spTree>
    <p:extLst>
      <p:ext uri="{BB962C8B-B14F-4D97-AF65-F5344CB8AC3E}">
        <p14:creationId xmlns:p14="http://schemas.microsoft.com/office/powerpoint/2010/main" val="1071932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smtClean="0"/>
              <a:t>Talk</a:t>
            </a:r>
            <a:r>
              <a:rPr lang="en-US" baseline="0" dirty="0" smtClean="0"/>
              <a:t> about TSS, TP dissimilar relationship</a:t>
            </a:r>
            <a:endParaRPr lang="en-US" dirty="0" smtClean="0"/>
          </a:p>
          <a:p>
            <a:endParaRPr lang="en-US" dirty="0" smtClean="0"/>
          </a:p>
          <a:p>
            <a:r>
              <a:rPr lang="en-US" dirty="0" smtClean="0"/>
              <a:t>To </a:t>
            </a:r>
            <a:r>
              <a:rPr lang="en-US" dirty="0" smtClean="0"/>
              <a:t>further investigate the source of the phosphorous, I wanted to see the relationship between TP</a:t>
            </a:r>
            <a:r>
              <a:rPr lang="en-US" baseline="0" dirty="0" smtClean="0"/>
              <a:t> and alkalinity and specific conductivity. Conductivity is affected primarily by the underlying geology, therefore if the source of phosphorous is also the surrounding geology, I would expect to see a strong relationship. Looking at this set of the data, the correlation is significant at both high and low flow. The difference is reasonable since the subsurface flow or groundwater inputs slow over the summer.</a:t>
            </a:r>
            <a:endParaRPr lang="en-US" dirty="0"/>
          </a:p>
        </p:txBody>
      </p:sp>
      <p:sp>
        <p:nvSpPr>
          <p:cNvPr id="4" name="Slide Number Placeholder 3"/>
          <p:cNvSpPr>
            <a:spLocks noGrp="1"/>
          </p:cNvSpPr>
          <p:nvPr>
            <p:ph type="sldNum" sz="quarter" idx="10"/>
          </p:nvPr>
        </p:nvSpPr>
        <p:spPr/>
        <p:txBody>
          <a:bodyPr/>
          <a:lstStyle/>
          <a:p>
            <a:fld id="{F395265B-B323-44A1-B3CA-A7A8FC904D02}" type="slidenum">
              <a:rPr lang="en-US" smtClean="0"/>
              <a:t>24</a:t>
            </a:fld>
            <a:endParaRPr lang="en-US"/>
          </a:p>
        </p:txBody>
      </p:sp>
    </p:spTree>
    <p:extLst>
      <p:ext uri="{BB962C8B-B14F-4D97-AF65-F5344CB8AC3E}">
        <p14:creationId xmlns:p14="http://schemas.microsoft.com/office/powerpoint/2010/main" val="2231075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Hawaiian soils derived from </a:t>
            </a:r>
            <a:r>
              <a:rPr lang="en-US" sz="1200" kern="1200" dirty="0" err="1" smtClean="0">
                <a:solidFill>
                  <a:schemeClr val="tx1"/>
                </a:solidFill>
                <a:effectLst/>
                <a:latin typeface="+mn-lt"/>
                <a:ea typeface="+mn-ea"/>
                <a:cs typeface="+mn-cs"/>
              </a:rPr>
              <a:t>volcanics</a:t>
            </a:r>
            <a:r>
              <a:rPr lang="en-US" sz="1200" kern="1200" dirty="0" smtClean="0">
                <a:solidFill>
                  <a:schemeClr val="tx1"/>
                </a:solidFill>
                <a:effectLst/>
                <a:latin typeface="+mn-lt"/>
                <a:ea typeface="+mn-ea"/>
                <a:cs typeface="+mn-cs"/>
              </a:rPr>
              <a:t>, phosphorus concentrations average 700 ppm.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study using a stream-quality model determined that phosphorus content in rock is the strongest predictor of phosphorus stream concentrations, much more so than rock age and weathering rate </a:t>
            </a:r>
          </a:p>
        </p:txBody>
      </p:sp>
      <p:sp>
        <p:nvSpPr>
          <p:cNvPr id="4" name="Slide Number Placeholder 3"/>
          <p:cNvSpPr>
            <a:spLocks noGrp="1"/>
          </p:cNvSpPr>
          <p:nvPr>
            <p:ph type="sldNum" sz="quarter" idx="10"/>
          </p:nvPr>
        </p:nvSpPr>
        <p:spPr/>
        <p:txBody>
          <a:bodyPr/>
          <a:lstStyle/>
          <a:p>
            <a:fld id="{58B084CC-BEE6-4188-BD5D-68836321B895}" type="slidenum">
              <a:rPr lang="en-US" smtClean="0"/>
              <a:pPr/>
              <a:t>26</a:t>
            </a:fld>
            <a:endParaRPr lang="en-US"/>
          </a:p>
        </p:txBody>
      </p:sp>
    </p:spTree>
    <p:extLst>
      <p:ext uri="{BB962C8B-B14F-4D97-AF65-F5344CB8AC3E}">
        <p14:creationId xmlns:p14="http://schemas.microsoft.com/office/powerpoint/2010/main" val="1394569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25-50 m riparian</a:t>
            </a:r>
            <a:r>
              <a:rPr lang="en-US" baseline="0" dirty="0" smtClean="0"/>
              <a:t> buffer can remove 50% of nitrogen load, grasses compared to forested or wetland vegetation, are the most effective plant for removing http://www.epa.gov/nrmrl/gwerd/eco/pdfs/riparian_buffer.pdf</a:t>
            </a:r>
            <a:endParaRPr lang="en-US" dirty="0"/>
          </a:p>
        </p:txBody>
      </p:sp>
      <p:sp>
        <p:nvSpPr>
          <p:cNvPr id="4" name="Slide Number Placeholder 3"/>
          <p:cNvSpPr>
            <a:spLocks noGrp="1"/>
          </p:cNvSpPr>
          <p:nvPr>
            <p:ph type="sldNum" sz="quarter" idx="10"/>
          </p:nvPr>
        </p:nvSpPr>
        <p:spPr/>
        <p:txBody>
          <a:bodyPr/>
          <a:lstStyle/>
          <a:p>
            <a:fld id="{F395265B-B323-44A1-B3CA-A7A8FC904D02}" type="slidenum">
              <a:rPr lang="en-US" smtClean="0"/>
              <a:t>28</a:t>
            </a:fld>
            <a:endParaRPr lang="en-US"/>
          </a:p>
        </p:txBody>
      </p:sp>
    </p:spTree>
    <p:extLst>
      <p:ext uri="{BB962C8B-B14F-4D97-AF65-F5344CB8AC3E}">
        <p14:creationId xmlns:p14="http://schemas.microsoft.com/office/powerpoint/2010/main" val="2706820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estimate assumes that 100% of the nitrogen load is originating from agricultural sources and that a 50% reduction is achieved. The summer growing season is the target period for TMDL load limitations. </a:t>
            </a:r>
          </a:p>
          <a:p>
            <a:endParaRPr lang="en-US" dirty="0" smtClean="0"/>
          </a:p>
          <a:p>
            <a:r>
              <a:rPr lang="en-US" sz="1200" kern="1200" smtClean="0">
                <a:solidFill>
                  <a:schemeClr val="tx1"/>
                </a:solidFill>
                <a:effectLst/>
                <a:latin typeface="+mn-lt"/>
                <a:ea typeface="+mn-ea"/>
                <a:cs typeface="+mn-cs"/>
              </a:rPr>
              <a:t>Quantitatively estimating load reductions is not possible because the fraction of phosphorus originating from agricultural sources in unknown. </a:t>
            </a:r>
            <a:endParaRPr lang="en-US" dirty="0"/>
          </a:p>
        </p:txBody>
      </p:sp>
      <p:sp>
        <p:nvSpPr>
          <p:cNvPr id="4" name="Slide Number Placeholder 3"/>
          <p:cNvSpPr>
            <a:spLocks noGrp="1"/>
          </p:cNvSpPr>
          <p:nvPr>
            <p:ph type="sldNum" sz="quarter" idx="10"/>
          </p:nvPr>
        </p:nvSpPr>
        <p:spPr/>
        <p:txBody>
          <a:bodyPr/>
          <a:lstStyle/>
          <a:p>
            <a:fld id="{58B084CC-BEE6-4188-BD5D-68836321B895}" type="slidenum">
              <a:rPr lang="en-US" smtClean="0"/>
              <a:pPr/>
              <a:t>30</a:t>
            </a:fld>
            <a:endParaRPr lang="en-US"/>
          </a:p>
        </p:txBody>
      </p:sp>
    </p:spTree>
    <p:extLst>
      <p:ext uri="{BB962C8B-B14F-4D97-AF65-F5344CB8AC3E}">
        <p14:creationId xmlns:p14="http://schemas.microsoft.com/office/powerpoint/2010/main" val="1384847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1-mass</a:t>
            </a:r>
            <a:r>
              <a:rPr lang="en-US" baseline="0" dirty="0" smtClean="0"/>
              <a:t> balance of nutrients</a:t>
            </a:r>
          </a:p>
          <a:p>
            <a:r>
              <a:rPr lang="en-US" baseline="0" dirty="0" smtClean="0"/>
              <a:t>2- conduct sampling, or more data may become available</a:t>
            </a:r>
          </a:p>
          <a:p>
            <a:r>
              <a:rPr lang="en-US" baseline="0" dirty="0" smtClean="0"/>
              <a:t>3- for lower detection limits</a:t>
            </a:r>
          </a:p>
          <a:p>
            <a:r>
              <a:rPr lang="en-US" baseline="0" dirty="0" smtClean="0"/>
              <a:t>4- nitrate loading estimation tool, developed at </a:t>
            </a:r>
            <a:r>
              <a:rPr lang="en-US" baseline="0" dirty="0" err="1" smtClean="0"/>
              <a:t>Florada</a:t>
            </a:r>
            <a:r>
              <a:rPr lang="en-US" baseline="0" dirty="0" smtClean="0"/>
              <a:t> State university</a:t>
            </a:r>
            <a:endParaRPr lang="en-US" dirty="0"/>
          </a:p>
        </p:txBody>
      </p:sp>
      <p:sp>
        <p:nvSpPr>
          <p:cNvPr id="4" name="Slide Number Placeholder 3"/>
          <p:cNvSpPr>
            <a:spLocks noGrp="1"/>
          </p:cNvSpPr>
          <p:nvPr>
            <p:ph type="sldNum" sz="quarter" idx="10"/>
          </p:nvPr>
        </p:nvSpPr>
        <p:spPr/>
        <p:txBody>
          <a:bodyPr/>
          <a:lstStyle/>
          <a:p>
            <a:fld id="{58B084CC-BEE6-4188-BD5D-68836321B895}" type="slidenum">
              <a:rPr lang="en-US" smtClean="0"/>
              <a:pPr/>
              <a:t>31</a:t>
            </a:fld>
            <a:endParaRPr lang="en-US"/>
          </a:p>
        </p:txBody>
      </p:sp>
    </p:spTree>
    <p:extLst>
      <p:ext uri="{BB962C8B-B14F-4D97-AF65-F5344CB8AC3E}">
        <p14:creationId xmlns:p14="http://schemas.microsoft.com/office/powerpoint/2010/main" val="107392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FFE36498-331F-4A59-ADD5-C4855E52532F}" type="datetime1">
              <a:rPr lang="en-US"/>
              <a:pPr/>
              <a:t>4/23/2015</a:t>
            </a:fld>
            <a:endParaRPr lang="en-US"/>
          </a:p>
        </p:txBody>
      </p:sp>
      <p:sp>
        <p:nvSpPr>
          <p:cNvPr id="6" name="Rectangle 6"/>
          <p:cNvSpPr>
            <a:spLocks noGrp="1" noChangeArrowheads="1"/>
          </p:cNvSpPr>
          <p:nvPr>
            <p:ph type="ftr" sz="quarter" idx="4"/>
          </p:nvPr>
        </p:nvSpPr>
        <p:spPr>
          <a:ln/>
        </p:spPr>
        <p:txBody>
          <a:bodyPr/>
          <a:lstStyle/>
          <a:p>
            <a:r>
              <a:rPr lang="en-US"/>
              <a:t>Test</a:t>
            </a:r>
          </a:p>
        </p:txBody>
      </p:sp>
      <p:sp>
        <p:nvSpPr>
          <p:cNvPr id="7" name="Rectangle 7"/>
          <p:cNvSpPr>
            <a:spLocks noGrp="1" noChangeArrowheads="1"/>
          </p:cNvSpPr>
          <p:nvPr>
            <p:ph type="sldNum" sz="quarter" idx="5"/>
          </p:nvPr>
        </p:nvSpPr>
        <p:spPr>
          <a:ln/>
        </p:spPr>
        <p:txBody>
          <a:bodyPr/>
          <a:lstStyle/>
          <a:p>
            <a:fld id="{D4CC3AB0-34A4-4306-8049-C8BF7453583C}" type="slidenum">
              <a:rPr lang="en-US"/>
              <a:pPr/>
              <a:t>33</a:t>
            </a:fld>
            <a:endParaRPr lang="en-US"/>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r>
              <a:rPr lang="en-US"/>
              <a:t>Prismatic soap bubbles: for some volume in some space, what is the smallest </a:t>
            </a:r>
          </a:p>
          <a:p>
            <a:r>
              <a:rPr lang="en-US"/>
              <a:t>surface area? In air, a sphere.</a:t>
            </a:r>
          </a:p>
          <a:p>
            <a:r>
              <a:rPr lang="en-US"/>
              <a:t>For soap bubbles confined between parallel glass plates a few  cm apart, </a:t>
            </a:r>
          </a:p>
          <a:p>
            <a:r>
              <a:rPr lang="en-US"/>
              <a:t>the answer is a prism. The sides of the prisms are flims only a few thousand </a:t>
            </a:r>
          </a:p>
          <a:p>
            <a:r>
              <a:rPr lang="en-US"/>
              <a:t>molecules think: the surfaces of the films are soap, their insides are water. </a:t>
            </a:r>
          </a:p>
          <a:p>
            <a:r>
              <a:rPr lang="en-US"/>
              <a:t>Their shape is the one with the smallest surface areal </a:t>
            </a:r>
          </a:p>
          <a:p>
            <a:r>
              <a:rPr lang="en-US"/>
              <a:t>Visible light passes through most of the films with out interaction. Occasionally</a:t>
            </a:r>
          </a:p>
          <a:p>
            <a:r>
              <a:rPr lang="en-US"/>
              <a:t> when the thickness of the film and the wavelength of the light are similar, and </a:t>
            </a:r>
          </a:p>
          <a:p>
            <a:r>
              <a:rPr lang="en-US"/>
              <a:t>when the light strikes at the correct angle, a single color reflects.</a:t>
            </a:r>
          </a:p>
          <a:p>
            <a:r>
              <a:rPr lang="en-US"/>
              <a:t>The colors define the depths of these microscopic seas, the swirls hint at the currents.</a:t>
            </a:r>
          </a:p>
          <a:p>
            <a:endParaRPr lang="en-US"/>
          </a:p>
          <a:p>
            <a:r>
              <a:rPr lang="en-US"/>
              <a:t>Color of some butterfly wingswhich could be blue, brown or gray, depending</a:t>
            </a:r>
          </a:p>
          <a:p>
            <a:r>
              <a:rPr lang="en-US"/>
              <a:t> on the viewing angle compared with the illumination angle.</a:t>
            </a:r>
          </a:p>
        </p:txBody>
      </p:sp>
    </p:spTree>
    <p:extLst>
      <p:ext uri="{BB962C8B-B14F-4D97-AF65-F5344CB8AC3E}">
        <p14:creationId xmlns:p14="http://schemas.microsoft.com/office/powerpoint/2010/main" val="176729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TMDL are established </a:t>
            </a:r>
            <a:r>
              <a:rPr lang="en-US" dirty="0" err="1" smtClean="0"/>
              <a:t>ny</a:t>
            </a:r>
            <a:r>
              <a:rPr lang="en-US" dirty="0" smtClean="0"/>
              <a:t> the MT DEQ as a management strategy</a:t>
            </a:r>
            <a:r>
              <a:rPr lang="en-US" baseline="0" dirty="0" smtClean="0"/>
              <a:t> to reduce pollutant levels in streams. </a:t>
            </a:r>
            <a:r>
              <a:rPr lang="en-US" dirty="0" smtClean="0"/>
              <a:t>So, why am</a:t>
            </a:r>
            <a:r>
              <a:rPr lang="en-US" baseline="0" dirty="0" smtClean="0"/>
              <a:t> I interested in Browns Gulch? Well Browns Gulch is a main tributary to Silver Bow Creek, which is considered and “impaired” for nutrients. Browns Gulch is considered a nonpoint source that contributes to this impairment, and therefore requires a load reduction. Montana DEQ determined that a 93% reduction of existing nutrient load was necessary to achieve the target load. </a:t>
            </a:r>
          </a:p>
          <a:p>
            <a:endParaRPr lang="en-US" baseline="0" dirty="0" smtClean="0"/>
          </a:p>
          <a:p>
            <a:pPr marL="0" indent="0">
              <a:buNone/>
            </a:pPr>
            <a:r>
              <a:rPr lang="en-US" sz="1200" dirty="0" smtClean="0"/>
              <a:t>Load allocation=[(AVG flow)(target)-(AVG flow)(background)]*5.39</a:t>
            </a:r>
          </a:p>
          <a:p>
            <a:pPr marL="0" indent="0">
              <a:buNone/>
            </a:pPr>
            <a:r>
              <a:rPr lang="en-US" sz="1200" dirty="0" smtClean="0"/>
              <a:t>	      </a:t>
            </a:r>
          </a:p>
          <a:p>
            <a:pPr marL="0" indent="0">
              <a:buNone/>
            </a:pPr>
            <a:endParaRPr lang="en-US" sz="1200" dirty="0" smtClean="0"/>
          </a:p>
          <a:p>
            <a:pPr marL="0" indent="0">
              <a:buNone/>
            </a:pPr>
            <a:r>
              <a:rPr lang="en-US" sz="1200" dirty="0" smtClean="0"/>
              <a:t>Total nitrogen allocation =[(6.35 </a:t>
            </a:r>
            <a:r>
              <a:rPr lang="en-US" sz="1200" dirty="0" err="1" smtClean="0"/>
              <a:t>cfs</a:t>
            </a:r>
            <a:r>
              <a:rPr lang="en-US" sz="1200" dirty="0" smtClean="0"/>
              <a:t>)(0.3 mg/L) – (6.35cfs)(0.095 mg/L)]*5.39 </a:t>
            </a:r>
          </a:p>
          <a:p>
            <a:pPr marL="0" indent="0">
              <a:buNone/>
            </a:pPr>
            <a:r>
              <a:rPr lang="en-US" sz="1200" dirty="0" smtClean="0"/>
              <a:t>		          =7.03 </a:t>
            </a:r>
            <a:r>
              <a:rPr lang="en-US" sz="1200" dirty="0" err="1" smtClean="0"/>
              <a:t>lb</a:t>
            </a:r>
            <a:r>
              <a:rPr lang="en-US" sz="1200" dirty="0" smtClean="0"/>
              <a:t>/day</a:t>
            </a:r>
          </a:p>
          <a:p>
            <a:pPr marL="0" indent="0">
              <a:buNone/>
            </a:pPr>
            <a:endParaRPr lang="en-US" sz="1200" dirty="0" smtClean="0"/>
          </a:p>
          <a:p>
            <a:pPr marL="0" indent="0">
              <a:buNone/>
            </a:pPr>
            <a:r>
              <a:rPr lang="en-US" sz="1200" dirty="0" smtClean="0"/>
              <a:t>Total phosphorous allocation =[(6.35 </a:t>
            </a:r>
            <a:r>
              <a:rPr lang="en-US" sz="1200" dirty="0" err="1" smtClean="0"/>
              <a:t>cfs</a:t>
            </a:r>
            <a:r>
              <a:rPr lang="en-US" sz="1200" dirty="0" smtClean="0"/>
              <a:t>)(0.03 mg/L) – (6.35cfs)(0.01 mg/L)]*5.39 </a:t>
            </a:r>
          </a:p>
          <a:p>
            <a:pPr marL="0" indent="0">
              <a:buNone/>
            </a:pPr>
            <a:r>
              <a:rPr lang="en-US" sz="1200" dirty="0" smtClean="0"/>
              <a:t>		             =0.69 </a:t>
            </a:r>
            <a:r>
              <a:rPr lang="en-US" sz="1200" dirty="0" err="1" smtClean="0"/>
              <a:t>lb</a:t>
            </a:r>
            <a:r>
              <a:rPr lang="en-US" sz="1200" dirty="0" smtClean="0"/>
              <a:t>/day      </a:t>
            </a:r>
          </a:p>
          <a:p>
            <a:endParaRPr lang="en-US" dirty="0"/>
          </a:p>
        </p:txBody>
      </p:sp>
      <p:sp>
        <p:nvSpPr>
          <p:cNvPr id="4" name="Slide Number Placeholder 3"/>
          <p:cNvSpPr>
            <a:spLocks noGrp="1"/>
          </p:cNvSpPr>
          <p:nvPr>
            <p:ph type="sldNum" sz="quarter" idx="10"/>
          </p:nvPr>
        </p:nvSpPr>
        <p:spPr/>
        <p:txBody>
          <a:bodyPr/>
          <a:lstStyle/>
          <a:p>
            <a:fld id="{F395265B-B323-44A1-B3CA-A7A8FC904D02}" type="slidenum">
              <a:rPr lang="en-US" smtClean="0"/>
              <a:t>6</a:t>
            </a:fld>
            <a:endParaRPr lang="en-US"/>
          </a:p>
        </p:txBody>
      </p:sp>
    </p:spTree>
    <p:extLst>
      <p:ext uri="{BB962C8B-B14F-4D97-AF65-F5344CB8AC3E}">
        <p14:creationId xmlns:p14="http://schemas.microsoft.com/office/powerpoint/2010/main" val="1866599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project has three main objectives.</a:t>
            </a:r>
            <a:r>
              <a:rPr lang="en-US" dirty="0" smtClean="0"/>
              <a:t> A note on my second objective,</a:t>
            </a:r>
            <a:r>
              <a:rPr lang="en-US" baseline="0" dirty="0" smtClean="0"/>
              <a:t> I say general because, as I explained earlier, specific non-point sources are hard to identify. By general locations, I mean areas with similar land use, or large landowners or agricultural producers. </a:t>
            </a:r>
            <a:r>
              <a:rPr lang="en-US" dirty="0" smtClean="0"/>
              <a:t>I have not yet addressed the</a:t>
            </a:r>
            <a:r>
              <a:rPr lang="en-US" baseline="0" dirty="0" smtClean="0"/>
              <a:t> third projective objective, so will focus my presentation on the first two. A Best management Practice is an approach to reducing nonpoint source pollution either though land-use changes, installing structures that reduce the amount of pollutants that </a:t>
            </a:r>
            <a:r>
              <a:rPr lang="en-US" baseline="0" dirty="0" err="1" smtClean="0"/>
              <a:t>ebter</a:t>
            </a:r>
            <a:r>
              <a:rPr lang="en-US" baseline="0" dirty="0" smtClean="0"/>
              <a:t> the stream or treat the water before it enters the </a:t>
            </a:r>
            <a:r>
              <a:rPr lang="en-US" baseline="0" dirty="0" err="1" smtClean="0"/>
              <a:t>stream.that</a:t>
            </a:r>
            <a:r>
              <a:rPr lang="en-US" baseline="0" dirty="0" smtClean="0"/>
              <a:t> reduce the amount of pollution that reaches the stream. </a:t>
            </a:r>
            <a:endParaRPr lang="en-US" dirty="0"/>
          </a:p>
        </p:txBody>
      </p:sp>
      <p:sp>
        <p:nvSpPr>
          <p:cNvPr id="4" name="Slide Number Placeholder 3"/>
          <p:cNvSpPr>
            <a:spLocks noGrp="1"/>
          </p:cNvSpPr>
          <p:nvPr>
            <p:ph type="sldNum" sz="quarter" idx="10"/>
          </p:nvPr>
        </p:nvSpPr>
        <p:spPr/>
        <p:txBody>
          <a:bodyPr/>
          <a:lstStyle/>
          <a:p>
            <a:fld id="{F395265B-B323-44A1-B3CA-A7A8FC904D02}" type="slidenum">
              <a:rPr lang="en-US" smtClean="0"/>
              <a:t>7</a:t>
            </a:fld>
            <a:endParaRPr lang="en-US"/>
          </a:p>
        </p:txBody>
      </p:sp>
    </p:spTree>
    <p:extLst>
      <p:ext uri="{BB962C8B-B14F-4D97-AF65-F5344CB8AC3E}">
        <p14:creationId xmlns:p14="http://schemas.microsoft.com/office/powerpoint/2010/main" val="693551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a:t>
            </a:r>
            <a:r>
              <a:rPr lang="en-US" baseline="0" dirty="0" smtClean="0"/>
              <a:t> far, I have referred to nutrients many times. Nutrients are defined as nitrogen and phosphorous. Why is it important to address nutrient concentrations in streams?</a:t>
            </a:r>
          </a:p>
          <a:p>
            <a:endParaRPr lang="en-US" baseline="0" dirty="0" smtClean="0"/>
          </a:p>
          <a:p>
            <a:r>
              <a:rPr lang="en-US" baseline="0" dirty="0" smtClean="0"/>
              <a:t>Decreased dissolved oxygen levels do not correspond high survival rates of aquatic animals including fish and </a:t>
            </a:r>
            <a:r>
              <a:rPr lang="en-US" baseline="0" dirty="0" err="1" smtClean="0"/>
              <a:t>macroinvertebrates</a:t>
            </a:r>
            <a:r>
              <a:rPr lang="en-US" baseline="0" dirty="0" smtClean="0"/>
              <a:t>, which need dissolved oxygen to survive.</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95265B-B323-44A1-B3CA-A7A8FC904D02}" type="slidenum">
              <a:rPr lang="en-US" smtClean="0"/>
              <a:t>8</a:t>
            </a:fld>
            <a:endParaRPr lang="en-US"/>
          </a:p>
        </p:txBody>
      </p:sp>
    </p:spTree>
    <p:extLst>
      <p:ext uri="{BB962C8B-B14F-4D97-AF65-F5344CB8AC3E}">
        <p14:creationId xmlns:p14="http://schemas.microsoft.com/office/powerpoint/2010/main" val="737267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am I going to </a:t>
            </a:r>
            <a:r>
              <a:rPr lang="en-US" dirty="0" err="1" smtClean="0"/>
              <a:t>accompllish</a:t>
            </a:r>
            <a:r>
              <a:rPr lang="en-US" baseline="0" dirty="0" smtClean="0"/>
              <a:t> my objectives? </a:t>
            </a:r>
            <a:r>
              <a:rPr lang="en-US" dirty="0" smtClean="0"/>
              <a:t>To address</a:t>
            </a:r>
            <a:r>
              <a:rPr lang="en-US" baseline="0" dirty="0" smtClean="0"/>
              <a:t> the first project objective, …. In this photo, Seth Reedy is standing in the stream collecting water samples. As you can see, Browns Gulch is a mixed environment of agriculture and forest. </a:t>
            </a:r>
            <a:endParaRPr lang="en-US" dirty="0"/>
          </a:p>
        </p:txBody>
      </p:sp>
      <p:sp>
        <p:nvSpPr>
          <p:cNvPr id="4" name="Slide Number Placeholder 3"/>
          <p:cNvSpPr>
            <a:spLocks noGrp="1"/>
          </p:cNvSpPr>
          <p:nvPr>
            <p:ph type="sldNum" sz="quarter" idx="10"/>
          </p:nvPr>
        </p:nvSpPr>
        <p:spPr/>
        <p:txBody>
          <a:bodyPr/>
          <a:lstStyle/>
          <a:p>
            <a:fld id="{F395265B-B323-44A1-B3CA-A7A8FC904D02}" type="slidenum">
              <a:rPr lang="en-US" smtClean="0"/>
              <a:t>9</a:t>
            </a:fld>
            <a:endParaRPr lang="en-US"/>
          </a:p>
        </p:txBody>
      </p:sp>
    </p:spTree>
    <p:extLst>
      <p:ext uri="{BB962C8B-B14F-4D97-AF65-F5344CB8AC3E}">
        <p14:creationId xmlns:p14="http://schemas.microsoft.com/office/powerpoint/2010/main" val="2431466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Since I am looking at a system with many non-point sources, I have to approach this objective using many different techniques. The first two bullet points are related to sampling, and the last three are related to information from previous studies. The first step to address this was to determine sampling locations. I called landowners to gain permission to sample on property. Once I determine where I could and could not sample on the stream, I chose specific sampling locations. Once at the sample site, I wanted to get as much other information about water quality as possible, so I sampled for:….. The last three points I have started to look into, but will invest much more time in the future. </a:t>
            </a:r>
            <a:endParaRPr lang="en-US" dirty="0"/>
          </a:p>
        </p:txBody>
      </p:sp>
      <p:sp>
        <p:nvSpPr>
          <p:cNvPr id="4" name="Slide Number Placeholder 3"/>
          <p:cNvSpPr>
            <a:spLocks noGrp="1"/>
          </p:cNvSpPr>
          <p:nvPr>
            <p:ph type="sldNum" sz="quarter" idx="10"/>
          </p:nvPr>
        </p:nvSpPr>
        <p:spPr/>
        <p:txBody>
          <a:bodyPr/>
          <a:lstStyle/>
          <a:p>
            <a:fld id="{F395265B-B323-44A1-B3CA-A7A8FC904D02}" type="slidenum">
              <a:rPr lang="en-US" smtClean="0"/>
              <a:t>10</a:t>
            </a:fld>
            <a:endParaRPr lang="en-US"/>
          </a:p>
        </p:txBody>
      </p:sp>
    </p:spTree>
    <p:extLst>
      <p:ext uri="{BB962C8B-B14F-4D97-AF65-F5344CB8AC3E}">
        <p14:creationId xmlns:p14="http://schemas.microsoft.com/office/powerpoint/2010/main" val="1535149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Briefly, to address my last objective, I will need</a:t>
            </a:r>
            <a:r>
              <a:rPr lang="en-US" baseline="0" dirty="0" smtClean="0"/>
              <a:t> to complete my first two objectives. </a:t>
            </a:r>
            <a:endParaRPr lang="en-US" dirty="0"/>
          </a:p>
        </p:txBody>
      </p:sp>
      <p:sp>
        <p:nvSpPr>
          <p:cNvPr id="4" name="Slide Number Placeholder 3"/>
          <p:cNvSpPr>
            <a:spLocks noGrp="1"/>
          </p:cNvSpPr>
          <p:nvPr>
            <p:ph type="sldNum" sz="quarter" idx="10"/>
          </p:nvPr>
        </p:nvSpPr>
        <p:spPr/>
        <p:txBody>
          <a:bodyPr/>
          <a:lstStyle/>
          <a:p>
            <a:fld id="{F395265B-B323-44A1-B3CA-A7A8FC904D02}" type="slidenum">
              <a:rPr lang="en-US" smtClean="0"/>
              <a:t>11</a:t>
            </a:fld>
            <a:endParaRPr lang="en-US"/>
          </a:p>
        </p:txBody>
      </p:sp>
    </p:spTree>
    <p:extLst>
      <p:ext uri="{BB962C8B-B14F-4D97-AF65-F5344CB8AC3E}">
        <p14:creationId xmlns:p14="http://schemas.microsoft.com/office/powerpoint/2010/main" val="2160890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Measured</a:t>
            </a:r>
            <a:r>
              <a:rPr lang="en-US" baseline="0" dirty="0" smtClean="0"/>
              <a:t> concentrations of P, N, major anions, and these standard water quality constituents. For each site I have the </a:t>
            </a:r>
            <a:r>
              <a:rPr lang="en-US" baseline="0" dirty="0" err="1" smtClean="0"/>
              <a:t>Lat</a:t>
            </a:r>
            <a:r>
              <a:rPr lang="en-US" baseline="0" dirty="0" smtClean="0"/>
              <a:t>/long as well as a site photo for use in future studies.</a:t>
            </a:r>
            <a:endParaRPr lang="en-US" dirty="0"/>
          </a:p>
        </p:txBody>
      </p:sp>
      <p:sp>
        <p:nvSpPr>
          <p:cNvPr id="4" name="Slide Number Placeholder 3"/>
          <p:cNvSpPr>
            <a:spLocks noGrp="1"/>
          </p:cNvSpPr>
          <p:nvPr>
            <p:ph type="sldNum" sz="quarter" idx="10"/>
          </p:nvPr>
        </p:nvSpPr>
        <p:spPr/>
        <p:txBody>
          <a:bodyPr/>
          <a:lstStyle/>
          <a:p>
            <a:fld id="{F395265B-B323-44A1-B3CA-A7A8FC904D02}" type="slidenum">
              <a:rPr lang="en-US" smtClean="0"/>
              <a:t>13</a:t>
            </a:fld>
            <a:endParaRPr lang="en-US"/>
          </a:p>
        </p:txBody>
      </p:sp>
    </p:spTree>
    <p:extLst>
      <p:ext uri="{BB962C8B-B14F-4D97-AF65-F5344CB8AC3E}">
        <p14:creationId xmlns:p14="http://schemas.microsoft.com/office/powerpoint/2010/main" val="3284674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sz="1200" dirty="0" smtClean="0"/>
              <a:t>This first data addresses</a:t>
            </a:r>
            <a:r>
              <a:rPr lang="en-US" sz="1200" baseline="0" dirty="0" smtClean="0"/>
              <a:t> my first project objective to determine TN and TP loading at various flow stages. This graphs shows how TN loading changes from upstream to downstream at high and low flow. The red dotted line represents the TMDL load allocation for TN in Browns Gulch. The TMDL establishes an allowable load at the confluence of Browns Gulch and Silver Bow Creek, so we will look at the actual loading occurring at that location. A high flow… at low flow…the load allocation…and the load before agricultural dewatering at the diversion dam. Although the intention of the diversion dam was not to reduce nutrient loads, it is acting as BMP for this purpose. </a:t>
            </a:r>
          </a:p>
          <a:p>
            <a:endParaRPr lang="en-US" sz="1200" baseline="0" dirty="0" smtClean="0"/>
          </a:p>
          <a:p>
            <a:r>
              <a:rPr lang="en-US" sz="1200" dirty="0" smtClean="0">
                <a:solidFill>
                  <a:prstClr val="black"/>
                </a:solidFill>
              </a:rPr>
              <a:t>Browns Gulch TMDL allocation:    		7.0 </a:t>
            </a:r>
            <a:r>
              <a:rPr lang="en-US" sz="1200" dirty="0" err="1" smtClean="0">
                <a:solidFill>
                  <a:prstClr val="black"/>
                </a:solidFill>
              </a:rPr>
              <a:t>lbs</a:t>
            </a:r>
            <a:r>
              <a:rPr lang="en-US" sz="1200" dirty="0" smtClean="0">
                <a:solidFill>
                  <a:prstClr val="black"/>
                </a:solidFill>
              </a:rPr>
              <a:t>/day</a:t>
            </a:r>
          </a:p>
          <a:p>
            <a:endParaRPr lang="en-US" sz="1200" dirty="0" smtClean="0">
              <a:solidFill>
                <a:prstClr val="black"/>
              </a:solidFill>
            </a:endParaRPr>
          </a:p>
          <a:p>
            <a:r>
              <a:rPr lang="en-US" sz="1200" dirty="0" smtClean="0">
                <a:solidFill>
                  <a:prstClr val="black"/>
                </a:solidFill>
              </a:rPr>
              <a:t>Load at river mile 18.6 in May:		147.7 </a:t>
            </a:r>
            <a:r>
              <a:rPr lang="en-US" sz="1200" dirty="0" err="1" smtClean="0">
                <a:solidFill>
                  <a:prstClr val="black"/>
                </a:solidFill>
              </a:rPr>
              <a:t>lbs</a:t>
            </a:r>
            <a:r>
              <a:rPr lang="en-US" sz="1200" dirty="0" smtClean="0">
                <a:solidFill>
                  <a:prstClr val="black"/>
                </a:solidFill>
              </a:rPr>
              <a:t>/day</a:t>
            </a:r>
          </a:p>
          <a:p>
            <a:r>
              <a:rPr lang="en-US" sz="1200" dirty="0" smtClean="0">
                <a:solidFill>
                  <a:prstClr val="black"/>
                </a:solidFill>
              </a:rPr>
              <a:t>Load at river mile 18.6 in July:		8.2 </a:t>
            </a:r>
            <a:r>
              <a:rPr lang="en-US" sz="1200" dirty="0" err="1" smtClean="0">
                <a:solidFill>
                  <a:prstClr val="black"/>
                </a:solidFill>
              </a:rPr>
              <a:t>lbs</a:t>
            </a:r>
            <a:r>
              <a:rPr lang="en-US" sz="1200" dirty="0" smtClean="0">
                <a:solidFill>
                  <a:prstClr val="black"/>
                </a:solidFill>
              </a:rPr>
              <a:t>/day **</a:t>
            </a:r>
          </a:p>
          <a:p>
            <a:r>
              <a:rPr lang="en-US" sz="1200" dirty="0" smtClean="0">
                <a:solidFill>
                  <a:prstClr val="black"/>
                </a:solidFill>
              </a:rPr>
              <a:t>Load at river mile 18.6 in October:		10.3 </a:t>
            </a:r>
            <a:r>
              <a:rPr lang="en-US" sz="1200" dirty="0" err="1" smtClean="0">
                <a:solidFill>
                  <a:prstClr val="black"/>
                </a:solidFill>
              </a:rPr>
              <a:t>lbs</a:t>
            </a:r>
            <a:r>
              <a:rPr lang="en-US" sz="1200" dirty="0" smtClean="0">
                <a:solidFill>
                  <a:prstClr val="black"/>
                </a:solidFill>
              </a:rPr>
              <a:t>/day</a:t>
            </a:r>
          </a:p>
          <a:p>
            <a:endParaRPr lang="en-US" sz="1200" dirty="0" smtClean="0">
              <a:solidFill>
                <a:prstClr val="black"/>
              </a:solidFill>
            </a:endParaRPr>
          </a:p>
          <a:p>
            <a:r>
              <a:rPr lang="en-US" sz="1200" dirty="0" smtClean="0">
                <a:solidFill>
                  <a:prstClr val="black"/>
                </a:solidFill>
              </a:rPr>
              <a:t>**before agricultural dewatering, load is :	23.5 </a:t>
            </a:r>
            <a:r>
              <a:rPr lang="en-US" sz="1200" dirty="0" err="1" smtClean="0">
                <a:solidFill>
                  <a:prstClr val="black"/>
                </a:solidFill>
              </a:rPr>
              <a:t>lbs</a:t>
            </a:r>
            <a:r>
              <a:rPr lang="en-US" sz="1200" dirty="0" smtClean="0">
                <a:solidFill>
                  <a:prstClr val="black"/>
                </a:solidFill>
              </a:rPr>
              <a:t>/day</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F395265B-B323-44A1-B3CA-A7A8FC904D02}"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8064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19200"/>
            <a:ext cx="8077200" cy="1470025"/>
          </a:xfrm>
        </p:spPr>
        <p:txBody>
          <a:bodyPr>
            <a:normAutofit/>
          </a:bodyPr>
          <a:lstStyle>
            <a:lvl1pPr>
              <a:defRPr sz="4000" b="1">
                <a:latin typeface="Verdana" pitchFamily="34" charset="0"/>
                <a:ea typeface="Verdana" pitchFamily="34" charset="0"/>
                <a:cs typeface="Verdana"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048000"/>
            <a:ext cx="6400800" cy="1752600"/>
          </a:xfrm>
        </p:spPr>
        <p:txBody>
          <a:bodyPr>
            <a:normAutofit/>
          </a:bodyPr>
          <a:lstStyle>
            <a:lvl1pPr marL="0" indent="0" algn="ctr">
              <a:buNone/>
              <a:defRPr sz="2800" b="1">
                <a:solidFill>
                  <a:srgbClr val="006600"/>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BD8BC8-44D4-44D9-B921-B5E124A2ECC3}" type="slidenum">
              <a:rPr lang="en-US" smtClean="0"/>
              <a:pPr/>
              <a:t>‹#›</a:t>
            </a:fld>
            <a:endParaRPr lang="en-US"/>
          </a:p>
        </p:txBody>
      </p:sp>
    </p:spTree>
    <p:extLst>
      <p:ext uri="{BB962C8B-B14F-4D97-AF65-F5344CB8AC3E}">
        <p14:creationId xmlns:p14="http://schemas.microsoft.com/office/powerpoint/2010/main" val="165016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CBD8BC8-44D4-44D9-B921-B5E124A2ECC3}" type="slidenum">
              <a:rPr lang="en-US" smtClean="0"/>
              <a:pPr/>
              <a:t>‹#›</a:t>
            </a:fld>
            <a:endParaRPr lang="en-US"/>
          </a:p>
        </p:txBody>
      </p:sp>
    </p:spTree>
    <p:extLst>
      <p:ext uri="{BB962C8B-B14F-4D97-AF65-F5344CB8AC3E}">
        <p14:creationId xmlns:p14="http://schemas.microsoft.com/office/powerpoint/2010/main" val="4066931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CBD8BC8-44D4-44D9-B921-B5E124A2ECC3}" type="slidenum">
              <a:rPr lang="en-US" smtClean="0"/>
              <a:pPr/>
              <a:t>‹#›</a:t>
            </a:fld>
            <a:endParaRPr lang="en-US"/>
          </a:p>
        </p:txBody>
      </p:sp>
    </p:spTree>
    <p:extLst>
      <p:ext uri="{BB962C8B-B14F-4D97-AF65-F5344CB8AC3E}">
        <p14:creationId xmlns:p14="http://schemas.microsoft.com/office/powerpoint/2010/main" val="3154713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4pPr marL="1600200" indent="-228600">
              <a:buFont typeface="Arial" pitchFamily="34" charset="0"/>
              <a:buChar char="»"/>
              <a:defRPr i="1"/>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BD8BC8-44D4-44D9-B921-B5E124A2ECC3}" type="slidenum">
              <a:rPr lang="en-US" smtClean="0"/>
              <a:pPr/>
              <a:t>‹#›</a:t>
            </a:fld>
            <a:endParaRPr lang="en-US"/>
          </a:p>
        </p:txBody>
      </p:sp>
    </p:spTree>
    <p:extLst>
      <p:ext uri="{BB962C8B-B14F-4D97-AF65-F5344CB8AC3E}">
        <p14:creationId xmlns:p14="http://schemas.microsoft.com/office/powerpoint/2010/main" val="263453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BD8BC8-44D4-44D9-B921-B5E124A2ECC3}" type="slidenum">
              <a:rPr lang="en-US" smtClean="0"/>
              <a:pPr/>
              <a:t>‹#›</a:t>
            </a:fld>
            <a:endParaRPr lang="en-US"/>
          </a:p>
        </p:txBody>
      </p:sp>
    </p:spTree>
    <p:extLst>
      <p:ext uri="{BB962C8B-B14F-4D97-AF65-F5344CB8AC3E}">
        <p14:creationId xmlns:p14="http://schemas.microsoft.com/office/powerpoint/2010/main" val="1210579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400"/>
            </a:lvl1pPr>
            <a:lvl2pPr marL="640080">
              <a:defRPr sz="2000"/>
            </a:lvl2pPr>
            <a:lvl3pPr marL="914400">
              <a:defRPr sz="2000"/>
            </a:lvl3pPr>
            <a:lvl4pPr marL="1188720">
              <a:defRPr sz="1800" i="1"/>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marL="640080">
              <a:defRPr sz="2000"/>
            </a:lvl2pPr>
            <a:lvl3pPr marL="914400">
              <a:defRPr sz="2000"/>
            </a:lvl3pPr>
            <a:lvl4pPr marL="1188720">
              <a:defRPr sz="1800" i="1"/>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6"/>
          <p:cNvSpPr>
            <a:spLocks noGrp="1"/>
          </p:cNvSpPr>
          <p:nvPr>
            <p:ph type="sldNum" sz="quarter" idx="12"/>
          </p:nvPr>
        </p:nvSpPr>
        <p:spPr/>
        <p:txBody>
          <a:bodyPr/>
          <a:lstStyle/>
          <a:p>
            <a:fld id="{ECBD8BC8-44D4-44D9-B921-B5E124A2ECC3}" type="slidenum">
              <a:rPr lang="en-US" smtClean="0"/>
              <a:pPr/>
              <a:t>‹#›</a:t>
            </a:fld>
            <a:endParaRPr lang="en-US"/>
          </a:p>
        </p:txBody>
      </p:sp>
    </p:spTree>
    <p:extLst>
      <p:ext uri="{BB962C8B-B14F-4D97-AF65-F5344CB8AC3E}">
        <p14:creationId xmlns:p14="http://schemas.microsoft.com/office/powerpoint/2010/main" val="1684705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marL="640080">
              <a:defRPr sz="2000"/>
            </a:lvl2pPr>
            <a:lvl3pPr marL="914400">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marL="640080">
              <a:defRPr sz="2000"/>
            </a:lvl2pPr>
            <a:lvl3pPr marL="914400">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Slide Number Placeholder 8"/>
          <p:cNvSpPr>
            <a:spLocks noGrp="1"/>
          </p:cNvSpPr>
          <p:nvPr>
            <p:ph type="sldNum" sz="quarter" idx="12"/>
          </p:nvPr>
        </p:nvSpPr>
        <p:spPr/>
        <p:txBody>
          <a:bodyPr/>
          <a:lstStyle/>
          <a:p>
            <a:fld id="{ECBD8BC8-44D4-44D9-B921-B5E124A2ECC3}" type="slidenum">
              <a:rPr lang="en-US" smtClean="0"/>
              <a:pPr/>
              <a:t>‹#›</a:t>
            </a:fld>
            <a:endParaRPr lang="en-US"/>
          </a:p>
        </p:txBody>
      </p:sp>
    </p:spTree>
    <p:extLst>
      <p:ext uri="{BB962C8B-B14F-4D97-AF65-F5344CB8AC3E}">
        <p14:creationId xmlns:p14="http://schemas.microsoft.com/office/powerpoint/2010/main" val="257646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ECBD8BC8-44D4-44D9-B921-B5E124A2ECC3}" type="slidenum">
              <a:rPr lang="en-US" smtClean="0"/>
              <a:pPr/>
              <a:t>‹#›</a:t>
            </a:fld>
            <a:endParaRPr lang="en-US"/>
          </a:p>
        </p:txBody>
      </p:sp>
    </p:spTree>
    <p:extLst>
      <p:ext uri="{BB962C8B-B14F-4D97-AF65-F5344CB8AC3E}">
        <p14:creationId xmlns:p14="http://schemas.microsoft.com/office/powerpoint/2010/main" val="1569049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CBD8BC8-44D4-44D9-B921-B5E124A2ECC3}" type="slidenum">
              <a:rPr lang="en-US" smtClean="0"/>
              <a:pPr/>
              <a:t>‹#›</a:t>
            </a:fld>
            <a:endParaRPr lang="en-US"/>
          </a:p>
        </p:txBody>
      </p:sp>
    </p:spTree>
    <p:extLst>
      <p:ext uri="{BB962C8B-B14F-4D97-AF65-F5344CB8AC3E}">
        <p14:creationId xmlns:p14="http://schemas.microsoft.com/office/powerpoint/2010/main" val="849361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CBD8BC8-44D4-44D9-B921-B5E124A2ECC3}" type="slidenum">
              <a:rPr lang="en-US" smtClean="0"/>
              <a:pPr/>
              <a:t>‹#›</a:t>
            </a:fld>
            <a:endParaRPr lang="en-US"/>
          </a:p>
        </p:txBody>
      </p:sp>
    </p:spTree>
    <p:extLst>
      <p:ext uri="{BB962C8B-B14F-4D97-AF65-F5344CB8AC3E}">
        <p14:creationId xmlns:p14="http://schemas.microsoft.com/office/powerpoint/2010/main" val="2257647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CBD8BC8-44D4-44D9-B921-B5E124A2ECC3}" type="slidenum">
              <a:rPr lang="en-US" smtClean="0"/>
              <a:pPr/>
              <a:t>‹#›</a:t>
            </a:fld>
            <a:endParaRPr lang="en-US"/>
          </a:p>
        </p:txBody>
      </p:sp>
    </p:spTree>
    <p:extLst>
      <p:ext uri="{BB962C8B-B14F-4D97-AF65-F5344CB8AC3E}">
        <p14:creationId xmlns:p14="http://schemas.microsoft.com/office/powerpoint/2010/main" val="233159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75438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5400"/>
            <a:ext cx="8229600" cy="4648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Footer Placeholder 4"/>
          <p:cNvSpPr>
            <a:spLocks noGrp="1"/>
          </p:cNvSpPr>
          <p:nvPr>
            <p:ph type="ftr" sz="quarter" idx="3"/>
          </p:nvPr>
        </p:nvSpPr>
        <p:spPr>
          <a:xfrm>
            <a:off x="3124200" y="6400800"/>
            <a:ext cx="2895600" cy="2889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400800"/>
            <a:ext cx="2133600" cy="288925"/>
          </a:xfrm>
          <a:prstGeom prst="rect">
            <a:avLst/>
          </a:prstGeom>
        </p:spPr>
        <p:txBody>
          <a:bodyPr vert="horz" lIns="91440" tIns="45720" rIns="91440" bIns="45720" rtlCol="0" anchor="ctr"/>
          <a:lstStyle>
            <a:lvl1pPr algn="r">
              <a:defRPr sz="1200">
                <a:solidFill>
                  <a:schemeClr val="tx1">
                    <a:tint val="75000"/>
                  </a:schemeClr>
                </a:solidFill>
              </a:defRPr>
            </a:lvl1pPr>
          </a:lstStyle>
          <a:p>
            <a:fld id="{ECBD8BC8-44D4-44D9-B921-B5E124A2ECC3}" type="slidenum">
              <a:rPr lang="en-US" smtClean="0"/>
              <a:pPr/>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01000" y="76200"/>
            <a:ext cx="897082" cy="1160930"/>
          </a:xfrm>
          <a:prstGeom prst="rect">
            <a:avLst/>
          </a:prstGeom>
        </p:spPr>
      </p:pic>
      <p:cxnSp>
        <p:nvCxnSpPr>
          <p:cNvPr id="9" name="Straight Connector 8"/>
          <p:cNvCxnSpPr/>
          <p:nvPr userDrawn="1"/>
        </p:nvCxnSpPr>
        <p:spPr>
          <a:xfrm>
            <a:off x="457200" y="1143000"/>
            <a:ext cx="7992341"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8469" y="6383122"/>
            <a:ext cx="2193731" cy="322478"/>
          </a:xfrm>
          <a:prstGeom prst="rect">
            <a:avLst/>
          </a:prstGeom>
        </p:spPr>
      </p:pic>
      <p:cxnSp>
        <p:nvCxnSpPr>
          <p:cNvPr id="10" name="Straight Connector 9"/>
          <p:cNvCxnSpPr/>
          <p:nvPr userDrawn="1"/>
        </p:nvCxnSpPr>
        <p:spPr>
          <a:xfrm>
            <a:off x="380999" y="6335142"/>
            <a:ext cx="8305801" cy="0"/>
          </a:xfrm>
          <a:prstGeom prst="line">
            <a:avLst/>
          </a:prstGeom>
          <a:ln w="19050">
            <a:solidFill>
              <a:srgbClr val="99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097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spcBef>
          <a:spcPct val="0"/>
        </a:spcBef>
        <a:buNone/>
        <a:defRPr sz="3600" b="1" kern="1200">
          <a:solidFill>
            <a:srgbClr val="00660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chemeClr val="tx1"/>
          </a:solidFill>
          <a:latin typeface="Arial" pitchFamily="34" charset="0"/>
          <a:ea typeface="+mn-ea"/>
          <a:cs typeface="Arial" pitchFamily="34" charset="0"/>
        </a:defRPr>
      </a:lvl1pPr>
      <a:lvl2pPr marL="640080" indent="-285750" algn="l" defTabSz="914400" rtl="0" eaLnBrk="1" latinLnBrk="0" hangingPunct="1">
        <a:spcBef>
          <a:spcPct val="20000"/>
        </a:spcBef>
        <a:buFont typeface="Arial" pitchFamily="34" charset="0"/>
        <a:buChar char="–"/>
        <a:defRPr sz="2000" b="1" kern="1200">
          <a:solidFill>
            <a:schemeClr val="tx1"/>
          </a:solidFill>
          <a:latin typeface="Arial" pitchFamily="34" charset="0"/>
          <a:ea typeface="+mn-ea"/>
          <a:cs typeface="Arial" pitchFamily="34" charset="0"/>
        </a:defRPr>
      </a:lvl2pPr>
      <a:lvl3pPr marL="914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62200" y="1524000"/>
            <a:ext cx="6324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124200" y="2907323"/>
            <a:ext cx="4876800" cy="2438400"/>
          </a:xfrm>
          <a:prstGeom prst="rect">
            <a:avLst/>
          </a:prstGeom>
        </p:spPr>
        <p:txBody>
          <a:bodyPr vert="horz" lIns="91440" tIns="45720" rIns="91440" bIns="45720" rtlCol="0">
            <a:normAutofit/>
          </a:bodyPr>
          <a:lstStyle/>
          <a:p>
            <a:pPr lvl="0"/>
            <a:r>
              <a:rPr lang="en-US" dirty="0" smtClean="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381000"/>
            <a:ext cx="1943100" cy="25146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8898" y="5486400"/>
            <a:ext cx="4665302" cy="685800"/>
          </a:xfrm>
          <a:prstGeom prst="rect">
            <a:avLst/>
          </a:prstGeom>
        </p:spPr>
      </p:pic>
    </p:spTree>
    <p:extLst>
      <p:ext uri="{BB962C8B-B14F-4D97-AF65-F5344CB8AC3E}">
        <p14:creationId xmlns:p14="http://schemas.microsoft.com/office/powerpoint/2010/main" val="3542396384"/>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000" b="1" kern="1200">
          <a:solidFill>
            <a:srgbClr val="006600"/>
          </a:solidFill>
          <a:latin typeface="Verdana" pitchFamily="34" charset="0"/>
          <a:ea typeface="Verdana" pitchFamily="34" charset="0"/>
          <a:cs typeface="Verdana" pitchFamily="34" charset="0"/>
        </a:defRPr>
      </a:lvl1pPr>
    </p:titleStyle>
    <p:bodyStyle>
      <a:lvl1pPr marL="0" indent="0" algn="ctr" defTabSz="914400" rtl="0" eaLnBrk="1" latinLnBrk="0" hangingPunct="1">
        <a:spcBef>
          <a:spcPct val="20000"/>
        </a:spcBef>
        <a:buFont typeface="Arial" pitchFamily="34" charset="0"/>
        <a:buNone/>
        <a:defRPr sz="3200" b="1" kern="1200">
          <a:solidFill>
            <a:schemeClr val="tx1"/>
          </a:solidFill>
          <a:latin typeface="Arial" pitchFamily="34" charset="0"/>
          <a:ea typeface="Verdana" pitchFamily="34" charset="0"/>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19200"/>
            <a:ext cx="8077200" cy="1676400"/>
          </a:xfrm>
        </p:spPr>
        <p:txBody>
          <a:bodyPr>
            <a:noAutofit/>
          </a:bodyPr>
          <a:lstStyle/>
          <a:p>
            <a:pPr algn="ctr"/>
            <a:r>
              <a:rPr lang="en-US" sz="2800" dirty="0"/>
              <a:t>Identification of Non-point Sources of Nutrient Loading and Proposed Best Management Practices for Browns Gulch, Silver Bow County, MT</a:t>
            </a:r>
            <a:endParaRPr lang="en-US" sz="2800" dirty="0"/>
          </a:p>
        </p:txBody>
      </p:sp>
      <p:sp>
        <p:nvSpPr>
          <p:cNvPr id="3" name="Subtitle 2"/>
          <p:cNvSpPr>
            <a:spLocks noGrp="1"/>
          </p:cNvSpPr>
          <p:nvPr>
            <p:ph type="subTitle" idx="1"/>
          </p:nvPr>
        </p:nvSpPr>
        <p:spPr>
          <a:xfrm>
            <a:off x="381000" y="3048000"/>
            <a:ext cx="8305800" cy="3200400"/>
          </a:xfrm>
        </p:spPr>
        <p:txBody>
          <a:bodyPr>
            <a:normAutofit lnSpcReduction="10000"/>
          </a:bodyPr>
          <a:lstStyle/>
          <a:p>
            <a:r>
              <a:rPr lang="en-US" dirty="0" smtClean="0">
                <a:solidFill>
                  <a:srgbClr val="996600"/>
                </a:solidFill>
              </a:rPr>
              <a:t>4/24/15</a:t>
            </a:r>
          </a:p>
          <a:p>
            <a:endParaRPr lang="en-US" sz="2400" dirty="0" smtClean="0">
              <a:solidFill>
                <a:srgbClr val="996600"/>
              </a:solidFill>
            </a:endParaRPr>
          </a:p>
          <a:p>
            <a:r>
              <a:rPr lang="en-US" sz="2400" dirty="0" smtClean="0">
                <a:solidFill>
                  <a:srgbClr val="996600"/>
                </a:solidFill>
              </a:rPr>
              <a:t>Sarah </a:t>
            </a:r>
            <a:r>
              <a:rPr lang="en-US" sz="2400" dirty="0" err="1" smtClean="0">
                <a:solidFill>
                  <a:srgbClr val="996600"/>
                </a:solidFill>
              </a:rPr>
              <a:t>Hamblock</a:t>
            </a:r>
            <a:endParaRPr lang="en-US" sz="2400" dirty="0" smtClean="0">
              <a:solidFill>
                <a:srgbClr val="996600"/>
              </a:solidFill>
            </a:endParaRPr>
          </a:p>
          <a:p>
            <a:r>
              <a:rPr lang="en-US" sz="2000" dirty="0" smtClean="0">
                <a:solidFill>
                  <a:srgbClr val="996600"/>
                </a:solidFill>
              </a:rPr>
              <a:t>Raja </a:t>
            </a:r>
            <a:r>
              <a:rPr lang="en-US" sz="2000" dirty="0" err="1" smtClean="0">
                <a:solidFill>
                  <a:srgbClr val="996600"/>
                </a:solidFill>
              </a:rPr>
              <a:t>Nagisetty</a:t>
            </a:r>
            <a:r>
              <a:rPr lang="en-US" sz="2000" dirty="0" smtClean="0">
                <a:solidFill>
                  <a:srgbClr val="996600"/>
                </a:solidFill>
              </a:rPr>
              <a:t>, Bill Drury, Kumar </a:t>
            </a:r>
            <a:r>
              <a:rPr lang="en-US" sz="2000" dirty="0" err="1" smtClean="0">
                <a:solidFill>
                  <a:srgbClr val="996600"/>
                </a:solidFill>
              </a:rPr>
              <a:t>Ganesan</a:t>
            </a:r>
            <a:r>
              <a:rPr lang="en-US" sz="2000" dirty="0" smtClean="0">
                <a:solidFill>
                  <a:srgbClr val="996600"/>
                </a:solidFill>
              </a:rPr>
              <a:t> </a:t>
            </a:r>
          </a:p>
          <a:p>
            <a:endParaRPr lang="en-US" sz="2000" dirty="0" smtClean="0">
              <a:solidFill>
                <a:srgbClr val="996600"/>
              </a:solidFill>
            </a:endParaRPr>
          </a:p>
          <a:p>
            <a:endParaRPr lang="en-US" sz="2000" dirty="0" smtClean="0">
              <a:solidFill>
                <a:srgbClr val="996600"/>
              </a:solidFill>
            </a:endParaRPr>
          </a:p>
          <a:p>
            <a:r>
              <a:rPr lang="en-US" sz="2400" dirty="0" smtClean="0">
                <a:solidFill>
                  <a:srgbClr val="996600"/>
                </a:solidFill>
              </a:rPr>
              <a:t>Environmental Engineering </a:t>
            </a:r>
          </a:p>
          <a:p>
            <a:r>
              <a:rPr lang="en-US" sz="2400" dirty="0" smtClean="0">
                <a:solidFill>
                  <a:srgbClr val="996600"/>
                </a:solidFill>
              </a:rPr>
              <a:t>Master of Science Candidate</a:t>
            </a:r>
          </a:p>
        </p:txBody>
      </p:sp>
      <p:sp>
        <p:nvSpPr>
          <p:cNvPr id="4" name="Slide Number Placeholder 3"/>
          <p:cNvSpPr>
            <a:spLocks noGrp="1"/>
          </p:cNvSpPr>
          <p:nvPr>
            <p:ph type="sldNum" sz="quarter" idx="12"/>
          </p:nvPr>
        </p:nvSpPr>
        <p:spPr/>
        <p:txBody>
          <a:bodyPr/>
          <a:lstStyle/>
          <a:p>
            <a:fld id="{ECBD8BC8-44D4-44D9-B921-B5E124A2ECC3}" type="slidenum">
              <a:rPr lang="en-US" smtClean="0"/>
              <a:pPr/>
              <a:t>1</a:t>
            </a:fld>
            <a:endParaRPr lang="en-US" dirty="0"/>
          </a:p>
        </p:txBody>
      </p:sp>
    </p:spTree>
    <p:extLst>
      <p:ext uri="{BB962C8B-B14F-4D97-AF65-F5344CB8AC3E}">
        <p14:creationId xmlns:p14="http://schemas.microsoft.com/office/powerpoint/2010/main" val="1276620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229600" cy="1143000"/>
          </a:xfrm>
        </p:spPr>
        <p:txBody>
          <a:bodyPr/>
          <a:lstStyle/>
          <a:p>
            <a:r>
              <a:rPr lang="en-US" dirty="0" smtClean="0">
                <a:effectLst>
                  <a:outerShdw blurRad="38100" dist="38100" dir="2700000" algn="tl">
                    <a:srgbClr val="000000">
                      <a:alpha val="43137"/>
                    </a:srgbClr>
                  </a:outerShdw>
                </a:effectLst>
              </a:rPr>
              <a:t>Methodology</a:t>
            </a:r>
            <a:endParaRPr lang="en-US" dirty="0">
              <a:effectLst>
                <a:outerShdw blurRad="38100" dist="38100" dir="2700000" algn="tl">
                  <a:srgbClr val="000000">
                    <a:alpha val="43137"/>
                  </a:srgbClr>
                </a:outerShdw>
              </a:effectLst>
            </a:endParaRPr>
          </a:p>
        </p:txBody>
      </p:sp>
      <p:sp>
        <p:nvSpPr>
          <p:cNvPr id="6" name="Content Placeholder 2"/>
          <p:cNvSpPr>
            <a:spLocks noGrp="1"/>
          </p:cNvSpPr>
          <p:nvPr>
            <p:ph idx="1"/>
          </p:nvPr>
        </p:nvSpPr>
        <p:spPr>
          <a:xfrm>
            <a:off x="827700" y="1524001"/>
            <a:ext cx="8011500" cy="4724406"/>
          </a:xfrm>
        </p:spPr>
        <p:txBody>
          <a:bodyPr>
            <a:normAutofit fontScale="92500" lnSpcReduction="10000"/>
          </a:bodyPr>
          <a:lstStyle/>
          <a:p>
            <a:pPr marL="0" indent="0">
              <a:buNone/>
            </a:pPr>
            <a:r>
              <a:rPr lang="en-US" dirty="0" smtClean="0"/>
              <a:t>2. </a:t>
            </a:r>
            <a:r>
              <a:rPr lang="en-US" dirty="0"/>
              <a:t>Determine the locations of nutrient  sources</a:t>
            </a:r>
          </a:p>
          <a:p>
            <a:pPr marL="0" indent="0">
              <a:buNone/>
            </a:pPr>
            <a:endParaRPr lang="en-US" dirty="0" smtClean="0"/>
          </a:p>
          <a:p>
            <a:pPr lvl="8"/>
            <a:r>
              <a:rPr lang="en-US" dirty="0" smtClean="0"/>
              <a:t>Determine sampling locations based on land-use, tributary inlets, and land ownership</a:t>
            </a:r>
          </a:p>
          <a:p>
            <a:pPr lvl="1"/>
            <a:endParaRPr lang="en-US" dirty="0" smtClean="0"/>
          </a:p>
          <a:p>
            <a:pPr lvl="8"/>
            <a:r>
              <a:rPr lang="en-US" dirty="0" smtClean="0"/>
              <a:t>Sample for temperature, conductivity, pH, alkalinity, total suspended solids, major anions</a:t>
            </a:r>
          </a:p>
          <a:p>
            <a:pPr lvl="1"/>
            <a:endParaRPr lang="en-US" dirty="0" smtClean="0"/>
          </a:p>
          <a:p>
            <a:pPr lvl="8"/>
            <a:r>
              <a:rPr lang="en-US" dirty="0" smtClean="0"/>
              <a:t>Researched geological and soil data within watershed</a:t>
            </a:r>
          </a:p>
          <a:p>
            <a:pPr lvl="1"/>
            <a:endParaRPr lang="en-US" dirty="0" smtClean="0"/>
          </a:p>
          <a:p>
            <a:pPr lvl="8"/>
            <a:r>
              <a:rPr lang="en-US" dirty="0" smtClean="0"/>
              <a:t>Conduct spatial analysis of land use with ArcGIS</a:t>
            </a:r>
          </a:p>
          <a:p>
            <a:pPr marL="354330" lvl="1" indent="0">
              <a:buNone/>
            </a:pPr>
            <a:endParaRPr lang="en-US" dirty="0"/>
          </a:p>
        </p:txBody>
      </p:sp>
      <p:pic>
        <p:nvPicPr>
          <p:cNvPr id="4" name="Picture 3" descr="C:\Users\SHamblock\Downloads\IMG_1155.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7200" y="2514600"/>
            <a:ext cx="3962400" cy="2971800"/>
          </a:xfrm>
          <a:prstGeom prst="rect">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558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229600" cy="1143000"/>
          </a:xfrm>
        </p:spPr>
        <p:txBody>
          <a:bodyPr/>
          <a:lstStyle/>
          <a:p>
            <a:r>
              <a:rPr lang="en-US" dirty="0" smtClean="0">
                <a:effectLst>
                  <a:outerShdw blurRad="38100" dist="38100" dir="2700000" algn="tl">
                    <a:srgbClr val="000000">
                      <a:alpha val="43137"/>
                    </a:srgbClr>
                  </a:outerShdw>
                </a:effectLst>
              </a:rPr>
              <a:t>Methodology</a:t>
            </a:r>
            <a:endParaRPr lang="en-US" dirty="0">
              <a:effectLst>
                <a:outerShdw blurRad="38100" dist="38100" dir="2700000" algn="tl">
                  <a:srgbClr val="000000">
                    <a:alpha val="43137"/>
                  </a:srgbClr>
                </a:outerShdw>
              </a:effectLst>
            </a:endParaRPr>
          </a:p>
        </p:txBody>
      </p:sp>
      <p:sp>
        <p:nvSpPr>
          <p:cNvPr id="6" name="Content Placeholder 2"/>
          <p:cNvSpPr>
            <a:spLocks noGrp="1"/>
          </p:cNvSpPr>
          <p:nvPr>
            <p:ph idx="1"/>
          </p:nvPr>
        </p:nvSpPr>
        <p:spPr/>
        <p:txBody>
          <a:bodyPr>
            <a:normAutofit/>
          </a:bodyPr>
          <a:lstStyle/>
          <a:p>
            <a:pPr marL="0" indent="0">
              <a:buNone/>
            </a:pPr>
            <a:r>
              <a:rPr lang="en-US" dirty="0" smtClean="0"/>
              <a:t>3. Recommendation “Best </a:t>
            </a:r>
            <a:r>
              <a:rPr lang="en-US" dirty="0"/>
              <a:t>Management Practices</a:t>
            </a:r>
            <a:r>
              <a:rPr lang="en-US" dirty="0" smtClean="0"/>
              <a:t>” for specific locations</a:t>
            </a:r>
            <a:endParaRPr lang="en-US" dirty="0"/>
          </a:p>
          <a:p>
            <a:pPr marL="0" indent="0">
              <a:buNone/>
            </a:pPr>
            <a:endParaRPr lang="en-US" dirty="0"/>
          </a:p>
          <a:p>
            <a:pPr marL="342900" lvl="1" indent="-171450"/>
            <a:r>
              <a:rPr lang="en-US" b="0" dirty="0" smtClean="0"/>
              <a:t>Conduct a thorough literature </a:t>
            </a:r>
            <a:r>
              <a:rPr lang="en-US" b="0" dirty="0" smtClean="0"/>
              <a:t/>
            </a:r>
            <a:br>
              <a:rPr lang="en-US" b="0" dirty="0" smtClean="0"/>
            </a:br>
            <a:r>
              <a:rPr lang="en-US" b="0" dirty="0" smtClean="0"/>
              <a:t>review </a:t>
            </a:r>
            <a:r>
              <a:rPr lang="en-US" b="0" dirty="0" smtClean="0"/>
              <a:t>of rural and agricultural </a:t>
            </a:r>
            <a:r>
              <a:rPr lang="en-US" b="0" dirty="0" smtClean="0"/>
              <a:t/>
            </a:r>
            <a:br>
              <a:rPr lang="en-US" b="0" dirty="0" smtClean="0"/>
            </a:br>
            <a:r>
              <a:rPr lang="en-US" b="0" dirty="0" smtClean="0"/>
              <a:t>BMPs </a:t>
            </a:r>
            <a:r>
              <a:rPr lang="en-US" b="0" dirty="0" smtClean="0"/>
              <a:t>for nutrient reduction</a:t>
            </a:r>
          </a:p>
          <a:p>
            <a:pPr lvl="1"/>
            <a:endParaRPr lang="en-US" b="0" dirty="0" smtClean="0"/>
          </a:p>
          <a:p>
            <a:pPr marL="342900" lvl="1" indent="-171450"/>
            <a:r>
              <a:rPr lang="en-US" b="0" dirty="0" smtClean="0"/>
              <a:t>Analyze land-cover, slope, </a:t>
            </a:r>
            <a:r>
              <a:rPr lang="en-US" b="0" dirty="0" smtClean="0"/>
              <a:t/>
            </a:r>
            <a:br>
              <a:rPr lang="en-US" b="0" dirty="0" smtClean="0"/>
            </a:br>
            <a:r>
              <a:rPr lang="en-US" b="0" dirty="0" smtClean="0"/>
              <a:t>valley </a:t>
            </a:r>
            <a:r>
              <a:rPr lang="en-US" b="0" dirty="0" smtClean="0"/>
              <a:t>width, and property </a:t>
            </a:r>
            <a:r>
              <a:rPr lang="en-US" b="0" dirty="0" smtClean="0"/>
              <a:t/>
            </a:r>
            <a:br>
              <a:rPr lang="en-US" b="0" dirty="0" smtClean="0"/>
            </a:br>
            <a:r>
              <a:rPr lang="en-US" b="0" dirty="0" smtClean="0"/>
              <a:t>boundaries </a:t>
            </a:r>
            <a:r>
              <a:rPr lang="en-US" b="0" dirty="0" smtClean="0"/>
              <a:t>to determine </a:t>
            </a:r>
            <a:r>
              <a:rPr lang="en-US" b="0" dirty="0" smtClean="0"/>
              <a:t/>
            </a:r>
            <a:br>
              <a:rPr lang="en-US" b="0" dirty="0" smtClean="0"/>
            </a:br>
            <a:r>
              <a:rPr lang="en-US" b="0" dirty="0" smtClean="0"/>
              <a:t>reasonable </a:t>
            </a:r>
            <a:r>
              <a:rPr lang="en-US" b="0" dirty="0" smtClean="0"/>
              <a:t>BMPs for </a:t>
            </a:r>
            <a:r>
              <a:rPr lang="en-US" b="0" dirty="0" smtClean="0"/>
              <a:t>non-point</a:t>
            </a:r>
            <a:br>
              <a:rPr lang="en-US" b="0" dirty="0" smtClean="0"/>
            </a:br>
            <a:r>
              <a:rPr lang="en-US" b="0" dirty="0" smtClean="0"/>
              <a:t> </a:t>
            </a:r>
            <a:r>
              <a:rPr lang="en-US" b="0" dirty="0" smtClean="0"/>
              <a:t>sources in Browns Gulch</a:t>
            </a:r>
          </a:p>
          <a:p>
            <a:pPr lvl="1"/>
            <a:endParaRPr lang="en-US"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9025" y="2362200"/>
            <a:ext cx="3962400" cy="2971800"/>
          </a:xfrm>
          <a:prstGeom prst="rect">
            <a:avLst/>
          </a:prstGeom>
          <a:ln w="38100">
            <a:solidFill>
              <a:schemeClr val="accent6"/>
            </a:solidFill>
          </a:ln>
        </p:spPr>
      </p:pic>
    </p:spTree>
    <p:extLst>
      <p:ext uri="{BB962C8B-B14F-4D97-AF65-F5344CB8AC3E}">
        <p14:creationId xmlns:p14="http://schemas.microsoft.com/office/powerpoint/2010/main" val="8485723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a:t>
            </a:r>
            <a:endParaRPr lang="en-US" dirty="0"/>
          </a:p>
        </p:txBody>
      </p:sp>
      <p:sp>
        <p:nvSpPr>
          <p:cNvPr id="4" name="Slide Number Placeholder 3"/>
          <p:cNvSpPr>
            <a:spLocks noGrp="1"/>
          </p:cNvSpPr>
          <p:nvPr>
            <p:ph type="sldNum" sz="quarter" idx="12"/>
          </p:nvPr>
        </p:nvSpPr>
        <p:spPr/>
        <p:txBody>
          <a:bodyPr/>
          <a:lstStyle/>
          <a:p>
            <a:fld id="{ECBD8BC8-44D4-44D9-B921-B5E124A2ECC3}" type="slidenum">
              <a:rPr lang="en-US" smtClean="0"/>
              <a:pPr/>
              <a:t>12</a:t>
            </a:fld>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549" t="1531" r="2549" b="15846"/>
          <a:stretch/>
        </p:blipFill>
        <p:spPr>
          <a:xfrm>
            <a:off x="3429000" y="19050"/>
            <a:ext cx="5562600" cy="6267450"/>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8538" t="88046" r="924" b="6177"/>
          <a:stretch/>
        </p:blipFill>
        <p:spPr>
          <a:xfrm>
            <a:off x="355076" y="5715000"/>
            <a:ext cx="2962275" cy="438151"/>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6287" t="84405" r="55199" b="3791"/>
          <a:stretch/>
        </p:blipFill>
        <p:spPr>
          <a:xfrm>
            <a:off x="609600" y="4784790"/>
            <a:ext cx="2257425" cy="895350"/>
          </a:xfrm>
          <a:prstGeom prst="rect">
            <a:avLst/>
          </a:prstGeom>
        </p:spPr>
      </p:pic>
      <p:sp>
        <p:nvSpPr>
          <p:cNvPr id="9" name="Content Placeholder 2"/>
          <p:cNvSpPr txBox="1">
            <a:spLocks/>
          </p:cNvSpPr>
          <p:nvPr/>
        </p:nvSpPr>
        <p:spPr>
          <a:xfrm>
            <a:off x="355076" y="1285875"/>
            <a:ext cx="3073924" cy="464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b="1" kern="1200">
                <a:solidFill>
                  <a:schemeClr val="tx1"/>
                </a:solidFill>
                <a:latin typeface="Arial" pitchFamily="34" charset="0"/>
                <a:ea typeface="+mn-ea"/>
                <a:cs typeface="Arial" pitchFamily="34" charset="0"/>
              </a:defRPr>
            </a:lvl1pPr>
            <a:lvl2pPr marL="640080" indent="-285750" algn="l" defTabSz="914400" rtl="0" eaLnBrk="1" latinLnBrk="0" hangingPunct="1">
              <a:spcBef>
                <a:spcPct val="20000"/>
              </a:spcBef>
              <a:buFont typeface="Arial" pitchFamily="34" charset="0"/>
              <a:buChar char="–"/>
              <a:defRPr sz="2000" b="1" kern="1200">
                <a:solidFill>
                  <a:schemeClr val="tx1"/>
                </a:solidFill>
                <a:latin typeface="Arial" pitchFamily="34" charset="0"/>
                <a:ea typeface="+mn-ea"/>
                <a:cs typeface="Arial" pitchFamily="34" charset="0"/>
              </a:defRPr>
            </a:lvl2pPr>
            <a:lvl3pPr marL="914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i="1"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Stream length: </a:t>
            </a:r>
            <a:r>
              <a:rPr lang="en-US" sz="1800" dirty="0" smtClean="0"/>
              <a:t>18.8 miles</a:t>
            </a:r>
          </a:p>
          <a:p>
            <a:pPr marL="0" indent="0">
              <a:buNone/>
            </a:pPr>
            <a:endParaRPr lang="en-US" sz="1800" dirty="0"/>
          </a:p>
          <a:p>
            <a:pPr marL="0" indent="0">
              <a:buNone/>
            </a:pPr>
            <a:r>
              <a:rPr lang="en-US" sz="1800" dirty="0"/>
              <a:t>12 sampling locations used in </a:t>
            </a:r>
            <a:r>
              <a:rPr lang="en-US" sz="1800" dirty="0" smtClean="0"/>
              <a:t>May</a:t>
            </a:r>
          </a:p>
          <a:p>
            <a:pPr marL="0" indent="0">
              <a:buNone/>
            </a:pPr>
            <a:endParaRPr lang="en-US" sz="1800" dirty="0"/>
          </a:p>
          <a:p>
            <a:pPr marL="0" indent="0">
              <a:buNone/>
            </a:pPr>
            <a:r>
              <a:rPr lang="en-US" sz="1800" dirty="0"/>
              <a:t>8 sampling locations </a:t>
            </a:r>
            <a:r>
              <a:rPr lang="en-US" sz="1800" dirty="0" smtClean="0"/>
              <a:t>used </a:t>
            </a:r>
            <a:r>
              <a:rPr lang="en-US" sz="1800" dirty="0"/>
              <a:t>in July and October</a:t>
            </a:r>
          </a:p>
          <a:p>
            <a:pPr lvl="1"/>
            <a:endParaRPr lang="en-US" sz="1800" dirty="0" smtClean="0"/>
          </a:p>
        </p:txBody>
      </p:sp>
    </p:spTree>
    <p:extLst>
      <p:ext uri="{BB962C8B-B14F-4D97-AF65-F5344CB8AC3E}">
        <p14:creationId xmlns:p14="http://schemas.microsoft.com/office/powerpoint/2010/main" val="872032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9100" y="1123979"/>
            <a:ext cx="3559629" cy="558727"/>
          </a:xfrm>
        </p:spPr>
        <p:txBody>
          <a:bodyPr>
            <a:normAutofit fontScale="90000"/>
          </a:bodyPr>
          <a:lstStyle/>
          <a:p>
            <a:pPr lvl="0" algn="ctr"/>
            <a:r>
              <a:rPr lang="en-US" sz="2800"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Laboratory </a:t>
            </a:r>
            <a:r>
              <a:rPr lang="en-US" sz="2800"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Analysis</a:t>
            </a:r>
            <a:endPar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4229100" y="1660004"/>
            <a:ext cx="4343400" cy="4628697"/>
          </a:xfrm>
        </p:spPr>
        <p:txBody>
          <a:bodyPr>
            <a:normAutofit/>
          </a:bodyPr>
          <a:lstStyle/>
          <a:p>
            <a:r>
              <a:rPr lang="en-US" sz="2000" dirty="0"/>
              <a:t>All samples, except the BOD </a:t>
            </a:r>
            <a:r>
              <a:rPr lang="en-US" sz="2000" dirty="0" smtClean="0"/>
              <a:t>and chlorophyll samples, were analyzed </a:t>
            </a:r>
            <a:r>
              <a:rPr lang="en-US" sz="2000" dirty="0"/>
              <a:t>in an Environmental Engineering Lab at Montana Tech by </a:t>
            </a:r>
            <a:r>
              <a:rPr lang="en-US" sz="2000" dirty="0" smtClean="0"/>
              <a:t>Seth </a:t>
            </a:r>
            <a:r>
              <a:rPr lang="en-US" sz="2000" dirty="0"/>
              <a:t>Reedy </a:t>
            </a:r>
            <a:r>
              <a:rPr lang="en-US" sz="2000" dirty="0" smtClean="0"/>
              <a:t>and myself</a:t>
            </a:r>
            <a:r>
              <a:rPr lang="en-US" sz="2000" dirty="0"/>
              <a:t>. </a:t>
            </a:r>
            <a:endParaRPr lang="en-US" sz="2000" dirty="0" smtClean="0"/>
          </a:p>
          <a:p>
            <a:endParaRPr lang="en-US" sz="2000" dirty="0" smtClean="0"/>
          </a:p>
          <a:p>
            <a:r>
              <a:rPr lang="en-US" sz="2000" dirty="0" smtClean="0"/>
              <a:t>The Butte Silver Bow Waste Water Treatment </a:t>
            </a:r>
            <a:r>
              <a:rPr lang="en-US" sz="2000" dirty="0"/>
              <a:t>P</a:t>
            </a:r>
            <a:r>
              <a:rPr lang="en-US" sz="2000" dirty="0" smtClean="0"/>
              <a:t>lant analyzed BOD samples. </a:t>
            </a:r>
          </a:p>
          <a:p>
            <a:endParaRPr lang="en-US" sz="2000" dirty="0" smtClean="0"/>
          </a:p>
          <a:p>
            <a:r>
              <a:rPr lang="en-US" sz="2000" dirty="0" smtClean="0"/>
              <a:t>The MSE laboratory analyzed chlorophyll samples. </a:t>
            </a:r>
            <a:endParaRPr lang="en-US" sz="2000" dirty="0"/>
          </a:p>
        </p:txBody>
      </p:sp>
      <p:sp>
        <p:nvSpPr>
          <p:cNvPr id="10" name="Title 1"/>
          <p:cNvSpPr txBox="1">
            <a:spLocks/>
          </p:cNvSpPr>
          <p:nvPr/>
        </p:nvSpPr>
        <p:spPr>
          <a:xfrm>
            <a:off x="266376" y="1117694"/>
            <a:ext cx="2860422" cy="482506"/>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2800" i="1"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Data collected</a:t>
            </a:r>
            <a:endParaRPr lang="en-US"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1" name="Content Placeholder 2"/>
          <p:cNvSpPr txBox="1">
            <a:spLocks/>
          </p:cNvSpPr>
          <p:nvPr/>
        </p:nvSpPr>
        <p:spPr>
          <a:xfrm>
            <a:off x="428625" y="1495425"/>
            <a:ext cx="3959802" cy="4957856"/>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285750" lvl="1" indent="-285750">
              <a:spcBef>
                <a:spcPts val="500"/>
              </a:spcBef>
              <a:buClr>
                <a:schemeClr val="accent3"/>
              </a:buClr>
            </a:pPr>
            <a:r>
              <a:rPr lang="en-US" sz="1700" b="1" dirty="0" smtClean="0"/>
              <a:t>[TP] , [PO</a:t>
            </a:r>
            <a:r>
              <a:rPr lang="en-US" sz="1700" b="1" baseline="-25000" dirty="0" smtClean="0"/>
              <a:t>4</a:t>
            </a:r>
            <a:r>
              <a:rPr lang="en-US" sz="1700" b="1" baseline="30000" dirty="0" smtClean="0"/>
              <a:t>-3</a:t>
            </a:r>
            <a:r>
              <a:rPr lang="en-US" sz="1700" b="1" dirty="0" smtClean="0"/>
              <a:t>] </a:t>
            </a:r>
            <a:endParaRPr lang="en-US" sz="1700" b="1" baseline="-25000" dirty="0" smtClean="0"/>
          </a:p>
          <a:p>
            <a:pPr marL="285750" lvl="1" indent="-285750">
              <a:spcBef>
                <a:spcPts val="500"/>
              </a:spcBef>
              <a:buClr>
                <a:schemeClr val="accent3"/>
              </a:buClr>
            </a:pPr>
            <a:r>
              <a:rPr lang="en-US" sz="1700" b="1" dirty="0" smtClean="0"/>
              <a:t>[TN], [TKN], [NO</a:t>
            </a:r>
            <a:r>
              <a:rPr lang="en-US" sz="1700" b="1" baseline="-25000" dirty="0" smtClean="0"/>
              <a:t>3</a:t>
            </a:r>
            <a:r>
              <a:rPr lang="en-US" sz="1700" b="1" baseline="30000" dirty="0" smtClean="0"/>
              <a:t>- </a:t>
            </a:r>
            <a:r>
              <a:rPr lang="en-US" sz="1700" b="1" dirty="0" smtClean="0"/>
              <a:t>]/[NO</a:t>
            </a:r>
            <a:r>
              <a:rPr lang="en-US" sz="1700" b="1" baseline="-25000" dirty="0" smtClean="0"/>
              <a:t>2</a:t>
            </a:r>
            <a:r>
              <a:rPr lang="en-US" sz="1700" b="1" baseline="30000" dirty="0" smtClean="0"/>
              <a:t>-</a:t>
            </a:r>
            <a:r>
              <a:rPr lang="en-US" sz="1700" b="1" dirty="0" smtClean="0"/>
              <a:t>],[NH</a:t>
            </a:r>
            <a:r>
              <a:rPr lang="en-US" sz="1700" b="1" baseline="-25000" dirty="0" smtClean="0"/>
              <a:t>3</a:t>
            </a:r>
            <a:r>
              <a:rPr lang="en-US" sz="1700" b="1" dirty="0" smtClean="0"/>
              <a:t>]</a:t>
            </a:r>
          </a:p>
          <a:p>
            <a:pPr marL="285750" lvl="1" indent="-285750">
              <a:spcBef>
                <a:spcPts val="500"/>
              </a:spcBef>
              <a:buClr>
                <a:schemeClr val="accent3"/>
              </a:buClr>
            </a:pPr>
            <a:r>
              <a:rPr lang="en-US" sz="1700" b="1" dirty="0"/>
              <a:t>Alkalinity</a:t>
            </a:r>
          </a:p>
          <a:p>
            <a:pPr marL="285750" lvl="1" indent="-285750">
              <a:spcBef>
                <a:spcPts val="500"/>
              </a:spcBef>
              <a:buClr>
                <a:schemeClr val="accent3"/>
              </a:buClr>
            </a:pPr>
            <a:r>
              <a:rPr lang="en-US" sz="1700" b="1" dirty="0"/>
              <a:t>Total suspended solids</a:t>
            </a:r>
          </a:p>
          <a:p>
            <a:pPr marL="285750" lvl="1" indent="-285750">
              <a:spcBef>
                <a:spcPts val="500"/>
              </a:spcBef>
              <a:buClr>
                <a:schemeClr val="accent3"/>
              </a:buClr>
            </a:pPr>
            <a:r>
              <a:rPr lang="en-US" sz="1700" b="1" dirty="0"/>
              <a:t>Specific conductivity</a:t>
            </a:r>
          </a:p>
          <a:p>
            <a:pPr marL="285750" lvl="1" indent="-285750">
              <a:spcBef>
                <a:spcPts val="500"/>
              </a:spcBef>
              <a:buClr>
                <a:schemeClr val="accent3"/>
              </a:buClr>
            </a:pPr>
            <a:r>
              <a:rPr lang="en-US" sz="1700" b="1" dirty="0"/>
              <a:t>Flow rate</a:t>
            </a:r>
          </a:p>
          <a:p>
            <a:pPr marL="285750" lvl="1" indent="-285750">
              <a:spcBef>
                <a:spcPts val="500"/>
              </a:spcBef>
              <a:buClr>
                <a:schemeClr val="accent3"/>
              </a:buClr>
            </a:pPr>
            <a:r>
              <a:rPr lang="en-US" sz="1700" dirty="0" smtClean="0"/>
              <a:t>[Cl</a:t>
            </a:r>
            <a:r>
              <a:rPr lang="en-US" sz="1700" baseline="30000" dirty="0" smtClean="0"/>
              <a:t>-</a:t>
            </a:r>
            <a:r>
              <a:rPr lang="en-US" sz="1700" dirty="0" smtClean="0"/>
              <a:t>], [Br</a:t>
            </a:r>
            <a:r>
              <a:rPr lang="en-US" sz="1700" baseline="30000" dirty="0" smtClean="0"/>
              <a:t>-</a:t>
            </a:r>
            <a:r>
              <a:rPr lang="en-US" sz="1700" dirty="0" smtClean="0"/>
              <a:t>], [F</a:t>
            </a:r>
            <a:r>
              <a:rPr lang="en-US" sz="1700" baseline="30000" dirty="0" smtClean="0"/>
              <a:t>-</a:t>
            </a:r>
            <a:r>
              <a:rPr lang="en-US" sz="1700" dirty="0" smtClean="0"/>
              <a:t>], [SO</a:t>
            </a:r>
            <a:r>
              <a:rPr lang="en-US" sz="1700" baseline="-25000" dirty="0" smtClean="0"/>
              <a:t>4</a:t>
            </a:r>
            <a:r>
              <a:rPr lang="en-US" sz="1700" baseline="30000" dirty="0" smtClean="0"/>
              <a:t>-2</a:t>
            </a:r>
            <a:r>
              <a:rPr lang="en-US" sz="1700" dirty="0" smtClean="0"/>
              <a:t>]</a:t>
            </a:r>
          </a:p>
          <a:p>
            <a:pPr marL="285750" lvl="1" indent="-285750">
              <a:spcBef>
                <a:spcPts val="500"/>
              </a:spcBef>
              <a:buClr>
                <a:schemeClr val="accent3"/>
              </a:buClr>
            </a:pPr>
            <a:r>
              <a:rPr lang="en-US" sz="1700" dirty="0" smtClean="0"/>
              <a:t>Turbidity</a:t>
            </a:r>
          </a:p>
          <a:p>
            <a:pPr marL="285750" lvl="1" indent="-285750">
              <a:spcBef>
                <a:spcPts val="500"/>
              </a:spcBef>
              <a:buClr>
                <a:schemeClr val="accent3"/>
              </a:buClr>
            </a:pPr>
            <a:r>
              <a:rPr lang="en-US" sz="1700" dirty="0" smtClean="0"/>
              <a:t>Temperature</a:t>
            </a:r>
          </a:p>
          <a:p>
            <a:pPr marL="285750" lvl="1" indent="-285750">
              <a:spcBef>
                <a:spcPts val="500"/>
              </a:spcBef>
              <a:buClr>
                <a:schemeClr val="accent3"/>
              </a:buClr>
            </a:pPr>
            <a:r>
              <a:rPr lang="en-US" sz="1700" dirty="0" smtClean="0"/>
              <a:t>Dissolved oxygen</a:t>
            </a:r>
          </a:p>
          <a:p>
            <a:pPr marL="285750" lvl="1" indent="-285750">
              <a:spcBef>
                <a:spcPts val="500"/>
              </a:spcBef>
              <a:buClr>
                <a:schemeClr val="accent3"/>
              </a:buClr>
            </a:pPr>
            <a:r>
              <a:rPr lang="en-US" sz="1700" dirty="0" smtClean="0"/>
              <a:t>BOD (every 4</a:t>
            </a:r>
            <a:r>
              <a:rPr lang="en-US" sz="1700" baseline="30000" dirty="0" smtClean="0"/>
              <a:t>th</a:t>
            </a:r>
            <a:r>
              <a:rPr lang="en-US" sz="1700" dirty="0" smtClean="0"/>
              <a:t> site)</a:t>
            </a:r>
          </a:p>
          <a:p>
            <a:pPr marL="285750" lvl="1" indent="-285750">
              <a:spcBef>
                <a:spcPts val="500"/>
              </a:spcBef>
              <a:buClr>
                <a:schemeClr val="accent3"/>
              </a:buClr>
            </a:pPr>
            <a:r>
              <a:rPr lang="en-US" sz="1700" dirty="0" smtClean="0"/>
              <a:t>Water column chlorophyll (every 4</a:t>
            </a:r>
            <a:r>
              <a:rPr lang="en-US" sz="1700" baseline="30000" dirty="0" smtClean="0"/>
              <a:t>th</a:t>
            </a:r>
            <a:r>
              <a:rPr lang="en-US" sz="1700" dirty="0" smtClean="0"/>
              <a:t> site)</a:t>
            </a:r>
          </a:p>
          <a:p>
            <a:pPr marL="285750" lvl="1" indent="-285750">
              <a:spcBef>
                <a:spcPts val="500"/>
              </a:spcBef>
              <a:buClr>
                <a:schemeClr val="accent3"/>
              </a:buClr>
            </a:pPr>
            <a:r>
              <a:rPr lang="en-US" sz="1700" dirty="0" smtClean="0"/>
              <a:t>Latitude and longitude</a:t>
            </a:r>
          </a:p>
          <a:p>
            <a:pPr marL="285750" lvl="1" indent="-285750">
              <a:spcBef>
                <a:spcPts val="500"/>
              </a:spcBef>
              <a:buClr>
                <a:schemeClr val="accent3"/>
              </a:buClr>
            </a:pPr>
            <a:r>
              <a:rPr lang="en-US" sz="1700" dirty="0" smtClean="0"/>
              <a:t>Site photo</a:t>
            </a:r>
          </a:p>
          <a:p>
            <a:pPr marL="171450" lvl="1" indent="-171450"/>
            <a:endParaRPr lang="en-US" sz="1700" dirty="0" smtClean="0"/>
          </a:p>
          <a:p>
            <a:pPr marL="171450" lvl="1" indent="-171450"/>
            <a:endParaRPr lang="en-US" sz="1700" dirty="0" smtClean="0"/>
          </a:p>
          <a:p>
            <a:pPr marL="171450" lvl="1" indent="-171450"/>
            <a:endParaRPr lang="en-US" sz="1700" baseline="-25000" dirty="0" smtClean="0"/>
          </a:p>
          <a:p>
            <a:pPr marL="171450" indent="-171450"/>
            <a:endParaRPr lang="en-US" sz="1700" dirty="0" smtClean="0"/>
          </a:p>
          <a:p>
            <a:pPr marL="171450" indent="-171450"/>
            <a:endParaRPr lang="en-US" sz="1700" dirty="0"/>
          </a:p>
        </p:txBody>
      </p:sp>
      <p:sp>
        <p:nvSpPr>
          <p:cNvPr id="7" name="Title 1"/>
          <p:cNvSpPr txBox="1">
            <a:spLocks/>
          </p:cNvSpPr>
          <p:nvPr/>
        </p:nvSpPr>
        <p:spPr>
          <a:xfrm>
            <a:off x="457200" y="152400"/>
            <a:ext cx="7543800" cy="9144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6600"/>
                </a:solidFill>
                <a:latin typeface="Arial" pitchFamily="34" charset="0"/>
                <a:ea typeface="+mj-ea"/>
                <a:cs typeface="Arial" pitchFamily="34" charset="0"/>
              </a:defRPr>
            </a:lvl1pPr>
          </a:lstStyle>
          <a:p>
            <a:r>
              <a:rPr lang="en-US" dirty="0" smtClean="0"/>
              <a:t>Sampling and Lab Analysis</a:t>
            </a:r>
            <a:endParaRPr lang="en-US" dirty="0"/>
          </a:p>
        </p:txBody>
      </p:sp>
    </p:spTree>
    <p:extLst>
      <p:ext uri="{BB962C8B-B14F-4D97-AF65-F5344CB8AC3E}">
        <p14:creationId xmlns:p14="http://schemas.microsoft.com/office/powerpoint/2010/main" val="2319745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5715000" y="4572000"/>
            <a:ext cx="0" cy="7620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4890221" y="4267200"/>
            <a:ext cx="1649557"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srgbClr val="604878">
                    <a:lumMod val="50000"/>
                  </a:srgbClr>
                </a:solidFill>
              </a:rPr>
              <a:t>Flow rate decrease</a:t>
            </a:r>
            <a:endParaRPr lang="en-US" sz="1400" dirty="0">
              <a:solidFill>
                <a:srgbClr val="604878">
                  <a:lumMod val="50000"/>
                </a:srgbClr>
              </a:solidFill>
            </a:endParaRPr>
          </a:p>
        </p:txBody>
      </p:sp>
      <p:graphicFrame>
        <p:nvGraphicFramePr>
          <p:cNvPr id="10" name="Chart 9"/>
          <p:cNvGraphicFramePr>
            <a:graphicFrameLocks/>
          </p:cNvGraphicFramePr>
          <p:nvPr>
            <p:extLst>
              <p:ext uri="{D42A27DB-BD31-4B8C-83A1-F6EECF244321}">
                <p14:modId xmlns:p14="http://schemas.microsoft.com/office/powerpoint/2010/main" val="1672682519"/>
              </p:ext>
            </p:extLst>
          </p:nvPr>
        </p:nvGraphicFramePr>
        <p:xfrm>
          <a:off x="457200" y="1219200"/>
          <a:ext cx="8001000" cy="510539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p:nvPr>
        </p:nvSpPr>
        <p:spPr>
          <a:xfrm>
            <a:off x="457200" y="152400"/>
            <a:ext cx="7543800" cy="914400"/>
          </a:xfrm>
        </p:spPr>
        <p:txBody>
          <a:bodyPr/>
          <a:lstStyle/>
          <a:p>
            <a:r>
              <a:rPr lang="en-US" dirty="0" smtClean="0"/>
              <a:t>TN </a:t>
            </a:r>
            <a:r>
              <a:rPr lang="en-US" dirty="0" smtClean="0"/>
              <a:t>loading</a:t>
            </a:r>
            <a:endParaRPr lang="en-US" dirty="0"/>
          </a:p>
        </p:txBody>
      </p:sp>
    </p:spTree>
    <p:extLst>
      <p:ext uri="{BB962C8B-B14F-4D97-AF65-F5344CB8AC3E}">
        <p14:creationId xmlns:p14="http://schemas.microsoft.com/office/powerpoint/2010/main" val="2875130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745" t="1691" r="397" b="5243"/>
          <a:stretch/>
        </p:blipFill>
        <p:spPr>
          <a:xfrm>
            <a:off x="4572000" y="460363"/>
            <a:ext cx="4072763" cy="534009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406" t="1691" r="2198" b="6554"/>
          <a:stretch/>
        </p:blipFill>
        <p:spPr>
          <a:xfrm>
            <a:off x="228600" y="457200"/>
            <a:ext cx="4274606" cy="5343259"/>
          </a:xfrm>
          <a:prstGeom prst="rect">
            <a:avLst/>
          </a:prstGeom>
        </p:spPr>
      </p:pic>
      <p:sp>
        <p:nvSpPr>
          <p:cNvPr id="2" name="TextBox 1"/>
          <p:cNvSpPr txBox="1"/>
          <p:nvPr/>
        </p:nvSpPr>
        <p:spPr>
          <a:xfrm>
            <a:off x="228600" y="5800459"/>
            <a:ext cx="6172200" cy="523220"/>
          </a:xfrm>
          <a:prstGeom prst="rect">
            <a:avLst/>
          </a:prstGeom>
          <a:noFill/>
        </p:spPr>
        <p:txBody>
          <a:bodyPr wrap="square" rtlCol="0">
            <a:spAutoFit/>
          </a:bodyPr>
          <a:lstStyle/>
          <a:p>
            <a:r>
              <a:rPr lang="en-US" sz="2800" b="1" dirty="0" smtClean="0">
                <a:solidFill>
                  <a:schemeClr val="accent6"/>
                </a:solidFill>
              </a:rPr>
              <a:t>TMDL allocation = 7.0 </a:t>
            </a:r>
            <a:r>
              <a:rPr lang="en-US" sz="2800" b="1" dirty="0" err="1" smtClean="0">
                <a:solidFill>
                  <a:schemeClr val="accent6"/>
                </a:solidFill>
              </a:rPr>
              <a:t>lbs</a:t>
            </a:r>
            <a:r>
              <a:rPr lang="en-US" sz="2800" b="1" dirty="0" smtClean="0">
                <a:solidFill>
                  <a:schemeClr val="accent6"/>
                </a:solidFill>
              </a:rPr>
              <a:t>/day</a:t>
            </a:r>
            <a:endParaRPr lang="en-US" sz="2800" b="1" dirty="0">
              <a:solidFill>
                <a:schemeClr val="accent6"/>
              </a:solidFill>
            </a:endParaRPr>
          </a:p>
        </p:txBody>
      </p:sp>
    </p:spTree>
    <p:extLst>
      <p:ext uri="{BB962C8B-B14F-4D97-AF65-F5344CB8AC3E}">
        <p14:creationId xmlns:p14="http://schemas.microsoft.com/office/powerpoint/2010/main" val="37733093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3663836204"/>
              </p:ext>
            </p:extLst>
          </p:nvPr>
        </p:nvGraphicFramePr>
        <p:xfrm>
          <a:off x="152400" y="1219200"/>
          <a:ext cx="8763000" cy="51082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652434240"/>
              </p:ext>
            </p:extLst>
          </p:nvPr>
        </p:nvGraphicFramePr>
        <p:xfrm>
          <a:off x="4572000" y="990600"/>
          <a:ext cx="4419600" cy="5486400"/>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1"/>
          <p:cNvSpPr>
            <a:spLocks noGrp="1"/>
          </p:cNvSpPr>
          <p:nvPr>
            <p:ph type="title"/>
          </p:nvPr>
        </p:nvSpPr>
        <p:spPr>
          <a:xfrm>
            <a:off x="457200" y="152400"/>
            <a:ext cx="7543800" cy="914400"/>
          </a:xfrm>
        </p:spPr>
        <p:txBody>
          <a:bodyPr/>
          <a:lstStyle/>
          <a:p>
            <a:r>
              <a:rPr lang="en-US" dirty="0" smtClean="0"/>
              <a:t>TN </a:t>
            </a:r>
            <a:r>
              <a:rPr lang="en-US" dirty="0" smtClean="0"/>
              <a:t>concentration </a:t>
            </a:r>
            <a:r>
              <a:rPr lang="en-US" dirty="0" smtClean="0"/>
              <a:t>and flow</a:t>
            </a:r>
            <a:endParaRPr lang="en-US" dirty="0"/>
          </a:p>
        </p:txBody>
      </p:sp>
    </p:spTree>
    <p:extLst>
      <p:ext uri="{BB962C8B-B14F-4D97-AF65-F5344CB8AC3E}">
        <p14:creationId xmlns:p14="http://schemas.microsoft.com/office/powerpoint/2010/main" val="5694370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536783888"/>
              </p:ext>
            </p:extLst>
          </p:nvPr>
        </p:nvGraphicFramePr>
        <p:xfrm>
          <a:off x="152400" y="1295400"/>
          <a:ext cx="88392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a:spLocks noGrp="1"/>
          </p:cNvSpPr>
          <p:nvPr>
            <p:ph type="title"/>
          </p:nvPr>
        </p:nvSpPr>
        <p:spPr>
          <a:xfrm>
            <a:off x="457200" y="152400"/>
            <a:ext cx="7543800" cy="914400"/>
          </a:xfrm>
        </p:spPr>
        <p:txBody>
          <a:bodyPr/>
          <a:lstStyle/>
          <a:p>
            <a:r>
              <a:rPr lang="en-US" dirty="0" smtClean="0"/>
              <a:t>TP Loading</a:t>
            </a:r>
            <a:endParaRPr lang="en-US" dirty="0"/>
          </a:p>
        </p:txBody>
      </p:sp>
    </p:spTree>
    <p:extLst>
      <p:ext uri="{BB962C8B-B14F-4D97-AF65-F5344CB8AC3E}">
        <p14:creationId xmlns:p14="http://schemas.microsoft.com/office/powerpoint/2010/main" val="880057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0B5482-0A76-4E6D-803D-8F605F0BE3C0}" type="slidenum">
              <a:rPr lang="en-US" smtClean="0"/>
              <a:t>18</a:t>
            </a:fld>
            <a:endParaRPr lang="en-US"/>
          </a:p>
        </p:txBody>
      </p:sp>
      <p:pic>
        <p:nvPicPr>
          <p:cNvPr id="5"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1734" t="1351" r="1186" b="6264"/>
          <a:stretch/>
        </p:blipFill>
        <p:spPr>
          <a:xfrm>
            <a:off x="152400" y="228600"/>
            <a:ext cx="4495800" cy="5638800"/>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930" t="1351" r="1651" b="6575"/>
          <a:stretch/>
        </p:blipFill>
        <p:spPr>
          <a:xfrm>
            <a:off x="4648200" y="228600"/>
            <a:ext cx="4275926" cy="5641848"/>
          </a:xfrm>
          <a:prstGeom prst="rect">
            <a:avLst/>
          </a:prstGeom>
        </p:spPr>
      </p:pic>
      <p:sp>
        <p:nvSpPr>
          <p:cNvPr id="7" name="TextBox 6"/>
          <p:cNvSpPr txBox="1"/>
          <p:nvPr/>
        </p:nvSpPr>
        <p:spPr>
          <a:xfrm>
            <a:off x="304800" y="5867400"/>
            <a:ext cx="6172200" cy="523220"/>
          </a:xfrm>
          <a:prstGeom prst="rect">
            <a:avLst/>
          </a:prstGeom>
          <a:noFill/>
        </p:spPr>
        <p:txBody>
          <a:bodyPr wrap="square" rtlCol="0">
            <a:spAutoFit/>
          </a:bodyPr>
          <a:lstStyle/>
          <a:p>
            <a:r>
              <a:rPr lang="en-US" sz="2800" b="1" dirty="0" smtClean="0">
                <a:solidFill>
                  <a:schemeClr val="accent6"/>
                </a:solidFill>
              </a:rPr>
              <a:t>TMDL allocation = 0.7 </a:t>
            </a:r>
            <a:r>
              <a:rPr lang="en-US" sz="2800" b="1" dirty="0" err="1" smtClean="0">
                <a:solidFill>
                  <a:schemeClr val="accent6"/>
                </a:solidFill>
              </a:rPr>
              <a:t>lbs</a:t>
            </a:r>
            <a:r>
              <a:rPr lang="en-US" sz="2800" b="1" dirty="0" smtClean="0">
                <a:solidFill>
                  <a:schemeClr val="accent6"/>
                </a:solidFill>
              </a:rPr>
              <a:t>/day</a:t>
            </a:r>
            <a:endParaRPr lang="en-US" sz="2800" b="1" dirty="0">
              <a:solidFill>
                <a:schemeClr val="accent6"/>
              </a:solidFill>
            </a:endParaRPr>
          </a:p>
        </p:txBody>
      </p:sp>
    </p:spTree>
    <p:extLst>
      <p:ext uri="{BB962C8B-B14F-4D97-AF65-F5344CB8AC3E}">
        <p14:creationId xmlns:p14="http://schemas.microsoft.com/office/powerpoint/2010/main" val="15329225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1741335497"/>
              </p:ext>
            </p:extLst>
          </p:nvPr>
        </p:nvGraphicFramePr>
        <p:xfrm>
          <a:off x="152400" y="1295400"/>
          <a:ext cx="8839200" cy="4953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906664193"/>
              </p:ext>
            </p:extLst>
          </p:nvPr>
        </p:nvGraphicFramePr>
        <p:xfrm>
          <a:off x="4572000" y="990600"/>
          <a:ext cx="4419600" cy="5486400"/>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1"/>
          <p:cNvSpPr>
            <a:spLocks noGrp="1"/>
          </p:cNvSpPr>
          <p:nvPr>
            <p:ph type="title"/>
          </p:nvPr>
        </p:nvSpPr>
        <p:spPr>
          <a:xfrm>
            <a:off x="457200" y="152400"/>
            <a:ext cx="7543800" cy="914400"/>
          </a:xfrm>
        </p:spPr>
        <p:txBody>
          <a:bodyPr/>
          <a:lstStyle/>
          <a:p>
            <a:r>
              <a:rPr lang="en-US" dirty="0" smtClean="0"/>
              <a:t>TP Concentration and flow</a:t>
            </a:r>
            <a:endParaRPr lang="en-US" dirty="0"/>
          </a:p>
        </p:txBody>
      </p:sp>
    </p:spTree>
    <p:extLst>
      <p:ext uri="{BB962C8B-B14F-4D97-AF65-F5344CB8AC3E}">
        <p14:creationId xmlns:p14="http://schemas.microsoft.com/office/powerpoint/2010/main" val="15231942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466138" y="6297613"/>
            <a:ext cx="522287" cy="344487"/>
          </a:xfrm>
          <a:prstGeom prst="rect">
            <a:avLst/>
          </a:prstGeom>
        </p:spPr>
        <p:txBody>
          <a:bodyPr/>
          <a:lstStyle/>
          <a:p>
            <a:fld id="{892BDB86-F242-4532-81CB-7D823F3B0ACB}" type="slidenum">
              <a:rPr lang="en-US"/>
              <a:pPr/>
              <a:t>2</a:t>
            </a:fld>
            <a:endParaRPr lang="en-US"/>
          </a:p>
        </p:txBody>
      </p:sp>
      <p:sp>
        <p:nvSpPr>
          <p:cNvPr id="588802" name="Rectangle 2"/>
          <p:cNvSpPr>
            <a:spLocks noGrp="1" noChangeArrowheads="1"/>
          </p:cNvSpPr>
          <p:nvPr>
            <p:ph type="title"/>
          </p:nvPr>
        </p:nvSpPr>
        <p:spPr/>
        <p:txBody>
          <a:bodyPr/>
          <a:lstStyle/>
          <a:p>
            <a:r>
              <a:rPr lang="en-US" dirty="0"/>
              <a:t>Outline</a:t>
            </a:r>
          </a:p>
        </p:txBody>
      </p:sp>
      <p:sp>
        <p:nvSpPr>
          <p:cNvPr id="588803" name="Rectangle 3"/>
          <p:cNvSpPr>
            <a:spLocks noGrp="1" noChangeArrowheads="1"/>
          </p:cNvSpPr>
          <p:nvPr>
            <p:ph type="body" idx="1"/>
          </p:nvPr>
        </p:nvSpPr>
        <p:spPr>
          <a:xfrm>
            <a:off x="381000" y="1985145"/>
            <a:ext cx="3957721" cy="3282671"/>
          </a:xfrm>
        </p:spPr>
        <p:txBody>
          <a:bodyPr/>
          <a:lstStyle/>
          <a:p>
            <a:r>
              <a:rPr lang="en-US" dirty="0"/>
              <a:t>Background</a:t>
            </a:r>
          </a:p>
          <a:p>
            <a:r>
              <a:rPr lang="en-US" dirty="0"/>
              <a:t>Objectives and </a:t>
            </a:r>
            <a:r>
              <a:rPr lang="en-US" dirty="0" smtClean="0"/>
              <a:t>importance</a:t>
            </a:r>
            <a:endParaRPr lang="en-US" dirty="0"/>
          </a:p>
          <a:p>
            <a:r>
              <a:rPr lang="en-US" dirty="0"/>
              <a:t>Methodology</a:t>
            </a:r>
          </a:p>
          <a:p>
            <a:r>
              <a:rPr lang="en-US" dirty="0"/>
              <a:t>Data and Analysis</a:t>
            </a:r>
          </a:p>
          <a:p>
            <a:r>
              <a:rPr lang="en-US" dirty="0" smtClean="0"/>
              <a:t>Conclusions</a:t>
            </a:r>
          </a:p>
          <a:p>
            <a:r>
              <a:rPr lang="en-US" dirty="0" smtClean="0"/>
              <a:t>Future </a:t>
            </a:r>
            <a:r>
              <a:rPr lang="en-US" dirty="0"/>
              <a:t>directions</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1752600"/>
            <a:ext cx="4648200" cy="3486150"/>
          </a:xfrm>
          <a:prstGeom prst="rect">
            <a:avLst/>
          </a:prstGeom>
          <a:ln w="38100">
            <a:solidFill>
              <a:schemeClr val="accent6"/>
            </a:solidFill>
          </a:ln>
        </p:spPr>
      </p:pic>
    </p:spTree>
    <p:extLst>
      <p:ext uri="{BB962C8B-B14F-4D97-AF65-F5344CB8AC3E}">
        <p14:creationId xmlns:p14="http://schemas.microsoft.com/office/powerpoint/2010/main" val="24671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8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8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8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8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88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88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610705"/>
          </a:xfrm>
        </p:spPr>
        <p:txBody>
          <a:bodyPr/>
          <a:lstStyle/>
          <a:p>
            <a:r>
              <a:rPr lang="en-US" sz="2600" dirty="0" smtClean="0"/>
              <a:t>Nitrogen speciation</a:t>
            </a:r>
            <a:endParaRPr lang="en-US" sz="2600" dirty="0"/>
          </a:p>
        </p:txBody>
      </p:sp>
      <p:graphicFrame>
        <p:nvGraphicFramePr>
          <p:cNvPr id="6" name="Chart 5"/>
          <p:cNvGraphicFramePr>
            <a:graphicFrameLocks/>
          </p:cNvGraphicFramePr>
          <p:nvPr>
            <p:extLst>
              <p:ext uri="{D42A27DB-BD31-4B8C-83A1-F6EECF244321}">
                <p14:modId xmlns:p14="http://schemas.microsoft.com/office/powerpoint/2010/main" val="799465572"/>
              </p:ext>
            </p:extLst>
          </p:nvPr>
        </p:nvGraphicFramePr>
        <p:xfrm>
          <a:off x="152400" y="1053898"/>
          <a:ext cx="8763000" cy="56517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2252945168"/>
              </p:ext>
            </p:extLst>
          </p:nvPr>
        </p:nvGraphicFramePr>
        <p:xfrm>
          <a:off x="3203956" y="1524000"/>
          <a:ext cx="4572000" cy="4876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449310450"/>
              </p:ext>
            </p:extLst>
          </p:nvPr>
        </p:nvGraphicFramePr>
        <p:xfrm>
          <a:off x="5410200" y="1524000"/>
          <a:ext cx="3577690" cy="4800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39076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0B5482-0A76-4E6D-803D-8F605F0BE3C0}" type="slidenum">
              <a:rPr lang="en-US" smtClean="0"/>
              <a:t>21</a:t>
            </a:fld>
            <a:endParaRPr lang="en-US"/>
          </a:p>
        </p:txBody>
      </p:sp>
      <p:pic>
        <p:nvPicPr>
          <p:cNvPr id="7"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6" y="0"/>
            <a:ext cx="5307429" cy="6858000"/>
          </a:xfrm>
          <a:ln>
            <a:solidFill>
              <a:schemeClr val="accent1"/>
            </a:solidFill>
          </a:ln>
        </p:spPr>
      </p:pic>
      <p:pic>
        <p:nvPicPr>
          <p:cNvPr id="1026" name="Picture 2" descr="E:\Photos\DSC00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52400"/>
            <a:ext cx="3810000" cy="2857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E:\Photos\DSC000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3543300"/>
            <a:ext cx="3810000" cy="2857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514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Cattle in riparian areas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285875"/>
            <a:ext cx="4165600" cy="3124200"/>
          </a:xfrm>
          <a:ln w="38100">
            <a:solidFill>
              <a:schemeClr val="accent3">
                <a:lumMod val="50000"/>
              </a:schemeClr>
            </a:solidFill>
          </a:ln>
        </p:spPr>
      </p:pic>
      <p:sp>
        <p:nvSpPr>
          <p:cNvPr id="4" name="Slide Number Placeholder 3"/>
          <p:cNvSpPr>
            <a:spLocks noGrp="1"/>
          </p:cNvSpPr>
          <p:nvPr>
            <p:ph type="sldNum" sz="quarter" idx="12"/>
          </p:nvPr>
        </p:nvSpPr>
        <p:spPr/>
        <p:txBody>
          <a:bodyPr/>
          <a:lstStyle/>
          <a:p>
            <a:fld id="{ECBD8BC8-44D4-44D9-B921-B5E124A2ECC3}" type="slidenum">
              <a:rPr lang="en-US" smtClean="0"/>
              <a:pPr/>
              <a:t>22</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597400" y="3048000"/>
            <a:ext cx="4165600" cy="3124200"/>
          </a:xfrm>
          <a:prstGeom prst="rect">
            <a:avLst/>
          </a:prstGeom>
          <a:ln w="38100">
            <a:solidFill>
              <a:schemeClr val="accent3">
                <a:lumMod val="50000"/>
              </a:schemeClr>
            </a:solidFill>
          </a:ln>
        </p:spPr>
      </p:pic>
      <p:sp>
        <p:nvSpPr>
          <p:cNvPr id="7" name="Content Placeholder 2"/>
          <p:cNvSpPr txBox="1">
            <a:spLocks/>
          </p:cNvSpPr>
          <p:nvPr/>
        </p:nvSpPr>
        <p:spPr>
          <a:xfrm>
            <a:off x="4597400" y="1285875"/>
            <a:ext cx="4165600" cy="464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b="1" kern="1200">
                <a:solidFill>
                  <a:schemeClr val="tx1"/>
                </a:solidFill>
                <a:latin typeface="Arial" pitchFamily="34" charset="0"/>
                <a:ea typeface="+mn-ea"/>
                <a:cs typeface="Arial" pitchFamily="34" charset="0"/>
              </a:defRPr>
            </a:lvl1pPr>
            <a:lvl2pPr marL="640080" indent="-285750" algn="l" defTabSz="914400" rtl="0" eaLnBrk="1" latinLnBrk="0" hangingPunct="1">
              <a:spcBef>
                <a:spcPct val="20000"/>
              </a:spcBef>
              <a:buFont typeface="Arial" pitchFamily="34" charset="0"/>
              <a:buChar char="–"/>
              <a:defRPr sz="2000" b="1" kern="1200">
                <a:solidFill>
                  <a:schemeClr val="tx1"/>
                </a:solidFill>
                <a:latin typeface="Arial" pitchFamily="34" charset="0"/>
                <a:ea typeface="+mn-ea"/>
                <a:cs typeface="Arial" pitchFamily="34" charset="0"/>
              </a:defRPr>
            </a:lvl2pPr>
            <a:lvl3pPr marL="914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i="1"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t>ORGANIC </a:t>
            </a:r>
            <a:r>
              <a:rPr lang="en-US" sz="1800" dirty="0" smtClean="0"/>
              <a:t>NITROGEN</a:t>
            </a:r>
          </a:p>
          <a:p>
            <a:pPr marL="0" indent="0">
              <a:buNone/>
            </a:pPr>
            <a:endParaRPr lang="en-US" sz="800" dirty="0"/>
          </a:p>
          <a:p>
            <a:r>
              <a:rPr lang="en-US" sz="1800" dirty="0" smtClean="0"/>
              <a:t>Spring runoff</a:t>
            </a:r>
          </a:p>
          <a:p>
            <a:r>
              <a:rPr lang="en-US" sz="1800" dirty="0" smtClean="0"/>
              <a:t>29 irrigation structures, many are floor irrigation canals </a:t>
            </a:r>
            <a:r>
              <a:rPr lang="en-US" sz="1400" dirty="0" smtClean="0"/>
              <a:t>(NRCS, 2006)</a:t>
            </a:r>
          </a:p>
          <a:p>
            <a:pPr marL="0" indent="0">
              <a:buNone/>
            </a:pPr>
            <a:endParaRPr lang="en-US" sz="1400" dirty="0"/>
          </a:p>
          <a:p>
            <a:pPr marL="0" indent="0">
              <a:buNone/>
            </a:pPr>
            <a:endParaRPr lang="en-US" sz="1400" dirty="0"/>
          </a:p>
          <a:p>
            <a:pPr lvl="1"/>
            <a:endParaRPr lang="en-US" sz="1800" dirty="0" smtClean="0"/>
          </a:p>
        </p:txBody>
      </p:sp>
    </p:spTree>
    <p:extLst>
      <p:ext uri="{BB962C8B-B14F-4D97-AF65-F5344CB8AC3E}">
        <p14:creationId xmlns:p14="http://schemas.microsoft.com/office/powerpoint/2010/main" val="21373869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CBD8BC8-44D4-44D9-B921-B5E124A2ECC3}" type="slidenum">
              <a:rPr lang="en-US" smtClean="0"/>
              <a:pPr/>
              <a:t>23</a:t>
            </a:fld>
            <a:endParaRPr lang="en-US"/>
          </a:p>
        </p:txBody>
      </p:sp>
      <p:sp>
        <p:nvSpPr>
          <p:cNvPr id="5" name="Title 1"/>
          <p:cNvSpPr>
            <a:spLocks noGrp="1"/>
          </p:cNvSpPr>
          <p:nvPr>
            <p:ph type="title"/>
          </p:nvPr>
        </p:nvSpPr>
        <p:spPr/>
        <p:txBody>
          <a:bodyPr/>
          <a:lstStyle/>
          <a:p>
            <a:r>
              <a:rPr lang="en-US" dirty="0" smtClean="0"/>
              <a:t>Cattle in riparian areas</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771650"/>
            <a:ext cx="4648200" cy="3486150"/>
          </a:xfrm>
          <a:ln w="38100">
            <a:solidFill>
              <a:schemeClr val="accent3">
                <a:lumMod val="75000"/>
              </a:schemeClr>
            </a:solid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60900" y="1892300"/>
            <a:ext cx="4775200" cy="3581400"/>
          </a:xfrm>
          <a:prstGeom prst="rect">
            <a:avLst/>
          </a:prstGeom>
          <a:ln w="38100">
            <a:solidFill>
              <a:schemeClr val="accent3">
                <a:lumMod val="75000"/>
              </a:schemeClr>
            </a:solidFill>
          </a:ln>
        </p:spPr>
      </p:pic>
    </p:spTree>
    <p:extLst>
      <p:ext uri="{BB962C8B-B14F-4D97-AF65-F5344CB8AC3E}">
        <p14:creationId xmlns:p14="http://schemas.microsoft.com/office/powerpoint/2010/main" val="12956098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486400" cy="304800"/>
          </a:xfrm>
        </p:spPr>
        <p:txBody>
          <a:bodyPr>
            <a:noAutofit/>
          </a:bodyPr>
          <a:lstStyle/>
          <a:p>
            <a:r>
              <a:rPr lang="en-US" sz="2800" b="1" dirty="0" smtClean="0">
                <a:effectLst>
                  <a:outerShdw blurRad="38100" dist="38100" dir="2700000" algn="tl">
                    <a:srgbClr val="000000">
                      <a:alpha val="43137"/>
                    </a:srgbClr>
                  </a:outerShdw>
                </a:effectLst>
              </a:rPr>
              <a:t>Alkalinity, conductivity, </a:t>
            </a:r>
            <a:r>
              <a:rPr lang="en-US" sz="2800" dirty="0" smtClean="0">
                <a:effectLst>
                  <a:outerShdw blurRad="38100" dist="38100" dir="2700000" algn="tl">
                    <a:srgbClr val="000000">
                      <a:alpha val="43137"/>
                    </a:srgbClr>
                  </a:outerShdw>
                </a:effectLst>
              </a:rPr>
              <a:t>and</a:t>
            </a:r>
            <a:r>
              <a:rPr lang="en-US" sz="2800" b="1" dirty="0" smtClean="0">
                <a:effectLst>
                  <a:outerShdw blurRad="38100" dist="38100" dir="2700000" algn="tl">
                    <a:srgbClr val="000000">
                      <a:alpha val="43137"/>
                    </a:srgbClr>
                  </a:outerShdw>
                </a:effectLst>
              </a:rPr>
              <a:t> TP</a:t>
            </a:r>
            <a:endParaRPr lang="en-US" sz="2800" b="1" dirty="0">
              <a:effectLst>
                <a:outerShdw blurRad="38100" dist="38100" dir="2700000" algn="tl">
                  <a:srgbClr val="000000">
                    <a:alpha val="43137"/>
                  </a:srgbClr>
                </a:outerShdw>
              </a:effectLst>
            </a:endParaRPr>
          </a:p>
        </p:txBody>
      </p:sp>
      <p:graphicFrame>
        <p:nvGraphicFramePr>
          <p:cNvPr id="5" name="Chart 4"/>
          <p:cNvGraphicFramePr>
            <a:graphicFrameLocks/>
          </p:cNvGraphicFramePr>
          <p:nvPr>
            <p:extLst>
              <p:ext uri="{D42A27DB-BD31-4B8C-83A1-F6EECF244321}">
                <p14:modId xmlns:p14="http://schemas.microsoft.com/office/powerpoint/2010/main" val="2482374016"/>
              </p:ext>
            </p:extLst>
          </p:nvPr>
        </p:nvGraphicFramePr>
        <p:xfrm>
          <a:off x="0" y="1143000"/>
          <a:ext cx="8991599" cy="3505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932240318"/>
              </p:ext>
            </p:extLst>
          </p:nvPr>
        </p:nvGraphicFramePr>
        <p:xfrm>
          <a:off x="4724400" y="1371600"/>
          <a:ext cx="3962400" cy="3886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80617354"/>
              </p:ext>
            </p:extLst>
          </p:nvPr>
        </p:nvGraphicFramePr>
        <p:xfrm>
          <a:off x="2286000" y="4876800"/>
          <a:ext cx="4876801" cy="1295654"/>
        </p:xfrm>
        <a:graphic>
          <a:graphicData uri="http://schemas.openxmlformats.org/drawingml/2006/table">
            <a:tbl>
              <a:tblPr firstRow="1" firstCol="1" bandRow="1">
                <a:tableStyleId>{93296810-A885-4BE3-A3E7-6D5BEEA58F35}</a:tableStyleId>
              </a:tblPr>
              <a:tblGrid>
                <a:gridCol w="1676400"/>
                <a:gridCol w="1600200"/>
                <a:gridCol w="1600201"/>
              </a:tblGrid>
              <a:tr h="223674">
                <a:tc gridSpan="3">
                  <a:txBody>
                    <a:bodyPr/>
                    <a:lstStyle/>
                    <a:p>
                      <a:pPr marL="0" marR="0" algn="ctr">
                        <a:lnSpc>
                          <a:spcPct val="115000"/>
                        </a:lnSpc>
                        <a:spcBef>
                          <a:spcPts val="0"/>
                        </a:spcBef>
                        <a:spcAft>
                          <a:spcPts val="0"/>
                        </a:spcAft>
                      </a:pPr>
                      <a:r>
                        <a:rPr lang="en-US" sz="1600" dirty="0" smtClean="0">
                          <a:effectLst/>
                        </a:rPr>
                        <a:t>Correlation coefficient and p-value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l">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pPr marL="0" marR="0" algn="l">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23674">
                <a:tc>
                  <a:txBody>
                    <a:bodyPr/>
                    <a:lstStyle/>
                    <a:p>
                      <a:pPr marL="0" marR="0" algn="l">
                        <a:lnSpc>
                          <a:spcPct val="115000"/>
                        </a:lnSpc>
                        <a:spcBef>
                          <a:spcPts val="0"/>
                        </a:spcBef>
                        <a:spcAft>
                          <a:spcPts val="0"/>
                        </a:spcAft>
                      </a:pPr>
                      <a:r>
                        <a:rPr lang="en-US" sz="1600" dirty="0">
                          <a:effectLst/>
                        </a:rPr>
                        <a:t>Sampling Event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effectLst/>
                        </a:rPr>
                        <a:t>TP/</a:t>
                      </a:r>
                      <a:r>
                        <a:rPr lang="en-US" sz="1600" dirty="0" err="1">
                          <a:effectLst/>
                        </a:rPr>
                        <a:t>Alk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effectLst/>
                        </a:rPr>
                        <a:t>TP/SC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3652">
                <a:tc>
                  <a:txBody>
                    <a:bodyPr/>
                    <a:lstStyle/>
                    <a:p>
                      <a:pPr marL="0" marR="0" algn="l">
                        <a:lnSpc>
                          <a:spcPct val="100000"/>
                        </a:lnSpc>
                        <a:spcBef>
                          <a:spcPts val="0"/>
                        </a:spcBef>
                        <a:spcAft>
                          <a:spcPts val="0"/>
                        </a:spcAft>
                      </a:pPr>
                      <a:r>
                        <a:rPr lang="en-US" sz="1600" dirty="0">
                          <a:effectLst/>
                        </a:rPr>
                        <a:t>May, n=12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a:lnSpc>
                          <a:spcPct val="100000"/>
                        </a:lnSpc>
                        <a:spcBef>
                          <a:spcPts val="0"/>
                        </a:spcBef>
                        <a:spcAft>
                          <a:spcPts val="0"/>
                        </a:spcAft>
                        <a:tabLst>
                          <a:tab pos="457200" algn="l"/>
                        </a:tabLst>
                      </a:pPr>
                      <a:r>
                        <a:rPr lang="en-US" sz="1600" dirty="0">
                          <a:effectLst/>
                        </a:rPr>
                        <a:t>0.98, p&lt;0.005</a:t>
                      </a:r>
                      <a:endParaRPr lang="en-US" sz="1600" dirty="0">
                        <a:effectLst/>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a:lnSpc>
                          <a:spcPct val="100000"/>
                        </a:lnSpc>
                        <a:spcBef>
                          <a:spcPts val="0"/>
                        </a:spcBef>
                        <a:spcAft>
                          <a:spcPts val="0"/>
                        </a:spcAft>
                        <a:tabLst>
                          <a:tab pos="457200" algn="l"/>
                        </a:tabLst>
                      </a:pPr>
                      <a:r>
                        <a:rPr lang="en-US" sz="1600" dirty="0">
                          <a:effectLst/>
                        </a:rPr>
                        <a:t>0.94, p&lt;0.005</a:t>
                      </a:r>
                      <a:endParaRPr lang="en-US" sz="1600" dirty="0">
                        <a:effectLst/>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0368">
                <a:tc>
                  <a:txBody>
                    <a:bodyPr/>
                    <a:lstStyle/>
                    <a:p>
                      <a:pPr marL="0" marR="0" algn="l">
                        <a:lnSpc>
                          <a:spcPct val="100000"/>
                        </a:lnSpc>
                        <a:spcBef>
                          <a:spcPts val="0"/>
                        </a:spcBef>
                        <a:spcAft>
                          <a:spcPts val="0"/>
                        </a:spcAft>
                      </a:pPr>
                      <a:r>
                        <a:rPr lang="en-US" sz="1600" dirty="0">
                          <a:effectLst/>
                        </a:rPr>
                        <a:t>July, n=8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a:lnSpc>
                          <a:spcPct val="100000"/>
                        </a:lnSpc>
                        <a:spcBef>
                          <a:spcPts val="0"/>
                        </a:spcBef>
                        <a:spcAft>
                          <a:spcPts val="0"/>
                        </a:spcAft>
                        <a:tabLst>
                          <a:tab pos="457200" algn="l"/>
                        </a:tabLst>
                      </a:pPr>
                      <a:r>
                        <a:rPr lang="en-US" sz="1600" dirty="0">
                          <a:effectLst/>
                        </a:rPr>
                        <a:t>0.89, p&lt;0.005</a:t>
                      </a:r>
                      <a:endParaRPr lang="en-US" sz="1600" dirty="0">
                        <a:effectLst/>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a:lnSpc>
                          <a:spcPct val="100000"/>
                        </a:lnSpc>
                        <a:spcBef>
                          <a:spcPts val="0"/>
                        </a:spcBef>
                        <a:spcAft>
                          <a:spcPts val="0"/>
                        </a:spcAft>
                        <a:tabLst>
                          <a:tab pos="457200" algn="l"/>
                        </a:tabLst>
                      </a:pPr>
                      <a:r>
                        <a:rPr lang="en-US" sz="1600" dirty="0">
                          <a:effectLst/>
                        </a:rPr>
                        <a:t>0.84, p&lt;0.010</a:t>
                      </a:r>
                      <a:endParaRPr lang="en-US" sz="1600" dirty="0">
                        <a:effectLst/>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284">
                <a:tc>
                  <a:txBody>
                    <a:bodyPr/>
                    <a:lstStyle/>
                    <a:p>
                      <a:pPr marL="0" marR="0" algn="l">
                        <a:lnSpc>
                          <a:spcPct val="100000"/>
                        </a:lnSpc>
                        <a:spcBef>
                          <a:spcPts val="0"/>
                        </a:spcBef>
                        <a:spcAft>
                          <a:spcPts val="0"/>
                        </a:spcAft>
                      </a:pPr>
                      <a:r>
                        <a:rPr lang="en-US" sz="1600" dirty="0">
                          <a:effectLst/>
                        </a:rPr>
                        <a:t>October, n=8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a:lnSpc>
                          <a:spcPct val="100000"/>
                        </a:lnSpc>
                        <a:spcBef>
                          <a:spcPts val="0"/>
                        </a:spcBef>
                        <a:spcAft>
                          <a:spcPts val="0"/>
                        </a:spcAft>
                        <a:tabLst>
                          <a:tab pos="457200" algn="l"/>
                        </a:tabLst>
                      </a:pPr>
                      <a:r>
                        <a:rPr lang="en-US" sz="1600" dirty="0">
                          <a:effectLst/>
                        </a:rPr>
                        <a:t>0.87, p&lt;0.005</a:t>
                      </a:r>
                      <a:endParaRPr lang="en-US" sz="1600" dirty="0">
                        <a:effectLst/>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a:lnSpc>
                          <a:spcPct val="100000"/>
                        </a:lnSpc>
                        <a:spcBef>
                          <a:spcPts val="0"/>
                        </a:spcBef>
                        <a:spcAft>
                          <a:spcPts val="0"/>
                        </a:spcAft>
                        <a:tabLst>
                          <a:tab pos="457200" algn="l"/>
                        </a:tabLst>
                      </a:pPr>
                      <a:r>
                        <a:rPr lang="en-US" sz="1600" dirty="0">
                          <a:effectLst/>
                        </a:rPr>
                        <a:t>0.76, p&lt;0.050</a:t>
                      </a:r>
                      <a:endParaRPr lang="en-US" sz="1600" dirty="0">
                        <a:effectLst/>
                        <a:latin typeface="Times New Roman"/>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397450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Surficial geology</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2400" y="1600200"/>
            <a:ext cx="5003800" cy="3752850"/>
          </a:xfrm>
          <a:ln w="38100">
            <a:solidFill>
              <a:schemeClr val="accent3">
                <a:lumMod val="75000"/>
              </a:schemeClr>
            </a:solidFill>
          </a:ln>
        </p:spPr>
      </p:pic>
      <p:sp>
        <p:nvSpPr>
          <p:cNvPr id="4" name="Slide Number Placeholder 3"/>
          <p:cNvSpPr>
            <a:spLocks noGrp="1"/>
          </p:cNvSpPr>
          <p:nvPr>
            <p:ph type="sldNum" sz="quarter" idx="12"/>
          </p:nvPr>
        </p:nvSpPr>
        <p:spPr/>
        <p:txBody>
          <a:bodyPr/>
          <a:lstStyle/>
          <a:p>
            <a:fld id="{ECBD8BC8-44D4-44D9-B921-B5E124A2ECC3}" type="slidenum">
              <a:rPr lang="en-US" smtClean="0"/>
              <a:pPr/>
              <a:t>25</a:t>
            </a:fld>
            <a:endParaRPr lang="en-US"/>
          </a:p>
        </p:txBody>
      </p:sp>
      <p:sp>
        <p:nvSpPr>
          <p:cNvPr id="6" name="Content Placeholder 2"/>
          <p:cNvSpPr txBox="1">
            <a:spLocks/>
          </p:cNvSpPr>
          <p:nvPr/>
        </p:nvSpPr>
        <p:spPr>
          <a:xfrm>
            <a:off x="228600" y="1295400"/>
            <a:ext cx="3581400" cy="464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b="1" kern="1200">
                <a:solidFill>
                  <a:schemeClr val="tx1"/>
                </a:solidFill>
                <a:latin typeface="Arial" pitchFamily="34" charset="0"/>
                <a:ea typeface="+mn-ea"/>
                <a:cs typeface="Arial" pitchFamily="34" charset="0"/>
              </a:defRPr>
            </a:lvl1pPr>
            <a:lvl2pPr marL="640080" indent="-285750" algn="l" defTabSz="914400" rtl="0" eaLnBrk="1" latinLnBrk="0" hangingPunct="1">
              <a:spcBef>
                <a:spcPct val="20000"/>
              </a:spcBef>
              <a:buFont typeface="Arial" pitchFamily="34" charset="0"/>
              <a:buChar char="–"/>
              <a:defRPr sz="2000" b="1" kern="1200">
                <a:solidFill>
                  <a:schemeClr val="tx1"/>
                </a:solidFill>
                <a:latin typeface="Arial" pitchFamily="34" charset="0"/>
                <a:ea typeface="+mn-ea"/>
                <a:cs typeface="Arial" pitchFamily="34" charset="0"/>
              </a:defRPr>
            </a:lvl2pPr>
            <a:lvl3pPr marL="914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i="1"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t>MT </a:t>
            </a:r>
            <a:r>
              <a:rPr lang="en-US" sz="1800" dirty="0" smtClean="0"/>
              <a:t>DEQ</a:t>
            </a:r>
            <a:endParaRPr lang="en-US" sz="1800" dirty="0" smtClean="0"/>
          </a:p>
          <a:p>
            <a:r>
              <a:rPr lang="en-US" sz="1600" dirty="0" smtClean="0"/>
              <a:t>Site specific numeric nutrient criteria for Browns Gulch: </a:t>
            </a:r>
          </a:p>
          <a:p>
            <a:pPr marL="0" indent="0">
              <a:buNone/>
            </a:pPr>
            <a:r>
              <a:rPr lang="en-US" sz="1600" dirty="0"/>
              <a:t>	</a:t>
            </a:r>
            <a:r>
              <a:rPr lang="en-US" sz="2000" dirty="0" smtClean="0"/>
              <a:t>0.04 mg/L  </a:t>
            </a:r>
            <a:endParaRPr lang="en-US" sz="2000" dirty="0" smtClean="0"/>
          </a:p>
          <a:p>
            <a:pPr marL="0" indent="0">
              <a:buNone/>
            </a:pPr>
            <a:r>
              <a:rPr lang="en-US" sz="2000" dirty="0"/>
              <a:t>	</a:t>
            </a:r>
            <a:r>
              <a:rPr lang="en-US" sz="1400" dirty="0" smtClean="0"/>
              <a:t>(</a:t>
            </a:r>
            <a:r>
              <a:rPr lang="en-US" sz="1400" dirty="0" smtClean="0"/>
              <a:t>MT DEQ, 2013)</a:t>
            </a:r>
          </a:p>
          <a:p>
            <a:pPr marL="0" indent="0">
              <a:buNone/>
            </a:pPr>
            <a:endParaRPr lang="en-US" sz="1600" dirty="0"/>
          </a:p>
          <a:p>
            <a:pPr marL="0" indent="0">
              <a:buNone/>
            </a:pPr>
            <a:r>
              <a:rPr lang="en-US" sz="1600" dirty="0" smtClean="0"/>
              <a:t>**This was not used in the development of the TMDL load allocation</a:t>
            </a:r>
            <a:endParaRPr lang="en-US" sz="1600" dirty="0"/>
          </a:p>
          <a:p>
            <a:pPr marL="0" indent="0">
              <a:buNone/>
            </a:pPr>
            <a:r>
              <a:rPr lang="en-US" sz="1600" dirty="0" smtClean="0"/>
              <a:t>	</a:t>
            </a:r>
          </a:p>
          <a:p>
            <a:pPr marL="0" indent="0">
              <a:buNone/>
            </a:pPr>
            <a:endParaRPr lang="en-US" sz="800" dirty="0"/>
          </a:p>
          <a:p>
            <a:pPr marL="0" indent="0">
              <a:buNone/>
            </a:pPr>
            <a:endParaRPr lang="en-US" sz="1400" dirty="0"/>
          </a:p>
          <a:p>
            <a:pPr marL="0" indent="0">
              <a:buNone/>
            </a:pPr>
            <a:endParaRPr lang="en-US" sz="1400" dirty="0"/>
          </a:p>
          <a:p>
            <a:pPr lvl="1"/>
            <a:endParaRPr lang="en-US" sz="1800" dirty="0" smtClean="0"/>
          </a:p>
        </p:txBody>
      </p:sp>
    </p:spTree>
    <p:extLst>
      <p:ext uri="{BB962C8B-B14F-4D97-AF65-F5344CB8AC3E}">
        <p14:creationId xmlns:p14="http://schemas.microsoft.com/office/powerpoint/2010/main" val="19270192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8966"/>
            <a:ext cx="4876800" cy="6311155"/>
          </a:xfrm>
        </p:spPr>
      </p:pic>
      <p:sp>
        <p:nvSpPr>
          <p:cNvPr id="4" name="Slide Number Placeholder 3"/>
          <p:cNvSpPr>
            <a:spLocks noGrp="1"/>
          </p:cNvSpPr>
          <p:nvPr>
            <p:ph type="sldNum" sz="quarter" idx="12"/>
          </p:nvPr>
        </p:nvSpPr>
        <p:spPr/>
        <p:txBody>
          <a:bodyPr/>
          <a:lstStyle/>
          <a:p>
            <a:fld id="{ECBD8BC8-44D4-44D9-B921-B5E124A2ECC3}" type="slidenum">
              <a:rPr lang="en-US" smtClean="0"/>
              <a:pPr/>
              <a:t>26</a:t>
            </a:fld>
            <a:endParaRPr lang="en-US"/>
          </a:p>
        </p:txBody>
      </p:sp>
      <p:sp>
        <p:nvSpPr>
          <p:cNvPr id="6" name="Content Placeholder 2"/>
          <p:cNvSpPr txBox="1">
            <a:spLocks/>
          </p:cNvSpPr>
          <p:nvPr/>
        </p:nvSpPr>
        <p:spPr>
          <a:xfrm>
            <a:off x="4876800" y="1143000"/>
            <a:ext cx="4165600" cy="464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b="1" kern="1200">
                <a:solidFill>
                  <a:schemeClr val="tx1"/>
                </a:solidFill>
                <a:latin typeface="Arial" pitchFamily="34" charset="0"/>
                <a:ea typeface="+mn-ea"/>
                <a:cs typeface="Arial" pitchFamily="34" charset="0"/>
              </a:defRPr>
            </a:lvl1pPr>
            <a:lvl2pPr marL="640080" indent="-285750" algn="l" defTabSz="914400" rtl="0" eaLnBrk="1" latinLnBrk="0" hangingPunct="1">
              <a:spcBef>
                <a:spcPct val="20000"/>
              </a:spcBef>
              <a:buFont typeface="Arial" pitchFamily="34" charset="0"/>
              <a:buChar char="–"/>
              <a:defRPr sz="2000" b="1" kern="1200">
                <a:solidFill>
                  <a:schemeClr val="tx1"/>
                </a:solidFill>
                <a:latin typeface="Arial" pitchFamily="34" charset="0"/>
                <a:ea typeface="+mn-ea"/>
                <a:cs typeface="Arial" pitchFamily="34" charset="0"/>
              </a:defRPr>
            </a:lvl2pPr>
            <a:lvl3pPr marL="914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i="1"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t>Lowland Creek </a:t>
            </a:r>
            <a:r>
              <a:rPr lang="en-US" sz="1800" dirty="0" err="1" smtClean="0"/>
              <a:t>Volcanics</a:t>
            </a:r>
            <a:endParaRPr lang="en-US" sz="1800" dirty="0" smtClean="0"/>
          </a:p>
          <a:p>
            <a:r>
              <a:rPr lang="en-US" sz="1600" dirty="0"/>
              <a:t>old, weathered, and unconsolidated</a:t>
            </a:r>
            <a:endParaRPr lang="en-US" sz="1600" dirty="0" smtClean="0"/>
          </a:p>
          <a:p>
            <a:pPr marL="0" indent="0">
              <a:buNone/>
            </a:pPr>
            <a:endParaRPr lang="en-US" sz="2000" dirty="0" smtClean="0"/>
          </a:p>
          <a:p>
            <a:pPr marL="0" indent="0">
              <a:buNone/>
            </a:pPr>
            <a:r>
              <a:rPr lang="en-US" sz="1800" dirty="0" smtClean="0"/>
              <a:t>MT </a:t>
            </a:r>
            <a:r>
              <a:rPr lang="en-US" sz="1800" dirty="0"/>
              <a:t>DEQ: </a:t>
            </a:r>
          </a:p>
          <a:p>
            <a:r>
              <a:rPr lang="en-US" sz="1600" dirty="0"/>
              <a:t>P content in rock is the strongest predictor of phosphorus stream concentrations </a:t>
            </a:r>
          </a:p>
          <a:p>
            <a:pPr marL="0" indent="0">
              <a:buNone/>
            </a:pPr>
            <a:endParaRPr lang="en-US" sz="1800" dirty="0"/>
          </a:p>
          <a:p>
            <a:pPr marL="0" indent="0">
              <a:buNone/>
            </a:pPr>
            <a:r>
              <a:rPr lang="en-US" sz="1800" dirty="0" smtClean="0"/>
              <a:t>“Tat” unit</a:t>
            </a:r>
          </a:p>
          <a:p>
            <a:r>
              <a:rPr lang="en-US" sz="1600" dirty="0" err="1" smtClean="0"/>
              <a:t>rhyolitic</a:t>
            </a:r>
            <a:r>
              <a:rPr lang="en-US" sz="1600" dirty="0" smtClean="0"/>
              <a:t> </a:t>
            </a:r>
            <a:r>
              <a:rPr lang="en-US" sz="1600" dirty="0"/>
              <a:t>air-fall and welded </a:t>
            </a:r>
            <a:r>
              <a:rPr lang="en-US" sz="1600" dirty="0" smtClean="0"/>
              <a:t>	     ash-flow tuffs</a:t>
            </a:r>
          </a:p>
          <a:p>
            <a:r>
              <a:rPr lang="en-US" sz="1600" dirty="0" smtClean="0"/>
              <a:t>1140 ppm phosphorus</a:t>
            </a:r>
          </a:p>
          <a:p>
            <a:pPr marL="0" indent="0">
              <a:buNone/>
            </a:pPr>
            <a:endParaRPr lang="en-US" sz="1600" dirty="0" smtClean="0"/>
          </a:p>
          <a:p>
            <a:pPr marL="0" indent="0">
              <a:buNone/>
            </a:pPr>
            <a:r>
              <a:rPr lang="en-US" sz="1600" dirty="0" smtClean="0"/>
              <a:t>	</a:t>
            </a:r>
          </a:p>
          <a:p>
            <a:pPr marL="0" indent="0">
              <a:buNone/>
            </a:pPr>
            <a:endParaRPr lang="en-US" sz="800" dirty="0"/>
          </a:p>
          <a:p>
            <a:pPr marL="0" indent="0">
              <a:buNone/>
            </a:pPr>
            <a:endParaRPr lang="en-US" sz="1400" dirty="0"/>
          </a:p>
          <a:p>
            <a:pPr marL="0" indent="0">
              <a:buNone/>
            </a:pPr>
            <a:endParaRPr lang="en-US" sz="1400" dirty="0"/>
          </a:p>
          <a:p>
            <a:pPr lvl="1"/>
            <a:endParaRPr lang="en-US" sz="1800" dirty="0" smtClean="0"/>
          </a:p>
        </p:txBody>
      </p:sp>
      <p:sp>
        <p:nvSpPr>
          <p:cNvPr id="7" name="Title 1"/>
          <p:cNvSpPr>
            <a:spLocks noGrp="1"/>
          </p:cNvSpPr>
          <p:nvPr>
            <p:ph type="title"/>
          </p:nvPr>
        </p:nvSpPr>
        <p:spPr>
          <a:xfrm>
            <a:off x="4876800" y="152400"/>
            <a:ext cx="3124200" cy="914400"/>
          </a:xfrm>
        </p:spPr>
        <p:txBody>
          <a:bodyPr>
            <a:noAutofit/>
          </a:bodyPr>
          <a:lstStyle/>
          <a:p>
            <a:r>
              <a:rPr lang="en-US" sz="2800" dirty="0" smtClean="0"/>
              <a:t>Surficial geology</a:t>
            </a:r>
            <a:endParaRPr lang="en-US" sz="2800" dirty="0"/>
          </a:p>
        </p:txBody>
      </p:sp>
    </p:spTree>
    <p:extLst>
      <p:ext uri="{BB962C8B-B14F-4D97-AF65-F5344CB8AC3E}">
        <p14:creationId xmlns:p14="http://schemas.microsoft.com/office/powerpoint/2010/main" val="32846396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about sources</a:t>
            </a:r>
            <a:endParaRPr lang="en-US" dirty="0"/>
          </a:p>
        </p:txBody>
      </p:sp>
      <p:sp>
        <p:nvSpPr>
          <p:cNvPr id="4" name="Slide Number Placeholder 3"/>
          <p:cNvSpPr>
            <a:spLocks noGrp="1"/>
          </p:cNvSpPr>
          <p:nvPr>
            <p:ph type="sldNum" sz="quarter" idx="12"/>
          </p:nvPr>
        </p:nvSpPr>
        <p:spPr/>
        <p:txBody>
          <a:bodyPr/>
          <a:lstStyle/>
          <a:p>
            <a:fld id="{ECBD8BC8-44D4-44D9-B921-B5E124A2ECC3}" type="slidenum">
              <a:rPr lang="en-US" smtClean="0"/>
              <a:pPr/>
              <a:t>27</a:t>
            </a:fld>
            <a:endParaRPr lang="en-US"/>
          </a:p>
        </p:txBody>
      </p:sp>
      <p:sp>
        <p:nvSpPr>
          <p:cNvPr id="3" name="Content Placeholder 2"/>
          <p:cNvSpPr>
            <a:spLocks noGrp="1"/>
          </p:cNvSpPr>
          <p:nvPr>
            <p:ph idx="1"/>
          </p:nvPr>
        </p:nvSpPr>
        <p:spPr/>
        <p:txBody>
          <a:bodyPr/>
          <a:lstStyle/>
          <a:p>
            <a:r>
              <a:rPr lang="en-US" dirty="0" smtClean="0"/>
              <a:t>TN loads: primarily from agricultural land uses</a:t>
            </a:r>
          </a:p>
          <a:p>
            <a:endParaRPr lang="en-US" dirty="0" smtClean="0"/>
          </a:p>
          <a:p>
            <a:r>
              <a:rPr lang="en-US" dirty="0" smtClean="0"/>
              <a:t>TP loads: partially from agricultural land uses, partially from groundwater/surficial geology</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3048000"/>
            <a:ext cx="4267200" cy="3200400"/>
          </a:xfrm>
          <a:prstGeom prst="rect">
            <a:avLst/>
          </a:prstGeom>
          <a:ln w="38100">
            <a:solidFill>
              <a:schemeClr val="accent6"/>
            </a:solidFill>
          </a:ln>
        </p:spPr>
      </p:pic>
    </p:spTree>
    <p:extLst>
      <p:ext uri="{BB962C8B-B14F-4D97-AF65-F5344CB8AC3E}">
        <p14:creationId xmlns:p14="http://schemas.microsoft.com/office/powerpoint/2010/main" val="334239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1386" y="457200"/>
            <a:ext cx="8229600" cy="792162"/>
          </a:xfrm>
        </p:spPr>
        <p:txBody>
          <a:bodyPr/>
          <a:lstStyle/>
          <a:p>
            <a:r>
              <a:rPr lang="en-US" dirty="0" smtClean="0"/>
              <a:t>Best management Practices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957195632"/>
              </p:ext>
            </p:extLst>
          </p:nvPr>
        </p:nvGraphicFramePr>
        <p:xfrm>
          <a:off x="428625" y="1295400"/>
          <a:ext cx="8077202" cy="1402080"/>
        </p:xfrm>
        <a:graphic>
          <a:graphicData uri="http://schemas.openxmlformats.org/drawingml/2006/table">
            <a:tbl>
              <a:tblPr firstRow="1" firstCol="1" bandRow="1">
                <a:tableStyleId>{F5AB1C69-6EDB-4FF4-983F-18BD219EF322}</a:tableStyleId>
              </a:tblPr>
              <a:tblGrid>
                <a:gridCol w="3447976"/>
                <a:gridCol w="2154984"/>
                <a:gridCol w="2474242"/>
              </a:tblGrid>
              <a:tr h="0">
                <a:tc>
                  <a:txBody>
                    <a:bodyPr/>
                    <a:lstStyle/>
                    <a:p>
                      <a:pPr marL="0" marR="0">
                        <a:lnSpc>
                          <a:spcPct val="115000"/>
                        </a:lnSpc>
                        <a:spcBef>
                          <a:spcPts val="0"/>
                        </a:spcBef>
                        <a:spcAft>
                          <a:spcPts val="0"/>
                        </a:spcAft>
                      </a:pPr>
                      <a:r>
                        <a:rPr lang="en-US" sz="1600" dirty="0">
                          <a:effectLst/>
                        </a:rPr>
                        <a:t>BMP</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Nitrogen reduction (%)</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a:effectLst/>
                        </a:rPr>
                        <a:t>Phosphorus reduction (%)</a:t>
                      </a:r>
                      <a:endParaRPr lang="en-US" sz="16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600" dirty="0">
                          <a:effectLst/>
                        </a:rPr>
                        <a:t>Vegetated filter strip</a:t>
                      </a:r>
                      <a:r>
                        <a:rPr lang="en-US" sz="1600" baseline="30000" dirty="0">
                          <a:effectLst/>
                        </a:rPr>
                        <a:t>1</a:t>
                      </a:r>
                      <a:endParaRPr lang="en-US" sz="1600" dirty="0">
                        <a:effectLst/>
                        <a:latin typeface="Calibri"/>
                        <a:ea typeface="Calibri"/>
                        <a:cs typeface="Times New Roman"/>
                      </a:endParaRPr>
                    </a:p>
                  </a:txBody>
                  <a:tcPr marL="68580" marR="68580" marT="0" marB="0"/>
                </a:tc>
                <a:tc>
                  <a:txBody>
                    <a:bodyPr/>
                    <a:lstStyle/>
                    <a:p>
                      <a:pPr marL="685800" marR="0" algn="r">
                        <a:spcBef>
                          <a:spcPts val="0"/>
                        </a:spcBef>
                        <a:spcAft>
                          <a:spcPts val="0"/>
                        </a:spcAft>
                      </a:pPr>
                      <a:r>
                        <a:rPr lang="en-US" sz="1600" dirty="0">
                          <a:effectLst/>
                        </a:rPr>
                        <a:t>&gt;50</a:t>
                      </a:r>
                      <a:endParaRPr lang="en-US" sz="1600" dirty="0">
                        <a:effectLst/>
                        <a:latin typeface="Times New Roman"/>
                        <a:ea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&gt;50</a:t>
                      </a:r>
                      <a:endParaRPr lang="en-US" sz="16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600">
                          <a:effectLst/>
                        </a:rPr>
                        <a:t>Off-stream water source</a:t>
                      </a:r>
                      <a:r>
                        <a:rPr lang="en-US" sz="1600" baseline="30000">
                          <a:effectLst/>
                        </a:rPr>
                        <a:t>2</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54</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81</a:t>
                      </a:r>
                      <a:endParaRPr lang="en-US" sz="16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600">
                          <a:effectLst/>
                        </a:rPr>
                        <a:t>Exclusion fencing</a:t>
                      </a:r>
                      <a:r>
                        <a:rPr lang="en-US" sz="1600" baseline="30000">
                          <a:effectLst/>
                        </a:rPr>
                        <a:t>3</a:t>
                      </a:r>
                      <a:r>
                        <a:rPr lang="en-US" sz="1600">
                          <a:effectLst/>
                        </a:rPr>
                        <a:t> </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21-52</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32-34</a:t>
                      </a:r>
                      <a:endParaRPr lang="en-US" sz="16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600">
                          <a:effectLst/>
                        </a:rPr>
                        <a:t>Exclusion fencing + woody vegetation</a:t>
                      </a:r>
                      <a:r>
                        <a:rPr lang="en-US" sz="1600" baseline="30000">
                          <a:effectLst/>
                        </a:rPr>
                        <a:t>4 </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55.2*</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dirty="0">
                          <a:effectLst/>
                        </a:rPr>
                        <a:t>78.5</a:t>
                      </a:r>
                      <a:endParaRPr lang="en-US" sz="1600" dirty="0">
                        <a:effectLst/>
                        <a:latin typeface="Calibri"/>
                        <a:ea typeface="Calibri"/>
                        <a:cs typeface="Times New Roman"/>
                      </a:endParaRPr>
                    </a:p>
                  </a:txBody>
                  <a:tcPr marL="68580" marR="68580" marT="0" marB="0"/>
                </a:tc>
              </a:tr>
            </a:tbl>
          </a:graphicData>
        </a:graphic>
      </p:graphicFrame>
      <p:sp>
        <p:nvSpPr>
          <p:cNvPr id="6" name="TextBox 5"/>
          <p:cNvSpPr txBox="1"/>
          <p:nvPr/>
        </p:nvSpPr>
        <p:spPr>
          <a:xfrm>
            <a:off x="438150" y="2743200"/>
            <a:ext cx="7315200" cy="276999"/>
          </a:xfrm>
          <a:prstGeom prst="rect">
            <a:avLst/>
          </a:prstGeom>
          <a:noFill/>
        </p:spPr>
        <p:txBody>
          <a:bodyPr wrap="square" rtlCol="0">
            <a:spAutoFit/>
          </a:bodyPr>
          <a:lstStyle/>
          <a:p>
            <a:r>
              <a:rPr lang="en-US" sz="1200" dirty="0"/>
              <a:t>1: EPA, 2005, 2: Sheffield, 1997, 3: Miller, 2010, 4: Line, 2000, *: TKN-N reduction</a:t>
            </a:r>
            <a:r>
              <a:rPr lang="en-US" sz="1200" dirty="0" smtClean="0"/>
              <a: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124200"/>
            <a:ext cx="4165600" cy="3124200"/>
          </a:xfrm>
          <a:prstGeom prst="rect">
            <a:avLst/>
          </a:prstGeom>
          <a:ln w="38100">
            <a:solidFill>
              <a:schemeClr val="accent3">
                <a:lumMod val="75000"/>
              </a:schemeClr>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124200"/>
            <a:ext cx="4191000" cy="3143250"/>
          </a:xfrm>
          <a:prstGeom prst="rect">
            <a:avLst/>
          </a:prstGeom>
          <a:ln w="38100">
            <a:solidFill>
              <a:schemeClr val="accent3">
                <a:lumMod val="75000"/>
              </a:schemeClr>
            </a:solidFill>
          </a:ln>
        </p:spPr>
      </p:pic>
    </p:spTree>
    <p:extLst>
      <p:ext uri="{BB962C8B-B14F-4D97-AF65-F5344CB8AC3E}">
        <p14:creationId xmlns:p14="http://schemas.microsoft.com/office/powerpoint/2010/main" val="12016336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CBD8BC8-44D4-44D9-B921-B5E124A2ECC3}" type="slidenum">
              <a:rPr lang="en-US" smtClean="0"/>
              <a:pPr/>
              <a:t>29</a:t>
            </a:fld>
            <a:endParaRPr lang="en-US"/>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219200"/>
            <a:ext cx="3726873" cy="2739044"/>
          </a:xfrm>
          <a:prstGeom prst="rect">
            <a:avLst/>
          </a:prstGeom>
          <a:ln w="38100">
            <a:solidFill>
              <a:schemeClr val="accent6"/>
            </a:solidFill>
          </a:ln>
        </p:spPr>
      </p:pic>
      <p:pic>
        <p:nvPicPr>
          <p:cNvPr id="6" name="Picture 5"/>
          <p:cNvPicPr/>
          <p:nvPr/>
        </p:nvPicPr>
        <p:blipFill rotWithShape="1">
          <a:blip r:embed="rId3" cstate="print">
            <a:extLst>
              <a:ext uri="{28A0092B-C50C-407E-A947-70E740481C1C}">
                <a14:useLocalDpi xmlns:a14="http://schemas.microsoft.com/office/drawing/2010/main" val="0"/>
              </a:ext>
            </a:extLst>
          </a:blip>
          <a:srcRect b="14744"/>
          <a:stretch/>
        </p:blipFill>
        <p:spPr bwMode="auto">
          <a:xfrm>
            <a:off x="4648200" y="1219200"/>
            <a:ext cx="4267200" cy="2738437"/>
          </a:xfrm>
          <a:prstGeom prst="rect">
            <a:avLst/>
          </a:prstGeom>
          <a:ln w="38100">
            <a:solidFill>
              <a:schemeClr val="accent6"/>
            </a:solidFill>
          </a:ln>
          <a:extLst>
            <a:ext uri="{53640926-AAD7-44D8-BBD7-CCE9431645EC}">
              <a14:shadowObscured xmlns:a14="http://schemas.microsoft.com/office/drawing/2010/main"/>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3733800"/>
            <a:ext cx="3962400" cy="2971800"/>
          </a:xfrm>
          <a:prstGeom prst="rect">
            <a:avLst/>
          </a:prstGeom>
          <a:ln w="38100">
            <a:solidFill>
              <a:schemeClr val="accent6"/>
            </a:solidFill>
          </a:ln>
        </p:spPr>
      </p:pic>
      <p:sp>
        <p:nvSpPr>
          <p:cNvPr id="8" name="Title 1"/>
          <p:cNvSpPr>
            <a:spLocks noGrp="1"/>
          </p:cNvSpPr>
          <p:nvPr>
            <p:ph type="title"/>
          </p:nvPr>
        </p:nvSpPr>
        <p:spPr/>
        <p:txBody>
          <a:bodyPr/>
          <a:lstStyle/>
          <a:p>
            <a:r>
              <a:rPr lang="en-US" dirty="0" smtClean="0"/>
              <a:t>Best management Practices</a:t>
            </a:r>
            <a:endParaRPr lang="en-US" dirty="0"/>
          </a:p>
        </p:txBody>
      </p:sp>
    </p:spTree>
    <p:extLst>
      <p:ext uri="{BB962C8B-B14F-4D97-AF65-F5344CB8AC3E}">
        <p14:creationId xmlns:p14="http://schemas.microsoft.com/office/powerpoint/2010/main" val="32598211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Upper Clark Fork Watershed</a:t>
            </a:r>
            <a:endParaRPr lang="en-US" dirty="0"/>
          </a:p>
        </p:txBody>
      </p:sp>
      <p:sp>
        <p:nvSpPr>
          <p:cNvPr id="4" name="Slide Number Placeholder 3"/>
          <p:cNvSpPr>
            <a:spLocks noGrp="1"/>
          </p:cNvSpPr>
          <p:nvPr>
            <p:ph type="sldNum" sz="quarter" idx="12"/>
          </p:nvPr>
        </p:nvSpPr>
        <p:spPr/>
        <p:txBody>
          <a:bodyPr/>
          <a:lstStyle/>
          <a:p>
            <a:fld id="{ECBD8BC8-44D4-44D9-B921-B5E124A2ECC3}" type="slidenum">
              <a:rPr lang="en-US" smtClean="0"/>
              <a:pPr/>
              <a:t>3</a:t>
            </a:fld>
            <a:endParaRPr lang="en-US"/>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57324" t="74599" b="1267"/>
          <a:stretch/>
        </p:blipFill>
        <p:spPr>
          <a:xfrm>
            <a:off x="5877669" y="3962400"/>
            <a:ext cx="2480636" cy="1815448"/>
          </a:xfrm>
        </p:spPr>
      </p:pic>
      <p:pic>
        <p:nvPicPr>
          <p:cNvPr id="8"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3303" t="3566" r="4051" b="24844"/>
          <a:stretch/>
        </p:blipFill>
        <p:spPr>
          <a:xfrm>
            <a:off x="499620" y="1461153"/>
            <a:ext cx="4681980" cy="4681979"/>
          </a:xfrm>
          <a:prstGeom prst="rect">
            <a:avLst/>
          </a:prstGeom>
        </p:spPr>
      </p:pic>
      <p:pic>
        <p:nvPicPr>
          <p:cNvPr id="10"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6365" t="74599" r="42107" b="1267"/>
          <a:stretch/>
        </p:blipFill>
        <p:spPr>
          <a:xfrm>
            <a:off x="5486400" y="1752600"/>
            <a:ext cx="2891544" cy="1752600"/>
          </a:xfrm>
          <a:prstGeom prst="rect">
            <a:avLst/>
          </a:prstGeom>
        </p:spPr>
      </p:pic>
    </p:spTree>
    <p:extLst>
      <p:ext uri="{BB962C8B-B14F-4D97-AF65-F5344CB8AC3E}">
        <p14:creationId xmlns:p14="http://schemas.microsoft.com/office/powerpoint/2010/main" val="707467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en-US" dirty="0" smtClean="0"/>
              <a:t>Specifics for Browns Gulch:</a:t>
            </a:r>
          </a:p>
          <a:p>
            <a:pPr marL="0" indent="0">
              <a:buNone/>
            </a:pPr>
            <a:endParaRPr lang="en-US" dirty="0" smtClean="0"/>
          </a:p>
          <a:p>
            <a:r>
              <a:rPr lang="en-US" dirty="0" smtClean="0"/>
              <a:t>Implementation of filter strips, exclusion fencing, or off-stream water:</a:t>
            </a:r>
          </a:p>
          <a:p>
            <a:endParaRPr lang="en-US" dirty="0" smtClean="0"/>
          </a:p>
          <a:p>
            <a:pPr lvl="1"/>
            <a:r>
              <a:rPr lang="en-US" dirty="0" smtClean="0"/>
              <a:t>Reduce </a:t>
            </a:r>
            <a:r>
              <a:rPr lang="en-US" dirty="0"/>
              <a:t>the </a:t>
            </a:r>
            <a:r>
              <a:rPr lang="en-US" dirty="0" smtClean="0"/>
              <a:t>May </a:t>
            </a:r>
            <a:r>
              <a:rPr lang="en-US" dirty="0"/>
              <a:t>TN load </a:t>
            </a:r>
            <a:r>
              <a:rPr lang="en-US" dirty="0" smtClean="0"/>
              <a:t>to SBC: </a:t>
            </a:r>
            <a:r>
              <a:rPr lang="en-US" dirty="0" smtClean="0"/>
              <a:t>74 </a:t>
            </a:r>
            <a:r>
              <a:rPr lang="en-US" dirty="0" err="1" smtClean="0"/>
              <a:t>lbs</a:t>
            </a:r>
            <a:r>
              <a:rPr lang="en-US" dirty="0" smtClean="0"/>
              <a:t>/day</a:t>
            </a:r>
            <a:endParaRPr lang="en-US" dirty="0" smtClean="0"/>
          </a:p>
          <a:p>
            <a:pPr lvl="2"/>
            <a:r>
              <a:rPr lang="en-US" dirty="0" smtClean="0"/>
              <a:t>&lt; TMDL load allocation of 7 </a:t>
            </a:r>
            <a:r>
              <a:rPr lang="en-US" dirty="0" err="1" smtClean="0"/>
              <a:t>lbs</a:t>
            </a:r>
            <a:r>
              <a:rPr lang="en-US" dirty="0" smtClean="0"/>
              <a:t>/day</a:t>
            </a:r>
          </a:p>
          <a:p>
            <a:pPr lvl="2"/>
            <a:endParaRPr lang="en-US" dirty="0" smtClean="0"/>
          </a:p>
          <a:p>
            <a:pPr lvl="1"/>
            <a:r>
              <a:rPr lang="en-US" dirty="0"/>
              <a:t>Reduce the July TN load to SBC: </a:t>
            </a:r>
            <a:r>
              <a:rPr lang="en-US" dirty="0" smtClean="0"/>
              <a:t>4 </a:t>
            </a:r>
            <a:r>
              <a:rPr lang="en-US" dirty="0" err="1" smtClean="0"/>
              <a:t>lbs</a:t>
            </a:r>
            <a:r>
              <a:rPr lang="en-US" dirty="0" smtClean="0"/>
              <a:t>/day  </a:t>
            </a:r>
            <a:endParaRPr lang="en-US" dirty="0"/>
          </a:p>
          <a:p>
            <a:pPr lvl="2"/>
            <a:r>
              <a:rPr lang="en-US" dirty="0"/>
              <a:t>&lt; TMDL load allocation of 7 </a:t>
            </a:r>
            <a:r>
              <a:rPr lang="en-US" dirty="0" err="1"/>
              <a:t>lbs</a:t>
            </a:r>
            <a:r>
              <a:rPr lang="en-US" dirty="0"/>
              <a:t>/day</a:t>
            </a:r>
          </a:p>
          <a:p>
            <a:pPr lvl="1"/>
            <a:endParaRPr lang="en-US" dirty="0"/>
          </a:p>
          <a:p>
            <a:pPr lvl="1"/>
            <a:endParaRPr lang="en-US" dirty="0"/>
          </a:p>
          <a:p>
            <a:pPr lvl="1"/>
            <a:r>
              <a:rPr lang="en-US" dirty="0" smtClean="0"/>
              <a:t>Not possible to estimate a quantitative TP reduction</a:t>
            </a:r>
            <a:endParaRPr lang="en-US" dirty="0"/>
          </a:p>
          <a:p>
            <a:endParaRPr lang="en-US" dirty="0" smtClean="0"/>
          </a:p>
          <a:p>
            <a:pPr lvl="1"/>
            <a:endParaRPr lang="en-US" dirty="0"/>
          </a:p>
        </p:txBody>
      </p:sp>
      <p:sp>
        <p:nvSpPr>
          <p:cNvPr id="4" name="Slide Number Placeholder 3"/>
          <p:cNvSpPr>
            <a:spLocks noGrp="1"/>
          </p:cNvSpPr>
          <p:nvPr>
            <p:ph type="sldNum" sz="quarter" idx="12"/>
          </p:nvPr>
        </p:nvSpPr>
        <p:spPr/>
        <p:txBody>
          <a:bodyPr/>
          <a:lstStyle/>
          <a:p>
            <a:fld id="{ECBD8BC8-44D4-44D9-B921-B5E124A2ECC3}" type="slidenum">
              <a:rPr lang="en-US" smtClean="0"/>
              <a:pPr/>
              <a:t>30</a:t>
            </a:fld>
            <a:endParaRPr lang="en-US"/>
          </a:p>
        </p:txBody>
      </p:sp>
      <p:sp>
        <p:nvSpPr>
          <p:cNvPr id="5" name="Title 1"/>
          <p:cNvSpPr>
            <a:spLocks noGrp="1"/>
          </p:cNvSpPr>
          <p:nvPr>
            <p:ph type="title"/>
          </p:nvPr>
        </p:nvSpPr>
        <p:spPr/>
        <p:txBody>
          <a:bodyPr/>
          <a:lstStyle/>
          <a:p>
            <a:r>
              <a:rPr lang="en-US" dirty="0" smtClean="0"/>
              <a:t>Best management Practices</a:t>
            </a:r>
            <a:endParaRPr lang="en-US" dirty="0"/>
          </a:p>
        </p:txBody>
      </p:sp>
    </p:spTree>
    <p:extLst>
      <p:ext uri="{BB962C8B-B14F-4D97-AF65-F5344CB8AC3E}">
        <p14:creationId xmlns:p14="http://schemas.microsoft.com/office/powerpoint/2010/main" val="42559378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next?</a:t>
            </a:r>
            <a:endParaRPr lang="en-US" dirty="0"/>
          </a:p>
        </p:txBody>
      </p:sp>
      <p:sp>
        <p:nvSpPr>
          <p:cNvPr id="3" name="Content Placeholder 2"/>
          <p:cNvSpPr>
            <a:spLocks noGrp="1"/>
          </p:cNvSpPr>
          <p:nvPr>
            <p:ph idx="1"/>
          </p:nvPr>
        </p:nvSpPr>
        <p:spPr/>
        <p:txBody>
          <a:bodyPr/>
          <a:lstStyle/>
          <a:p>
            <a:pPr marL="0" indent="0">
              <a:buNone/>
            </a:pPr>
            <a:r>
              <a:rPr lang="en-US" dirty="0" smtClean="0"/>
              <a:t>Field: 			flow rates, samples from tributaries</a:t>
            </a:r>
          </a:p>
          <a:p>
            <a:pPr marL="0" indent="0">
              <a:buNone/>
            </a:pPr>
            <a:r>
              <a:rPr lang="en-US" dirty="0"/>
              <a:t>	</a:t>
            </a:r>
            <a:r>
              <a:rPr lang="en-US" dirty="0" smtClean="0"/>
              <a:t>		groundwater sampling, GWIC</a:t>
            </a:r>
          </a:p>
          <a:p>
            <a:pPr marL="0" indent="0">
              <a:buNone/>
            </a:pPr>
            <a:endParaRPr lang="en-US" dirty="0"/>
          </a:p>
          <a:p>
            <a:pPr marL="0" indent="0">
              <a:buNone/>
            </a:pPr>
            <a:r>
              <a:rPr lang="en-US" dirty="0" smtClean="0"/>
              <a:t>Lab:			flow-injection analyzer </a:t>
            </a:r>
          </a:p>
          <a:p>
            <a:pPr marL="0" indent="0">
              <a:buNone/>
            </a:pPr>
            <a:r>
              <a:rPr lang="en-US" dirty="0" smtClean="0"/>
              <a:t>			SRP:TP ratios</a:t>
            </a:r>
          </a:p>
          <a:p>
            <a:pPr marL="0" indent="0">
              <a:buNone/>
            </a:pPr>
            <a:endParaRPr lang="en-US" dirty="0"/>
          </a:p>
          <a:p>
            <a:pPr marL="0" indent="0">
              <a:buNone/>
            </a:pPr>
            <a:r>
              <a:rPr lang="en-US" dirty="0" smtClean="0"/>
              <a:t>Data processing:	</a:t>
            </a:r>
            <a:r>
              <a:rPr lang="en-US" dirty="0" err="1" smtClean="0"/>
              <a:t>ArcNLET</a:t>
            </a:r>
            <a:r>
              <a:rPr lang="en-US" dirty="0" smtClean="0"/>
              <a:t>- septic load estimations</a:t>
            </a:r>
          </a:p>
          <a:p>
            <a:pPr marL="0" indent="0">
              <a:buNone/>
            </a:pPr>
            <a:endParaRPr lang="en-US" dirty="0"/>
          </a:p>
          <a:p>
            <a:pPr marL="0" indent="0">
              <a:buNone/>
            </a:pPr>
            <a:r>
              <a:rPr lang="en-US" dirty="0" smtClean="0"/>
              <a:t>BMPs:		STEPL- load reduction </a:t>
            </a:r>
            <a:r>
              <a:rPr lang="en-US" dirty="0" err="1" smtClean="0"/>
              <a:t>esimates</a:t>
            </a:r>
            <a:endParaRPr lang="en-US" dirty="0"/>
          </a:p>
          <a:p>
            <a:pPr marL="0" indent="0">
              <a:buNone/>
            </a:pPr>
            <a:endParaRPr lang="en-US" dirty="0" smtClean="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ECBD8BC8-44D4-44D9-B921-B5E124A2ECC3}" type="slidenum">
              <a:rPr lang="en-US" smtClean="0"/>
              <a:pPr/>
              <a:t>31</a:t>
            </a:fld>
            <a:endParaRPr lang="en-US"/>
          </a:p>
        </p:txBody>
      </p:sp>
    </p:spTree>
    <p:extLst>
      <p:ext uri="{BB962C8B-B14F-4D97-AF65-F5344CB8AC3E}">
        <p14:creationId xmlns:p14="http://schemas.microsoft.com/office/powerpoint/2010/main" val="34793065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85000" lnSpcReduction="20000"/>
          </a:bodyPr>
          <a:lstStyle/>
          <a:p>
            <a:r>
              <a:rPr lang="en-US" sz="1800" b="0" dirty="0"/>
              <a:t>Montana Dept. of Environmental Quality. (</a:t>
            </a:r>
            <a:r>
              <a:rPr lang="en-US" sz="1800" b="0" dirty="0" smtClean="0"/>
              <a:t>2014). </a:t>
            </a:r>
            <a:r>
              <a:rPr lang="en-US" sz="1800" b="0" dirty="0"/>
              <a:t>Final - Upper Clark Fork Phase 2 Sediment </a:t>
            </a:r>
            <a:r>
              <a:rPr lang="en-US" sz="1800" b="0" dirty="0" smtClean="0"/>
              <a:t>and </a:t>
            </a:r>
            <a:r>
              <a:rPr lang="en-US" sz="1800" b="0" dirty="0"/>
              <a:t>Nutrients TMDLs and Framework Water Quality Restoration Plan. Helena, MT: </a:t>
            </a:r>
            <a:r>
              <a:rPr lang="en-US" sz="1800" b="0" dirty="0" smtClean="0"/>
              <a:t>Montana </a:t>
            </a:r>
            <a:r>
              <a:rPr lang="en-US" sz="1800" b="0" dirty="0"/>
              <a:t>Dept. of Environmental Quality</a:t>
            </a:r>
            <a:r>
              <a:rPr lang="en-US" sz="1800" b="0" dirty="0" smtClean="0"/>
              <a:t>.</a:t>
            </a:r>
          </a:p>
          <a:p>
            <a:endParaRPr lang="en-US" sz="1800" b="0" dirty="0"/>
          </a:p>
          <a:p>
            <a:r>
              <a:rPr lang="en-US" sz="1800" b="0" dirty="0"/>
              <a:t>Elliott, C.G., and C. McDonald, (2009). Geologic map and </a:t>
            </a:r>
            <a:r>
              <a:rPr lang="en-US" sz="1800" b="0" dirty="0" err="1"/>
              <a:t>geohazard</a:t>
            </a:r>
            <a:r>
              <a:rPr lang="en-US" sz="1800" b="0" dirty="0"/>
              <a:t> assessment of Silver Bow </a:t>
            </a:r>
            <a:r>
              <a:rPr lang="en-US" sz="1800" b="0" dirty="0" smtClean="0"/>
              <a:t>County</a:t>
            </a:r>
            <a:r>
              <a:rPr lang="en-US" sz="1800" b="0" dirty="0"/>
              <a:t>, Montana: Montana Bureau of Mines and Geology Open-File Report 585, 88 p., 3 </a:t>
            </a:r>
            <a:r>
              <a:rPr lang="en-US" sz="1800" b="0" dirty="0" smtClean="0"/>
              <a:t>sheets</a:t>
            </a:r>
            <a:r>
              <a:rPr lang="en-US" sz="1800" b="0" dirty="0"/>
              <a:t>, scale 1:50,000</a:t>
            </a:r>
            <a:r>
              <a:rPr lang="en-US" sz="1800" b="0" dirty="0" smtClean="0"/>
              <a:t>.</a:t>
            </a:r>
          </a:p>
          <a:p>
            <a:endParaRPr lang="en-US" sz="1800" b="0" dirty="0" smtClean="0"/>
          </a:p>
          <a:p>
            <a:r>
              <a:rPr lang="en-US" sz="1800" b="0" dirty="0" err="1"/>
              <a:t>Suplee</a:t>
            </a:r>
            <a:r>
              <a:rPr lang="en-US" sz="1800" b="0" dirty="0"/>
              <a:t>, M. and C. Schmidt. (2013). Derivation of Site-specific Numeric Nutrient Criteria for </a:t>
            </a:r>
            <a:r>
              <a:rPr lang="en-US" sz="1800" b="0" dirty="0" smtClean="0"/>
              <a:t>Selected </a:t>
            </a:r>
            <a:r>
              <a:rPr lang="en-US" sz="1800" b="0" dirty="0"/>
              <a:t>Streams in the Upper Clark Fork Basin - Addendum A to “</a:t>
            </a:r>
            <a:r>
              <a:rPr lang="en-US" sz="1800" b="0" i="1" dirty="0"/>
              <a:t>Scientific and </a:t>
            </a:r>
            <a:r>
              <a:rPr lang="en-US" sz="1800" b="0" i="1" dirty="0" smtClean="0"/>
              <a:t>Technical </a:t>
            </a:r>
            <a:r>
              <a:rPr lang="en-US" sz="1800" b="0" i="1" dirty="0"/>
              <a:t>Basis of the Numeric Nutrient Criteria for Montana’s </a:t>
            </a:r>
            <a:r>
              <a:rPr lang="en-US" sz="1800" b="0" i="1" dirty="0" err="1"/>
              <a:t>Wadeable</a:t>
            </a:r>
            <a:r>
              <a:rPr lang="en-US" sz="1800" b="0" i="1" dirty="0"/>
              <a:t> Streams and </a:t>
            </a:r>
            <a:r>
              <a:rPr lang="en-US" sz="1800" b="0" i="1" dirty="0" smtClean="0"/>
              <a:t>Rivers</a:t>
            </a:r>
            <a:r>
              <a:rPr lang="en-US" sz="1800" b="0" i="1" dirty="0"/>
              <a:t>: Update 1</a:t>
            </a:r>
            <a:r>
              <a:rPr lang="en-US" sz="1800" b="0" dirty="0"/>
              <a:t>”. Helena, MT: Montana Dept. of Environmental Quality</a:t>
            </a:r>
            <a:r>
              <a:rPr lang="en-US" sz="1800" b="0" dirty="0" smtClean="0"/>
              <a:t>.</a:t>
            </a:r>
          </a:p>
          <a:p>
            <a:endParaRPr lang="en-US" sz="1800" b="0" dirty="0"/>
          </a:p>
          <a:p>
            <a:r>
              <a:rPr lang="en-US" sz="1900" b="0" dirty="0" err="1"/>
              <a:t>Agouridis</a:t>
            </a:r>
            <a:r>
              <a:rPr lang="en-US" sz="1900" b="0" dirty="0"/>
              <a:t>, C.T., S.R. Workman, R.C. Warner, G.D. Jennings. (2005). Livestock Grazing </a:t>
            </a:r>
            <a:r>
              <a:rPr lang="en-US" sz="1900" b="0" dirty="0" smtClean="0"/>
              <a:t>Management </a:t>
            </a:r>
            <a:r>
              <a:rPr lang="en-US" sz="1900" b="0" dirty="0"/>
              <a:t>Impacts on Stream Water Quality: A Review. Journal of the American </a:t>
            </a:r>
            <a:r>
              <a:rPr lang="en-US" sz="1900" b="0" dirty="0" smtClean="0"/>
              <a:t>Water </a:t>
            </a:r>
            <a:r>
              <a:rPr lang="en-US" sz="1900" b="0" dirty="0"/>
              <a:t>Resources Association. Vol. 41, </a:t>
            </a:r>
            <a:r>
              <a:rPr lang="en-US" sz="1900" b="0" dirty="0" err="1"/>
              <a:t>Iss</a:t>
            </a:r>
            <a:r>
              <a:rPr lang="en-US" sz="1900" b="0" dirty="0"/>
              <a:t>. 3, pp. 591-606.</a:t>
            </a:r>
          </a:p>
          <a:p>
            <a:endParaRPr lang="en-US" sz="1800" b="0" dirty="0" smtClean="0"/>
          </a:p>
          <a:p>
            <a:r>
              <a:rPr lang="en-US" sz="1800" b="0" dirty="0"/>
              <a:t>Pick, T. and W. Kellogg. (2006). Brown’s Gulch Riparian Assessment Narrative Report. Natural </a:t>
            </a:r>
            <a:r>
              <a:rPr lang="en-US" sz="1800" b="0" dirty="0" smtClean="0"/>
              <a:t>Resource </a:t>
            </a:r>
            <a:r>
              <a:rPr lang="en-US" sz="1800" b="0" dirty="0"/>
              <a:t>and Conservation Service (NRCS):  Submitted to the Watershed Restoration </a:t>
            </a:r>
            <a:r>
              <a:rPr lang="en-US" sz="1800" b="0" dirty="0" smtClean="0"/>
              <a:t>Coalition </a:t>
            </a:r>
            <a:r>
              <a:rPr lang="en-US" sz="1800" b="0" dirty="0"/>
              <a:t>of the Upper Clark Fork, the Mile High Conservation District, and Kirk </a:t>
            </a:r>
            <a:r>
              <a:rPr lang="en-US" sz="1800" b="0" dirty="0" smtClean="0"/>
              <a:t>Environmental</a:t>
            </a:r>
            <a:r>
              <a:rPr lang="en-US" sz="1800" b="0" dirty="0"/>
              <a:t>, LLC.</a:t>
            </a:r>
          </a:p>
          <a:p>
            <a:endParaRPr lang="en-US" sz="1800" b="0" dirty="0" smtClean="0"/>
          </a:p>
          <a:p>
            <a:endParaRPr lang="en-US" sz="1800" b="0" dirty="0"/>
          </a:p>
          <a:p>
            <a:endParaRPr lang="en-US" sz="1800" b="0" dirty="0"/>
          </a:p>
          <a:p>
            <a:endParaRPr lang="en-US" dirty="0"/>
          </a:p>
        </p:txBody>
      </p:sp>
      <p:sp>
        <p:nvSpPr>
          <p:cNvPr id="4" name="Slide Number Placeholder 3"/>
          <p:cNvSpPr>
            <a:spLocks noGrp="1"/>
          </p:cNvSpPr>
          <p:nvPr>
            <p:ph type="sldNum" sz="quarter" idx="12"/>
          </p:nvPr>
        </p:nvSpPr>
        <p:spPr/>
        <p:txBody>
          <a:bodyPr/>
          <a:lstStyle/>
          <a:p>
            <a:fld id="{ECBD8BC8-44D4-44D9-B921-B5E124A2ECC3}" type="slidenum">
              <a:rPr lang="en-US" smtClean="0"/>
              <a:pPr/>
              <a:t>32</a:t>
            </a:fld>
            <a:endParaRPr lang="en-US"/>
          </a:p>
        </p:txBody>
      </p:sp>
    </p:spTree>
    <p:extLst>
      <p:ext uri="{BB962C8B-B14F-4D97-AF65-F5344CB8AC3E}">
        <p14:creationId xmlns:p14="http://schemas.microsoft.com/office/powerpoint/2010/main" val="7455917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381000" y="457200"/>
            <a:ext cx="8534400" cy="5943600"/>
          </a:xfrm>
        </p:spPr>
        <p:txBody>
          <a:bodyPr>
            <a:normAutofit fontScale="90000"/>
          </a:bodyPr>
          <a:lstStyle/>
          <a:p>
            <a:r>
              <a:rPr lang="en-US" sz="4400" dirty="0" smtClean="0"/>
              <a:t>Questions?</a:t>
            </a:r>
            <a:br>
              <a:rPr lang="en-US" sz="4400" dirty="0" smtClean="0"/>
            </a:br>
            <a:r>
              <a:rPr lang="en-US" sz="4400" dirty="0"/>
              <a:t/>
            </a:r>
            <a:br>
              <a:rPr lang="en-US" sz="4400" dirty="0"/>
            </a:br>
            <a:r>
              <a:rPr lang="en-US" sz="4400" dirty="0" smtClean="0"/>
              <a:t>		</a:t>
            </a:r>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r>
              <a:rPr lang="en-US" sz="4400" dirty="0" smtClean="0"/>
              <a:t>				</a:t>
            </a:r>
            <a:r>
              <a:rPr lang="en-US" sz="4400" dirty="0"/>
              <a:t>	</a:t>
            </a:r>
            <a:r>
              <a:rPr lang="en-US" sz="4400" dirty="0" smtClean="0"/>
              <a:t>Thank </a:t>
            </a:r>
            <a:r>
              <a:rPr lang="en-US" sz="4400" dirty="0" smtClean="0"/>
              <a:t>You!</a:t>
            </a:r>
            <a:endParaRPr lang="en-US" sz="4400" dirty="0"/>
          </a:p>
        </p:txBody>
      </p:sp>
      <p:sp>
        <p:nvSpPr>
          <p:cNvPr id="6" name="Slide Number Placeholder 2"/>
          <p:cNvSpPr>
            <a:spLocks noGrp="1"/>
          </p:cNvSpPr>
          <p:nvPr>
            <p:ph type="sldNum" sz="quarter" idx="4294967295"/>
          </p:nvPr>
        </p:nvSpPr>
        <p:spPr>
          <a:xfrm>
            <a:off x="8422595" y="6513513"/>
            <a:ext cx="522287" cy="344487"/>
          </a:xfrm>
          <a:prstGeom prst="rect">
            <a:avLst/>
          </a:prstGeom>
        </p:spPr>
        <p:txBody>
          <a:bodyPr/>
          <a:lstStyle/>
          <a:p>
            <a:fld id="{4E3443FB-A7D9-4F70-BFE6-7C4AA3940DF1}" type="slidenum">
              <a:rPr lang="en-US"/>
              <a:pPr/>
              <a:t>33</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989104"/>
            <a:ext cx="8686800" cy="2811496"/>
          </a:xfrm>
          <a:prstGeom prst="rect">
            <a:avLst/>
          </a:prstGeom>
        </p:spPr>
      </p:pic>
    </p:spTree>
    <p:extLst>
      <p:ext uri="{BB962C8B-B14F-4D97-AF65-F5344CB8AC3E}">
        <p14:creationId xmlns:p14="http://schemas.microsoft.com/office/powerpoint/2010/main" val="31510726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Silver Bow Creek</a:t>
            </a:r>
            <a:endParaRPr lang="en-US" dirty="0"/>
          </a:p>
        </p:txBody>
      </p:sp>
      <p:sp>
        <p:nvSpPr>
          <p:cNvPr id="3" name="Content Placeholder 2"/>
          <p:cNvSpPr>
            <a:spLocks noGrp="1"/>
          </p:cNvSpPr>
          <p:nvPr>
            <p:ph idx="1"/>
          </p:nvPr>
        </p:nvSpPr>
        <p:spPr>
          <a:xfrm>
            <a:off x="4572000" y="1295400"/>
            <a:ext cx="4114800" cy="4648200"/>
          </a:xfrm>
        </p:spPr>
        <p:txBody>
          <a:bodyPr>
            <a:normAutofit/>
          </a:bodyPr>
          <a:lstStyle/>
          <a:p>
            <a:r>
              <a:rPr lang="en-US" dirty="0" smtClean="0"/>
              <a:t>Use-class I</a:t>
            </a:r>
          </a:p>
          <a:p>
            <a:r>
              <a:rPr lang="en-US" dirty="0" smtClean="0"/>
              <a:t>Montana 303(d) 	listings:</a:t>
            </a:r>
          </a:p>
          <a:p>
            <a:pPr marL="0" indent="0">
              <a:buNone/>
            </a:pPr>
            <a:r>
              <a:rPr lang="en-US" sz="1400" dirty="0"/>
              <a:t>	</a:t>
            </a:r>
            <a:r>
              <a:rPr lang="en-US" sz="1800" b="0" dirty="0" smtClean="0"/>
              <a:t>Arsenic</a:t>
            </a:r>
          </a:p>
          <a:p>
            <a:pPr marL="0" indent="0">
              <a:buNone/>
            </a:pPr>
            <a:r>
              <a:rPr lang="en-US" sz="1800" b="0" dirty="0" smtClean="0"/>
              <a:t>	Cadmium</a:t>
            </a:r>
          </a:p>
          <a:p>
            <a:pPr marL="0" indent="0">
              <a:buNone/>
            </a:pPr>
            <a:r>
              <a:rPr lang="en-US" sz="1800" b="0" dirty="0"/>
              <a:t>	</a:t>
            </a:r>
            <a:r>
              <a:rPr lang="en-US" sz="1800" b="0" dirty="0" smtClean="0"/>
              <a:t>Copper</a:t>
            </a:r>
          </a:p>
          <a:p>
            <a:pPr marL="0" indent="0">
              <a:buNone/>
            </a:pPr>
            <a:r>
              <a:rPr lang="en-US" sz="1800" b="0" dirty="0"/>
              <a:t>	</a:t>
            </a:r>
            <a:r>
              <a:rPr lang="en-US" sz="1800" b="0" dirty="0" smtClean="0"/>
              <a:t>Lead</a:t>
            </a:r>
          </a:p>
          <a:p>
            <a:pPr marL="0" indent="0">
              <a:buNone/>
            </a:pPr>
            <a:r>
              <a:rPr lang="en-US" sz="1800" b="0" dirty="0"/>
              <a:t>	</a:t>
            </a:r>
            <a:r>
              <a:rPr lang="en-US" sz="1800" b="0" dirty="0" smtClean="0"/>
              <a:t>Mercury</a:t>
            </a:r>
          </a:p>
          <a:p>
            <a:pPr marL="0" indent="0">
              <a:buNone/>
            </a:pPr>
            <a:r>
              <a:rPr lang="en-US" sz="1800" dirty="0"/>
              <a:t>	</a:t>
            </a:r>
            <a:r>
              <a:rPr lang="en-US" sz="1800" dirty="0" smtClean="0"/>
              <a:t>Nitrates</a:t>
            </a:r>
          </a:p>
          <a:p>
            <a:pPr marL="0" indent="0">
              <a:buNone/>
            </a:pPr>
            <a:r>
              <a:rPr lang="en-US" sz="1800" dirty="0" smtClean="0"/>
              <a:t>	Total nitrogen		Total phosphorus</a:t>
            </a:r>
          </a:p>
          <a:p>
            <a:pPr marL="0" indent="0">
              <a:buNone/>
            </a:pPr>
            <a:r>
              <a:rPr lang="en-US" sz="1800" dirty="0" smtClean="0"/>
              <a:t>	</a:t>
            </a:r>
            <a:r>
              <a:rPr lang="en-US" sz="1800" b="0" dirty="0" smtClean="0"/>
              <a:t>Sedimentation/siltation		Zinc</a:t>
            </a:r>
          </a:p>
          <a:p>
            <a:pPr marL="0" indent="0">
              <a:buNone/>
            </a:pPr>
            <a:endParaRPr lang="en-US" dirty="0"/>
          </a:p>
        </p:txBody>
      </p:sp>
      <p:sp>
        <p:nvSpPr>
          <p:cNvPr id="4" name="Slide Number Placeholder 3"/>
          <p:cNvSpPr>
            <a:spLocks noGrp="1"/>
          </p:cNvSpPr>
          <p:nvPr>
            <p:ph type="sldNum" sz="quarter" idx="12"/>
          </p:nvPr>
        </p:nvSpPr>
        <p:spPr/>
        <p:txBody>
          <a:bodyPr/>
          <a:lstStyle/>
          <a:p>
            <a:fld id="{ECBD8BC8-44D4-44D9-B921-B5E124A2ECC3}" type="slidenum">
              <a:rPr lang="en-US" smtClean="0"/>
              <a:pPr/>
              <a:t>4</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42" t="1954" r="1884"/>
          <a:stretch/>
        </p:blipFill>
        <p:spPr>
          <a:xfrm>
            <a:off x="762000" y="1219200"/>
            <a:ext cx="3254720" cy="2552254"/>
          </a:xfrm>
          <a:prstGeom prst="rect">
            <a:avLst/>
          </a:prstGeom>
          <a:ln w="19050">
            <a:solidFill>
              <a:schemeClr val="accent6"/>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3962400"/>
            <a:ext cx="3277702" cy="2185135"/>
          </a:xfrm>
          <a:prstGeom prst="rect">
            <a:avLst/>
          </a:prstGeom>
          <a:ln w="19050">
            <a:solidFill>
              <a:schemeClr val="accent6"/>
            </a:solidFill>
          </a:ln>
        </p:spPr>
      </p:pic>
      <p:sp>
        <p:nvSpPr>
          <p:cNvPr id="7" name="TextBox 6"/>
          <p:cNvSpPr txBox="1"/>
          <p:nvPr/>
        </p:nvSpPr>
        <p:spPr>
          <a:xfrm>
            <a:off x="743146" y="3746956"/>
            <a:ext cx="2133600" cy="215444"/>
          </a:xfrm>
          <a:prstGeom prst="rect">
            <a:avLst/>
          </a:prstGeom>
          <a:noFill/>
        </p:spPr>
        <p:txBody>
          <a:bodyPr wrap="square" rtlCol="0">
            <a:spAutoFit/>
          </a:bodyPr>
          <a:lstStyle/>
          <a:p>
            <a:r>
              <a:rPr lang="en-US" sz="800" dirty="0" smtClean="0"/>
              <a:t>Photo credit: </a:t>
            </a:r>
            <a:r>
              <a:rPr lang="en-US" sz="800" dirty="0"/>
              <a:t>C</a:t>
            </a:r>
            <a:r>
              <a:rPr lang="en-US" sz="800" dirty="0" smtClean="0"/>
              <a:t>fwep.org</a:t>
            </a:r>
            <a:endParaRPr lang="en-US" sz="800" dirty="0"/>
          </a:p>
        </p:txBody>
      </p:sp>
      <p:sp>
        <p:nvSpPr>
          <p:cNvPr id="8" name="TextBox 7"/>
          <p:cNvSpPr txBox="1"/>
          <p:nvPr/>
        </p:nvSpPr>
        <p:spPr>
          <a:xfrm>
            <a:off x="725864" y="6147535"/>
            <a:ext cx="2133600" cy="215444"/>
          </a:xfrm>
          <a:prstGeom prst="rect">
            <a:avLst/>
          </a:prstGeom>
          <a:noFill/>
        </p:spPr>
        <p:txBody>
          <a:bodyPr wrap="square" rtlCol="0">
            <a:spAutoFit/>
          </a:bodyPr>
          <a:lstStyle/>
          <a:p>
            <a:r>
              <a:rPr lang="en-US" sz="800" dirty="0" smtClean="0"/>
              <a:t>Photo credit: Butte CTEC</a:t>
            </a:r>
            <a:endParaRPr lang="en-US" sz="800" dirty="0"/>
          </a:p>
        </p:txBody>
      </p:sp>
    </p:spTree>
    <p:extLst>
      <p:ext uri="{BB962C8B-B14F-4D97-AF65-F5344CB8AC3E}">
        <p14:creationId xmlns:p14="http://schemas.microsoft.com/office/powerpoint/2010/main" val="28966053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Browns Gulch </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733" b="16162"/>
          <a:stretch/>
        </p:blipFill>
        <p:spPr>
          <a:xfrm>
            <a:off x="4191000" y="1219200"/>
            <a:ext cx="4617171" cy="4965725"/>
          </a:xfrm>
        </p:spPr>
      </p:pic>
      <p:sp>
        <p:nvSpPr>
          <p:cNvPr id="4" name="Slide Number Placeholder 3"/>
          <p:cNvSpPr>
            <a:spLocks noGrp="1"/>
          </p:cNvSpPr>
          <p:nvPr>
            <p:ph type="sldNum" sz="quarter" idx="12"/>
          </p:nvPr>
        </p:nvSpPr>
        <p:spPr/>
        <p:txBody>
          <a:bodyPr/>
          <a:lstStyle/>
          <a:p>
            <a:fld id="{ECBD8BC8-44D4-44D9-B921-B5E124A2ECC3}" type="slidenum">
              <a:rPr lang="en-US" smtClean="0"/>
              <a:pPr/>
              <a:t>5</a:t>
            </a:fld>
            <a:endParaRPr lang="en-US"/>
          </a:p>
        </p:txBody>
      </p:sp>
      <p:pic>
        <p:nvPicPr>
          <p:cNvPr id="7"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45627" t="87628" b="4445"/>
          <a:stretch/>
        </p:blipFill>
        <p:spPr>
          <a:xfrm>
            <a:off x="6096000" y="6183687"/>
            <a:ext cx="2362200" cy="445713"/>
          </a:xfrm>
          <a:prstGeom prst="rect">
            <a:avLst/>
          </a:prstGeom>
        </p:spPr>
      </p:pic>
      <p:pic>
        <p:nvPicPr>
          <p:cNvPr id="8" name="Content Placeholder 4"/>
          <p:cNvPicPr>
            <a:picLocks noChangeAspect="1"/>
          </p:cNvPicPr>
          <p:nvPr/>
        </p:nvPicPr>
        <p:blipFill rotWithShape="1">
          <a:blip r:embed="rId2">
            <a:extLst>
              <a:ext uri="{28A0092B-C50C-407E-A947-70E740481C1C}">
                <a14:useLocalDpi xmlns:a14="http://schemas.microsoft.com/office/drawing/2010/main" val="0"/>
              </a:ext>
            </a:extLst>
          </a:blip>
          <a:srcRect t="83568" r="55687" b="-663"/>
          <a:stretch/>
        </p:blipFill>
        <p:spPr>
          <a:xfrm>
            <a:off x="2276475" y="5294060"/>
            <a:ext cx="1905000" cy="951071"/>
          </a:xfrm>
          <a:prstGeom prst="rect">
            <a:avLst/>
          </a:prstGeom>
        </p:spPr>
      </p:pic>
      <p:sp>
        <p:nvSpPr>
          <p:cNvPr id="9" name="TextBox 8"/>
          <p:cNvSpPr txBox="1"/>
          <p:nvPr/>
        </p:nvSpPr>
        <p:spPr>
          <a:xfrm>
            <a:off x="609600" y="1371600"/>
            <a:ext cx="37338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Contributes </a:t>
            </a:r>
            <a:r>
              <a:rPr lang="en-US" dirty="0"/>
              <a:t>26% </a:t>
            </a:r>
            <a:r>
              <a:rPr lang="en-US" dirty="0" smtClean="0"/>
              <a:t>SBC </a:t>
            </a:r>
            <a:r>
              <a:rPr lang="en-US" dirty="0"/>
              <a:t>stream flow (MTDEQ, 2003</a:t>
            </a:r>
            <a:r>
              <a:rPr lang="en-US" dirty="0" smtClean="0"/>
              <a:t>)</a:t>
            </a:r>
          </a:p>
          <a:p>
            <a:pPr marL="285750" indent="-285750">
              <a:buFont typeface="Arial" panose="020B0604020202020204" pitchFamily="34" charset="0"/>
              <a:buChar char="•"/>
            </a:pPr>
            <a:endParaRPr lang="en-US" dirty="0"/>
          </a:p>
        </p:txBody>
      </p:sp>
      <p:pic>
        <p:nvPicPr>
          <p:cNvPr id="1028" name="Picture 4" descr="E:\Photos\DSC00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5829300"/>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Photos\DSC00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75" y="2294930"/>
            <a:ext cx="3657600" cy="2743200"/>
          </a:xfrm>
          <a:prstGeom prst="rect">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2351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607" y="1771000"/>
            <a:ext cx="5257800" cy="379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2400" y="5784007"/>
            <a:ext cx="8839200" cy="369332"/>
          </a:xfrm>
          <a:prstGeom prst="rect">
            <a:avLst/>
          </a:prstGeom>
          <a:solidFill>
            <a:schemeClr val="accent3"/>
          </a:solidFill>
        </p:spPr>
        <p:txBody>
          <a:bodyPr wrap="square" rtlCol="0">
            <a:spAutoFit/>
          </a:bodyPr>
          <a:lstStyle/>
          <a:p>
            <a:pPr algn="ctr"/>
            <a:r>
              <a:rPr lang="en-US" b="1" dirty="0" smtClean="0">
                <a:solidFill>
                  <a:schemeClr val="bg1"/>
                </a:solidFill>
              </a:rPr>
              <a:t>Browns Gulch: 93% REDUCTION of existing nutrient load to achieve target load</a:t>
            </a:r>
            <a:endParaRPr lang="en-US" b="1" dirty="0">
              <a:solidFill>
                <a:schemeClr val="bg1"/>
              </a:solidFill>
            </a:endParaRPr>
          </a:p>
        </p:txBody>
      </p:sp>
      <p:sp>
        <p:nvSpPr>
          <p:cNvPr id="8" name="Title 1"/>
          <p:cNvSpPr>
            <a:spLocks noGrp="1"/>
          </p:cNvSpPr>
          <p:nvPr>
            <p:ph type="title"/>
          </p:nvPr>
        </p:nvSpPr>
        <p:spPr>
          <a:xfrm>
            <a:off x="457200" y="152400"/>
            <a:ext cx="7543800" cy="914400"/>
          </a:xfrm>
        </p:spPr>
        <p:txBody>
          <a:bodyPr>
            <a:normAutofit/>
          </a:bodyPr>
          <a:lstStyle/>
          <a:p>
            <a:r>
              <a:rPr lang="en-US" dirty="0" smtClean="0"/>
              <a:t>TMDL- </a:t>
            </a:r>
            <a:r>
              <a:rPr lang="en-US" sz="2800" dirty="0" smtClean="0"/>
              <a:t>total maximum daily load</a:t>
            </a:r>
            <a:endParaRPr lang="en-US" sz="2800" dirty="0"/>
          </a:p>
        </p:txBody>
      </p:sp>
      <p:sp>
        <p:nvSpPr>
          <p:cNvPr id="9" name="Rectangle 3"/>
          <p:cNvSpPr txBox="1">
            <a:spLocks noChangeArrowheads="1"/>
          </p:cNvSpPr>
          <p:nvPr/>
        </p:nvSpPr>
        <p:spPr>
          <a:xfrm>
            <a:off x="448432" y="1219200"/>
            <a:ext cx="7933568" cy="32826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b="1" kern="1200">
                <a:solidFill>
                  <a:schemeClr val="tx1"/>
                </a:solidFill>
                <a:latin typeface="Arial" pitchFamily="34" charset="0"/>
                <a:ea typeface="+mn-ea"/>
                <a:cs typeface="Arial" pitchFamily="34" charset="0"/>
              </a:defRPr>
            </a:lvl1pPr>
            <a:lvl2pPr marL="640080" indent="-285750" algn="l" defTabSz="914400" rtl="0" eaLnBrk="1" latinLnBrk="0" hangingPunct="1">
              <a:spcBef>
                <a:spcPct val="20000"/>
              </a:spcBef>
              <a:buFont typeface="Arial" pitchFamily="34" charset="0"/>
              <a:buChar char="–"/>
              <a:defRPr sz="2000" b="1" kern="1200">
                <a:solidFill>
                  <a:schemeClr val="tx1"/>
                </a:solidFill>
                <a:latin typeface="Arial" pitchFamily="34" charset="0"/>
                <a:ea typeface="+mn-ea"/>
                <a:cs typeface="Arial" pitchFamily="34" charset="0"/>
              </a:defRPr>
            </a:lvl2pPr>
            <a:lvl3pPr marL="914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i="1"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effectLst>
                  <a:outerShdw blurRad="38100" dist="38100" dir="2700000" algn="tl">
                    <a:srgbClr val="000000">
                      <a:alpha val="43137"/>
                    </a:srgbClr>
                  </a:outerShdw>
                </a:effectLst>
              </a:rPr>
              <a:t>Load (</a:t>
            </a:r>
            <a:r>
              <a:rPr lang="en-US" dirty="0" err="1">
                <a:effectLst>
                  <a:outerShdw blurRad="38100" dist="38100" dir="2700000" algn="tl">
                    <a:srgbClr val="000000">
                      <a:alpha val="43137"/>
                    </a:srgbClr>
                  </a:outerShdw>
                </a:effectLst>
              </a:rPr>
              <a:t>lbs</a:t>
            </a:r>
            <a:r>
              <a:rPr lang="en-US" dirty="0">
                <a:effectLst>
                  <a:outerShdw blurRad="38100" dist="38100" dir="2700000" algn="tl">
                    <a:srgbClr val="000000">
                      <a:alpha val="43137"/>
                    </a:srgbClr>
                  </a:outerShdw>
                </a:effectLst>
              </a:rPr>
              <a:t>/day)= concentration*flow </a:t>
            </a:r>
            <a:endParaRPr lang="en-US" dirty="0"/>
          </a:p>
        </p:txBody>
      </p:sp>
      <p:sp>
        <p:nvSpPr>
          <p:cNvPr id="10" name="TextBox 9"/>
          <p:cNvSpPr txBox="1"/>
          <p:nvPr/>
        </p:nvSpPr>
        <p:spPr>
          <a:xfrm>
            <a:off x="1674607" y="5454878"/>
            <a:ext cx="2133600" cy="215444"/>
          </a:xfrm>
          <a:prstGeom prst="rect">
            <a:avLst/>
          </a:prstGeom>
          <a:noFill/>
        </p:spPr>
        <p:txBody>
          <a:bodyPr wrap="square" rtlCol="0">
            <a:spAutoFit/>
          </a:bodyPr>
          <a:lstStyle/>
          <a:p>
            <a:r>
              <a:rPr lang="en-US" sz="800" dirty="0" smtClean="0"/>
              <a:t>Figure credit: MTDEQ,2014</a:t>
            </a:r>
            <a:endParaRPr lang="en-US" sz="800" dirty="0"/>
          </a:p>
        </p:txBody>
      </p:sp>
    </p:spTree>
    <p:extLst>
      <p:ext uri="{BB962C8B-B14F-4D97-AF65-F5344CB8AC3E}">
        <p14:creationId xmlns:p14="http://schemas.microsoft.com/office/powerpoint/2010/main" val="400279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pPr algn="ctr"/>
            <a:r>
              <a:rPr lang="en-US" dirty="0" smtClean="0">
                <a:effectLst>
                  <a:outerShdw blurRad="38100" dist="38100" dir="2700000" algn="tl">
                    <a:srgbClr val="000000">
                      <a:alpha val="43137"/>
                    </a:srgbClr>
                  </a:outerShdw>
                </a:effectLst>
              </a:rPr>
              <a:t>Project Objectives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219200"/>
            <a:ext cx="8610600" cy="2209800"/>
          </a:xfrm>
        </p:spPr>
        <p:txBody>
          <a:bodyPr>
            <a:noAutofit/>
          </a:bodyPr>
          <a:lstStyle/>
          <a:p>
            <a:pPr>
              <a:spcBef>
                <a:spcPts val="0"/>
              </a:spcBef>
            </a:pPr>
            <a:r>
              <a:rPr lang="en-US" dirty="0" smtClean="0"/>
              <a:t>Quantify loading of nutrients, total nitrogen and total phosphorous, at various flow stages</a:t>
            </a:r>
          </a:p>
          <a:p>
            <a:pPr>
              <a:lnSpc>
                <a:spcPct val="150000"/>
              </a:lnSpc>
            </a:pPr>
            <a:r>
              <a:rPr lang="en-US" dirty="0" smtClean="0"/>
              <a:t>Determine </a:t>
            </a:r>
            <a:r>
              <a:rPr lang="en-US" dirty="0"/>
              <a:t>the </a:t>
            </a:r>
            <a:r>
              <a:rPr lang="en-US" dirty="0" smtClean="0"/>
              <a:t>general locations of nutrient  sources</a:t>
            </a:r>
          </a:p>
          <a:p>
            <a:r>
              <a:rPr lang="en-US" dirty="0" smtClean="0"/>
              <a:t>Recommend </a:t>
            </a:r>
            <a:r>
              <a:rPr lang="en-US" dirty="0"/>
              <a:t>“Best Management Practices” for specific locations</a:t>
            </a:r>
          </a:p>
          <a:p>
            <a:pPr marL="0" indent="0">
              <a:buNone/>
            </a:pPr>
            <a:endParaRPr lang="en-US" dirty="0"/>
          </a:p>
        </p:txBody>
      </p:sp>
      <p:pic>
        <p:nvPicPr>
          <p:cNvPr id="4" name="Picture 2" descr="C:\Users\SHamblock\Downloads\IMG_11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803" y="3657600"/>
            <a:ext cx="8153400" cy="261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361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08038"/>
          </a:xfrm>
        </p:spPr>
        <p:txBody>
          <a:bodyPr/>
          <a:lstStyle/>
          <a:p>
            <a:r>
              <a:rPr lang="en-US" dirty="0" smtClean="0">
                <a:effectLst>
                  <a:outerShdw blurRad="38100" dist="38100" dir="2700000" algn="tl">
                    <a:srgbClr val="000000">
                      <a:alpha val="43137"/>
                    </a:srgbClr>
                  </a:outerShdw>
                </a:effectLst>
              </a:rPr>
              <a:t>Importance of study</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371600"/>
            <a:ext cx="8686800" cy="4572000"/>
          </a:xfrm>
        </p:spPr>
        <p:txBody>
          <a:bodyPr>
            <a:normAutofit lnSpcReduction="10000"/>
          </a:bodyPr>
          <a:lstStyle/>
          <a:p>
            <a:pPr marL="0" indent="0">
              <a:buNone/>
            </a:pPr>
            <a:r>
              <a:rPr lang="en-US" sz="2600" dirty="0" smtClean="0">
                <a:solidFill>
                  <a:schemeClr val="accent6"/>
                </a:solidFill>
              </a:rPr>
              <a:t>Total Nitrogen (TN) and Total Phosphorous (TP)</a:t>
            </a:r>
          </a:p>
          <a:p>
            <a:r>
              <a:rPr lang="en-US" dirty="0"/>
              <a:t>E</a:t>
            </a:r>
            <a:r>
              <a:rPr lang="en-US" dirty="0" smtClean="0"/>
              <a:t>ssential </a:t>
            </a:r>
            <a:r>
              <a:rPr lang="en-US" dirty="0"/>
              <a:t>to support stream </a:t>
            </a:r>
            <a:r>
              <a:rPr lang="en-US" dirty="0" smtClean="0"/>
              <a:t>ecosystems</a:t>
            </a:r>
          </a:p>
          <a:p>
            <a:r>
              <a:rPr lang="en-US" dirty="0" smtClean="0"/>
              <a:t>In </a:t>
            </a:r>
            <a:r>
              <a:rPr lang="en-US" dirty="0"/>
              <a:t>excess may lead to growth of algal blooms, excessive aquatic weeds, and alteration of natural aquatic </a:t>
            </a:r>
            <a:r>
              <a:rPr lang="en-US" dirty="0" smtClean="0"/>
              <a:t>ecosystems</a:t>
            </a:r>
            <a:endParaRPr lang="en-US" dirty="0" smtClean="0"/>
          </a:p>
          <a:p>
            <a:endParaRPr lang="en-US" dirty="0"/>
          </a:p>
          <a:p>
            <a:pPr marL="0" indent="0">
              <a:buNone/>
            </a:pPr>
            <a:r>
              <a:rPr lang="en-US" sz="2600" dirty="0" smtClean="0">
                <a:solidFill>
                  <a:schemeClr val="accent6"/>
                </a:solidFill>
              </a:rPr>
              <a:t>Best Management Practices (BMPs)</a:t>
            </a:r>
          </a:p>
          <a:p>
            <a:r>
              <a:rPr lang="en-US" dirty="0" smtClean="0"/>
              <a:t>Reduce non-point source discharges into streams, often the only pollution control mechanism</a:t>
            </a:r>
          </a:p>
          <a:p>
            <a:r>
              <a:rPr lang="en-US" dirty="0" smtClean="0"/>
              <a:t>Relatively inexpensive alternative to traditional  water treatment</a:t>
            </a:r>
            <a:endParaRPr lang="en-US" dirty="0"/>
          </a:p>
        </p:txBody>
      </p:sp>
    </p:spTree>
    <p:extLst>
      <p:ext uri="{BB962C8B-B14F-4D97-AF65-F5344CB8AC3E}">
        <p14:creationId xmlns:p14="http://schemas.microsoft.com/office/powerpoint/2010/main" val="34706175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229600" cy="715962"/>
          </a:xfrm>
        </p:spPr>
        <p:txBody>
          <a:bodyPr/>
          <a:lstStyle/>
          <a:p>
            <a:r>
              <a:rPr lang="en-US" dirty="0" smtClean="0">
                <a:effectLst>
                  <a:outerShdw blurRad="38100" dist="38100" dir="2700000" algn="tl">
                    <a:srgbClr val="000000">
                      <a:alpha val="43137"/>
                    </a:srgbClr>
                  </a:outerShdw>
                </a:effectLst>
              </a:rPr>
              <a:t>Methodology</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524000"/>
            <a:ext cx="8077200" cy="3505200"/>
          </a:xfrm>
        </p:spPr>
        <p:txBody>
          <a:bodyPr>
            <a:normAutofit lnSpcReduction="10000"/>
          </a:bodyPr>
          <a:lstStyle/>
          <a:p>
            <a:pPr marL="0" indent="0">
              <a:buNone/>
            </a:pPr>
            <a:r>
              <a:rPr lang="en-US" dirty="0" smtClean="0"/>
              <a:t>1. Quantify N and P loading at multiple flow stages</a:t>
            </a:r>
          </a:p>
          <a:p>
            <a:endParaRPr lang="en-US" dirty="0"/>
          </a:p>
          <a:p>
            <a:pPr lvl="1"/>
            <a:r>
              <a:rPr lang="en-US" dirty="0" smtClean="0"/>
              <a:t>Collect surface water samples and analyze for N and P species</a:t>
            </a:r>
          </a:p>
          <a:p>
            <a:pPr lvl="1"/>
            <a:endParaRPr lang="en-US" dirty="0" smtClean="0"/>
          </a:p>
          <a:p>
            <a:pPr lvl="1"/>
            <a:r>
              <a:rPr lang="en-US" dirty="0" smtClean="0"/>
              <a:t>Measure flow rate at sample site</a:t>
            </a:r>
          </a:p>
          <a:p>
            <a:pPr lvl="2"/>
            <a:r>
              <a:rPr lang="en-US" dirty="0" smtClean="0"/>
              <a:t>Load = concentration x flow</a:t>
            </a:r>
          </a:p>
          <a:p>
            <a:pPr lvl="1"/>
            <a:endParaRPr lang="en-US" dirty="0" smtClean="0"/>
          </a:p>
          <a:p>
            <a:pPr lvl="1"/>
            <a:r>
              <a:rPr lang="en-US" dirty="0" smtClean="0"/>
              <a:t>Conduct sampling in spring, </a:t>
            </a:r>
            <a:br>
              <a:rPr lang="en-US" dirty="0" smtClean="0"/>
            </a:br>
            <a:r>
              <a:rPr lang="en-US" dirty="0" smtClean="0"/>
              <a:t>summer, fall</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5267" y="3048000"/>
            <a:ext cx="3657600" cy="2743200"/>
          </a:xfrm>
          <a:prstGeom prst="rect">
            <a:avLst/>
          </a:prstGeom>
          <a:ln w="38100">
            <a:solidFill>
              <a:schemeClr val="accent6"/>
            </a:solidFill>
          </a:ln>
        </p:spPr>
      </p:pic>
    </p:spTree>
    <p:extLst>
      <p:ext uri="{BB962C8B-B14F-4D97-AF65-F5344CB8AC3E}">
        <p14:creationId xmlns:p14="http://schemas.microsoft.com/office/powerpoint/2010/main" val="5787554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22038</TotalTime>
  <Words>2382</Words>
  <Application>Microsoft Office PowerPoint</Application>
  <PresentationFormat>On-screen Show (4:3)</PresentationFormat>
  <Paragraphs>348</Paragraphs>
  <Slides>33</Slides>
  <Notes>19</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Theme</vt:lpstr>
      <vt:lpstr>Custom Design</vt:lpstr>
      <vt:lpstr>Identification of Non-point Sources of Nutrient Loading and Proposed Best Management Practices for Browns Gulch, Silver Bow County, MT</vt:lpstr>
      <vt:lpstr>Outline</vt:lpstr>
      <vt:lpstr>Upper Clark Fork Watershed</vt:lpstr>
      <vt:lpstr>Silver Bow Creek</vt:lpstr>
      <vt:lpstr>Browns Gulch </vt:lpstr>
      <vt:lpstr>TMDL- total maximum daily load</vt:lpstr>
      <vt:lpstr>Project Objectives</vt:lpstr>
      <vt:lpstr>Importance of study</vt:lpstr>
      <vt:lpstr>Methodology</vt:lpstr>
      <vt:lpstr>Methodology</vt:lpstr>
      <vt:lpstr>Methodology</vt:lpstr>
      <vt:lpstr>Sampling</vt:lpstr>
      <vt:lpstr>Laboratory Analysis</vt:lpstr>
      <vt:lpstr>TN loading</vt:lpstr>
      <vt:lpstr>PowerPoint Presentation</vt:lpstr>
      <vt:lpstr>TN concentration and flow</vt:lpstr>
      <vt:lpstr>TP Loading</vt:lpstr>
      <vt:lpstr>PowerPoint Presentation</vt:lpstr>
      <vt:lpstr>TP Concentration and flow</vt:lpstr>
      <vt:lpstr>Nitrogen speciation</vt:lpstr>
      <vt:lpstr>PowerPoint Presentation</vt:lpstr>
      <vt:lpstr>Cattle in riparian areas</vt:lpstr>
      <vt:lpstr>Cattle in riparian areas</vt:lpstr>
      <vt:lpstr>Alkalinity, conductivity, and TP</vt:lpstr>
      <vt:lpstr>Surficial geology</vt:lpstr>
      <vt:lpstr>Surficial geology</vt:lpstr>
      <vt:lpstr>Conclusions about sources</vt:lpstr>
      <vt:lpstr>Best management Practices</vt:lpstr>
      <vt:lpstr>Best management Practices</vt:lpstr>
      <vt:lpstr>Best management Practices</vt:lpstr>
      <vt:lpstr>What next?</vt:lpstr>
      <vt:lpstr>References</vt:lpstr>
      <vt:lpstr>Questions?               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Montana Tech</dc:creator>
  <cp:lastModifiedBy>Hamblock, Sarah</cp:lastModifiedBy>
  <cp:revision>188</cp:revision>
  <cp:lastPrinted>2015-03-27T03:27:36Z</cp:lastPrinted>
  <dcterms:created xsi:type="dcterms:W3CDTF">2012-12-26T21:15:49Z</dcterms:created>
  <dcterms:modified xsi:type="dcterms:W3CDTF">2015-04-24T03:27:20Z</dcterms:modified>
</cp:coreProperties>
</file>