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76" r:id="rId3"/>
    <p:sldId id="259" r:id="rId4"/>
    <p:sldId id="278" r:id="rId5"/>
    <p:sldId id="274" r:id="rId6"/>
    <p:sldId id="275" r:id="rId7"/>
    <p:sldId id="271" r:id="rId8"/>
    <p:sldId id="328" r:id="rId9"/>
    <p:sldId id="300" r:id="rId10"/>
    <p:sldId id="320" r:id="rId11"/>
    <p:sldId id="312" r:id="rId12"/>
    <p:sldId id="324" r:id="rId13"/>
    <p:sldId id="323" r:id="rId14"/>
    <p:sldId id="326" r:id="rId15"/>
    <p:sldId id="318" r:id="rId16"/>
    <p:sldId id="322" r:id="rId17"/>
    <p:sldId id="327" r:id="rId18"/>
    <p:sldId id="321" r:id="rId19"/>
    <p:sldId id="310" r:id="rId20"/>
    <p:sldId id="325" r:id="rId21"/>
    <p:sldId id="313" r:id="rId22"/>
    <p:sldId id="314" r:id="rId23"/>
    <p:sldId id="315" r:id="rId24"/>
    <p:sldId id="316" r:id="rId25"/>
    <p:sldId id="309" r:id="rId26"/>
    <p:sldId id="329" r:id="rId27"/>
    <p:sldId id="330" r:id="rId28"/>
    <p:sldId id="291" r:id="rId29"/>
    <p:sldId id="304" r:id="rId30"/>
    <p:sldId id="279" r:id="rId31"/>
    <p:sldId id="296" r:id="rId32"/>
    <p:sldId id="331" r:id="rId33"/>
    <p:sldId id="298" r:id="rId34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8E8E8E"/>
    <a:srgbClr val="FDECE1"/>
    <a:srgbClr val="F9BD99"/>
    <a:srgbClr val="F49155"/>
    <a:srgbClr val="EB610E"/>
    <a:srgbClr val="953E09"/>
    <a:srgbClr val="662D06"/>
    <a:srgbClr val="C8C8C8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160" d="100"/>
          <a:sy n="160" d="100"/>
        </p:scale>
        <p:origin x="-990" y="6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595DFEC-89E7-4863-879D-FA466E9A1A01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C72C79C-9F37-46AA-B90B-459FF09F6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82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7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8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5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2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8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7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0F788-A162-4711-9939-F1930D0F661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962F9-FAD7-4E36-8E0B-5A690B4B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iff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528" y="1033738"/>
            <a:ext cx="77316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all" dirty="0" smtClean="0">
                <a:solidFill>
                  <a:schemeClr val="bg1"/>
                </a:solidFill>
              </a:rPr>
              <a:t>Nutrient </a:t>
            </a:r>
            <a:r>
              <a:rPr lang="en-US" sz="2400" b="1" cap="all" dirty="0">
                <a:solidFill>
                  <a:schemeClr val="bg1"/>
                </a:solidFill>
              </a:rPr>
              <a:t>dynamics in the Upper Clark Fork River: </a:t>
            </a:r>
            <a:r>
              <a:rPr lang="en-US" sz="2400" b="1" cap="all" dirty="0" smtClean="0">
                <a:solidFill>
                  <a:schemeClr val="bg1"/>
                </a:solidFill>
              </a:rPr>
              <a:t>Form, </a:t>
            </a:r>
            <a:r>
              <a:rPr lang="en-US" sz="2400" b="1" cap="all" dirty="0">
                <a:solidFill>
                  <a:schemeClr val="bg1"/>
                </a:solidFill>
              </a:rPr>
              <a:t>retention, and transformation </a:t>
            </a:r>
          </a:p>
          <a:p>
            <a:pPr algn="ctr"/>
            <a:endParaRPr lang="en-US" sz="2400" b="1" cap="all" dirty="0">
              <a:solidFill>
                <a:schemeClr val="bg1"/>
              </a:solidFill>
            </a:endParaRPr>
          </a:p>
          <a:p>
            <a:pPr algn="ctr"/>
            <a:endParaRPr lang="en-US" sz="2400" b="1" cap="all" dirty="0">
              <a:solidFill>
                <a:schemeClr val="bg1"/>
              </a:solidFill>
            </a:endParaRP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</a:t>
            </a:r>
            <a:r>
              <a:rPr lang="en-US" b="1" dirty="0">
                <a:solidFill>
                  <a:schemeClr val="bg1"/>
                </a:solidFill>
              </a:rPr>
              <a:t>. Maurice </a:t>
            </a:r>
            <a:r>
              <a:rPr lang="en-US" b="1" dirty="0" smtClean="0">
                <a:solidFill>
                  <a:schemeClr val="bg1"/>
                </a:solidFill>
              </a:rPr>
              <a:t>Valett</a:t>
            </a:r>
            <a:endParaRPr lang="en-US" b="1" baseline="30000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Marc </a:t>
            </a:r>
            <a:r>
              <a:rPr lang="en-US" b="1" dirty="0" err="1" smtClean="0">
                <a:solidFill>
                  <a:schemeClr val="bg1"/>
                </a:solidFill>
              </a:rPr>
              <a:t>Peipoch</a:t>
            </a:r>
            <a:endParaRPr lang="en-US" b="1" baseline="30000" dirty="0" smtClean="0">
              <a:solidFill>
                <a:schemeClr val="bg1"/>
              </a:solidFill>
            </a:endParaRPr>
          </a:p>
          <a:p>
            <a:pPr algn="ctr"/>
            <a:endParaRPr lang="en-US" baseline="30000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Division of Biological Sciences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 University of Montana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2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9237" y="190500"/>
            <a:ext cx="8661197" cy="6527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4" y="284904"/>
            <a:ext cx="7606753" cy="589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41823" y="529057"/>
            <a:ext cx="2918765" cy="17337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690540" y="601668"/>
            <a:ext cx="182880" cy="182880"/>
          </a:xfrm>
          <a:prstGeom prst="ellipse">
            <a:avLst/>
          </a:prstGeom>
          <a:solidFill>
            <a:srgbClr val="662D0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90540" y="881217"/>
            <a:ext cx="182880" cy="182880"/>
          </a:xfrm>
          <a:prstGeom prst="ellipse">
            <a:avLst/>
          </a:prstGeom>
          <a:solidFill>
            <a:srgbClr val="953E0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90540" y="1160766"/>
            <a:ext cx="182880" cy="182880"/>
          </a:xfrm>
          <a:prstGeom prst="ellipse">
            <a:avLst/>
          </a:prstGeom>
          <a:solidFill>
            <a:srgbClr val="EB610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90540" y="1440315"/>
            <a:ext cx="182880" cy="182880"/>
          </a:xfrm>
          <a:prstGeom prst="ellipse">
            <a:avLst/>
          </a:prstGeom>
          <a:solidFill>
            <a:srgbClr val="F4915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90540" y="1719864"/>
            <a:ext cx="182880" cy="182880"/>
          </a:xfrm>
          <a:prstGeom prst="ellipse">
            <a:avLst/>
          </a:prstGeom>
          <a:solidFill>
            <a:srgbClr val="F9BD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0540" y="1999413"/>
            <a:ext cx="182880" cy="182880"/>
          </a:xfrm>
          <a:prstGeom prst="ellipse">
            <a:avLst/>
          </a:prstGeom>
          <a:solidFill>
            <a:srgbClr val="FDECE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73420" y="528033"/>
            <a:ext cx="13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Warm Springs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73420" y="823243"/>
            <a:ext cx="113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Deer Lodge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873420" y="1101761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Garrison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3420" y="1381310"/>
            <a:ext cx="1100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Gold Creek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73420" y="1642027"/>
            <a:ext cx="723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Bonita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873420" y="1902744"/>
            <a:ext cx="651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Turah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286791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1985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422829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1995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568128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2005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43048" y="542921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40638" y="4605278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33323" y="357945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0638" y="829267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2.5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58383" y="357997"/>
            <a:ext cx="13479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TN</a:t>
            </a:r>
            <a:r>
              <a:rPr lang="en-US" sz="2000" dirty="0" smtClean="0"/>
              <a:t> (mg/L)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3323" y="1731793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dirty="0" smtClean="0"/>
              <a:t>.0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33323" y="2731725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1.5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7558853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2015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123950" y="1365921"/>
            <a:ext cx="6858000" cy="3768054"/>
            <a:chOff x="1123950" y="1365921"/>
            <a:chExt cx="6858000" cy="3768054"/>
          </a:xfrm>
        </p:grpSpPr>
        <p:sp>
          <p:nvSpPr>
            <p:cNvPr id="25" name="TextBox 24"/>
            <p:cNvSpPr txBox="1"/>
            <p:nvPr/>
          </p:nvSpPr>
          <p:spPr>
            <a:xfrm>
              <a:off x="2460677" y="1365921"/>
              <a:ext cx="22265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 = 1404</a:t>
              </a:r>
            </a:p>
            <a:p>
              <a:r>
                <a:rPr lang="en-US" dirty="0" smtClean="0"/>
                <a:t>667 </a:t>
              </a:r>
              <a:r>
                <a:rPr lang="en-US" dirty="0"/>
                <a:t>points &gt; 0.3 </a:t>
              </a:r>
              <a:r>
                <a:rPr lang="en-US" dirty="0" smtClean="0"/>
                <a:t>mg/L</a:t>
              </a:r>
              <a:endParaRPr 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23950" y="5133975"/>
              <a:ext cx="6858000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64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0187" y="171450"/>
            <a:ext cx="8661197" cy="65007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249419"/>
            <a:ext cx="7612875" cy="593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13248" y="624307"/>
            <a:ext cx="2918765" cy="17337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661965" y="696918"/>
            <a:ext cx="182880" cy="182880"/>
          </a:xfrm>
          <a:prstGeom prst="ellipse">
            <a:avLst/>
          </a:prstGeom>
          <a:solidFill>
            <a:srgbClr val="662D0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61965" y="976467"/>
            <a:ext cx="182880" cy="182880"/>
          </a:xfrm>
          <a:prstGeom prst="ellipse">
            <a:avLst/>
          </a:prstGeom>
          <a:solidFill>
            <a:srgbClr val="953E0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61965" y="1256016"/>
            <a:ext cx="182880" cy="182880"/>
          </a:xfrm>
          <a:prstGeom prst="ellipse">
            <a:avLst/>
          </a:prstGeom>
          <a:solidFill>
            <a:srgbClr val="EB610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61965" y="1535565"/>
            <a:ext cx="182880" cy="182880"/>
          </a:xfrm>
          <a:prstGeom prst="ellipse">
            <a:avLst/>
          </a:prstGeom>
          <a:solidFill>
            <a:srgbClr val="F4915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61965" y="1815114"/>
            <a:ext cx="182880" cy="182880"/>
          </a:xfrm>
          <a:prstGeom prst="ellipse">
            <a:avLst/>
          </a:prstGeom>
          <a:solidFill>
            <a:srgbClr val="F9BD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61965" y="2094663"/>
            <a:ext cx="182880" cy="182880"/>
          </a:xfrm>
          <a:prstGeom prst="ellipse">
            <a:avLst/>
          </a:prstGeom>
          <a:solidFill>
            <a:srgbClr val="FDECE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4845" y="623283"/>
            <a:ext cx="13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Warm Springs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44845" y="918493"/>
            <a:ext cx="113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Deer Lodge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844845" y="1197011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Garrison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44845" y="1476560"/>
            <a:ext cx="1100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Gold Creek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44845" y="1737277"/>
            <a:ext cx="723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Bonita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844845" y="1997994"/>
            <a:ext cx="651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Turah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258216" y="595606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1985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394254" y="595606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1995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539553" y="595606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2005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14473" y="54607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12063" y="387026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04748" y="2336548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512063" y="80377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1.5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91708" y="239893"/>
            <a:ext cx="187538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-N</a:t>
            </a:r>
            <a:r>
              <a:rPr lang="en-US" sz="2000" dirty="0" smtClean="0"/>
              <a:t> (mg/L)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7558853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2015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123950" y="1461171"/>
            <a:ext cx="6858000" cy="3253704"/>
            <a:chOff x="1123950" y="1461171"/>
            <a:chExt cx="6858000" cy="3253704"/>
          </a:xfrm>
        </p:grpSpPr>
        <p:sp>
          <p:nvSpPr>
            <p:cNvPr id="25" name="TextBox 24"/>
            <p:cNvSpPr txBox="1"/>
            <p:nvPr/>
          </p:nvSpPr>
          <p:spPr>
            <a:xfrm>
              <a:off x="2432102" y="1461171"/>
              <a:ext cx="256999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 = 1424</a:t>
              </a:r>
            </a:p>
            <a:p>
              <a:r>
                <a:rPr lang="en-US" dirty="0" smtClean="0"/>
                <a:t>199 points &gt; 0.3 mg/L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- on average = 33% of TN</a:t>
              </a: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23950" y="4714875"/>
              <a:ext cx="6858000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99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9237" y="190500"/>
            <a:ext cx="8661197" cy="6527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3" y="243883"/>
            <a:ext cx="7476674" cy="579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23223" y="529057"/>
            <a:ext cx="2637212" cy="17337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571939" y="601668"/>
            <a:ext cx="182880" cy="182880"/>
          </a:xfrm>
          <a:prstGeom prst="ellipse">
            <a:avLst/>
          </a:prstGeom>
          <a:solidFill>
            <a:srgbClr val="662D0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571939" y="881217"/>
            <a:ext cx="182880" cy="182880"/>
          </a:xfrm>
          <a:prstGeom prst="ellipse">
            <a:avLst/>
          </a:prstGeom>
          <a:solidFill>
            <a:srgbClr val="953E0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71939" y="1160766"/>
            <a:ext cx="182880" cy="182880"/>
          </a:xfrm>
          <a:prstGeom prst="ellipse">
            <a:avLst/>
          </a:prstGeom>
          <a:solidFill>
            <a:srgbClr val="EB610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71939" y="1440315"/>
            <a:ext cx="182880" cy="182880"/>
          </a:xfrm>
          <a:prstGeom prst="ellipse">
            <a:avLst/>
          </a:prstGeom>
          <a:solidFill>
            <a:srgbClr val="F4915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71939" y="1719864"/>
            <a:ext cx="182880" cy="182880"/>
          </a:xfrm>
          <a:prstGeom prst="ellipse">
            <a:avLst/>
          </a:prstGeom>
          <a:solidFill>
            <a:srgbClr val="F9BD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1939" y="1999413"/>
            <a:ext cx="182880" cy="182880"/>
          </a:xfrm>
          <a:prstGeom prst="ellipse">
            <a:avLst/>
          </a:prstGeom>
          <a:solidFill>
            <a:srgbClr val="FDECE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54819" y="528033"/>
            <a:ext cx="13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Warm Springs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754819" y="823243"/>
            <a:ext cx="113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Deer Lodge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754819" y="1101761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Garrison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754819" y="1381310"/>
            <a:ext cx="1100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Gold Creek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54819" y="1642027"/>
            <a:ext cx="723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Bonita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754819" y="1902744"/>
            <a:ext cx="651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Turah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286791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1985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422829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1995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568128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2005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43048" y="502910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40638" y="4205168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0.1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33323" y="334887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0.2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0638" y="823243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  <a:r>
              <a:rPr lang="en-US" sz="2000" dirty="0" smtClean="0"/>
              <a:t>.5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58383" y="219075"/>
            <a:ext cx="130151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TP</a:t>
            </a:r>
            <a:r>
              <a:rPr lang="en-US" sz="2000" dirty="0" smtClean="0"/>
              <a:t> (mg/L)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3323" y="1599303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0.4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33323" y="243645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0.3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7558853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2015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23950" y="1974809"/>
            <a:ext cx="6731363" cy="2797216"/>
            <a:chOff x="1123950" y="1974809"/>
            <a:chExt cx="6731363" cy="2797216"/>
          </a:xfrm>
        </p:grpSpPr>
        <p:sp>
          <p:nvSpPr>
            <p:cNvPr id="25" name="TextBox 24"/>
            <p:cNvSpPr txBox="1"/>
            <p:nvPr/>
          </p:nvSpPr>
          <p:spPr>
            <a:xfrm>
              <a:off x="1727252" y="1974809"/>
              <a:ext cx="23435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 = 1418</a:t>
              </a:r>
            </a:p>
            <a:p>
              <a:r>
                <a:rPr lang="en-US" dirty="0" smtClean="0"/>
                <a:t>416 </a:t>
              </a:r>
              <a:r>
                <a:rPr lang="en-US" dirty="0"/>
                <a:t>points &gt; </a:t>
              </a:r>
              <a:r>
                <a:rPr lang="en-US" dirty="0" smtClean="0"/>
                <a:t>0.06 </a:t>
              </a:r>
              <a:r>
                <a:rPr lang="en-US" dirty="0"/>
                <a:t>mg/L</a:t>
              </a:r>
            </a:p>
            <a:p>
              <a:endParaRPr lang="en-US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123950" y="4772025"/>
              <a:ext cx="6731363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036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9237" y="190500"/>
            <a:ext cx="8661197" cy="6527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02" y="266700"/>
            <a:ext cx="7563797" cy="585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41823" y="529057"/>
            <a:ext cx="2918765" cy="17337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690540" y="601668"/>
            <a:ext cx="182880" cy="182880"/>
          </a:xfrm>
          <a:prstGeom prst="ellipse">
            <a:avLst/>
          </a:prstGeom>
          <a:solidFill>
            <a:srgbClr val="662D0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90540" y="881217"/>
            <a:ext cx="182880" cy="182880"/>
          </a:xfrm>
          <a:prstGeom prst="ellipse">
            <a:avLst/>
          </a:prstGeom>
          <a:solidFill>
            <a:srgbClr val="953E0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90540" y="1160766"/>
            <a:ext cx="182880" cy="182880"/>
          </a:xfrm>
          <a:prstGeom prst="ellipse">
            <a:avLst/>
          </a:prstGeom>
          <a:solidFill>
            <a:srgbClr val="EB610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90540" y="1440315"/>
            <a:ext cx="182880" cy="182880"/>
          </a:xfrm>
          <a:prstGeom prst="ellipse">
            <a:avLst/>
          </a:prstGeom>
          <a:solidFill>
            <a:srgbClr val="F4915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90540" y="1719864"/>
            <a:ext cx="182880" cy="182880"/>
          </a:xfrm>
          <a:prstGeom prst="ellipse">
            <a:avLst/>
          </a:prstGeom>
          <a:solidFill>
            <a:srgbClr val="F9BD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0540" y="1999413"/>
            <a:ext cx="182880" cy="182880"/>
          </a:xfrm>
          <a:prstGeom prst="ellipse">
            <a:avLst/>
          </a:prstGeom>
          <a:solidFill>
            <a:srgbClr val="FDECE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73420" y="528033"/>
            <a:ext cx="13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Warm Springs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73420" y="823243"/>
            <a:ext cx="113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Deer Lodge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873420" y="1101761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Garrison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3420" y="1381310"/>
            <a:ext cx="1100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Gold Creek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73420" y="1642027"/>
            <a:ext cx="723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Bonita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873420" y="1902744"/>
            <a:ext cx="651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Turah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286791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1985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422829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1995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568128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2005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816819" y="531491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93013" y="4205168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0.05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93013" y="3053998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0.10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493013" y="781894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  <a:r>
              <a:rPr lang="en-US" sz="2000" dirty="0" smtClean="0"/>
              <a:t>.20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58383" y="254721"/>
            <a:ext cx="1487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SRP</a:t>
            </a:r>
            <a:r>
              <a:rPr lang="en-US" sz="2000" dirty="0" smtClean="0"/>
              <a:t> (mg/L)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93013" y="1902744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0.15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7558853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2015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209675" y="1365921"/>
            <a:ext cx="6731363" cy="2748879"/>
            <a:chOff x="1209675" y="1365921"/>
            <a:chExt cx="6731363" cy="2748879"/>
          </a:xfrm>
        </p:grpSpPr>
        <p:sp>
          <p:nvSpPr>
            <p:cNvPr id="25" name="TextBox 24"/>
            <p:cNvSpPr txBox="1"/>
            <p:nvPr/>
          </p:nvSpPr>
          <p:spPr>
            <a:xfrm>
              <a:off x="2460677" y="1365921"/>
              <a:ext cx="26802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 = 1436</a:t>
              </a:r>
            </a:p>
            <a:p>
              <a:r>
                <a:rPr lang="en-US" dirty="0" smtClean="0"/>
                <a:t>only 45 </a:t>
              </a:r>
              <a:r>
                <a:rPr lang="en-US" dirty="0"/>
                <a:t>points &gt; </a:t>
              </a:r>
              <a:r>
                <a:rPr lang="en-US" dirty="0" smtClean="0"/>
                <a:t>0.06 mg/L</a:t>
              </a:r>
              <a:endParaRPr lang="en-US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209675" y="4114800"/>
              <a:ext cx="6731363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96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9237" y="190500"/>
            <a:ext cx="8661197" cy="6527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5" y="264141"/>
            <a:ext cx="7521957" cy="582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23223" y="529057"/>
            <a:ext cx="2637212" cy="17337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571939" y="601668"/>
            <a:ext cx="182880" cy="182880"/>
          </a:xfrm>
          <a:prstGeom prst="ellipse">
            <a:avLst/>
          </a:prstGeom>
          <a:solidFill>
            <a:srgbClr val="662D0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571939" y="881217"/>
            <a:ext cx="182880" cy="182880"/>
          </a:xfrm>
          <a:prstGeom prst="ellipse">
            <a:avLst/>
          </a:prstGeom>
          <a:solidFill>
            <a:srgbClr val="953E0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71939" y="1160766"/>
            <a:ext cx="182880" cy="182880"/>
          </a:xfrm>
          <a:prstGeom prst="ellipse">
            <a:avLst/>
          </a:prstGeom>
          <a:solidFill>
            <a:srgbClr val="EB610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71939" y="1440315"/>
            <a:ext cx="182880" cy="182880"/>
          </a:xfrm>
          <a:prstGeom prst="ellipse">
            <a:avLst/>
          </a:prstGeom>
          <a:solidFill>
            <a:srgbClr val="F4915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71939" y="1719864"/>
            <a:ext cx="182880" cy="182880"/>
          </a:xfrm>
          <a:prstGeom prst="ellipse">
            <a:avLst/>
          </a:prstGeom>
          <a:solidFill>
            <a:srgbClr val="F9BD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1939" y="1999413"/>
            <a:ext cx="182880" cy="182880"/>
          </a:xfrm>
          <a:prstGeom prst="ellipse">
            <a:avLst/>
          </a:prstGeom>
          <a:solidFill>
            <a:srgbClr val="FDECE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54819" y="528033"/>
            <a:ext cx="13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Warm Springs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754819" y="823243"/>
            <a:ext cx="113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Deer Lodge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754819" y="1101761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Garrison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754819" y="1381310"/>
            <a:ext cx="1100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Gold Creek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54819" y="1642027"/>
            <a:ext cx="723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Bonita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754819" y="1902744"/>
            <a:ext cx="651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Turah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643048" y="52576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8858" y="785143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400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58383" y="219075"/>
            <a:ext cx="18070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Atomic N:P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90448" y="3032998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1286791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1985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422829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1995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5568128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2005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7558853" y="586081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2015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028700" y="1022309"/>
            <a:ext cx="6731363" cy="4292641"/>
            <a:chOff x="1028700" y="1022309"/>
            <a:chExt cx="6731363" cy="4292641"/>
          </a:xfrm>
        </p:grpSpPr>
        <p:sp>
          <p:nvSpPr>
            <p:cNvPr id="25" name="TextBox 24"/>
            <p:cNvSpPr txBox="1"/>
            <p:nvPr/>
          </p:nvSpPr>
          <p:spPr>
            <a:xfrm>
              <a:off x="1070027" y="1022309"/>
              <a:ext cx="16268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 = 1388</a:t>
              </a:r>
            </a:p>
            <a:p>
              <a:r>
                <a:rPr lang="en-US" dirty="0" smtClean="0"/>
                <a:t>800 </a:t>
              </a:r>
              <a:r>
                <a:rPr lang="en-US" dirty="0"/>
                <a:t>points </a:t>
              </a:r>
              <a:r>
                <a:rPr lang="en-US" dirty="0" smtClean="0"/>
                <a:t>&lt; 16</a:t>
              </a:r>
              <a:endParaRPr lang="en-US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028700" y="5314950"/>
              <a:ext cx="6731363" cy="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663379" y="2863720"/>
            <a:ext cx="206655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lots of co-occurring spatial and temporal variation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76350" y="2352675"/>
            <a:ext cx="5038725" cy="1030539"/>
            <a:chOff x="1276350" y="1619250"/>
            <a:chExt cx="5038725" cy="1030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1276350" y="1619250"/>
                  <a:ext cx="5038725" cy="10305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𝑧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𝑠𝑐𝑜𝑟𝑒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−</m:t>
                            </m:r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𝑆𝑡𝑑</m:t>
                            </m:r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3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𝐷𝑒𝑣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6350" y="1619250"/>
                  <a:ext cx="5038725" cy="1030539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Connector 3"/>
            <p:cNvCxnSpPr/>
            <p:nvPr/>
          </p:nvCxnSpPr>
          <p:spPr>
            <a:xfrm>
              <a:off x="5086350" y="1762125"/>
              <a:ext cx="23812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772025" y="1063793"/>
            <a:ext cx="4136636" cy="1288882"/>
            <a:chOff x="4772025" y="1063793"/>
            <a:chExt cx="4136636" cy="1288882"/>
          </a:xfrm>
        </p:grpSpPr>
        <p:sp>
          <p:nvSpPr>
            <p:cNvPr id="6" name="TextBox 5"/>
            <p:cNvSpPr txBox="1"/>
            <p:nvPr/>
          </p:nvSpPr>
          <p:spPr>
            <a:xfrm>
              <a:off x="5324475" y="1063793"/>
              <a:ext cx="358418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all data are relative to the mean: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</a:rPr>
                <a:t> + values &gt; mean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</a:rPr>
                <a:t> - values &lt; mean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>
              <a:off x="4772025" y="1571625"/>
              <a:ext cx="552450" cy="78105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38200" y="3467100"/>
            <a:ext cx="6494598" cy="1765131"/>
            <a:chOff x="838200" y="3467100"/>
            <a:chExt cx="6494598" cy="1765131"/>
          </a:xfrm>
        </p:grpSpPr>
        <p:sp>
          <p:nvSpPr>
            <p:cNvPr id="9" name="TextBox 8"/>
            <p:cNvSpPr txBox="1"/>
            <p:nvPr/>
          </p:nvSpPr>
          <p:spPr>
            <a:xfrm>
              <a:off x="838200" y="4216568"/>
              <a:ext cx="64945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all data are relative to the standard deviation: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</a:rPr>
                <a:t> values  show the deviation as a multiple of the SD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	</a:t>
              </a:r>
              <a:r>
                <a:rPr lang="en-US" sz="2000" dirty="0" smtClean="0">
                  <a:solidFill>
                    <a:schemeClr val="bg1"/>
                  </a:solidFill>
                </a:rPr>
                <a:t>(i.e., &gt; 1 or &lt; -1 = more than one SD from the mean)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67125" y="3467100"/>
              <a:ext cx="504825" cy="74946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19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7176" y="342901"/>
            <a:ext cx="8660054" cy="6218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2" y="610945"/>
            <a:ext cx="7431648" cy="56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3776" y="566928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9549" y="56692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2458" y="5669280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7483" y="566928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3980" y="566928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3990" y="5669280"/>
            <a:ext cx="5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2603" y="5299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7719" y="227375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7719" y="352507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33135" y="47250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12568" y="1452815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1424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99930" y="606787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1984 – 2005</a:t>
            </a:r>
            <a:endParaRPr lang="en-US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800700" y="110647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+12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29808" y="418163"/>
            <a:ext cx="7681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 TP</a:t>
            </a:r>
            <a:endParaRPr lang="en-US" sz="2800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426307" y="4909685"/>
            <a:ext cx="599344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843049" y="566928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644927" y="5669280"/>
            <a:ext cx="52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702453" y="566928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775111" y="566928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75121" y="56692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812000" y="566928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</a:t>
            </a:r>
            <a:endParaRPr lang="en-US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1" y="117840"/>
            <a:ext cx="2409637" cy="148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4225" y="2221856"/>
            <a:ext cx="158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role of particles in TP abundance?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7176" y="342901"/>
            <a:ext cx="8660054" cy="6218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4" y="667264"/>
            <a:ext cx="7343175" cy="557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3776" y="566928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9549" y="56692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2458" y="5669280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7483" y="566928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3980" y="566928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3990" y="5669280"/>
            <a:ext cx="5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2603" y="5299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7719" y="227375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7719" y="352507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33135" y="47345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12568" y="1452815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1432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99930" y="606787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1984 – 2005</a:t>
            </a:r>
            <a:endParaRPr lang="en-US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800700" y="110647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+12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29808" y="418163"/>
            <a:ext cx="9541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 SRP</a:t>
            </a:r>
            <a:endParaRPr lang="en-US" sz="2800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426307" y="4919210"/>
            <a:ext cx="599344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843049" y="566928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644927" y="5669280"/>
            <a:ext cx="52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702453" y="566928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775111" y="566928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75121" y="56692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812000" y="566928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</a:t>
            </a:r>
            <a:endParaRPr lang="en-US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1" y="117840"/>
            <a:ext cx="2409637" cy="148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739185" y="2066588"/>
            <a:ext cx="470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real seasonal character to data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7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7176" y="342901"/>
            <a:ext cx="8660054" cy="6218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0" y="590511"/>
            <a:ext cx="7419976" cy="562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3776" y="566928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9549" y="56692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2458" y="5669280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7483" y="566928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3980" y="566928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3990" y="5669280"/>
            <a:ext cx="5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78934" y="5299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34050" y="274402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49466" y="44678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12568" y="1452815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1424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99930" y="606787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1984 – 2005</a:t>
            </a:r>
            <a:endParaRPr lang="en-US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934050" y="1106476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+8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29808" y="418163"/>
            <a:ext cx="8146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 TN</a:t>
            </a:r>
            <a:endParaRPr lang="en-US" sz="2800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426307" y="4642985"/>
            <a:ext cx="599344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843049" y="566928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644927" y="5669280"/>
            <a:ext cx="52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702453" y="566928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775111" y="566928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75121" y="56692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812000" y="566928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</a:t>
            </a:r>
            <a:endParaRPr lang="en-US" dirty="0"/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1" y="117840"/>
            <a:ext cx="2409637" cy="148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739185" y="1881922"/>
            <a:ext cx="470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real seasonal character to data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9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7176" y="342901"/>
            <a:ext cx="8660054" cy="6218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1" y="693039"/>
            <a:ext cx="7248973" cy="549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3776" y="566928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9549" y="56692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2458" y="5669280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7483" y="566928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3980" y="566928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3990" y="5669280"/>
            <a:ext cx="5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9884" y="5299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5000" y="274402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30416" y="44678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12568" y="1452815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1424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99930" y="606787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1984 – 2005</a:t>
            </a:r>
            <a:endParaRPr lang="en-US" sz="20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73" y="117840"/>
            <a:ext cx="2409637" cy="148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915000" y="1106476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+8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29808" y="418163"/>
            <a:ext cx="134203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 NO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-N</a:t>
            </a:r>
            <a:endParaRPr lang="en-US" sz="2800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426307" y="4642985"/>
            <a:ext cx="599344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394013" y="1271802"/>
            <a:ext cx="7388054" cy="4382457"/>
            <a:chOff x="1394013" y="1271802"/>
            <a:chExt cx="7388054" cy="4382457"/>
          </a:xfrm>
        </p:grpSpPr>
        <p:sp>
          <p:nvSpPr>
            <p:cNvPr id="61" name="TextBox 60"/>
            <p:cNvSpPr txBox="1"/>
            <p:nvPr/>
          </p:nvSpPr>
          <p:spPr>
            <a:xfrm>
              <a:off x="5393229" y="5100261"/>
              <a:ext cx="2008563" cy="369332"/>
            </a:xfrm>
            <a:prstGeom prst="rect">
              <a:avLst/>
            </a:prstGeom>
            <a:solidFill>
              <a:srgbClr val="8E8E8E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FF33"/>
                  </a:solidFill>
                </a:rPr>
                <a:t>UCFR at Gold Creek</a:t>
              </a:r>
              <a:endParaRPr lang="en-US" dirty="0">
                <a:solidFill>
                  <a:srgbClr val="66FF33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68543" y="163748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419748" y="528492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368543" y="437306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368543" y="346120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368543" y="254934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75</a:t>
              </a:r>
              <a:endParaRPr lang="en-US" dirty="0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1465931" y="3760013"/>
              <a:ext cx="5561257" cy="1353312"/>
            </a:xfrm>
            <a:custGeom>
              <a:avLst/>
              <a:gdLst>
                <a:gd name="connsiteX0" fmla="*/ 0 w 5596128"/>
                <a:gd name="connsiteY0" fmla="*/ 1177747 h 1353312"/>
                <a:gd name="connsiteX1" fmla="*/ 534010 w 5596128"/>
                <a:gd name="connsiteY1" fmla="*/ 1192377 h 1353312"/>
                <a:gd name="connsiteX2" fmla="*/ 1024128 w 5596128"/>
                <a:gd name="connsiteY2" fmla="*/ 1031443 h 1353312"/>
                <a:gd name="connsiteX3" fmla="*/ 1528877 w 5596128"/>
                <a:gd name="connsiteY3" fmla="*/ 870509 h 1353312"/>
                <a:gd name="connsiteX4" fmla="*/ 2033626 w 5596128"/>
                <a:gd name="connsiteY4" fmla="*/ 541325 h 1353312"/>
                <a:gd name="connsiteX5" fmla="*/ 2509114 w 5596128"/>
                <a:gd name="connsiteY5" fmla="*/ 0 h 1353312"/>
                <a:gd name="connsiteX6" fmla="*/ 3050439 w 5596128"/>
                <a:gd name="connsiteY6" fmla="*/ 1024128 h 1353312"/>
                <a:gd name="connsiteX7" fmla="*/ 3569818 w 5596128"/>
                <a:gd name="connsiteY7" fmla="*/ 1353312 h 1353312"/>
                <a:gd name="connsiteX8" fmla="*/ 4037991 w 5596128"/>
                <a:gd name="connsiteY8" fmla="*/ 1294790 h 1353312"/>
                <a:gd name="connsiteX9" fmla="*/ 4550055 w 5596128"/>
                <a:gd name="connsiteY9" fmla="*/ 1119225 h 1353312"/>
                <a:gd name="connsiteX10" fmla="*/ 5062119 w 5596128"/>
                <a:gd name="connsiteY10" fmla="*/ 1104595 h 1353312"/>
                <a:gd name="connsiteX11" fmla="*/ 5596128 w 5596128"/>
                <a:gd name="connsiteY11" fmla="*/ 1214323 h 135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96128" h="1353312">
                  <a:moveTo>
                    <a:pt x="0" y="1177747"/>
                  </a:moveTo>
                  <a:lnTo>
                    <a:pt x="534010" y="1192377"/>
                  </a:lnTo>
                  <a:lnTo>
                    <a:pt x="1024128" y="1031443"/>
                  </a:lnTo>
                  <a:lnTo>
                    <a:pt x="1528877" y="870509"/>
                  </a:lnTo>
                  <a:lnTo>
                    <a:pt x="2033626" y="541325"/>
                  </a:lnTo>
                  <a:lnTo>
                    <a:pt x="2509114" y="0"/>
                  </a:lnTo>
                  <a:lnTo>
                    <a:pt x="3050439" y="1024128"/>
                  </a:lnTo>
                  <a:lnTo>
                    <a:pt x="3569818" y="1353312"/>
                  </a:lnTo>
                  <a:lnTo>
                    <a:pt x="4037991" y="1294790"/>
                  </a:lnTo>
                  <a:lnTo>
                    <a:pt x="4550055" y="1119225"/>
                  </a:lnTo>
                  <a:lnTo>
                    <a:pt x="5062119" y="1104595"/>
                  </a:lnTo>
                  <a:lnTo>
                    <a:pt x="5596128" y="1214323"/>
                  </a:lnTo>
                </a:path>
              </a:pathLst>
            </a:custGeom>
            <a:noFill/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129324" y="437306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883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129324" y="347305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1766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129324" y="255045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2650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129324" y="164113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3533</a:t>
              </a:r>
              <a:endParaRPr lang="en-US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04852" y="528492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368543" y="1271802"/>
              <a:ext cx="622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m</a:t>
              </a:r>
              <a:r>
                <a:rPr lang="en-US" u="sng" baseline="30000" dirty="0" smtClean="0"/>
                <a:t>3</a:t>
              </a:r>
              <a:r>
                <a:rPr lang="en-US" u="sng" dirty="0" smtClean="0"/>
                <a:t>/s</a:t>
              </a:r>
              <a:endParaRPr lang="en-US" u="sng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085850" y="1271802"/>
              <a:ext cx="585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ft</a:t>
              </a:r>
              <a:r>
                <a:rPr lang="en-US" u="sng" baseline="30000" dirty="0" smtClean="0"/>
                <a:t>3</a:t>
              </a:r>
              <a:r>
                <a:rPr lang="en-US" u="sng" dirty="0" smtClean="0"/>
                <a:t>/s</a:t>
              </a:r>
              <a:endParaRPr lang="en-US" u="sng" dirty="0"/>
            </a:p>
          </p:txBody>
        </p:sp>
        <p:sp>
          <p:nvSpPr>
            <p:cNvPr id="76" name="Oval 75"/>
            <p:cNvSpPr>
              <a:spLocks/>
            </p:cNvSpPr>
            <p:nvPr/>
          </p:nvSpPr>
          <p:spPr>
            <a:xfrm>
              <a:off x="6933842" y="4893379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7" name="Oval 76"/>
            <p:cNvSpPr>
              <a:spLocks/>
            </p:cNvSpPr>
            <p:nvPr/>
          </p:nvSpPr>
          <p:spPr>
            <a:xfrm>
              <a:off x="6404700" y="4777419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9" name="Oval 78"/>
            <p:cNvSpPr>
              <a:spLocks/>
            </p:cNvSpPr>
            <p:nvPr/>
          </p:nvSpPr>
          <p:spPr>
            <a:xfrm>
              <a:off x="5911360" y="4799364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0" name="Oval 79"/>
            <p:cNvSpPr>
              <a:spLocks/>
            </p:cNvSpPr>
            <p:nvPr/>
          </p:nvSpPr>
          <p:spPr>
            <a:xfrm>
              <a:off x="4933116" y="5030850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1" name="Oval 80"/>
            <p:cNvSpPr>
              <a:spLocks/>
            </p:cNvSpPr>
            <p:nvPr/>
          </p:nvSpPr>
          <p:spPr>
            <a:xfrm>
              <a:off x="4423027" y="4699695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3" name="Oval 82"/>
            <p:cNvSpPr>
              <a:spLocks/>
            </p:cNvSpPr>
            <p:nvPr/>
          </p:nvSpPr>
          <p:spPr>
            <a:xfrm>
              <a:off x="3879370" y="3686942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4" name="Oval 83"/>
            <p:cNvSpPr>
              <a:spLocks/>
            </p:cNvSpPr>
            <p:nvPr/>
          </p:nvSpPr>
          <p:spPr>
            <a:xfrm>
              <a:off x="3400914" y="4235571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5" name="Oval 84"/>
            <p:cNvSpPr>
              <a:spLocks/>
            </p:cNvSpPr>
            <p:nvPr/>
          </p:nvSpPr>
          <p:spPr>
            <a:xfrm>
              <a:off x="2900001" y="4557733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6" name="Oval 85"/>
            <p:cNvSpPr>
              <a:spLocks/>
            </p:cNvSpPr>
            <p:nvPr/>
          </p:nvSpPr>
          <p:spPr>
            <a:xfrm>
              <a:off x="2398780" y="4710801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1" name="Oval 90"/>
            <p:cNvSpPr>
              <a:spLocks/>
            </p:cNvSpPr>
            <p:nvPr/>
          </p:nvSpPr>
          <p:spPr>
            <a:xfrm>
              <a:off x="1909078" y="4863683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3" name="Oval 92"/>
            <p:cNvSpPr>
              <a:spLocks/>
            </p:cNvSpPr>
            <p:nvPr/>
          </p:nvSpPr>
          <p:spPr>
            <a:xfrm>
              <a:off x="1394013" y="4871734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6" name="Oval 95"/>
            <p:cNvSpPr>
              <a:spLocks/>
            </p:cNvSpPr>
            <p:nvPr/>
          </p:nvSpPr>
          <p:spPr>
            <a:xfrm>
              <a:off x="5382926" y="4972442"/>
              <a:ext cx="154479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843049" y="566928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644927" y="5669280"/>
            <a:ext cx="52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702453" y="566928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775111" y="566928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75121" y="56692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812000" y="566928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9" t="7422" r="7236" b="13173"/>
          <a:stretch/>
        </p:blipFill>
        <p:spPr bwMode="auto">
          <a:xfrm>
            <a:off x="221326" y="1363618"/>
            <a:ext cx="7482565" cy="528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9722" y="88414"/>
            <a:ext cx="83162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V</a:t>
            </a:r>
            <a:r>
              <a:rPr lang="en-US" sz="2800" dirty="0" smtClean="0">
                <a:solidFill>
                  <a:schemeClr val="bg1"/>
                </a:solidFill>
              </a:rPr>
              <a:t>oluntary </a:t>
            </a:r>
            <a:r>
              <a:rPr lang="en-US" sz="2800" b="1" dirty="0" smtClean="0">
                <a:solidFill>
                  <a:schemeClr val="bg1"/>
                </a:solidFill>
              </a:rPr>
              <a:t>N</a:t>
            </a:r>
            <a:r>
              <a:rPr lang="en-US" sz="2800" dirty="0" smtClean="0">
                <a:solidFill>
                  <a:schemeClr val="bg1"/>
                </a:solidFill>
              </a:rPr>
              <a:t>utrient </a:t>
            </a:r>
            <a:r>
              <a:rPr lang="en-US" sz="2800" b="1" dirty="0" smtClean="0">
                <a:solidFill>
                  <a:schemeClr val="bg1"/>
                </a:solidFill>
              </a:rPr>
              <a:t>R</a:t>
            </a:r>
            <a:r>
              <a:rPr lang="en-US" sz="2800" dirty="0" smtClean="0">
                <a:solidFill>
                  <a:schemeClr val="bg1"/>
                </a:solidFill>
              </a:rPr>
              <a:t>eduction </a:t>
            </a:r>
            <a:r>
              <a:rPr lang="en-US" sz="2800" b="1" dirty="0" smtClean="0">
                <a:solidFill>
                  <a:schemeClr val="bg1"/>
                </a:solidFill>
              </a:rPr>
              <a:t>P</a:t>
            </a:r>
            <a:r>
              <a:rPr lang="en-US" sz="2800" dirty="0" smtClean="0">
                <a:solidFill>
                  <a:schemeClr val="bg1"/>
                </a:solidFill>
              </a:rPr>
              <a:t>rogram (</a:t>
            </a:r>
            <a:r>
              <a:rPr lang="en-US" sz="2800" b="1" dirty="0" smtClean="0">
                <a:solidFill>
                  <a:schemeClr val="bg1"/>
                </a:solidFill>
              </a:rPr>
              <a:t>VNRP</a:t>
            </a:r>
            <a:r>
              <a:rPr lang="en-US" sz="2800" dirty="0" smtClean="0">
                <a:solidFill>
                  <a:schemeClr val="bg1"/>
                </a:solidFill>
              </a:rPr>
              <a:t>):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Clark Fork River from Butte, MT to Lake  P</a:t>
            </a:r>
            <a:r>
              <a:rPr lang="da-DK" sz="2800" dirty="0" smtClean="0">
                <a:solidFill>
                  <a:schemeClr val="bg1"/>
                </a:solidFill>
              </a:rPr>
              <a:t>end Oreille, ID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81228" y="1527786"/>
            <a:ext cx="1978747" cy="2574269"/>
            <a:chOff x="6981228" y="1527786"/>
            <a:chExt cx="1978747" cy="2574269"/>
          </a:xfrm>
        </p:grpSpPr>
        <p:sp>
          <p:nvSpPr>
            <p:cNvPr id="2" name="TextBox 1"/>
            <p:cNvSpPr txBox="1"/>
            <p:nvPr/>
          </p:nvSpPr>
          <p:spPr>
            <a:xfrm>
              <a:off x="6981228" y="2114382"/>
              <a:ext cx="1661032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1998 - 2008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81228" y="1527786"/>
              <a:ext cx="1755930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over 70 sites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81228" y="2778616"/>
              <a:ext cx="1978747" cy="1323439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water quality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data available for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many sites since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the early </a:t>
              </a:r>
              <a:r>
                <a:rPr lang="en-US" sz="2000" dirty="0" smtClean="0">
                  <a:solidFill>
                    <a:schemeClr val="bg1"/>
                  </a:solidFill>
                </a:rPr>
                <a:t>1980s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9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7176" y="342901"/>
            <a:ext cx="8660054" cy="6218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3" y="684744"/>
            <a:ext cx="7269532" cy="55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3776" y="566928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9549" y="56692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2458" y="5669280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7483" y="566928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3980" y="566928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3990" y="5669280"/>
            <a:ext cx="5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2603" y="52999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7719" y="264308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7719" y="370974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33135" y="47631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12568" y="1452815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1424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99930" y="606787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1984 – 2005</a:t>
            </a:r>
            <a:endParaRPr lang="en-US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800700" y="160641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+12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29808" y="418163"/>
            <a:ext cx="9220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 N:P</a:t>
            </a:r>
            <a:endParaRPr lang="en-US" sz="2800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426307" y="4947785"/>
            <a:ext cx="599344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843049" y="566928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644927" y="5669280"/>
            <a:ext cx="52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702453" y="566928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775111" y="566928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75121" y="566928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812000" y="566928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</a:t>
            </a:r>
            <a:endParaRPr lang="en-US" dirty="0"/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1" y="117840"/>
            <a:ext cx="2409637" cy="148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2954" y="5113079"/>
            <a:ext cx="249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800 observations &lt; 16</a:t>
            </a:r>
            <a:endParaRPr lang="en-US" sz="2000" b="1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030179" y="5271457"/>
            <a:ext cx="2915906" cy="1327429"/>
            <a:chOff x="6030179" y="5271457"/>
            <a:chExt cx="2915906" cy="1327429"/>
          </a:xfrm>
        </p:grpSpPr>
        <p:sp>
          <p:nvSpPr>
            <p:cNvPr id="3" name="Freeform 2"/>
            <p:cNvSpPr/>
            <p:nvPr/>
          </p:nvSpPr>
          <p:spPr>
            <a:xfrm>
              <a:off x="6030179" y="5271457"/>
              <a:ext cx="1964466" cy="397823"/>
            </a:xfrm>
            <a:custGeom>
              <a:avLst/>
              <a:gdLst>
                <a:gd name="connsiteX0" fmla="*/ 2072244 w 2072244"/>
                <a:gd name="connsiteY0" fmla="*/ 415636 h 435121"/>
                <a:gd name="connsiteX1" fmla="*/ 1644732 w 2072244"/>
                <a:gd name="connsiteY1" fmla="*/ 397823 h 435121"/>
                <a:gd name="connsiteX2" fmla="*/ 1876301 w 2072244"/>
                <a:gd name="connsiteY2" fmla="*/ 77190 h 435121"/>
                <a:gd name="connsiteX3" fmla="*/ 0 w 2072244"/>
                <a:gd name="connsiteY3" fmla="*/ 0 h 435121"/>
                <a:gd name="connsiteX0" fmla="*/ 2072244 w 2072244"/>
                <a:gd name="connsiteY0" fmla="*/ 415636 h 528508"/>
                <a:gd name="connsiteX1" fmla="*/ 1525979 w 2072244"/>
                <a:gd name="connsiteY1" fmla="*/ 528452 h 528508"/>
                <a:gd name="connsiteX2" fmla="*/ 1644732 w 2072244"/>
                <a:gd name="connsiteY2" fmla="*/ 397823 h 528508"/>
                <a:gd name="connsiteX3" fmla="*/ 1876301 w 2072244"/>
                <a:gd name="connsiteY3" fmla="*/ 77190 h 528508"/>
                <a:gd name="connsiteX4" fmla="*/ 0 w 2072244"/>
                <a:gd name="connsiteY4" fmla="*/ 0 h 528508"/>
                <a:gd name="connsiteX0" fmla="*/ 1525979 w 1964466"/>
                <a:gd name="connsiteY0" fmla="*/ 528452 h 528452"/>
                <a:gd name="connsiteX1" fmla="*/ 1644732 w 1964466"/>
                <a:gd name="connsiteY1" fmla="*/ 397823 h 528452"/>
                <a:gd name="connsiteX2" fmla="*/ 1876301 w 1964466"/>
                <a:gd name="connsiteY2" fmla="*/ 77190 h 528452"/>
                <a:gd name="connsiteX3" fmla="*/ 0 w 1964466"/>
                <a:gd name="connsiteY3" fmla="*/ 0 h 528452"/>
                <a:gd name="connsiteX0" fmla="*/ 1644732 w 1964466"/>
                <a:gd name="connsiteY0" fmla="*/ 397823 h 397823"/>
                <a:gd name="connsiteX1" fmla="*/ 1876301 w 1964466"/>
                <a:gd name="connsiteY1" fmla="*/ 77190 h 397823"/>
                <a:gd name="connsiteX2" fmla="*/ 0 w 1964466"/>
                <a:gd name="connsiteY2" fmla="*/ 0 h 3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4466" h="397823">
                  <a:moveTo>
                    <a:pt x="1644732" y="397823"/>
                  </a:moveTo>
                  <a:cubicBezTo>
                    <a:pt x="1703119" y="322613"/>
                    <a:pt x="2150423" y="143494"/>
                    <a:pt x="1876301" y="77190"/>
                  </a:cubicBezTo>
                  <a:cubicBezTo>
                    <a:pt x="1602179" y="10886"/>
                    <a:pt x="801089" y="5443"/>
                    <a:pt x="0" y="0"/>
                  </a:cubicBezTo>
                </a:path>
              </a:pathLst>
            </a:custGeom>
            <a:noFill/>
            <a:ln w="28575">
              <a:solidFill>
                <a:srgbClr val="66FF33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92106" y="5583223"/>
              <a:ext cx="16539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/>
                <a:t>nitrate-driven</a:t>
              </a:r>
            </a:p>
            <a:p>
              <a:r>
                <a:rPr lang="en-US" sz="2000" b="1" i="1" dirty="0" smtClean="0"/>
                <a:t>summer</a:t>
              </a:r>
            </a:p>
            <a:p>
              <a:r>
                <a:rPr lang="en-US" sz="2000" b="1" i="1" dirty="0" smtClean="0"/>
                <a:t>N-limitation?</a:t>
              </a:r>
              <a:endParaRPr lang="en-US" sz="20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415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" b="15791"/>
          <a:stretch/>
        </p:blipFill>
        <p:spPr bwMode="auto">
          <a:xfrm>
            <a:off x="1" y="-4588"/>
            <a:ext cx="9144000" cy="431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674420"/>
            <a:ext cx="9144000" cy="5450213"/>
            <a:chOff x="0" y="1674420"/>
            <a:chExt cx="9144000" cy="54502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22638"/>
              <a:ext cx="9144000" cy="3601995"/>
            </a:xfrm>
            <a:prstGeom prst="rect">
              <a:avLst/>
            </a:prstGeom>
          </p:spPr>
        </p:pic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4580314" y="1674420"/>
              <a:ext cx="182880" cy="1828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250" y="3572559"/>
              <a:ext cx="24398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Clark Fork at Gold Creek</a:t>
              </a:r>
            </a:p>
            <a:p>
              <a:r>
                <a:rPr lang="en-US" dirty="0" smtClean="0"/>
                <a:t>August 2014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811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3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113" y="946620"/>
            <a:ext cx="8024775" cy="58009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33" y="2007324"/>
            <a:ext cx="5241816" cy="38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2896" y="3519124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Chl</a:t>
            </a:r>
            <a:r>
              <a:rPr lang="en-US" dirty="0" smtClean="0"/>
              <a:t> </a:t>
            </a:r>
            <a:r>
              <a:rPr lang="en-US" i="1" dirty="0" smtClean="0"/>
              <a:t>a</a:t>
            </a:r>
          </a:p>
          <a:p>
            <a:pPr algn="ctr"/>
            <a:r>
              <a:rPr lang="en-US" i="1" dirty="0" smtClean="0"/>
              <a:t>(mg/m</a:t>
            </a:r>
            <a:r>
              <a:rPr lang="en-US" i="1" baseline="30000" dirty="0" smtClean="0"/>
              <a:t>2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227737" y="5806225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390847" y="5806225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P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12561" y="5806225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+N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12331" y="580622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NP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9521" y="21811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76541" y="28420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76541" y="34729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276541" y="417521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76541" y="478969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393559" y="54021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69055" y="398323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26102" y="42758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537059" y="265008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294106" y="265008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490849" y="6204755"/>
            <a:ext cx="2017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ANOVA &amp; </a:t>
            </a:r>
            <a:r>
              <a:rPr lang="en-US" sz="1600" i="1" dirty="0" err="1" smtClean="0"/>
              <a:t>Tukey’s</a:t>
            </a:r>
            <a:r>
              <a:rPr lang="en-US" sz="1600" i="1" dirty="0" smtClean="0"/>
              <a:t> HSD</a:t>
            </a:r>
          </a:p>
          <a:p>
            <a:r>
              <a:rPr lang="en-US" sz="1600" i="1" dirty="0" smtClean="0"/>
              <a:t>P = 0.0011</a:t>
            </a:r>
            <a:endParaRPr lang="en-US" sz="16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13074" y="-15329"/>
            <a:ext cx="7242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Chlorophyll bioassays support N-limitation of algal growth during summer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3251" y="574641"/>
            <a:ext cx="678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Nutrients in the Upper Clark Fork River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284" y="2083411"/>
            <a:ext cx="7458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800" dirty="0">
                <a:solidFill>
                  <a:schemeClr val="bg1"/>
                </a:solidFill>
              </a:rPr>
              <a:t>How </a:t>
            </a:r>
            <a:r>
              <a:rPr lang="en-US" sz="2800" dirty="0" smtClean="0">
                <a:solidFill>
                  <a:schemeClr val="bg1"/>
                </a:solidFill>
              </a:rPr>
              <a:t>can flow and nutrient abundance be </a:t>
            </a:r>
          </a:p>
          <a:p>
            <a:pPr marL="231775" indent="-231775"/>
            <a:r>
              <a:rPr lang="en-US" sz="2800" dirty="0" smtClean="0">
                <a:solidFill>
                  <a:schemeClr val="bg1"/>
                </a:solidFill>
              </a:rPr>
              <a:t>used to understand how the UCFR processes</a:t>
            </a:r>
          </a:p>
          <a:p>
            <a:pPr marL="231775" indent="-231775"/>
            <a:r>
              <a:rPr lang="en-US" sz="2800" dirty="0" smtClean="0">
                <a:solidFill>
                  <a:schemeClr val="bg1"/>
                </a:solidFill>
              </a:rPr>
              <a:t>materials and its implications for biota?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8284" y="4298160"/>
            <a:ext cx="74587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800" dirty="0" smtClean="0">
                <a:solidFill>
                  <a:schemeClr val="bg1"/>
                </a:solidFill>
              </a:rPr>
              <a:t>Material load:</a:t>
            </a:r>
          </a:p>
          <a:p>
            <a:pPr marL="231775" indent="-231775"/>
            <a:endParaRPr lang="en-US" sz="2800" dirty="0">
              <a:solidFill>
                <a:schemeClr val="bg1"/>
              </a:solidFill>
            </a:endParaRPr>
          </a:p>
          <a:p>
            <a:pPr marL="231775" indent="-231775"/>
            <a:r>
              <a:rPr lang="en-US" sz="2800" dirty="0" smtClean="0">
                <a:solidFill>
                  <a:schemeClr val="bg1"/>
                </a:solidFill>
              </a:rPr>
              <a:t>Load = [N] x Q</a:t>
            </a:r>
          </a:p>
          <a:p>
            <a:pPr marL="231775" indent="-231775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 = mg/L x L/s  = mg/s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1" b="17801"/>
          <a:stretch/>
        </p:blipFill>
        <p:spPr>
          <a:xfrm>
            <a:off x="437322" y="650612"/>
            <a:ext cx="8181892" cy="54957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13859" y="1086773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61720" y="5531552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89524" y="5312136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8151" y="113528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Missoula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9541" y="4858718"/>
            <a:ext cx="112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Anaconda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4254" y="5620327"/>
            <a:ext cx="69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727" y="105666"/>
            <a:ext cx="7810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Voluntary Nutrient Reduction Program (VNRP) sites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2612" y="3412133"/>
            <a:ext cx="2187009" cy="147732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River Q</a:t>
            </a:r>
            <a:r>
              <a:rPr lang="en-US" dirty="0" smtClean="0"/>
              <a:t>: 1984 – 2014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Water </a:t>
            </a:r>
            <a:r>
              <a:rPr lang="en-US" dirty="0" err="1" smtClean="0">
                <a:solidFill>
                  <a:srgbClr val="FFFF00"/>
                </a:solidFill>
              </a:rPr>
              <a:t>chem</a:t>
            </a:r>
            <a:r>
              <a:rPr lang="en-US" dirty="0" smtClean="0">
                <a:solidFill>
                  <a:srgbClr val="FFFF00"/>
                </a:solidFill>
              </a:rPr>
              <a:t> (N &amp; P):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Period I: 1986-1992</a:t>
            </a:r>
          </a:p>
          <a:p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 Period II: 1999-2001</a:t>
            </a:r>
          </a:p>
          <a:p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 Period III: 2005</a:t>
            </a:r>
            <a:endParaRPr lang="en-US" i="1" dirty="0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22713" y="1494845"/>
            <a:ext cx="3888998" cy="3212327"/>
            <a:chOff x="2822713" y="1494845"/>
            <a:chExt cx="3888998" cy="3212327"/>
          </a:xfrm>
        </p:grpSpPr>
        <p:sp>
          <p:nvSpPr>
            <p:cNvPr id="2" name="Freeform 1"/>
            <p:cNvSpPr/>
            <p:nvPr/>
          </p:nvSpPr>
          <p:spPr>
            <a:xfrm>
              <a:off x="2822713" y="1494845"/>
              <a:ext cx="3888998" cy="3212327"/>
            </a:xfrm>
            <a:custGeom>
              <a:avLst/>
              <a:gdLst>
                <a:gd name="connsiteX0" fmla="*/ 3776870 w 3888998"/>
                <a:gd name="connsiteY0" fmla="*/ 3212327 h 3212327"/>
                <a:gd name="connsiteX1" fmla="*/ 3832529 w 3888998"/>
                <a:gd name="connsiteY1" fmla="*/ 2679590 h 3212327"/>
                <a:gd name="connsiteX2" fmla="*/ 3864334 w 3888998"/>
                <a:gd name="connsiteY2" fmla="*/ 1781092 h 3212327"/>
                <a:gd name="connsiteX3" fmla="*/ 3442915 w 3888998"/>
                <a:gd name="connsiteY3" fmla="*/ 1478943 h 3212327"/>
                <a:gd name="connsiteX4" fmla="*/ 3188473 w 3888998"/>
                <a:gd name="connsiteY4" fmla="*/ 1327868 h 3212327"/>
                <a:gd name="connsiteX5" fmla="*/ 3140765 w 3888998"/>
                <a:gd name="connsiteY5" fmla="*/ 1200647 h 3212327"/>
                <a:gd name="connsiteX6" fmla="*/ 3005593 w 3888998"/>
                <a:gd name="connsiteY6" fmla="*/ 1192696 h 3212327"/>
                <a:gd name="connsiteX7" fmla="*/ 2544417 w 3888998"/>
                <a:gd name="connsiteY7" fmla="*/ 1017767 h 3212327"/>
                <a:gd name="connsiteX8" fmla="*/ 2282024 w 3888998"/>
                <a:gd name="connsiteY8" fmla="*/ 771277 h 3212327"/>
                <a:gd name="connsiteX9" fmla="*/ 1987826 w 3888998"/>
                <a:gd name="connsiteY9" fmla="*/ 715618 h 3212327"/>
                <a:gd name="connsiteX10" fmla="*/ 1804946 w 3888998"/>
                <a:gd name="connsiteY10" fmla="*/ 659958 h 3212327"/>
                <a:gd name="connsiteX11" fmla="*/ 1494845 w 3888998"/>
                <a:gd name="connsiteY11" fmla="*/ 699715 h 3212327"/>
                <a:gd name="connsiteX12" fmla="*/ 1311965 w 3888998"/>
                <a:gd name="connsiteY12" fmla="*/ 652007 h 3212327"/>
                <a:gd name="connsiteX13" fmla="*/ 1089329 w 3888998"/>
                <a:gd name="connsiteY13" fmla="*/ 667910 h 3212327"/>
                <a:gd name="connsiteX14" fmla="*/ 811033 w 3888998"/>
                <a:gd name="connsiteY14" fmla="*/ 596348 h 3212327"/>
                <a:gd name="connsiteX15" fmla="*/ 548640 w 3888998"/>
                <a:gd name="connsiteY15" fmla="*/ 580445 h 3212327"/>
                <a:gd name="connsiteX16" fmla="*/ 421419 w 3888998"/>
                <a:gd name="connsiteY16" fmla="*/ 222637 h 3212327"/>
                <a:gd name="connsiteX17" fmla="*/ 190831 w 3888998"/>
                <a:gd name="connsiteY17" fmla="*/ 87465 h 3212327"/>
                <a:gd name="connsiteX18" fmla="*/ 0 w 3888998"/>
                <a:gd name="connsiteY18" fmla="*/ 0 h 321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8998" h="3212327">
                  <a:moveTo>
                    <a:pt x="3776870" y="3212327"/>
                  </a:moveTo>
                  <a:cubicBezTo>
                    <a:pt x="3797411" y="3065228"/>
                    <a:pt x="3817952" y="2918129"/>
                    <a:pt x="3832529" y="2679590"/>
                  </a:cubicBezTo>
                  <a:cubicBezTo>
                    <a:pt x="3847106" y="2441051"/>
                    <a:pt x="3929270" y="1981200"/>
                    <a:pt x="3864334" y="1781092"/>
                  </a:cubicBezTo>
                  <a:cubicBezTo>
                    <a:pt x="3799398" y="1580984"/>
                    <a:pt x="3555558" y="1554480"/>
                    <a:pt x="3442915" y="1478943"/>
                  </a:cubicBezTo>
                  <a:cubicBezTo>
                    <a:pt x="3330272" y="1403406"/>
                    <a:pt x="3238831" y="1374251"/>
                    <a:pt x="3188473" y="1327868"/>
                  </a:cubicBezTo>
                  <a:cubicBezTo>
                    <a:pt x="3138115" y="1281485"/>
                    <a:pt x="3171245" y="1223176"/>
                    <a:pt x="3140765" y="1200647"/>
                  </a:cubicBezTo>
                  <a:cubicBezTo>
                    <a:pt x="3110285" y="1178118"/>
                    <a:pt x="3104984" y="1223176"/>
                    <a:pt x="3005593" y="1192696"/>
                  </a:cubicBezTo>
                  <a:cubicBezTo>
                    <a:pt x="2906202" y="1162216"/>
                    <a:pt x="2665012" y="1088003"/>
                    <a:pt x="2544417" y="1017767"/>
                  </a:cubicBezTo>
                  <a:cubicBezTo>
                    <a:pt x="2423822" y="947531"/>
                    <a:pt x="2374789" y="821635"/>
                    <a:pt x="2282024" y="771277"/>
                  </a:cubicBezTo>
                  <a:cubicBezTo>
                    <a:pt x="2189259" y="720919"/>
                    <a:pt x="2067339" y="734171"/>
                    <a:pt x="1987826" y="715618"/>
                  </a:cubicBezTo>
                  <a:cubicBezTo>
                    <a:pt x="1908313" y="697065"/>
                    <a:pt x="1887109" y="662608"/>
                    <a:pt x="1804946" y="659958"/>
                  </a:cubicBezTo>
                  <a:cubicBezTo>
                    <a:pt x="1722783" y="657308"/>
                    <a:pt x="1577008" y="701040"/>
                    <a:pt x="1494845" y="699715"/>
                  </a:cubicBezTo>
                  <a:cubicBezTo>
                    <a:pt x="1412682" y="698390"/>
                    <a:pt x="1379551" y="657308"/>
                    <a:pt x="1311965" y="652007"/>
                  </a:cubicBezTo>
                  <a:cubicBezTo>
                    <a:pt x="1244379" y="646706"/>
                    <a:pt x="1172818" y="677186"/>
                    <a:pt x="1089329" y="667910"/>
                  </a:cubicBezTo>
                  <a:cubicBezTo>
                    <a:pt x="1005840" y="658634"/>
                    <a:pt x="901148" y="610925"/>
                    <a:pt x="811033" y="596348"/>
                  </a:cubicBezTo>
                  <a:cubicBezTo>
                    <a:pt x="720918" y="581771"/>
                    <a:pt x="613576" y="642730"/>
                    <a:pt x="548640" y="580445"/>
                  </a:cubicBezTo>
                  <a:cubicBezTo>
                    <a:pt x="483704" y="518160"/>
                    <a:pt x="481054" y="304800"/>
                    <a:pt x="421419" y="222637"/>
                  </a:cubicBezTo>
                  <a:cubicBezTo>
                    <a:pt x="361784" y="140474"/>
                    <a:pt x="261067" y="124571"/>
                    <a:pt x="190831" y="87465"/>
                  </a:cubicBezTo>
                  <a:cubicBezTo>
                    <a:pt x="120594" y="50359"/>
                    <a:pt x="60297" y="25179"/>
                    <a:pt x="0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51105" y="224843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200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29281" y="751994"/>
            <a:ext cx="4977928" cy="4238759"/>
            <a:chOff x="2229281" y="751994"/>
            <a:chExt cx="4977928" cy="4238759"/>
          </a:xfrm>
        </p:grpSpPr>
        <p:grpSp>
          <p:nvGrpSpPr>
            <p:cNvPr id="22" name="Group 21"/>
            <p:cNvGrpSpPr/>
            <p:nvPr/>
          </p:nvGrpSpPr>
          <p:grpSpPr>
            <a:xfrm>
              <a:off x="3021177" y="1290860"/>
              <a:ext cx="4186032" cy="3699893"/>
              <a:chOff x="3021177" y="1290860"/>
              <a:chExt cx="4186032" cy="3699893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788505" y="4621421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7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892680" y="36265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9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788505" y="28950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10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195974" y="250928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11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03904" y="1733875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12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021177" y="129086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13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229281" y="75199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15.5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35124" y="766599"/>
              <a:ext cx="2045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14 – Blackfoot River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6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76676" y="637035"/>
            <a:ext cx="11913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1986-1992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98488" y="637035"/>
            <a:ext cx="11913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1999-2001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60250" y="637035"/>
            <a:ext cx="6527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/>
          <a:stretch/>
        </p:blipFill>
        <p:spPr bwMode="auto">
          <a:xfrm>
            <a:off x="344505" y="982874"/>
            <a:ext cx="8472325" cy="561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03133" y="4180896"/>
            <a:ext cx="5817669" cy="1813318"/>
            <a:chOff x="2203133" y="4180896"/>
            <a:chExt cx="5817669" cy="1813318"/>
          </a:xfrm>
        </p:grpSpPr>
        <p:sp>
          <p:nvSpPr>
            <p:cNvPr id="2" name="Rectangle 1"/>
            <p:cNvSpPr/>
            <p:nvPr/>
          </p:nvSpPr>
          <p:spPr>
            <a:xfrm>
              <a:off x="2203133" y="5472974"/>
              <a:ext cx="1015044" cy="521240"/>
            </a:xfrm>
            <a:prstGeom prst="rect">
              <a:avLst/>
            </a:prstGeom>
            <a:solidFill>
              <a:srgbClr val="C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17516" y="5255010"/>
              <a:ext cx="1029904" cy="699607"/>
            </a:xfrm>
            <a:prstGeom prst="rect">
              <a:avLst/>
            </a:prstGeom>
            <a:solidFill>
              <a:srgbClr val="C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05758" y="5604813"/>
              <a:ext cx="1015044" cy="325048"/>
            </a:xfrm>
            <a:prstGeom prst="rect">
              <a:avLst/>
            </a:prstGeom>
            <a:solidFill>
              <a:srgbClr val="C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03133" y="4260093"/>
              <a:ext cx="380916" cy="397666"/>
            </a:xfrm>
            <a:prstGeom prst="rect">
              <a:avLst/>
            </a:prstGeom>
            <a:solidFill>
              <a:srgbClr val="C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17516" y="4180896"/>
              <a:ext cx="386492" cy="437266"/>
            </a:xfrm>
            <a:prstGeom prst="rect">
              <a:avLst/>
            </a:prstGeom>
            <a:solidFill>
              <a:srgbClr val="C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05758" y="4220495"/>
              <a:ext cx="380916" cy="372911"/>
            </a:xfrm>
            <a:prstGeom prst="rect">
              <a:avLst/>
            </a:prstGeom>
            <a:solidFill>
              <a:srgbClr val="C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2594" y="21945"/>
            <a:ext cx="6360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Riverine hotspot for NO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-</a:t>
            </a:r>
            <a:r>
              <a:rPr lang="en-US" sz="2400" b="1" dirty="0" smtClean="0">
                <a:solidFill>
                  <a:schemeClr val="bg1"/>
                </a:solidFill>
              </a:rPr>
              <a:t> removal: role of biota?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189" y="3598412"/>
            <a:ext cx="109350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(Mg/month)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44505" y="3252832"/>
            <a:ext cx="11256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-N load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1958196" y="1518249"/>
            <a:ext cx="5461643" cy="439947"/>
            <a:chOff x="1958196" y="1518249"/>
            <a:chExt cx="5461643" cy="439947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958196" y="1518249"/>
              <a:ext cx="319178" cy="4399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421078" y="1518249"/>
              <a:ext cx="319178" cy="4399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100661" y="1518249"/>
              <a:ext cx="319178" cy="4399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9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1" b="17801"/>
          <a:stretch/>
        </p:blipFill>
        <p:spPr>
          <a:xfrm>
            <a:off x="437322" y="650612"/>
            <a:ext cx="8181892" cy="54957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13859" y="1086773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61720" y="5531552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89524" y="5312136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8151" y="113528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Missoula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9923" y="5531552"/>
            <a:ext cx="112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Anaconda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4254" y="5620327"/>
            <a:ext cx="69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13" y="105666"/>
            <a:ext cx="917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Retention Calculations for Deer Lodge to above L. Blackfoot R. 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03904" y="1733875"/>
            <a:ext cx="3403305" cy="2262011"/>
            <a:chOff x="3803904" y="1733875"/>
            <a:chExt cx="3403305" cy="2262011"/>
          </a:xfrm>
        </p:grpSpPr>
        <p:sp>
          <p:nvSpPr>
            <p:cNvPr id="12" name="TextBox 11"/>
            <p:cNvSpPr txBox="1"/>
            <p:nvPr/>
          </p:nvSpPr>
          <p:spPr>
            <a:xfrm>
              <a:off x="6892680" y="362655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9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88505" y="28950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95974" y="250928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03904" y="17338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12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6666614" y="2998381"/>
            <a:ext cx="244709" cy="606056"/>
          </a:xfrm>
          <a:custGeom>
            <a:avLst/>
            <a:gdLst>
              <a:gd name="connsiteX0" fmla="*/ 202019 w 244709"/>
              <a:gd name="connsiteY0" fmla="*/ 606056 h 606056"/>
              <a:gd name="connsiteX1" fmla="*/ 170121 w 244709"/>
              <a:gd name="connsiteY1" fmla="*/ 457200 h 606056"/>
              <a:gd name="connsiteX2" fmla="*/ 233916 w 244709"/>
              <a:gd name="connsiteY2" fmla="*/ 340242 h 606056"/>
              <a:gd name="connsiteX3" fmla="*/ 233916 w 244709"/>
              <a:gd name="connsiteY3" fmla="*/ 148856 h 606056"/>
              <a:gd name="connsiteX4" fmla="*/ 127591 w 244709"/>
              <a:gd name="connsiteY4" fmla="*/ 63796 h 606056"/>
              <a:gd name="connsiteX5" fmla="*/ 0 w 244709"/>
              <a:gd name="connsiteY5" fmla="*/ 0 h 6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709" h="606056">
                <a:moveTo>
                  <a:pt x="202019" y="606056"/>
                </a:moveTo>
                <a:cubicBezTo>
                  <a:pt x="183412" y="553779"/>
                  <a:pt x="164805" y="501502"/>
                  <a:pt x="170121" y="457200"/>
                </a:cubicBezTo>
                <a:cubicBezTo>
                  <a:pt x="175437" y="412898"/>
                  <a:pt x="223284" y="391633"/>
                  <a:pt x="233916" y="340242"/>
                </a:cubicBezTo>
                <a:cubicBezTo>
                  <a:pt x="244548" y="288851"/>
                  <a:pt x="251637" y="194930"/>
                  <a:pt x="233916" y="148856"/>
                </a:cubicBezTo>
                <a:cubicBezTo>
                  <a:pt x="216195" y="102782"/>
                  <a:pt x="166577" y="88605"/>
                  <a:pt x="127591" y="63796"/>
                </a:cubicBezTo>
                <a:cubicBezTo>
                  <a:pt x="88605" y="38987"/>
                  <a:pt x="44302" y="19493"/>
                  <a:pt x="0" y="0"/>
                </a:cubicBez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63375" y="4132441"/>
                <a:ext cx="4575868" cy="858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𝑅𝑒𝑡𝑒𝑛𝑡𝑖𝑜𝑛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𝐿𝑜𝑎𝑑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𝐿𝑜𝑎𝑑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𝑆𝑢𝑟𝑓𝑎𝑐𝑒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𝐴𝑟𝑒𝑎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5" y="4132441"/>
                <a:ext cx="4575868" cy="8583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7095603" y="3403261"/>
            <a:ext cx="125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Deer Lodge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5805" y="2618416"/>
            <a:ext cx="205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above Little Black Ft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3256" y="2790484"/>
            <a:ext cx="1738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Reach: 9 to 10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 km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11 m width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16 </a:t>
            </a:r>
            <a:r>
              <a:rPr lang="en-US" dirty="0" err="1" smtClean="0">
                <a:solidFill>
                  <a:schemeClr val="bg1"/>
                </a:solidFill>
              </a:rPr>
              <a:t>hr</a:t>
            </a:r>
            <a:r>
              <a:rPr lang="en-US" dirty="0" smtClean="0">
                <a:solidFill>
                  <a:schemeClr val="bg1"/>
                </a:solidFill>
              </a:rPr>
              <a:t> travel time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" y="667364"/>
            <a:ext cx="8952271" cy="55232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04975" y="1476387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95950" y="5114925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6274" y="4703369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66569" y="686414"/>
            <a:ext cx="1815505" cy="193899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Upper Clark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Fork River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OU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spect="1"/>
          </p:cNvSpPr>
          <p:nvPr/>
        </p:nvSpPr>
        <p:spPr>
          <a:xfrm>
            <a:off x="2202350" y="1446208"/>
            <a:ext cx="2053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Milltown Dam OU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18558819">
            <a:off x="1972593" y="1647191"/>
            <a:ext cx="23058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17530" y="716133"/>
            <a:ext cx="8752717" cy="570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874653"/>
              </p:ext>
            </p:extLst>
          </p:nvPr>
        </p:nvGraphicFramePr>
        <p:xfrm>
          <a:off x="217530" y="769350"/>
          <a:ext cx="8372475" cy="389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SPW 12.0 Graph" r:id="rId3" imgW="7124756" imgH="3314700" progId="SigmaPlotGraphicObject.11">
                  <p:embed/>
                </p:oleObj>
              </mc:Choice>
              <mc:Fallback>
                <p:oleObj name="SPW 12.0 Graph" r:id="rId3" imgW="7124756" imgH="3314700" progId="SigmaPlotGraphicObjec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530" y="769350"/>
                        <a:ext cx="8372475" cy="38957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3" name="TextBox 212"/>
          <p:cNvSpPr txBox="1"/>
          <p:nvPr/>
        </p:nvSpPr>
        <p:spPr>
          <a:xfrm>
            <a:off x="25324" y="192913"/>
            <a:ext cx="9108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 uptake fluxes – mass-balance and enrichment approaches</a:t>
            </a:r>
          </a:p>
        </p:txBody>
      </p:sp>
      <p:sp>
        <p:nvSpPr>
          <p:cNvPr id="3" name="TextBox 2"/>
          <p:cNvSpPr txBox="1">
            <a:spLocks noChangeAspect="1"/>
          </p:cNvSpPr>
          <p:nvPr/>
        </p:nvSpPr>
        <p:spPr>
          <a:xfrm rot="1800000">
            <a:off x="2145425" y="4717583"/>
            <a:ext cx="1990673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     Burns 1998</a:t>
            </a:r>
          </a:p>
          <a:p>
            <a:pPr>
              <a:lnSpc>
                <a:spcPts val="1600"/>
              </a:lnSpc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Neversink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River, NY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 rot="1800000">
            <a:off x="3584448" y="5022862"/>
            <a:ext cx="2790764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 smtClean="0">
                <a:solidFill>
                  <a:srgbClr val="A50021"/>
                </a:solidFill>
              </a:rPr>
              <a:t>       James 2008, 2010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solidFill>
                  <a:srgbClr val="A50021"/>
                </a:solidFill>
              </a:rPr>
              <a:t>Mississippi River, backwater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 rot="1800000">
            <a:off x="4820947" y="4834223"/>
            <a:ext cx="203363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  Marti et al. 1997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Sycamore Creek, AZ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 rot="1800000">
            <a:off x="7336666" y="4794282"/>
            <a:ext cx="183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UCFR, Reach 9-10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 rot="1800000">
            <a:off x="6112472" y="4717584"/>
            <a:ext cx="1569660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 smtClean="0"/>
              <a:t>      Ensign and </a:t>
            </a:r>
          </a:p>
          <a:p>
            <a:pPr>
              <a:lnSpc>
                <a:spcPts val="1600"/>
              </a:lnSpc>
            </a:pPr>
            <a:r>
              <a:rPr lang="en-US" dirty="0" smtClean="0"/>
              <a:t>Doyle 2006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50694" y="1613564"/>
            <a:ext cx="1435865" cy="456765"/>
            <a:chOff x="2372264" y="2019016"/>
            <a:chExt cx="1435865" cy="456765"/>
          </a:xfrm>
        </p:grpSpPr>
        <p:sp>
          <p:nvSpPr>
            <p:cNvPr id="4" name="TextBox 3"/>
            <p:cNvSpPr txBox="1"/>
            <p:nvPr/>
          </p:nvSpPr>
          <p:spPr>
            <a:xfrm>
              <a:off x="2372264" y="2044894"/>
              <a:ext cx="5020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low</a:t>
              </a:r>
            </a:p>
            <a:p>
              <a:r>
                <a:rPr lang="en-US" sz="1100" dirty="0" smtClean="0"/>
                <a:t>order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06068" y="2019016"/>
              <a:ext cx="5020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high</a:t>
              </a:r>
            </a:p>
            <a:p>
              <a:r>
                <a:rPr lang="en-US" sz="1100" dirty="0" smtClean="0"/>
                <a:t>order</a:t>
              </a:r>
              <a:endParaRPr lang="en-US" sz="11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91299" y="2261950"/>
            <a:ext cx="787845" cy="874086"/>
            <a:chOff x="4541670" y="2607020"/>
            <a:chExt cx="787845" cy="874086"/>
          </a:xfrm>
        </p:grpSpPr>
        <p:sp>
          <p:nvSpPr>
            <p:cNvPr id="18" name="TextBox 17"/>
            <p:cNvSpPr txBox="1"/>
            <p:nvPr/>
          </p:nvSpPr>
          <p:spPr>
            <a:xfrm>
              <a:off x="4541670" y="2607020"/>
              <a:ext cx="4683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early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26841" y="3219496"/>
              <a:ext cx="4026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mid</a:t>
              </a:r>
              <a:endParaRPr lang="en-US" sz="11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42349" y="2790125"/>
            <a:ext cx="901210" cy="261610"/>
            <a:chOff x="5649155" y="3219496"/>
            <a:chExt cx="901210" cy="261610"/>
          </a:xfrm>
        </p:grpSpPr>
        <p:sp>
          <p:nvSpPr>
            <p:cNvPr id="20" name="TextBox 19"/>
            <p:cNvSpPr txBox="1"/>
            <p:nvPr/>
          </p:nvSpPr>
          <p:spPr>
            <a:xfrm>
              <a:off x="5649155" y="3219496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sum</a:t>
              </a:r>
              <a:endParaRPr lang="en-US" sz="11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90971" y="3219496"/>
              <a:ext cx="3593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fall</a:t>
              </a:r>
              <a:endParaRPr lang="en-US" sz="11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0273" y="2543579"/>
            <a:ext cx="789960" cy="1045156"/>
            <a:chOff x="6633924" y="2840417"/>
            <a:chExt cx="789960" cy="1045156"/>
          </a:xfrm>
        </p:grpSpPr>
        <p:sp>
          <p:nvSpPr>
            <p:cNvPr id="22" name="TextBox 21"/>
            <p:cNvSpPr txBox="1"/>
            <p:nvPr/>
          </p:nvSpPr>
          <p:spPr>
            <a:xfrm>
              <a:off x="6633924" y="3623963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r>
                <a:rPr lang="en-US" sz="1100" baseline="30000" dirty="0" smtClean="0"/>
                <a:t>st</a:t>
              </a:r>
              <a:endParaRPr lang="en-US" sz="1100" baseline="30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99911" y="3582568"/>
              <a:ext cx="332142" cy="20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aseline="30000" dirty="0" smtClean="0"/>
                <a:t>2nd</a:t>
              </a:r>
              <a:endParaRPr lang="en-US" sz="1100" baseline="30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65982" y="3326382"/>
              <a:ext cx="3385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</a:t>
              </a:r>
              <a:r>
                <a:rPr lang="en-US" sz="1100" baseline="30000" dirty="0" smtClean="0"/>
                <a:t>rd</a:t>
              </a:r>
              <a:endParaRPr lang="en-US" sz="1100" baseline="30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09374" y="2840417"/>
              <a:ext cx="314510" cy="20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aseline="30000" dirty="0" smtClean="0"/>
                <a:t>4th</a:t>
              </a:r>
              <a:endParaRPr lang="en-US" sz="1100" baseline="300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73820" y="2532228"/>
            <a:ext cx="2297653" cy="2984386"/>
            <a:chOff x="6673820" y="2527894"/>
            <a:chExt cx="2297653" cy="2984386"/>
          </a:xfrm>
        </p:grpSpPr>
        <p:sp>
          <p:nvSpPr>
            <p:cNvPr id="29" name="Freeform 28"/>
            <p:cNvSpPr/>
            <p:nvPr/>
          </p:nvSpPr>
          <p:spPr>
            <a:xfrm>
              <a:off x="6737231" y="4477110"/>
              <a:ext cx="2234242" cy="1035170"/>
            </a:xfrm>
            <a:custGeom>
              <a:avLst/>
              <a:gdLst>
                <a:gd name="connsiteX0" fmla="*/ 0 w 2251495"/>
                <a:gd name="connsiteY0" fmla="*/ 0 h 3079630"/>
                <a:gd name="connsiteX1" fmla="*/ 17253 w 2251495"/>
                <a:gd name="connsiteY1" fmla="*/ 2061713 h 3079630"/>
                <a:gd name="connsiteX2" fmla="*/ 1647646 w 2251495"/>
                <a:gd name="connsiteY2" fmla="*/ 2958860 h 3079630"/>
                <a:gd name="connsiteX3" fmla="*/ 2251495 w 2251495"/>
                <a:gd name="connsiteY3" fmla="*/ 3079630 h 3079630"/>
                <a:gd name="connsiteX4" fmla="*/ 2242868 w 2251495"/>
                <a:gd name="connsiteY4" fmla="*/ 2674189 h 3079630"/>
                <a:gd name="connsiteX5" fmla="*/ 1380227 w 2251495"/>
                <a:gd name="connsiteY5" fmla="*/ 2044460 h 3079630"/>
                <a:gd name="connsiteX6" fmla="*/ 51759 w 2251495"/>
                <a:gd name="connsiteY6" fmla="*/ 2018581 h 3079630"/>
                <a:gd name="connsiteX0" fmla="*/ 0 w 2234242"/>
                <a:gd name="connsiteY0" fmla="*/ 43132 h 1061049"/>
                <a:gd name="connsiteX1" fmla="*/ 1630393 w 2234242"/>
                <a:gd name="connsiteY1" fmla="*/ 940279 h 1061049"/>
                <a:gd name="connsiteX2" fmla="*/ 2234242 w 2234242"/>
                <a:gd name="connsiteY2" fmla="*/ 1061049 h 1061049"/>
                <a:gd name="connsiteX3" fmla="*/ 2225615 w 2234242"/>
                <a:gd name="connsiteY3" fmla="*/ 655608 h 1061049"/>
                <a:gd name="connsiteX4" fmla="*/ 1362974 w 2234242"/>
                <a:gd name="connsiteY4" fmla="*/ 25879 h 1061049"/>
                <a:gd name="connsiteX5" fmla="*/ 34506 w 2234242"/>
                <a:gd name="connsiteY5" fmla="*/ 0 h 1061049"/>
                <a:gd name="connsiteX0" fmla="*/ 0 w 2234242"/>
                <a:gd name="connsiteY0" fmla="*/ 17253 h 1035170"/>
                <a:gd name="connsiteX1" fmla="*/ 1630393 w 2234242"/>
                <a:gd name="connsiteY1" fmla="*/ 914400 h 1035170"/>
                <a:gd name="connsiteX2" fmla="*/ 2234242 w 2234242"/>
                <a:gd name="connsiteY2" fmla="*/ 1035170 h 1035170"/>
                <a:gd name="connsiteX3" fmla="*/ 2225615 w 2234242"/>
                <a:gd name="connsiteY3" fmla="*/ 629729 h 1035170"/>
                <a:gd name="connsiteX4" fmla="*/ 1362974 w 2234242"/>
                <a:gd name="connsiteY4" fmla="*/ 0 h 1035170"/>
                <a:gd name="connsiteX5" fmla="*/ 17253 w 2234242"/>
                <a:gd name="connsiteY5" fmla="*/ 17253 h 103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4242" h="1035170">
                  <a:moveTo>
                    <a:pt x="0" y="17253"/>
                  </a:moveTo>
                  <a:lnTo>
                    <a:pt x="1630393" y="914400"/>
                  </a:lnTo>
                  <a:lnTo>
                    <a:pt x="2234242" y="1035170"/>
                  </a:lnTo>
                  <a:lnTo>
                    <a:pt x="2225615" y="629729"/>
                  </a:lnTo>
                  <a:lnTo>
                    <a:pt x="1362974" y="0"/>
                  </a:lnTo>
                  <a:lnTo>
                    <a:pt x="17253" y="172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673820" y="2527894"/>
              <a:ext cx="1352098" cy="1905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6310218" y="829340"/>
            <a:ext cx="2475087" cy="1215111"/>
            <a:chOff x="6310218" y="829340"/>
            <a:chExt cx="2475087" cy="1215111"/>
          </a:xfrm>
        </p:grpSpPr>
        <p:sp>
          <p:nvSpPr>
            <p:cNvPr id="234" name="Rectangle 233"/>
            <p:cNvSpPr/>
            <p:nvPr/>
          </p:nvSpPr>
          <p:spPr>
            <a:xfrm>
              <a:off x="6310218" y="829340"/>
              <a:ext cx="2475087" cy="12151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6412947" y="980523"/>
              <a:ext cx="2186817" cy="848484"/>
              <a:chOff x="6390233" y="1006401"/>
              <a:chExt cx="2186817" cy="848484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6390233" y="1244232"/>
                <a:ext cx="1508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A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= 0.45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GPP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390233" y="1006401"/>
                <a:ext cx="21868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GPP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= 3-8 gO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2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m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-2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d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-1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90233" y="1485553"/>
                <a:ext cx="1388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C:N = 106:16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7" name="Group 236"/>
          <p:cNvGrpSpPr/>
          <p:nvPr/>
        </p:nvGrpSpPr>
        <p:grpSpPr>
          <a:xfrm>
            <a:off x="1796902" y="2532228"/>
            <a:ext cx="6379535" cy="628121"/>
            <a:chOff x="1796902" y="2532228"/>
            <a:chExt cx="6379535" cy="628121"/>
          </a:xfrm>
        </p:grpSpPr>
        <p:cxnSp>
          <p:nvCxnSpPr>
            <p:cNvPr id="225" name="Straight Arrow Connector 224"/>
            <p:cNvCxnSpPr/>
            <p:nvPr/>
          </p:nvCxnSpPr>
          <p:spPr>
            <a:xfrm>
              <a:off x="1796902" y="3160349"/>
              <a:ext cx="6379535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796902" y="2532228"/>
              <a:ext cx="6379535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09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M:\Admin\societies\NWSA\2014\IMG_0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8" y="323696"/>
            <a:ext cx="8361274" cy="62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2" b="44990"/>
          <a:stretch/>
        </p:blipFill>
        <p:spPr>
          <a:xfrm>
            <a:off x="446227" y="287861"/>
            <a:ext cx="5431510" cy="63067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26864" y="830407"/>
            <a:ext cx="1811073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reen algae </a:t>
            </a:r>
          </a:p>
          <a:p>
            <a:r>
              <a:rPr lang="en-US" i="1" dirty="0" err="1" smtClean="0"/>
              <a:t>Cladophora</a:t>
            </a:r>
            <a:r>
              <a:rPr lang="en-US" i="1" dirty="0" smtClean="0"/>
              <a:t> </a:t>
            </a:r>
            <a:r>
              <a:rPr lang="en-US" dirty="0" smtClean="0"/>
              <a:t>et al.</a:t>
            </a:r>
            <a:endParaRPr lang="en-US" dirty="0"/>
          </a:p>
          <a:p>
            <a:r>
              <a:rPr lang="en-US" dirty="0" smtClean="0"/>
              <a:t>- up to 1 g </a:t>
            </a:r>
            <a:r>
              <a:rPr lang="en-US" dirty="0" err="1" smtClean="0"/>
              <a:t>chl</a:t>
            </a:r>
            <a:r>
              <a:rPr lang="en-US" dirty="0" smtClean="0"/>
              <a:t>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09673" y="3360954"/>
            <a:ext cx="4022484" cy="3037061"/>
            <a:chOff x="609673" y="3360954"/>
            <a:chExt cx="4022484" cy="3037061"/>
          </a:xfrm>
        </p:grpSpPr>
        <p:pic>
          <p:nvPicPr>
            <p:cNvPr id="8194" name="Picture 2" descr="M:\Admin\societies\NWSA\2014\IMG_040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3" y="3381152"/>
              <a:ext cx="4022484" cy="301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501250" y="3360954"/>
              <a:ext cx="1766317" cy="646331"/>
            </a:xfrm>
            <a:prstGeom prst="rect">
              <a:avLst/>
            </a:prstGeom>
            <a:solidFill>
              <a:srgbClr val="00666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Bluegreen</a:t>
              </a:r>
              <a:r>
                <a:rPr lang="en-US" dirty="0" smtClean="0"/>
                <a:t> algae</a:t>
              </a:r>
            </a:p>
            <a:p>
              <a:r>
                <a:rPr lang="en-US" i="1" dirty="0" err="1" smtClean="0"/>
                <a:t>Nostoc</a:t>
              </a:r>
              <a:r>
                <a:rPr lang="en-US" i="1" dirty="0" smtClean="0"/>
                <a:t> = N-fixers</a:t>
              </a:r>
              <a:endParaRPr lang="en-US" i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01250" y="5874795"/>
              <a:ext cx="1201419" cy="523220"/>
            </a:xfrm>
            <a:prstGeom prst="rect">
              <a:avLst/>
            </a:prstGeom>
            <a:solidFill>
              <a:srgbClr val="006666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i="1" dirty="0" err="1" smtClean="0"/>
                <a:t>Nostoc</a:t>
              </a:r>
              <a:endParaRPr lang="en-US" sz="2800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327" y="3549211"/>
              <a:ext cx="1201419" cy="523220"/>
            </a:xfrm>
            <a:prstGeom prst="rect">
              <a:avLst/>
            </a:prstGeom>
            <a:solidFill>
              <a:srgbClr val="006666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i="1" dirty="0" err="1" smtClean="0"/>
                <a:t>Nostoc</a:t>
              </a:r>
              <a:endParaRPr lang="en-US" sz="2800" i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160693" y="4038470"/>
              <a:ext cx="303171" cy="214634"/>
            </a:xfrm>
            <a:prstGeom prst="straightConnector1">
              <a:avLst/>
            </a:prstGeom>
            <a:ln w="28575">
              <a:solidFill>
                <a:srgbClr val="0066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518312" y="4072431"/>
              <a:ext cx="409434" cy="361346"/>
            </a:xfrm>
            <a:prstGeom prst="straightConnector1">
              <a:avLst/>
            </a:prstGeom>
            <a:ln w="28575">
              <a:solidFill>
                <a:srgbClr val="0066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649684" y="3596373"/>
            <a:ext cx="4169773" cy="2801642"/>
            <a:chOff x="4649684" y="1610217"/>
            <a:chExt cx="4169773" cy="28016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04" t="23812" b="33147"/>
            <a:stretch/>
          </p:blipFill>
          <p:spPr>
            <a:xfrm>
              <a:off x="7298622" y="1610217"/>
              <a:ext cx="1520835" cy="280164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890" b="54863"/>
            <a:stretch/>
          </p:blipFill>
          <p:spPr>
            <a:xfrm>
              <a:off x="4649684" y="1610217"/>
              <a:ext cx="2638563" cy="2801642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5070143" y="5111453"/>
            <a:ext cx="736979" cy="8478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5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596"/>
            <a:ext cx="9144000" cy="3300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9185" y="188267"/>
            <a:ext cx="7413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Based on limited data (n = 4), a relationship exist between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ecosystem function (i.e. GPP) and microbial diversity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across river systems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47875" y="2686050"/>
            <a:ext cx="5886450" cy="4010025"/>
            <a:chOff x="2047875" y="2686050"/>
            <a:chExt cx="5886450" cy="4010025"/>
          </a:xfrm>
        </p:grpSpPr>
        <p:grpSp>
          <p:nvGrpSpPr>
            <p:cNvPr id="5" name="Group 4"/>
            <p:cNvGrpSpPr/>
            <p:nvPr/>
          </p:nvGrpSpPr>
          <p:grpSpPr>
            <a:xfrm>
              <a:off x="2047875" y="2686050"/>
              <a:ext cx="5886450" cy="4010025"/>
              <a:chOff x="2047875" y="2686050"/>
              <a:chExt cx="5886450" cy="401002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047875" y="2686050"/>
                <a:ext cx="5886450" cy="401002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what about links </a:t>
                </a:r>
              </a:p>
              <a:p>
                <a:pPr algn="ctr"/>
                <a:r>
                  <a:rPr lang="en-US" dirty="0" smtClean="0"/>
                  <a:t>                 among diversity, N fixation, and GPP</a:t>
                </a:r>
              </a:p>
              <a:p>
                <a:pPr algn="ctr"/>
                <a:r>
                  <a:rPr lang="en-US" dirty="0" smtClean="0"/>
                  <a:t>for the UCFR?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48075" y="6210300"/>
                <a:ext cx="23990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cyanobacterial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diversity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103937" y="4095750"/>
                <a:ext cx="121969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   N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fixation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&amp;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algal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production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3299174" y="3133725"/>
              <a:ext cx="3873322" cy="3076575"/>
            </a:xfrm>
            <a:custGeom>
              <a:avLst/>
              <a:gdLst>
                <a:gd name="connsiteX0" fmla="*/ 0 w 1790700"/>
                <a:gd name="connsiteY0" fmla="*/ 0 h 1057275"/>
                <a:gd name="connsiteX1" fmla="*/ 0 w 1790700"/>
                <a:gd name="connsiteY1" fmla="*/ 1057275 h 1057275"/>
                <a:gd name="connsiteX2" fmla="*/ 1790700 w 1790700"/>
                <a:gd name="connsiteY2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700" h="1057275">
                  <a:moveTo>
                    <a:pt x="0" y="0"/>
                  </a:moveTo>
                  <a:lnTo>
                    <a:pt x="0" y="1057275"/>
                  </a:lnTo>
                  <a:lnTo>
                    <a:pt x="1790700" y="10572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71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6471" y="391180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Conclusions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779" y="1790076"/>
            <a:ext cx="84773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Improved floodplain conditions and reduced loading from Butte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should help with N and P concentration declines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Seasonal variation in bioavailable forms of N and P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(i.e., nitrate and phosphate) are important determinants of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river functioning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bg1"/>
                </a:solidFill>
              </a:rPr>
              <a:t>Bluegreen</a:t>
            </a:r>
            <a:r>
              <a:rPr lang="en-US" sz="2400" dirty="0" smtClean="0">
                <a:solidFill>
                  <a:schemeClr val="bg1"/>
                </a:solidFill>
              </a:rPr>
              <a:t> algae and N-fixation may have a strong influence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on river ecosystem structure and function and associated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water quality issues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203" y="574641"/>
            <a:ext cx="678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Nutrients in the Upper Clark Fork River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284" y="2083411"/>
            <a:ext cx="74587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800" dirty="0">
                <a:solidFill>
                  <a:schemeClr val="bg1"/>
                </a:solidFill>
              </a:rPr>
              <a:t>How </a:t>
            </a:r>
            <a:r>
              <a:rPr lang="en-US" sz="2800" dirty="0" smtClean="0">
                <a:solidFill>
                  <a:schemeClr val="bg1"/>
                </a:solidFill>
              </a:rPr>
              <a:t>do the forms and abundances of nutrients influence the UCFR biota and processes?</a:t>
            </a:r>
          </a:p>
          <a:p>
            <a:pPr marL="231775" indent="-231775"/>
            <a:endParaRPr lang="en-US" sz="2800" dirty="0">
              <a:solidFill>
                <a:schemeClr val="bg1"/>
              </a:solidFill>
            </a:endParaRPr>
          </a:p>
          <a:p>
            <a:pPr marL="231775" indent="-231775"/>
            <a:r>
              <a:rPr lang="en-US" sz="2800" dirty="0" smtClean="0">
                <a:solidFill>
                  <a:schemeClr val="bg1"/>
                </a:solidFill>
              </a:rPr>
              <a:t>How will changes associated with floodplain restoration and waster water processing alter these relationships?</a:t>
            </a:r>
          </a:p>
          <a:p>
            <a:pPr marL="231775" indent="-231775"/>
            <a:endParaRPr lang="en-US" sz="2800" dirty="0">
              <a:solidFill>
                <a:schemeClr val="bg1"/>
              </a:solidFill>
            </a:endParaRPr>
          </a:p>
          <a:p>
            <a:pPr marL="231775" indent="-231775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1" b="17801"/>
          <a:stretch/>
        </p:blipFill>
        <p:spPr>
          <a:xfrm>
            <a:off x="437322" y="650612"/>
            <a:ext cx="8181892" cy="549574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13859" y="1086773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61720" y="5531552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89524" y="5312136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8151" y="113528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Missoula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9541" y="4858718"/>
            <a:ext cx="112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Anaconda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4254" y="5620327"/>
            <a:ext cx="69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7296" y="105666"/>
            <a:ext cx="5249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USGS Flow Gauges Along the UCFR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2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1" b="17801"/>
          <a:stretch/>
        </p:blipFill>
        <p:spPr>
          <a:xfrm>
            <a:off x="437322" y="650612"/>
            <a:ext cx="8181892" cy="54957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13859" y="1086773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61720" y="5531552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89524" y="5312136"/>
            <a:ext cx="171450" cy="1619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8151" y="113528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Missoula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9541" y="4858718"/>
            <a:ext cx="112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Anaconda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4254" y="5620327"/>
            <a:ext cx="69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727" y="105666"/>
            <a:ext cx="7810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Voluntary Nutrient Reduction Program (VNRP) sites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8993" y="3303388"/>
            <a:ext cx="2647263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River Q &amp; </a:t>
            </a:r>
            <a:r>
              <a:rPr lang="en-US" dirty="0" smtClean="0">
                <a:solidFill>
                  <a:srgbClr val="FFFF00"/>
                </a:solidFill>
              </a:rPr>
              <a:t>water chemistry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00"/>
                </a:solidFill>
              </a:rPr>
              <a:t>N &amp; </a:t>
            </a:r>
            <a:r>
              <a:rPr lang="en-US" dirty="0" smtClean="0">
                <a:solidFill>
                  <a:srgbClr val="FFFF00"/>
                </a:solidFill>
              </a:rPr>
              <a:t>P)</a:t>
            </a:r>
            <a:r>
              <a:rPr lang="en-US" dirty="0" smtClean="0"/>
              <a:t>: 1984 – 2014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021177" y="1290860"/>
            <a:ext cx="4186032" cy="3699893"/>
            <a:chOff x="3021177" y="1290860"/>
            <a:chExt cx="4186032" cy="3699893"/>
          </a:xfrm>
        </p:grpSpPr>
        <p:sp>
          <p:nvSpPr>
            <p:cNvPr id="11" name="TextBox 10"/>
            <p:cNvSpPr txBox="1"/>
            <p:nvPr/>
          </p:nvSpPr>
          <p:spPr>
            <a:xfrm>
              <a:off x="6788505" y="46214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7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92680" y="362655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9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88505" y="28950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95974" y="250928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03904" y="17338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21177" y="12908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13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8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1" b="17801"/>
          <a:stretch/>
        </p:blipFill>
        <p:spPr>
          <a:xfrm>
            <a:off x="884997" y="589133"/>
            <a:ext cx="8181892" cy="54957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775" y="4358"/>
            <a:ext cx="899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UCFR Discharge Record (1984-2013): a gaining river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73" name="Picture 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 r="14543" b="15349"/>
          <a:stretch/>
        </p:blipFill>
        <p:spPr bwMode="auto">
          <a:xfrm>
            <a:off x="277762" y="2461700"/>
            <a:ext cx="6047504" cy="395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762" y="6381750"/>
            <a:ext cx="60580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Jan                Apr               Jul         Sep             Dec   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662655" y="1058477"/>
            <a:ext cx="5518933" cy="3751316"/>
            <a:chOff x="3662655" y="1058477"/>
            <a:chExt cx="5518933" cy="3751316"/>
          </a:xfrm>
        </p:grpSpPr>
        <p:sp>
          <p:nvSpPr>
            <p:cNvPr id="13" name="TextBox 12"/>
            <p:cNvSpPr txBox="1"/>
            <p:nvPr/>
          </p:nvSpPr>
          <p:spPr>
            <a:xfrm>
              <a:off x="7615454" y="4387300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Galen (7)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15454" y="3077471"/>
              <a:ext cx="1566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Deer Lodge (9)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07809" y="2524794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Garrison (10)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31816" y="1918132"/>
              <a:ext cx="1691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Drummond (11)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47542" y="1503925"/>
              <a:ext cx="1311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Gold Cr (12)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32254" y="1058477"/>
              <a:ext cx="1140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Turah</a:t>
              </a:r>
              <a:r>
                <a:rPr lang="en-US" dirty="0" smtClean="0">
                  <a:solidFill>
                    <a:schemeClr val="bg1"/>
                  </a:solidFill>
                </a:rPr>
                <a:t> (13)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376192" y="2892805"/>
              <a:ext cx="1879772" cy="1916988"/>
              <a:chOff x="5981268" y="1728101"/>
              <a:chExt cx="1879772" cy="1916988"/>
            </a:xfrm>
          </p:grpSpPr>
          <p:grpSp>
            <p:nvGrpSpPr>
              <p:cNvPr id="24" name="Group 23"/>
              <p:cNvGrpSpPr>
                <a:grpSpLocks noChangeAspect="1"/>
              </p:cNvGrpSpPr>
              <p:nvPr/>
            </p:nvGrpSpPr>
            <p:grpSpPr>
              <a:xfrm>
                <a:off x="5981268" y="1849674"/>
                <a:ext cx="126187" cy="1673843"/>
                <a:chOff x="5981268" y="1849674"/>
                <a:chExt cx="105156" cy="1394869"/>
              </a:xfrm>
            </p:grpSpPr>
            <p:sp>
              <p:nvSpPr>
                <p:cNvPr id="31" name="Oval 30"/>
                <p:cNvSpPr>
                  <a:spLocks noChangeAspect="1"/>
                </p:cNvSpPr>
                <p:nvPr/>
              </p:nvSpPr>
              <p:spPr>
                <a:xfrm>
                  <a:off x="5981268" y="1849674"/>
                  <a:ext cx="105156" cy="105156"/>
                </a:xfrm>
                <a:prstGeom prst="ellipse">
                  <a:avLst/>
                </a:prstGeom>
                <a:solidFill>
                  <a:srgbClr val="66FF33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32" name="Oval 31"/>
                <p:cNvSpPr>
                  <a:spLocks noChangeAspect="1"/>
                </p:cNvSpPr>
                <p:nvPr/>
              </p:nvSpPr>
              <p:spPr>
                <a:xfrm>
                  <a:off x="5981268" y="2107617"/>
                  <a:ext cx="105156" cy="105156"/>
                </a:xfrm>
                <a:prstGeom prst="ellipse">
                  <a:avLst/>
                </a:prstGeom>
                <a:solidFill>
                  <a:srgbClr val="8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33" name="Oval 32"/>
                <p:cNvSpPr>
                  <a:spLocks noChangeAspect="1"/>
                </p:cNvSpPr>
                <p:nvPr/>
              </p:nvSpPr>
              <p:spPr>
                <a:xfrm>
                  <a:off x="5981268" y="2365560"/>
                  <a:ext cx="105156" cy="105156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34" name="Oval 33"/>
                <p:cNvSpPr>
                  <a:spLocks noChangeAspect="1"/>
                </p:cNvSpPr>
                <p:nvPr/>
              </p:nvSpPr>
              <p:spPr>
                <a:xfrm>
                  <a:off x="5981268" y="2623503"/>
                  <a:ext cx="105156" cy="10515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35" name="Oval 34"/>
                <p:cNvSpPr>
                  <a:spLocks noChangeAspect="1"/>
                </p:cNvSpPr>
                <p:nvPr/>
              </p:nvSpPr>
              <p:spPr>
                <a:xfrm>
                  <a:off x="5981268" y="2881446"/>
                  <a:ext cx="105156" cy="105156"/>
                </a:xfrm>
                <a:prstGeom prst="ellipse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36" name="Oval 35"/>
                <p:cNvSpPr>
                  <a:spLocks noChangeAspect="1"/>
                </p:cNvSpPr>
                <p:nvPr/>
              </p:nvSpPr>
              <p:spPr>
                <a:xfrm>
                  <a:off x="5981268" y="3139387"/>
                  <a:ext cx="105156" cy="105156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6169551" y="3275757"/>
                <a:ext cx="1042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Galen (7)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69551" y="2966228"/>
                <a:ext cx="15661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Deer Lodge (9)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169551" y="2656696"/>
                <a:ext cx="1415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Garrison (10)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169551" y="2347164"/>
                <a:ext cx="1691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Drummond (11)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69551" y="2037633"/>
                <a:ext cx="1311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Gold Cr (12)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169551" y="1728101"/>
                <a:ext cx="1140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Turah</a:t>
                </a:r>
                <a:r>
                  <a:rPr lang="en-US" dirty="0" smtClean="0"/>
                  <a:t> (13)</a:t>
                </a:r>
                <a:endParaRPr lang="en-US" dirty="0"/>
              </a:p>
            </p:txBody>
          </p:sp>
        </p:grp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7384213" y="4444816"/>
              <a:ext cx="155448" cy="15544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7460006" y="3202336"/>
              <a:ext cx="155448" cy="155448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7252361" y="2693508"/>
              <a:ext cx="155448" cy="155448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6525413" y="2141541"/>
              <a:ext cx="155448" cy="155448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152358" y="1610867"/>
              <a:ext cx="155448" cy="15544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3662655" y="1243143"/>
              <a:ext cx="155448" cy="155448"/>
            </a:xfrm>
            <a:prstGeom prst="ellipse">
              <a:avLst/>
            </a:prstGeom>
            <a:solidFill>
              <a:srgbClr val="66FF33"/>
            </a:solidFill>
            <a:ln w="635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979777" y="2894126"/>
            <a:ext cx="585417" cy="3351380"/>
            <a:chOff x="1979777" y="2894126"/>
            <a:chExt cx="585417" cy="3351380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2295525" y="2894126"/>
              <a:ext cx="0" cy="33513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979777" y="3633441"/>
              <a:ext cx="5854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+∆Q</a:t>
              </a:r>
              <a:endParaRPr lang="en-US" dirty="0"/>
            </a:p>
          </p:txBody>
        </p:sp>
      </p:grpSp>
      <p:sp>
        <p:nvSpPr>
          <p:cNvPr id="4" name="Freeform 3"/>
          <p:cNvSpPr/>
          <p:nvPr/>
        </p:nvSpPr>
        <p:spPr>
          <a:xfrm>
            <a:off x="1367942" y="2604211"/>
            <a:ext cx="4857293" cy="3664915"/>
          </a:xfrm>
          <a:custGeom>
            <a:avLst/>
            <a:gdLst>
              <a:gd name="connsiteX0" fmla="*/ 0 w 4857293"/>
              <a:gd name="connsiteY0" fmla="*/ 0 h 3664915"/>
              <a:gd name="connsiteX1" fmla="*/ 0 w 4857293"/>
              <a:gd name="connsiteY1" fmla="*/ 3657600 h 3664915"/>
              <a:gd name="connsiteX2" fmla="*/ 4857293 w 4857293"/>
              <a:gd name="connsiteY2" fmla="*/ 3664915 h 366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7293" h="3664915">
                <a:moveTo>
                  <a:pt x="0" y="0"/>
                </a:moveTo>
                <a:lnTo>
                  <a:pt x="0" y="3657600"/>
                </a:lnTo>
                <a:lnTo>
                  <a:pt x="4857293" y="366491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861423" y="6269126"/>
            <a:ext cx="0" cy="112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70197" y="6269126"/>
            <a:ext cx="0" cy="112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981200" y="6269126"/>
            <a:ext cx="0" cy="112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861639" y="6269126"/>
            <a:ext cx="0" cy="112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749426" y="6269126"/>
            <a:ext cx="0" cy="112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3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50" y="142875"/>
            <a:ext cx="866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How have nutrient concentrations changed with time and space in the  UCFR?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3382" y="1509266"/>
            <a:ext cx="4676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Total Nitrogen (TN)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Nitrate-N (NO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-N)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3384" y="3023741"/>
            <a:ext cx="734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Total Phosphorus (TP)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Soluble Reactive Phosphorus (SRP ≈ PO</a:t>
            </a:r>
            <a:r>
              <a:rPr lang="en-US" sz="3200" baseline="-25000" dirty="0" smtClean="0">
                <a:solidFill>
                  <a:schemeClr val="bg1"/>
                </a:solidFill>
              </a:rPr>
              <a:t>4</a:t>
            </a:r>
            <a:r>
              <a:rPr lang="en-US" sz="3200" dirty="0" smtClean="0">
                <a:solidFill>
                  <a:schemeClr val="bg1"/>
                </a:solidFill>
              </a:rPr>
              <a:t>-P)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43382" y="1509266"/>
            <a:ext cx="3762375" cy="2119759"/>
            <a:chOff x="476249" y="2400300"/>
            <a:chExt cx="3762375" cy="2119759"/>
          </a:xfrm>
        </p:grpSpPr>
        <p:sp>
          <p:nvSpPr>
            <p:cNvPr id="5" name="Rectangle 4"/>
            <p:cNvSpPr/>
            <p:nvPr/>
          </p:nvSpPr>
          <p:spPr>
            <a:xfrm>
              <a:off x="476250" y="2400300"/>
              <a:ext cx="3295650" cy="53860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6249" y="3981450"/>
              <a:ext cx="3762375" cy="53860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6250" y="5457825"/>
            <a:ext cx="588597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&lt; 16 suggests limitation by N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	&gt; 16 suggests limitation by P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6250" y="4374579"/>
            <a:ext cx="8577105" cy="2217614"/>
            <a:chOff x="476250" y="4374579"/>
            <a:chExt cx="8577105" cy="2217614"/>
          </a:xfrm>
        </p:grpSpPr>
        <p:sp>
          <p:nvSpPr>
            <p:cNvPr id="8" name="TextBox 7"/>
            <p:cNvSpPr txBox="1"/>
            <p:nvPr/>
          </p:nvSpPr>
          <p:spPr>
            <a:xfrm>
              <a:off x="476250" y="4895850"/>
              <a:ext cx="6611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Atomic N:P ratio (Redfield’s  Ratio)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2" descr="M:\Admin\societies\NWSA\2014\IMG_043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2" t="41704" r="32543" b="41671"/>
            <a:stretch/>
          </p:blipFill>
          <p:spPr bwMode="auto">
            <a:xfrm>
              <a:off x="7353299" y="4374579"/>
              <a:ext cx="1276351" cy="104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277100" y="5514975"/>
              <a:ext cx="177625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Redfield’s ratio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describes the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relative abundance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of N &amp; P in algae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2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117622" y="478808"/>
            <a:ext cx="534714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723976" y="294142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2005-2009</a:t>
            </a:r>
            <a:endParaRPr lang="en-US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79596" y="217499"/>
            <a:ext cx="53471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3729840" y="32833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1998-2004</a:t>
            </a:r>
            <a:endParaRPr lang="en-US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07" name="Straight Connector 406"/>
          <p:cNvCxnSpPr/>
          <p:nvPr/>
        </p:nvCxnSpPr>
        <p:spPr>
          <a:xfrm>
            <a:off x="4193824" y="2695747"/>
            <a:ext cx="0" cy="5925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164725" y="2634692"/>
            <a:ext cx="2027515" cy="530250"/>
          </a:xfrm>
          <a:custGeom>
            <a:avLst/>
            <a:gdLst>
              <a:gd name="connsiteX0" fmla="*/ 0 w 664369"/>
              <a:gd name="connsiteY0" fmla="*/ 0 h 483394"/>
              <a:gd name="connsiteX1" fmla="*/ 223837 w 664369"/>
              <a:gd name="connsiteY1" fmla="*/ 128587 h 483394"/>
              <a:gd name="connsiteX2" fmla="*/ 445294 w 664369"/>
              <a:gd name="connsiteY2" fmla="*/ 252412 h 483394"/>
              <a:gd name="connsiteX3" fmla="*/ 664369 w 664369"/>
              <a:gd name="connsiteY3" fmla="*/ 483394 h 48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369" h="483394">
                <a:moveTo>
                  <a:pt x="0" y="0"/>
                </a:moveTo>
                <a:lnTo>
                  <a:pt x="223837" y="128587"/>
                </a:lnTo>
                <a:lnTo>
                  <a:pt x="445294" y="252412"/>
                </a:lnTo>
                <a:lnTo>
                  <a:pt x="664369" y="483394"/>
                </a:lnTo>
              </a:path>
            </a:pathLst>
          </a:cu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21216" y="2483160"/>
            <a:ext cx="0" cy="5214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49797" y="2361403"/>
            <a:ext cx="3202" cy="5530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67351" y="2113536"/>
            <a:ext cx="3202" cy="6583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150190" y="2381322"/>
            <a:ext cx="2034782" cy="574655"/>
          </a:xfrm>
          <a:custGeom>
            <a:avLst/>
            <a:gdLst>
              <a:gd name="connsiteX0" fmla="*/ 0 w 666750"/>
              <a:gd name="connsiteY0" fmla="*/ 0 h 523875"/>
              <a:gd name="connsiteX1" fmla="*/ 230982 w 666750"/>
              <a:gd name="connsiteY1" fmla="*/ 161925 h 523875"/>
              <a:gd name="connsiteX2" fmla="*/ 452438 w 666750"/>
              <a:gd name="connsiteY2" fmla="*/ 319087 h 523875"/>
              <a:gd name="connsiteX3" fmla="*/ 666750 w 666750"/>
              <a:gd name="connsiteY3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523875">
                <a:moveTo>
                  <a:pt x="0" y="0"/>
                </a:moveTo>
                <a:lnTo>
                  <a:pt x="230982" y="161925"/>
                </a:lnTo>
                <a:lnTo>
                  <a:pt x="452438" y="319087"/>
                </a:lnTo>
                <a:lnTo>
                  <a:pt x="666750" y="523875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826893" y="2006062"/>
            <a:ext cx="2681516" cy="1661023"/>
          </a:xfrm>
          <a:custGeom>
            <a:avLst/>
            <a:gdLst>
              <a:gd name="connsiteX0" fmla="*/ 0 w 1532534"/>
              <a:gd name="connsiteY0" fmla="*/ 0 h 1408176"/>
              <a:gd name="connsiteX1" fmla="*/ 0 w 1532534"/>
              <a:gd name="connsiteY1" fmla="*/ 1408176 h 1408176"/>
              <a:gd name="connsiteX2" fmla="*/ 1532534 w 1532534"/>
              <a:gd name="connsiteY2" fmla="*/ 1400861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2534" h="1408176">
                <a:moveTo>
                  <a:pt x="0" y="0"/>
                </a:moveTo>
                <a:lnTo>
                  <a:pt x="0" y="1408176"/>
                </a:lnTo>
                <a:lnTo>
                  <a:pt x="1532534" y="1400861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65585" y="34727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2097205" y="2113536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108591" y="2483160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108591" y="2777097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788042" y="2914490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788042" y="2627943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788042" y="2362490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57860" y="2482613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57860" y="2809069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57860" y="2984160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57860" y="3004643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30468" y="2698459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30468" y="3064180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130468" y="3288313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217445" y="2113308"/>
            <a:ext cx="53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5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27634" y="2587157"/>
            <a:ext cx="53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300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217445" y="3016065"/>
            <a:ext cx="53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50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1750275" y="3662703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750275" y="3211930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750275" y="2766944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750275" y="2308803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268129" y="2276836"/>
            <a:ext cx="976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Summer</a:t>
            </a:r>
          </a:p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Total N</a:t>
            </a:r>
          </a:p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el-GR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g/L)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99" name="Oval 398"/>
          <p:cNvSpPr>
            <a:spLocks noChangeAspect="1"/>
          </p:cNvSpPr>
          <p:nvPr/>
        </p:nvSpPr>
        <p:spPr>
          <a:xfrm>
            <a:off x="2114864" y="2330810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Oval 399"/>
          <p:cNvSpPr>
            <a:spLocks noChangeAspect="1"/>
          </p:cNvSpPr>
          <p:nvPr/>
        </p:nvSpPr>
        <p:spPr>
          <a:xfrm>
            <a:off x="2805106" y="2500889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Oval 400"/>
          <p:cNvSpPr>
            <a:spLocks noChangeAspect="1"/>
          </p:cNvSpPr>
          <p:nvPr/>
        </p:nvSpPr>
        <p:spPr>
          <a:xfrm>
            <a:off x="3474924" y="2679409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Oval 401"/>
          <p:cNvSpPr>
            <a:spLocks noChangeAspect="1"/>
          </p:cNvSpPr>
          <p:nvPr/>
        </p:nvSpPr>
        <p:spPr>
          <a:xfrm>
            <a:off x="4147532" y="2902478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/>
          <p:nvPr/>
        </p:nvSpPr>
        <p:spPr>
          <a:xfrm>
            <a:off x="3469730" y="2865069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Rectangle 403"/>
          <p:cNvSpPr/>
          <p:nvPr/>
        </p:nvSpPr>
        <p:spPr>
          <a:xfrm>
            <a:off x="4150124" y="3121565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Rectangle 404"/>
          <p:cNvSpPr/>
          <p:nvPr/>
        </p:nvSpPr>
        <p:spPr>
          <a:xfrm>
            <a:off x="2807698" y="2721490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/>
          <p:nvPr/>
        </p:nvSpPr>
        <p:spPr>
          <a:xfrm>
            <a:off x="2128247" y="2592492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Oval 408"/>
          <p:cNvSpPr>
            <a:spLocks noChangeAspect="1"/>
          </p:cNvSpPr>
          <p:nvPr/>
        </p:nvSpPr>
        <p:spPr>
          <a:xfrm>
            <a:off x="3277032" y="157464"/>
            <a:ext cx="120361" cy="120361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Rectangle 415"/>
          <p:cNvSpPr>
            <a:spLocks noChangeAspect="1"/>
          </p:cNvSpPr>
          <p:nvPr/>
        </p:nvSpPr>
        <p:spPr>
          <a:xfrm>
            <a:off x="3280403" y="412376"/>
            <a:ext cx="113620" cy="118180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TextBox 442"/>
          <p:cNvSpPr txBox="1"/>
          <p:nvPr/>
        </p:nvSpPr>
        <p:spPr>
          <a:xfrm>
            <a:off x="102528" y="6148544"/>
            <a:ext cx="1792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Modified from </a:t>
            </a:r>
          </a:p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Suplee</a:t>
            </a:r>
            <a:r>
              <a:rPr lang="en-US" sz="1600" dirty="0" smtClean="0">
                <a:solidFill>
                  <a:schemeClr val="bg1"/>
                </a:solidFill>
              </a:rPr>
              <a:t> et al. (2012)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312" name="Straight Connector 311"/>
          <p:cNvCxnSpPr/>
          <p:nvPr/>
        </p:nvCxnSpPr>
        <p:spPr>
          <a:xfrm>
            <a:off x="2146198" y="246375"/>
            <a:ext cx="0" cy="8813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/>
          <p:cNvSpPr txBox="1"/>
          <p:nvPr/>
        </p:nvSpPr>
        <p:spPr>
          <a:xfrm>
            <a:off x="1360746" y="14795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14" name="Freeform 313"/>
          <p:cNvSpPr/>
          <p:nvPr/>
        </p:nvSpPr>
        <p:spPr>
          <a:xfrm>
            <a:off x="1826893" y="41508"/>
            <a:ext cx="2681516" cy="1661023"/>
          </a:xfrm>
          <a:custGeom>
            <a:avLst/>
            <a:gdLst>
              <a:gd name="connsiteX0" fmla="*/ 0 w 1532534"/>
              <a:gd name="connsiteY0" fmla="*/ 0 h 1408176"/>
              <a:gd name="connsiteX1" fmla="*/ 0 w 1532534"/>
              <a:gd name="connsiteY1" fmla="*/ 1408176 h 1408176"/>
              <a:gd name="connsiteX2" fmla="*/ 1532534 w 1532534"/>
              <a:gd name="connsiteY2" fmla="*/ 1400861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2534" h="1408176">
                <a:moveTo>
                  <a:pt x="0" y="0"/>
                </a:moveTo>
                <a:lnTo>
                  <a:pt x="0" y="1408176"/>
                </a:lnTo>
                <a:lnTo>
                  <a:pt x="1532534" y="1400861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15" name="Freeform 314"/>
          <p:cNvSpPr/>
          <p:nvPr/>
        </p:nvSpPr>
        <p:spPr>
          <a:xfrm>
            <a:off x="2162302" y="1007095"/>
            <a:ext cx="1976644" cy="329121"/>
          </a:xfrm>
          <a:custGeom>
            <a:avLst/>
            <a:gdLst>
              <a:gd name="connsiteX0" fmla="*/ 0 w 647700"/>
              <a:gd name="connsiteY0" fmla="*/ 7144 h 300038"/>
              <a:gd name="connsiteX1" fmla="*/ 214313 w 647700"/>
              <a:gd name="connsiteY1" fmla="*/ 111919 h 300038"/>
              <a:gd name="connsiteX2" fmla="*/ 428625 w 647700"/>
              <a:gd name="connsiteY2" fmla="*/ 0 h 300038"/>
              <a:gd name="connsiteX3" fmla="*/ 647700 w 647700"/>
              <a:gd name="connsiteY3" fmla="*/ 300038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300038">
                <a:moveTo>
                  <a:pt x="0" y="7144"/>
                </a:moveTo>
                <a:lnTo>
                  <a:pt x="214313" y="111919"/>
                </a:lnTo>
                <a:lnTo>
                  <a:pt x="428625" y="0"/>
                </a:lnTo>
                <a:lnTo>
                  <a:pt x="647700" y="300038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16" name="Freeform 315"/>
          <p:cNvSpPr/>
          <p:nvPr/>
        </p:nvSpPr>
        <p:spPr>
          <a:xfrm>
            <a:off x="2146631" y="634954"/>
            <a:ext cx="1989788" cy="706485"/>
          </a:xfrm>
          <a:custGeom>
            <a:avLst/>
            <a:gdLst>
              <a:gd name="connsiteX0" fmla="*/ 0 w 652007"/>
              <a:gd name="connsiteY0" fmla="*/ 0 h 644056"/>
              <a:gd name="connsiteX1" fmla="*/ 218661 w 652007"/>
              <a:gd name="connsiteY1" fmla="*/ 365760 h 644056"/>
              <a:gd name="connsiteX2" fmla="*/ 437322 w 652007"/>
              <a:gd name="connsiteY2" fmla="*/ 389614 h 644056"/>
              <a:gd name="connsiteX3" fmla="*/ 652007 w 652007"/>
              <a:gd name="connsiteY3" fmla="*/ 644056 h 64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007" h="644056">
                <a:moveTo>
                  <a:pt x="0" y="0"/>
                </a:moveTo>
                <a:lnTo>
                  <a:pt x="218661" y="365760"/>
                </a:lnTo>
                <a:lnTo>
                  <a:pt x="437322" y="389614"/>
                </a:lnTo>
                <a:lnTo>
                  <a:pt x="652007" y="644056"/>
                </a:lnTo>
              </a:path>
            </a:pathLst>
          </a:cu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17" name="Straight Connector 316"/>
          <p:cNvCxnSpPr/>
          <p:nvPr/>
        </p:nvCxnSpPr>
        <p:spPr>
          <a:xfrm>
            <a:off x="2825343" y="779348"/>
            <a:ext cx="0" cy="4980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3476073" y="826734"/>
            <a:ext cx="0" cy="3736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>
            <a:off x="4138946" y="1232538"/>
            <a:ext cx="0" cy="1585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>
            <a:off x="1761457" y="1702912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>
            <a:off x="1761457" y="1317657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1761457" y="935263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1761457" y="552417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>
            <a:off x="1761457" y="166009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TextBox 324"/>
          <p:cNvSpPr txBox="1"/>
          <p:nvPr/>
        </p:nvSpPr>
        <p:spPr>
          <a:xfrm>
            <a:off x="1193461" y="818713"/>
            <a:ext cx="53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200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1188618" y="41508"/>
            <a:ext cx="54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27" name="Straight Connector 326"/>
          <p:cNvCxnSpPr/>
          <p:nvPr/>
        </p:nvCxnSpPr>
        <p:spPr>
          <a:xfrm>
            <a:off x="2084369" y="245796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2084369" y="907353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>
            <a:off x="2084369" y="1057170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2084369" y="1125545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>
            <a:off x="2752274" y="1277438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>
            <a:off x="2752274" y="987595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2752274" y="783356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3412871" y="830245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3412871" y="949936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3412871" y="1179316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3412871" y="1200388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4059640" y="1227314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4059640" y="1272605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4059640" y="1391069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extBox 349"/>
          <p:cNvSpPr txBox="1"/>
          <p:nvPr/>
        </p:nvSpPr>
        <p:spPr>
          <a:xfrm>
            <a:off x="163112" y="65113"/>
            <a:ext cx="9799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Summer</a:t>
            </a:r>
          </a:p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Algal </a:t>
            </a:r>
          </a:p>
          <a:p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Chl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</a:t>
            </a:r>
          </a:p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(mg/m</a:t>
            </a:r>
            <a:r>
              <a:rPr lang="en-US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32" name="Oval 431"/>
          <p:cNvSpPr>
            <a:spLocks noChangeAspect="1"/>
          </p:cNvSpPr>
          <p:nvPr/>
        </p:nvSpPr>
        <p:spPr>
          <a:xfrm>
            <a:off x="2774084" y="1079070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Oval 432"/>
          <p:cNvSpPr>
            <a:spLocks noChangeAspect="1"/>
          </p:cNvSpPr>
          <p:nvPr/>
        </p:nvSpPr>
        <p:spPr>
          <a:xfrm>
            <a:off x="3428233" y="957086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Oval 433"/>
          <p:cNvSpPr>
            <a:spLocks noChangeAspect="1"/>
          </p:cNvSpPr>
          <p:nvPr/>
        </p:nvSpPr>
        <p:spPr>
          <a:xfrm>
            <a:off x="2098038" y="957085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Rectangle 435"/>
          <p:cNvSpPr/>
          <p:nvPr/>
        </p:nvSpPr>
        <p:spPr>
          <a:xfrm>
            <a:off x="2096885" y="595548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Rectangle 436"/>
          <p:cNvSpPr/>
          <p:nvPr/>
        </p:nvSpPr>
        <p:spPr>
          <a:xfrm>
            <a:off x="4092719" y="1277438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Rectangle 437"/>
          <p:cNvSpPr/>
          <p:nvPr/>
        </p:nvSpPr>
        <p:spPr>
          <a:xfrm>
            <a:off x="3431204" y="1013561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Rectangle 438"/>
          <p:cNvSpPr/>
          <p:nvPr/>
        </p:nvSpPr>
        <p:spPr>
          <a:xfrm>
            <a:off x="2779269" y="988196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Oval 434"/>
          <p:cNvSpPr>
            <a:spLocks noChangeAspect="1"/>
          </p:cNvSpPr>
          <p:nvPr/>
        </p:nvSpPr>
        <p:spPr>
          <a:xfrm>
            <a:off x="4092387" y="1275761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5" name="Picture 4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29" y="1116254"/>
            <a:ext cx="3712718" cy="4950291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 rot="2397700">
            <a:off x="2062008" y="5934681"/>
            <a:ext cx="87382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Site 9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 rot="2397700">
            <a:off x="2693276" y="5978499"/>
            <a:ext cx="1029321" cy="26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Site 10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 rot="2397700">
            <a:off x="3196625" y="5984616"/>
            <a:ext cx="102932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Site 12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 rot="2397700">
            <a:off x="3817392" y="6033066"/>
            <a:ext cx="1261756" cy="26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Site 15.5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52" name="Straight Connector 351"/>
          <p:cNvCxnSpPr/>
          <p:nvPr/>
        </p:nvCxnSpPr>
        <p:spPr>
          <a:xfrm>
            <a:off x="2821646" y="4685110"/>
            <a:ext cx="3305" cy="2738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Freeform 352"/>
          <p:cNvSpPr/>
          <p:nvPr/>
        </p:nvSpPr>
        <p:spPr>
          <a:xfrm>
            <a:off x="2137517" y="4826793"/>
            <a:ext cx="2027515" cy="308224"/>
          </a:xfrm>
          <a:custGeom>
            <a:avLst/>
            <a:gdLst>
              <a:gd name="connsiteX0" fmla="*/ 0 w 664369"/>
              <a:gd name="connsiteY0" fmla="*/ 135731 h 280988"/>
              <a:gd name="connsiteX1" fmla="*/ 223837 w 664369"/>
              <a:gd name="connsiteY1" fmla="*/ 0 h 280988"/>
              <a:gd name="connsiteX2" fmla="*/ 447675 w 664369"/>
              <a:gd name="connsiteY2" fmla="*/ 59531 h 280988"/>
              <a:gd name="connsiteX3" fmla="*/ 664369 w 664369"/>
              <a:gd name="connsiteY3" fmla="*/ 280988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369" h="280988">
                <a:moveTo>
                  <a:pt x="0" y="135731"/>
                </a:moveTo>
                <a:lnTo>
                  <a:pt x="223837" y="0"/>
                </a:lnTo>
                <a:lnTo>
                  <a:pt x="447675" y="59531"/>
                </a:lnTo>
                <a:lnTo>
                  <a:pt x="664369" y="280988"/>
                </a:ln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54" name="Straight Connector 353"/>
          <p:cNvCxnSpPr/>
          <p:nvPr/>
        </p:nvCxnSpPr>
        <p:spPr>
          <a:xfrm>
            <a:off x="3503196" y="4722162"/>
            <a:ext cx="0" cy="3312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>
            <a:off x="4170131" y="4854561"/>
            <a:ext cx="3305" cy="3587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>
            <a:off x="3501595" y="4290419"/>
            <a:ext cx="3202" cy="4317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>
            <a:off x="2823298" y="4181612"/>
            <a:ext cx="0" cy="4483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/>
        </p:nvCxnSpPr>
        <p:spPr>
          <a:xfrm flipH="1">
            <a:off x="2153864" y="4677423"/>
            <a:ext cx="3" cy="4367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0" name="Freeform 359"/>
          <p:cNvSpPr/>
          <p:nvPr/>
        </p:nvSpPr>
        <p:spPr>
          <a:xfrm>
            <a:off x="2137517" y="4416699"/>
            <a:ext cx="2027515" cy="592939"/>
          </a:xfrm>
          <a:custGeom>
            <a:avLst/>
            <a:gdLst>
              <a:gd name="connsiteX0" fmla="*/ 0 w 664369"/>
              <a:gd name="connsiteY0" fmla="*/ 400050 h 540544"/>
              <a:gd name="connsiteX1" fmla="*/ 228600 w 664369"/>
              <a:gd name="connsiteY1" fmla="*/ 0 h 540544"/>
              <a:gd name="connsiteX2" fmla="*/ 450056 w 664369"/>
              <a:gd name="connsiteY2" fmla="*/ 173831 h 540544"/>
              <a:gd name="connsiteX3" fmla="*/ 664369 w 664369"/>
              <a:gd name="connsiteY3" fmla="*/ 540544 h 540544"/>
              <a:gd name="connsiteX4" fmla="*/ 664369 w 664369"/>
              <a:gd name="connsiteY4" fmla="*/ 538162 h 54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369" h="540544">
                <a:moveTo>
                  <a:pt x="0" y="400050"/>
                </a:moveTo>
                <a:lnTo>
                  <a:pt x="228600" y="0"/>
                </a:lnTo>
                <a:lnTo>
                  <a:pt x="450056" y="173831"/>
                </a:lnTo>
                <a:lnTo>
                  <a:pt x="664369" y="540544"/>
                </a:lnTo>
                <a:lnTo>
                  <a:pt x="664369" y="538162"/>
                </a:lnTo>
              </a:path>
            </a:pathLst>
          </a:cu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61" name="Freeform 360"/>
          <p:cNvSpPr/>
          <p:nvPr/>
        </p:nvSpPr>
        <p:spPr>
          <a:xfrm>
            <a:off x="1826893" y="3882103"/>
            <a:ext cx="2681516" cy="1661023"/>
          </a:xfrm>
          <a:custGeom>
            <a:avLst/>
            <a:gdLst>
              <a:gd name="connsiteX0" fmla="*/ 0 w 1532534"/>
              <a:gd name="connsiteY0" fmla="*/ 0 h 1408176"/>
              <a:gd name="connsiteX1" fmla="*/ 0 w 1532534"/>
              <a:gd name="connsiteY1" fmla="*/ 1408176 h 1408176"/>
              <a:gd name="connsiteX2" fmla="*/ 1532534 w 1532534"/>
              <a:gd name="connsiteY2" fmla="*/ 1400861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2534" h="1408176">
                <a:moveTo>
                  <a:pt x="0" y="0"/>
                </a:moveTo>
                <a:lnTo>
                  <a:pt x="0" y="1408176"/>
                </a:lnTo>
                <a:lnTo>
                  <a:pt x="1532534" y="1400861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62" name="Straight Connector 361"/>
          <p:cNvCxnSpPr/>
          <p:nvPr/>
        </p:nvCxnSpPr>
        <p:spPr>
          <a:xfrm>
            <a:off x="2759942" y="4181612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>
            <a:off x="2759942" y="4629926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>
            <a:off x="3439840" y="4290419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>
            <a:off x="3439840" y="4722162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>
            <a:off x="2759942" y="4685110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/>
        </p:nvCxnSpPr>
        <p:spPr>
          <a:xfrm>
            <a:off x="2759942" y="4959005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>
            <a:off x="2093189" y="5113199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>
            <a:off x="2093189" y="5030699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>
            <a:off x="2093189" y="4677588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3439840" y="5053411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>
            <a:off x="4108427" y="5174170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>
            <a:off x="4108427" y="5213351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>
            <a:off x="4108427" y="5077524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>
            <a:off x="4108427" y="4855044"/>
            <a:ext cx="12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1309867" y="39472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60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78" name="TextBox 377"/>
          <p:cNvSpPr txBox="1"/>
          <p:nvPr/>
        </p:nvSpPr>
        <p:spPr>
          <a:xfrm>
            <a:off x="1301005" y="46540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79" name="TextBox 378"/>
          <p:cNvSpPr txBox="1"/>
          <p:nvPr/>
        </p:nvSpPr>
        <p:spPr>
          <a:xfrm>
            <a:off x="1372685" y="53655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80" name="Straight Connector 379"/>
          <p:cNvCxnSpPr/>
          <p:nvPr/>
        </p:nvCxnSpPr>
        <p:spPr>
          <a:xfrm>
            <a:off x="1754078" y="5309069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>
            <a:off x="1754078" y="5069688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>
            <a:off x="1754078" y="4827329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>
            <a:off x="1754078" y="4602774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>
            <a:off x="1754078" y="4367689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>
            <a:off x="1754078" y="4124767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TextBox 393"/>
          <p:cNvSpPr txBox="1"/>
          <p:nvPr/>
        </p:nvSpPr>
        <p:spPr>
          <a:xfrm>
            <a:off x="259303" y="4022616"/>
            <a:ext cx="976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Summer</a:t>
            </a:r>
          </a:p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Total P</a:t>
            </a:r>
          </a:p>
          <a:p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el-GR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μ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g/L)</a:t>
            </a:r>
          </a:p>
          <a:p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95" name="Straight Connector 394"/>
          <p:cNvCxnSpPr/>
          <p:nvPr/>
        </p:nvCxnSpPr>
        <p:spPr>
          <a:xfrm>
            <a:off x="1754078" y="5545989"/>
            <a:ext cx="726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Oval 418"/>
          <p:cNvSpPr>
            <a:spLocks noChangeAspect="1"/>
          </p:cNvSpPr>
          <p:nvPr/>
        </p:nvSpPr>
        <p:spPr>
          <a:xfrm>
            <a:off x="2106245" y="4807001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Oval 419"/>
          <p:cNvSpPr>
            <a:spLocks noChangeAspect="1"/>
          </p:cNvSpPr>
          <p:nvPr/>
        </p:nvSpPr>
        <p:spPr>
          <a:xfrm>
            <a:off x="2777006" y="4375881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Oval 420"/>
          <p:cNvSpPr>
            <a:spLocks noChangeAspect="1"/>
          </p:cNvSpPr>
          <p:nvPr/>
        </p:nvSpPr>
        <p:spPr>
          <a:xfrm>
            <a:off x="3456904" y="4566704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>
            <a:spLocks noChangeAspect="1"/>
          </p:cNvSpPr>
          <p:nvPr/>
        </p:nvSpPr>
        <p:spPr>
          <a:xfrm>
            <a:off x="4125491" y="4948204"/>
            <a:ext cx="92585" cy="92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Rectangle 422"/>
          <p:cNvSpPr/>
          <p:nvPr/>
        </p:nvSpPr>
        <p:spPr>
          <a:xfrm>
            <a:off x="3459496" y="4839717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/>
          <p:cNvSpPr/>
          <p:nvPr/>
        </p:nvSpPr>
        <p:spPr>
          <a:xfrm>
            <a:off x="4128083" y="5078910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Rectangle 424"/>
          <p:cNvSpPr/>
          <p:nvPr/>
        </p:nvSpPr>
        <p:spPr>
          <a:xfrm>
            <a:off x="2779598" y="4781875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Rectangle 425"/>
          <p:cNvSpPr/>
          <p:nvPr/>
        </p:nvSpPr>
        <p:spPr>
          <a:xfrm>
            <a:off x="2114319" y="4935451"/>
            <a:ext cx="87400" cy="909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26893" y="1311803"/>
            <a:ext cx="2681516" cy="3752662"/>
            <a:chOff x="1826893" y="1311803"/>
            <a:chExt cx="2681516" cy="375266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861918" y="2768330"/>
              <a:ext cx="258635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1826893" y="1311803"/>
              <a:ext cx="2681516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826893" y="5064465"/>
              <a:ext cx="2586352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>
            <a:off x="3774641" y="5439630"/>
            <a:ext cx="63356" cy="2069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3837997" y="5439630"/>
            <a:ext cx="63356" cy="2069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4890666" y="305675"/>
            <a:ext cx="4127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Nutrients and water quality standards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along the Upper Clark Fork River</a:t>
            </a:r>
            <a:endParaRPr 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2209" y="3129734"/>
            <a:ext cx="40349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What patterns emerge over decades </a:t>
            </a:r>
          </a:p>
          <a:p>
            <a:r>
              <a:rPr lang="en-US" sz="2000" dirty="0" smtClean="0"/>
              <a:t>and among seasons for different</a:t>
            </a:r>
          </a:p>
          <a:p>
            <a:r>
              <a:rPr lang="en-US" sz="2000" dirty="0" smtClean="0"/>
              <a:t>forms of N and P?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485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1142</Words>
  <Application>Microsoft Office PowerPoint</Application>
  <PresentationFormat>On-screen Show (4:3)</PresentationFormat>
  <Paragraphs>446</Paragraphs>
  <Slides>33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SPW 12.0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H. Maurice Valett</dc:creator>
  <cp:lastModifiedBy>Valett, H. Maurice</cp:lastModifiedBy>
  <cp:revision>189</cp:revision>
  <dcterms:created xsi:type="dcterms:W3CDTF">2014-01-12T20:08:19Z</dcterms:created>
  <dcterms:modified xsi:type="dcterms:W3CDTF">2015-04-24T14:26:08Z</dcterms:modified>
</cp:coreProperties>
</file>