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6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85" r:id="rId18"/>
    <p:sldId id="286" r:id="rId19"/>
    <p:sldId id="273" r:id="rId20"/>
    <p:sldId id="274" r:id="rId21"/>
    <p:sldId id="275" r:id="rId22"/>
    <p:sldId id="277" r:id="rId23"/>
    <p:sldId id="278" r:id="rId24"/>
    <p:sldId id="279" r:id="rId25"/>
    <p:sldId id="287" r:id="rId26"/>
    <p:sldId id="288" r:id="rId27"/>
    <p:sldId id="283" r:id="rId28"/>
    <p:sldId id="284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9417" autoAdjust="0"/>
  </p:normalViewPr>
  <p:slideViewPr>
    <p:cSldViewPr snapToGrid="0" snapToObjects="1" showGuides="1">
      <p:cViewPr>
        <p:scale>
          <a:sx n="80" d="100"/>
          <a:sy n="80" d="100"/>
        </p:scale>
        <p:origin x="-80" y="-416"/>
      </p:cViewPr>
      <p:guideLst>
        <p:guide orient="horz" pos="3811"/>
        <p:guide pos="39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E4A683-A741-CF46-8E69-5FEF8BFF7CB0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3FB40D-2535-CF4A-A322-6D64C73158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eb@montanawatershed.org" TargetMode="External"/><Relationship Id="rId4" Type="http://schemas.openxmlformats.org/officeDocument/2006/relationships/hyperlink" Target="mailto:jessie.herbert@umontana.edu" TargetMode="External"/><Relationship Id="rId5" Type="http://schemas.openxmlformats.org/officeDocument/2006/relationships/hyperlink" Target="mailto:becca_paquette@yahoo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eth.covitt@umontana.ed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9" y="1637300"/>
            <a:ext cx="8545423" cy="1793167"/>
          </a:xfrm>
        </p:spPr>
        <p:txBody>
          <a:bodyPr/>
          <a:lstStyle/>
          <a:p>
            <a:pPr algn="r"/>
            <a:r>
              <a:rPr lang="en-US" sz="4400" dirty="0" smtClean="0"/>
              <a:t>Montana Groundwater Academy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289" y="3914775"/>
            <a:ext cx="8545422" cy="2197389"/>
          </a:xfrm>
        </p:spPr>
        <p:txBody>
          <a:bodyPr>
            <a:noAutofit/>
          </a:bodyPr>
          <a:lstStyle/>
          <a:p>
            <a:pPr algn="r"/>
            <a:r>
              <a:rPr lang="en-US" sz="1800" b="1" dirty="0" smtClean="0"/>
              <a:t>Clark Fork Symposium, University of Montana, Missoula, MT, April 24, 2015</a:t>
            </a:r>
          </a:p>
          <a:p>
            <a:pPr algn="r"/>
            <a:endParaRPr lang="en-US" sz="1800" dirty="0"/>
          </a:p>
          <a:p>
            <a:pPr algn="r"/>
            <a:r>
              <a:rPr lang="en-US" sz="1800" dirty="0" smtClean="0"/>
              <a:t>Beth Covitt, spectrUM Discovery Area, University of Montana</a:t>
            </a:r>
          </a:p>
          <a:p>
            <a:pPr algn="r"/>
            <a:r>
              <a:rPr lang="en-US" sz="1800" dirty="0" smtClean="0"/>
              <a:t>Deb Fassnacht, Watershed Education Network</a:t>
            </a:r>
          </a:p>
          <a:p>
            <a:pPr algn="r"/>
            <a:r>
              <a:rPr lang="en-US" sz="1800" dirty="0" smtClean="0"/>
              <a:t>Jessie Herbert, spectrUM Discovery Area, University of Montana</a:t>
            </a:r>
          </a:p>
          <a:p>
            <a:pPr algn="r"/>
            <a:r>
              <a:rPr lang="en-US" sz="1800" dirty="0" smtClean="0"/>
              <a:t>Becca Paquette, Watershed Education Network</a:t>
            </a:r>
            <a:endParaRPr lang="en-US" sz="1800" dirty="0"/>
          </a:p>
        </p:txBody>
      </p:sp>
      <p:pic>
        <p:nvPicPr>
          <p:cNvPr id="4" name="Picture 3" descr="Monitoring 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246"/>
            <a:ext cx="9171310" cy="14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MGA Learning Goals</a:t>
            </a:r>
            <a:br>
              <a:rPr lang="en-US" dirty="0" smtClean="0"/>
            </a:br>
            <a:r>
              <a:rPr lang="en-US" dirty="0" smtClean="0"/>
              <a:t>Align with NGSS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4" y="1616075"/>
            <a:ext cx="8575675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Integrating:</a:t>
            </a:r>
          </a:p>
          <a:p>
            <a:pPr lvl="1"/>
            <a:r>
              <a:rPr lang="en-US" sz="2400" dirty="0" smtClean="0"/>
              <a:t>Core Disciplinary Ideas</a:t>
            </a:r>
          </a:p>
          <a:p>
            <a:pPr lvl="1"/>
            <a:r>
              <a:rPr lang="en-US" sz="2400" dirty="0" smtClean="0"/>
              <a:t>Scientific Practices</a:t>
            </a:r>
          </a:p>
          <a:p>
            <a:pPr lvl="1"/>
            <a:r>
              <a:rPr lang="en-US" sz="2400" dirty="0" smtClean="0"/>
              <a:t>Crosscutting concepts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b="1" dirty="0" smtClean="0"/>
              <a:t>HS-ESS2-2: </a:t>
            </a:r>
            <a:r>
              <a:rPr lang="en-US" dirty="0" smtClean="0"/>
              <a:t>Analyze geoscience data to make the claim that one change to Earth’s surface can create feedbacks that cause changes to other Earth systems.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HS-ESS3-1: </a:t>
            </a:r>
            <a:r>
              <a:rPr lang="en-US" dirty="0" smtClean="0"/>
              <a:t>Construct an explanation based on evidence for how the availability of natural resources, occurrence of natural hazards, and changes in climate have influenced human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3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MGA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4" y="1854200"/>
            <a:ext cx="851217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Explain</a:t>
            </a:r>
            <a:r>
              <a:rPr lang="en-US" sz="2600" dirty="0" smtClean="0"/>
              <a:t> </a:t>
            </a:r>
          </a:p>
          <a:p>
            <a:r>
              <a:rPr lang="en-US" sz="2600" dirty="0"/>
              <a:t>W</a:t>
            </a:r>
            <a:r>
              <a:rPr lang="en-US" sz="2600" dirty="0" smtClean="0"/>
              <a:t>here GW is located (vertically &amp; horizontally)</a:t>
            </a:r>
          </a:p>
          <a:p>
            <a:r>
              <a:rPr lang="en-US" sz="2600" dirty="0"/>
              <a:t>W</a:t>
            </a:r>
            <a:r>
              <a:rPr lang="en-US" sz="2600" dirty="0" smtClean="0"/>
              <a:t>hy GW moves in different directions &amp; at different velocities depending on site conditions</a:t>
            </a:r>
          </a:p>
          <a:p>
            <a:r>
              <a:rPr lang="en-US" sz="2600" dirty="0" smtClean="0"/>
              <a:t>Seasonal &amp; long term patterns &amp; trends</a:t>
            </a:r>
          </a:p>
          <a:p>
            <a:r>
              <a:rPr lang="en-US" sz="2600" dirty="0" smtClean="0"/>
              <a:t>How GW becomes contaminated, &amp; how this can be prevented or remediated</a:t>
            </a:r>
          </a:p>
          <a:p>
            <a:r>
              <a:rPr lang="en-US" sz="2600" dirty="0" smtClean="0"/>
              <a:t>How GW &amp; surface water connect &amp; interact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Investigate</a:t>
            </a:r>
            <a:r>
              <a:rPr lang="en-US" sz="2600" dirty="0" smtClean="0"/>
              <a:t> GW issues in western MT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Know how to </a:t>
            </a:r>
            <a:r>
              <a:rPr lang="en-US" sz="2600" dirty="0" smtClean="0"/>
              <a:t>protect, manage &amp; sustain GW 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8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3-Day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450"/>
            <a:ext cx="8229600" cy="4525963"/>
          </a:xfrm>
        </p:spPr>
        <p:txBody>
          <a:bodyPr/>
          <a:lstStyle/>
          <a:p>
            <a:r>
              <a:rPr lang="en-US" dirty="0" smtClean="0"/>
              <a:t>Day 1: GW structure &amp; function w/models</a:t>
            </a:r>
          </a:p>
          <a:p>
            <a:r>
              <a:rPr lang="en-US" dirty="0" smtClean="0"/>
              <a:t>Day 2: Landscape scale GW systems at field site</a:t>
            </a:r>
          </a:p>
          <a:p>
            <a:r>
              <a:rPr lang="en-US" dirty="0" smtClean="0"/>
              <a:t>Day 3: Applications w/regional data sets</a:t>
            </a:r>
          </a:p>
          <a:p>
            <a:endParaRPr lang="en-US" dirty="0"/>
          </a:p>
          <a:p>
            <a:r>
              <a:rPr lang="en-US" dirty="0" smtClean="0"/>
              <a:t>Expanding scope design</a:t>
            </a:r>
          </a:p>
          <a:p>
            <a:pPr lvl="1"/>
            <a:r>
              <a:rPr lang="en-US" sz="2400" dirty="0" smtClean="0"/>
              <a:t>Spatial scale</a:t>
            </a:r>
          </a:p>
          <a:p>
            <a:pPr lvl="1"/>
            <a:r>
              <a:rPr lang="en-US" sz="2400" dirty="0" smtClean="0"/>
              <a:t>Temporal scale</a:t>
            </a:r>
          </a:p>
          <a:p>
            <a:pPr lvl="1"/>
            <a:r>
              <a:rPr lang="en-US" sz="2400" dirty="0" smtClean="0"/>
              <a:t>Complexity of systems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0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84699" y="1663700"/>
            <a:ext cx="4410075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If a pollutant enters ground at point Z, which wells will be affected? Why?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What forces </a:t>
            </a:r>
            <a:r>
              <a:rPr lang="en-US" sz="2200" u="sng" dirty="0" smtClean="0"/>
              <a:t>drive</a:t>
            </a:r>
            <a:r>
              <a:rPr lang="en-US" sz="2200" dirty="0" smtClean="0"/>
              <a:t> &amp; </a:t>
            </a:r>
            <a:r>
              <a:rPr lang="en-US" sz="2200" u="sng" dirty="0" smtClean="0"/>
              <a:t>constrain</a:t>
            </a:r>
            <a:r>
              <a:rPr lang="en-US" sz="2200" dirty="0" smtClean="0"/>
              <a:t> water movement in an unconfined aquifer?</a:t>
            </a:r>
            <a:endParaRPr lang="en-US" sz="2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58750" y="1552575"/>
            <a:ext cx="4248658" cy="452628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If you had to choose a well to provide water for your house, which would you choose &amp; why?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At what relative rate does water move through sand versus clay? Why?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Will pumping water from well X, well Y affect the water in lake? Why?</a:t>
            </a:r>
          </a:p>
          <a:p>
            <a:endParaRPr lang="en-US" dirty="0"/>
          </a:p>
        </p:txBody>
      </p:sp>
      <p:pic>
        <p:nvPicPr>
          <p:cNvPr id="10" name="Picture 9" descr="Groundwater%20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4356100"/>
            <a:ext cx="41148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dirty="0" smtClean="0"/>
              <a:t>Driving Question: </a:t>
            </a:r>
            <a:r>
              <a:rPr lang="en-US" dirty="0" smtClean="0"/>
              <a:t>Where is groundwater at this site? Where is it coming from? Where is it going to?</a:t>
            </a:r>
          </a:p>
          <a:p>
            <a:r>
              <a:rPr lang="en-US" dirty="0" smtClean="0"/>
              <a:t>Activity Sequence</a:t>
            </a:r>
          </a:p>
          <a:p>
            <a:pPr lvl="1"/>
            <a:r>
              <a:rPr lang="en-US" sz="2000" u="sng" dirty="0" smtClean="0"/>
              <a:t>Engage/Elicit: </a:t>
            </a:r>
            <a:r>
              <a:rPr lang="en-US" sz="2000" dirty="0" smtClean="0"/>
              <a:t>Students use map to indicate/share initial ideas.</a:t>
            </a:r>
          </a:p>
          <a:p>
            <a:pPr lvl="1"/>
            <a:r>
              <a:rPr lang="en-US" sz="2000" u="sng" dirty="0" smtClean="0"/>
              <a:t>Explore: </a:t>
            </a:r>
            <a:r>
              <a:rPr lang="en-US" sz="2000" dirty="0" smtClean="0"/>
              <a:t>Students/facilitators discuss how to investigate, develop plan, &amp; collect data. Data are pooled.</a:t>
            </a:r>
          </a:p>
          <a:p>
            <a:pPr lvl="1"/>
            <a:r>
              <a:rPr lang="en-US" sz="2000" u="sng" dirty="0" smtClean="0"/>
              <a:t>Explain: </a:t>
            </a:r>
            <a:r>
              <a:rPr lang="en-US" sz="2000" dirty="0" smtClean="0"/>
              <a:t>Students (w/support) use data to create GW elevation contour map, identifying location &amp; direction of GW flow.</a:t>
            </a:r>
          </a:p>
          <a:p>
            <a:pPr lvl="1"/>
            <a:r>
              <a:rPr lang="en-US" sz="2000" u="sng" dirty="0" smtClean="0"/>
              <a:t>Apply: </a:t>
            </a:r>
            <a:r>
              <a:rPr lang="en-US" sz="2000" dirty="0" smtClean="0"/>
              <a:t>Students discuss implications of GW flow, considering issues such as movement of contaminants or seasonal and long term fluctuations.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35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use graphical representations of data sets to investigate other GW systems &amp; issues, e.g.,…</a:t>
            </a:r>
          </a:p>
          <a:p>
            <a:pPr lvl="1"/>
            <a:r>
              <a:rPr lang="en-US" sz="2400" dirty="0" smtClean="0"/>
              <a:t>How is GW changing in Bitterroot Valley as a result of irrigation?</a:t>
            </a:r>
          </a:p>
          <a:p>
            <a:pPr lvl="1"/>
            <a:r>
              <a:rPr lang="en-US" sz="2400" dirty="0" smtClean="0"/>
              <a:t>How has GW in western MT been impacted by mining activities?</a:t>
            </a:r>
          </a:p>
          <a:p>
            <a:pPr lvl="1"/>
            <a:r>
              <a:rPr lang="en-US" sz="2400" dirty="0" smtClean="0"/>
              <a:t>By other activities (e.g., paperboard mill)?</a:t>
            </a:r>
          </a:p>
          <a:p>
            <a:pPr lvl="1"/>
            <a:r>
              <a:rPr lang="en-US" sz="2400" dirty="0" smtClean="0"/>
              <a:t>Are any impacts of climate change evident in western MT GW data?</a:t>
            </a:r>
          </a:p>
        </p:txBody>
      </p:sp>
    </p:spTree>
    <p:extLst>
      <p:ext uri="{BB962C8B-B14F-4D97-AF65-F5344CB8AC3E}">
        <p14:creationId xmlns:p14="http://schemas.microsoft.com/office/powerpoint/2010/main" val="221711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Assessing effectiveness of program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Education Partners</a:t>
            </a:r>
            <a:endParaRPr lang="en-US" dirty="0"/>
          </a:p>
        </p:txBody>
      </p:sp>
      <p:pic>
        <p:nvPicPr>
          <p:cNvPr id="5" name="Picture 4" descr="Screen Shot 2015-04-20 at 12.4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3007902"/>
            <a:ext cx="7048500" cy="36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2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Evaluation</a:t>
            </a:r>
            <a:endParaRPr lang="en-US" dirty="0"/>
          </a:p>
        </p:txBody>
      </p:sp>
      <p:grpSp>
        <p:nvGrpSpPr>
          <p:cNvPr id="4" name="Canvas 50"/>
          <p:cNvGrpSpPr>
            <a:grpSpLocks/>
          </p:cNvGrpSpPr>
          <p:nvPr/>
        </p:nvGrpSpPr>
        <p:grpSpPr bwMode="auto">
          <a:xfrm>
            <a:off x="1029970" y="1882775"/>
            <a:ext cx="7084060" cy="2575560"/>
            <a:chOff x="0" y="0"/>
            <a:chExt cx="59188" cy="25717"/>
          </a:xfrm>
        </p:grpSpPr>
        <p:sp>
          <p:nvSpPr>
            <p:cNvPr id="5" name="AutoShape 8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9188" cy="25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 descr="Small confetti"/>
            <p:cNvSpPr>
              <a:spLocks/>
            </p:cNvSpPr>
            <p:nvPr/>
          </p:nvSpPr>
          <p:spPr bwMode="auto">
            <a:xfrm>
              <a:off x="1841" y="2047"/>
              <a:ext cx="53821" cy="11575"/>
            </a:xfrm>
            <a:custGeom>
              <a:avLst/>
              <a:gdLst>
                <a:gd name="T0" fmla="*/ 0 w 8476"/>
                <a:gd name="T1" fmla="*/ 451689 h 1822"/>
                <a:gd name="T2" fmla="*/ 1905 w 8476"/>
                <a:gd name="T3" fmla="*/ 0 h 1822"/>
                <a:gd name="T4" fmla="*/ 631816 w 8476"/>
                <a:gd name="T5" fmla="*/ 785851 h 1822"/>
                <a:gd name="T6" fmla="*/ 1110600 w 8476"/>
                <a:gd name="T7" fmla="*/ 776321 h 1822"/>
                <a:gd name="T8" fmla="*/ 1988792 w 8476"/>
                <a:gd name="T9" fmla="*/ 902108 h 1822"/>
                <a:gd name="T10" fmla="*/ 2056736 w 8476"/>
                <a:gd name="T11" fmla="*/ 985966 h 1822"/>
                <a:gd name="T12" fmla="*/ 2346292 w 8476"/>
                <a:gd name="T13" fmla="*/ 985966 h 1822"/>
                <a:gd name="T14" fmla="*/ 2429476 w 8476"/>
                <a:gd name="T15" fmla="*/ 947849 h 1822"/>
                <a:gd name="T16" fmla="*/ 2537425 w 8476"/>
                <a:gd name="T17" fmla="*/ 885591 h 1822"/>
                <a:gd name="T18" fmla="*/ 2628228 w 8476"/>
                <a:gd name="T19" fmla="*/ 833497 h 1822"/>
                <a:gd name="T20" fmla="*/ 3237820 w 8476"/>
                <a:gd name="T21" fmla="*/ 833497 h 1822"/>
                <a:gd name="T22" fmla="*/ 3775022 w 8476"/>
                <a:gd name="T23" fmla="*/ 690558 h 1822"/>
                <a:gd name="T24" fmla="*/ 4167447 w 8476"/>
                <a:gd name="T25" fmla="*/ 585735 h 1822"/>
                <a:gd name="T26" fmla="*/ 4741479 w 8476"/>
                <a:gd name="T27" fmla="*/ 585735 h 1822"/>
                <a:gd name="T28" fmla="*/ 5344721 w 8476"/>
                <a:gd name="T29" fmla="*/ 118163 h 1822"/>
                <a:gd name="T30" fmla="*/ 5382185 w 8476"/>
                <a:gd name="T31" fmla="*/ 442160 h 1822"/>
                <a:gd name="T32" fmla="*/ 5382185 w 8476"/>
                <a:gd name="T33" fmla="*/ 1157494 h 1822"/>
                <a:gd name="T34" fmla="*/ 9525 w 8476"/>
                <a:gd name="T35" fmla="*/ 1147965 h 1822"/>
                <a:gd name="T36" fmla="*/ 0 w 8476"/>
                <a:gd name="T37" fmla="*/ 451689 h 18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476" h="1822">
                  <a:moveTo>
                    <a:pt x="0" y="711"/>
                  </a:moveTo>
                  <a:lnTo>
                    <a:pt x="3" y="0"/>
                  </a:lnTo>
                  <a:lnTo>
                    <a:pt x="995" y="1237"/>
                  </a:lnTo>
                  <a:lnTo>
                    <a:pt x="1749" y="1222"/>
                  </a:lnTo>
                  <a:cubicBezTo>
                    <a:pt x="2105" y="1252"/>
                    <a:pt x="2884" y="1365"/>
                    <a:pt x="3132" y="1420"/>
                  </a:cubicBezTo>
                  <a:lnTo>
                    <a:pt x="3239" y="1552"/>
                  </a:lnTo>
                  <a:lnTo>
                    <a:pt x="3695" y="1552"/>
                  </a:lnTo>
                  <a:lnTo>
                    <a:pt x="3826" y="1492"/>
                  </a:lnTo>
                  <a:lnTo>
                    <a:pt x="3996" y="1394"/>
                  </a:lnTo>
                  <a:lnTo>
                    <a:pt x="4139" y="1312"/>
                  </a:lnTo>
                  <a:lnTo>
                    <a:pt x="5099" y="1312"/>
                  </a:lnTo>
                  <a:lnTo>
                    <a:pt x="5945" y="1087"/>
                  </a:lnTo>
                  <a:lnTo>
                    <a:pt x="6563" y="922"/>
                  </a:lnTo>
                  <a:lnTo>
                    <a:pt x="7467" y="922"/>
                  </a:lnTo>
                  <a:lnTo>
                    <a:pt x="8417" y="186"/>
                  </a:lnTo>
                  <a:lnTo>
                    <a:pt x="8476" y="696"/>
                  </a:lnTo>
                  <a:lnTo>
                    <a:pt x="8476" y="1822"/>
                  </a:lnTo>
                  <a:lnTo>
                    <a:pt x="15" y="1807"/>
                  </a:lnTo>
                  <a:lnTo>
                    <a:pt x="0" y="711"/>
                  </a:lnTo>
                  <a:close/>
                </a:path>
              </a:pathLst>
            </a:cu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 descr="Narrow horizontal"/>
            <p:cNvSpPr>
              <a:spLocks noChangeArrowheads="1"/>
            </p:cNvSpPr>
            <p:nvPr/>
          </p:nvSpPr>
          <p:spPr bwMode="auto">
            <a:xfrm>
              <a:off x="1931" y="13622"/>
              <a:ext cx="53731" cy="5523"/>
            </a:xfrm>
            <a:prstGeom prst="rect">
              <a:avLst/>
            </a:prstGeom>
            <a:pattFill prst="nar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 descr="Sphere"/>
            <p:cNvSpPr>
              <a:spLocks noChangeArrowheads="1"/>
            </p:cNvSpPr>
            <p:nvPr/>
          </p:nvSpPr>
          <p:spPr bwMode="auto">
            <a:xfrm>
              <a:off x="1964" y="19145"/>
              <a:ext cx="53698" cy="6572"/>
            </a:xfrm>
            <a:prstGeom prst="rect">
              <a:avLst/>
            </a:prstGeom>
            <a:pattFill prst="sphere">
              <a:fgClr>
                <a:srgbClr val="000000"/>
              </a:fgClr>
              <a:bgClr>
                <a:srgbClr val="3366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268" y="19616"/>
              <a:ext cx="1015" cy="17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552" y="8099"/>
              <a:ext cx="2477" cy="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57"/>
            <p:cNvSpPr>
              <a:spLocks noChangeArrowheads="1"/>
            </p:cNvSpPr>
            <p:nvPr/>
          </p:nvSpPr>
          <p:spPr bwMode="auto">
            <a:xfrm>
              <a:off x="9428" y="6860"/>
              <a:ext cx="2758" cy="123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58"/>
            <p:cNvSpPr>
              <a:spLocks noChangeArrowheads="1"/>
            </p:cNvSpPr>
            <p:nvPr/>
          </p:nvSpPr>
          <p:spPr bwMode="auto">
            <a:xfrm>
              <a:off x="7554" y="9907"/>
              <a:ext cx="1428" cy="9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801" y="9907"/>
              <a:ext cx="2427" cy="4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1558" y="9841"/>
              <a:ext cx="454" cy="8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1558" y="10369"/>
              <a:ext cx="5334" cy="4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8607" y="9444"/>
              <a:ext cx="5053" cy="90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3"/>
            <p:cNvSpPr>
              <a:spLocks noChangeShapeType="1"/>
            </p:cNvSpPr>
            <p:nvPr/>
          </p:nvSpPr>
          <p:spPr bwMode="auto">
            <a:xfrm>
              <a:off x="59188" y="22142"/>
              <a:ext cx="0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4"/>
            <p:cNvSpPr>
              <a:spLocks noChangeShapeType="1"/>
            </p:cNvSpPr>
            <p:nvPr/>
          </p:nvSpPr>
          <p:spPr bwMode="auto">
            <a:xfrm>
              <a:off x="59188" y="22142"/>
              <a:ext cx="0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65"/>
            <p:cNvSpPr txBox="1">
              <a:spLocks noChangeArrowheads="1"/>
            </p:cNvSpPr>
            <p:nvPr/>
          </p:nvSpPr>
          <p:spPr bwMode="auto">
            <a:xfrm>
              <a:off x="5259" y="2088"/>
              <a:ext cx="5969" cy="4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9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Septic Tank</a:t>
              </a:r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auto">
            <a:xfrm>
              <a:off x="6695" y="5572"/>
              <a:ext cx="1528" cy="4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67"/>
            <p:cNvSpPr txBox="1">
              <a:spLocks noChangeArrowheads="1"/>
            </p:cNvSpPr>
            <p:nvPr/>
          </p:nvSpPr>
          <p:spPr bwMode="auto">
            <a:xfrm>
              <a:off x="15273" y="5803"/>
              <a:ext cx="6663" cy="20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9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Well #1</a:t>
              </a:r>
            </a:p>
          </p:txBody>
        </p:sp>
        <p:sp>
          <p:nvSpPr>
            <p:cNvPr id="22" name="Line 68"/>
            <p:cNvSpPr>
              <a:spLocks noChangeShapeType="1"/>
            </p:cNvSpPr>
            <p:nvPr/>
          </p:nvSpPr>
          <p:spPr bwMode="auto">
            <a:xfrm>
              <a:off x="17461" y="7702"/>
              <a:ext cx="9" cy="2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26989" y="4557"/>
              <a:ext cx="9139" cy="2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9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Farm Field</a:t>
              </a: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>
              <a:off x="30894" y="6555"/>
              <a:ext cx="8" cy="2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71"/>
            <p:cNvSpPr txBox="1">
              <a:spLocks noChangeArrowheads="1"/>
            </p:cNvSpPr>
            <p:nvPr/>
          </p:nvSpPr>
          <p:spPr bwMode="auto">
            <a:xfrm>
              <a:off x="39992" y="4375"/>
              <a:ext cx="6663" cy="20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9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Well #2</a:t>
              </a:r>
            </a:p>
          </p:txBody>
        </p:sp>
        <p:sp>
          <p:nvSpPr>
            <p:cNvPr id="26" name="Line 72"/>
            <p:cNvSpPr>
              <a:spLocks noChangeShapeType="1"/>
            </p:cNvSpPr>
            <p:nvPr/>
          </p:nvSpPr>
          <p:spPr bwMode="auto">
            <a:xfrm>
              <a:off x="44137" y="6084"/>
              <a:ext cx="1428" cy="8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73"/>
            <p:cNvSpPr txBox="1">
              <a:spLocks noChangeArrowheads="1"/>
            </p:cNvSpPr>
            <p:nvPr/>
          </p:nvSpPr>
          <p:spPr bwMode="auto">
            <a:xfrm>
              <a:off x="21465" y="1989"/>
              <a:ext cx="5805" cy="2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9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Pond</a:t>
              </a:r>
              <a:endParaRPr lang="en-US" sz="9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Line 74"/>
            <p:cNvSpPr>
              <a:spLocks noChangeShapeType="1"/>
            </p:cNvSpPr>
            <p:nvPr/>
          </p:nvSpPr>
          <p:spPr bwMode="auto">
            <a:xfrm>
              <a:off x="24223" y="5036"/>
              <a:ext cx="8" cy="59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75"/>
            <p:cNvSpPr txBox="1">
              <a:spLocks noChangeArrowheads="1"/>
            </p:cNvSpPr>
            <p:nvPr/>
          </p:nvSpPr>
          <p:spPr bwMode="auto">
            <a:xfrm>
              <a:off x="4029" y="21705"/>
              <a:ext cx="10642" cy="2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Aquifer 2 (Gravel)</a:t>
              </a:r>
            </a:p>
          </p:txBody>
        </p:sp>
        <p:sp>
          <p:nvSpPr>
            <p:cNvPr id="30" name="Text Box 76"/>
            <p:cNvSpPr txBox="1">
              <a:spLocks noChangeArrowheads="1"/>
            </p:cNvSpPr>
            <p:nvPr/>
          </p:nvSpPr>
          <p:spPr bwMode="auto">
            <a:xfrm>
              <a:off x="3649" y="15224"/>
              <a:ext cx="13821" cy="2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Impermeable Layer (Shale)</a:t>
              </a:r>
            </a:p>
          </p:txBody>
        </p:sp>
        <p:sp>
          <p:nvSpPr>
            <p:cNvPr id="31" name="Freeform 30" descr="20%"/>
            <p:cNvSpPr>
              <a:spLocks/>
            </p:cNvSpPr>
            <p:nvPr/>
          </p:nvSpPr>
          <p:spPr bwMode="auto">
            <a:xfrm>
              <a:off x="1832" y="8024"/>
              <a:ext cx="54144" cy="6168"/>
            </a:xfrm>
            <a:custGeom>
              <a:avLst/>
              <a:gdLst>
                <a:gd name="T0" fmla="*/ 7621 w 8526"/>
                <a:gd name="T1" fmla="*/ 12068 h 971"/>
                <a:gd name="T2" fmla="*/ 112403 w 8526"/>
                <a:gd name="T3" fmla="*/ 50176 h 971"/>
                <a:gd name="T4" fmla="*/ 307361 w 8526"/>
                <a:gd name="T5" fmla="*/ 140367 h 971"/>
                <a:gd name="T6" fmla="*/ 519466 w 8526"/>
                <a:gd name="T7" fmla="*/ 272477 h 971"/>
                <a:gd name="T8" fmla="*/ 1016705 w 8526"/>
                <a:gd name="T9" fmla="*/ 323288 h 971"/>
                <a:gd name="T10" fmla="*/ 1405352 w 8526"/>
                <a:gd name="T11" fmla="*/ 349964 h 971"/>
                <a:gd name="T12" fmla="*/ 1513945 w 8526"/>
                <a:gd name="T13" fmla="*/ 409033 h 971"/>
                <a:gd name="T14" fmla="*/ 1604756 w 8526"/>
                <a:gd name="T15" fmla="*/ 403952 h 971"/>
                <a:gd name="T16" fmla="*/ 1865759 w 8526"/>
                <a:gd name="T17" fmla="*/ 370924 h 971"/>
                <a:gd name="T18" fmla="*/ 2055637 w 8526"/>
                <a:gd name="T19" fmla="*/ 337897 h 971"/>
                <a:gd name="T20" fmla="*/ 2333786 w 8526"/>
                <a:gd name="T21" fmla="*/ 337897 h 971"/>
                <a:gd name="T22" fmla="*/ 2479846 w 8526"/>
                <a:gd name="T23" fmla="*/ 337897 h 971"/>
                <a:gd name="T24" fmla="*/ 2611935 w 8526"/>
                <a:gd name="T25" fmla="*/ 337897 h 971"/>
                <a:gd name="T26" fmla="*/ 2923107 w 8526"/>
                <a:gd name="T27" fmla="*/ 345518 h 971"/>
                <a:gd name="T28" fmla="*/ 3456544 w 8526"/>
                <a:gd name="T29" fmla="*/ 288355 h 971"/>
                <a:gd name="T30" fmla="*/ 3693415 w 8526"/>
                <a:gd name="T31" fmla="*/ 242625 h 971"/>
                <a:gd name="T32" fmla="*/ 3828044 w 8526"/>
                <a:gd name="T33" fmla="*/ 231192 h 971"/>
                <a:gd name="T34" fmla="*/ 4287181 w 8526"/>
                <a:gd name="T35" fmla="*/ 147989 h 971"/>
                <a:gd name="T36" fmla="*/ 5114008 w 8526"/>
                <a:gd name="T37" fmla="*/ 125759 h 971"/>
                <a:gd name="T38" fmla="*/ 5369296 w 8526"/>
                <a:gd name="T39" fmla="*/ 1270 h 971"/>
                <a:gd name="T40" fmla="*/ 5376281 w 8526"/>
                <a:gd name="T41" fmla="*/ 133380 h 971"/>
                <a:gd name="T42" fmla="*/ 5376916 w 8526"/>
                <a:gd name="T43" fmla="*/ 198800 h 971"/>
                <a:gd name="T44" fmla="*/ 5378822 w 8526"/>
                <a:gd name="T45" fmla="*/ 323288 h 971"/>
                <a:gd name="T46" fmla="*/ 5388347 w 8526"/>
                <a:gd name="T47" fmla="*/ 507480 h 971"/>
                <a:gd name="T48" fmla="*/ 5380092 w 8526"/>
                <a:gd name="T49" fmla="*/ 548129 h 971"/>
                <a:gd name="T50" fmla="*/ 5366121 w 8526"/>
                <a:gd name="T51" fmla="*/ 562103 h 971"/>
                <a:gd name="T52" fmla="*/ 5091782 w 8526"/>
                <a:gd name="T53" fmla="*/ 550035 h 971"/>
                <a:gd name="T54" fmla="*/ 4477059 w 8526"/>
                <a:gd name="T55" fmla="*/ 557657 h 971"/>
                <a:gd name="T56" fmla="*/ 3541640 w 8526"/>
                <a:gd name="T57" fmla="*/ 545589 h 971"/>
                <a:gd name="T58" fmla="*/ 2608125 w 8526"/>
                <a:gd name="T59" fmla="*/ 564643 h 971"/>
                <a:gd name="T60" fmla="*/ 1988957 w 8526"/>
                <a:gd name="T61" fmla="*/ 555116 h 971"/>
                <a:gd name="T62" fmla="*/ 1293584 w 8526"/>
                <a:gd name="T63" fmla="*/ 564643 h 971"/>
                <a:gd name="T64" fmla="*/ 14606 w 8526"/>
                <a:gd name="T65" fmla="*/ 550035 h 971"/>
                <a:gd name="T66" fmla="*/ 7621 w 8526"/>
                <a:gd name="T67" fmla="*/ 125759 h 9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526" h="971">
                  <a:moveTo>
                    <a:pt x="12" y="19"/>
                  </a:moveTo>
                  <a:cubicBezTo>
                    <a:pt x="74" y="34"/>
                    <a:pt x="115" y="64"/>
                    <a:pt x="177" y="79"/>
                  </a:cubicBezTo>
                  <a:cubicBezTo>
                    <a:pt x="302" y="162"/>
                    <a:pt x="341" y="185"/>
                    <a:pt x="484" y="221"/>
                  </a:cubicBezTo>
                  <a:cubicBezTo>
                    <a:pt x="577" y="283"/>
                    <a:pt x="720" y="373"/>
                    <a:pt x="818" y="429"/>
                  </a:cubicBezTo>
                  <a:cubicBezTo>
                    <a:pt x="1083" y="521"/>
                    <a:pt x="1356" y="468"/>
                    <a:pt x="1601" y="509"/>
                  </a:cubicBezTo>
                  <a:cubicBezTo>
                    <a:pt x="1826" y="535"/>
                    <a:pt x="2059" y="530"/>
                    <a:pt x="2213" y="551"/>
                  </a:cubicBezTo>
                  <a:cubicBezTo>
                    <a:pt x="2343" y="573"/>
                    <a:pt x="2332" y="630"/>
                    <a:pt x="2384" y="644"/>
                  </a:cubicBezTo>
                  <a:cubicBezTo>
                    <a:pt x="2436" y="658"/>
                    <a:pt x="2435" y="646"/>
                    <a:pt x="2527" y="636"/>
                  </a:cubicBezTo>
                  <a:cubicBezTo>
                    <a:pt x="2548" y="642"/>
                    <a:pt x="2916" y="583"/>
                    <a:pt x="2938" y="584"/>
                  </a:cubicBezTo>
                  <a:cubicBezTo>
                    <a:pt x="3056" y="567"/>
                    <a:pt x="3085" y="522"/>
                    <a:pt x="3237" y="532"/>
                  </a:cubicBezTo>
                  <a:cubicBezTo>
                    <a:pt x="3372" y="537"/>
                    <a:pt x="3540" y="525"/>
                    <a:pt x="3675" y="532"/>
                  </a:cubicBezTo>
                  <a:cubicBezTo>
                    <a:pt x="3780" y="534"/>
                    <a:pt x="3838" y="528"/>
                    <a:pt x="3905" y="532"/>
                  </a:cubicBezTo>
                  <a:cubicBezTo>
                    <a:pt x="3978" y="532"/>
                    <a:pt x="3996" y="530"/>
                    <a:pt x="4113" y="532"/>
                  </a:cubicBezTo>
                  <a:cubicBezTo>
                    <a:pt x="4287" y="527"/>
                    <a:pt x="4428" y="554"/>
                    <a:pt x="4603" y="544"/>
                  </a:cubicBezTo>
                  <a:cubicBezTo>
                    <a:pt x="4883" y="528"/>
                    <a:pt x="5163" y="476"/>
                    <a:pt x="5443" y="454"/>
                  </a:cubicBezTo>
                  <a:cubicBezTo>
                    <a:pt x="5672" y="416"/>
                    <a:pt x="5528" y="440"/>
                    <a:pt x="5816" y="382"/>
                  </a:cubicBezTo>
                  <a:cubicBezTo>
                    <a:pt x="5890" y="376"/>
                    <a:pt x="5965" y="381"/>
                    <a:pt x="6028" y="364"/>
                  </a:cubicBezTo>
                  <a:cubicBezTo>
                    <a:pt x="6092" y="347"/>
                    <a:pt x="6677" y="237"/>
                    <a:pt x="6751" y="233"/>
                  </a:cubicBezTo>
                  <a:cubicBezTo>
                    <a:pt x="7004" y="198"/>
                    <a:pt x="7767" y="219"/>
                    <a:pt x="8053" y="198"/>
                  </a:cubicBezTo>
                  <a:cubicBezTo>
                    <a:pt x="8337" y="160"/>
                    <a:pt x="8386" y="0"/>
                    <a:pt x="8455" y="2"/>
                  </a:cubicBezTo>
                  <a:cubicBezTo>
                    <a:pt x="8524" y="4"/>
                    <a:pt x="8464" y="158"/>
                    <a:pt x="8466" y="210"/>
                  </a:cubicBezTo>
                  <a:cubicBezTo>
                    <a:pt x="8468" y="262"/>
                    <a:pt x="8466" y="263"/>
                    <a:pt x="8467" y="313"/>
                  </a:cubicBezTo>
                  <a:cubicBezTo>
                    <a:pt x="8468" y="363"/>
                    <a:pt x="8467" y="428"/>
                    <a:pt x="8470" y="509"/>
                  </a:cubicBezTo>
                  <a:cubicBezTo>
                    <a:pt x="8473" y="590"/>
                    <a:pt x="8485" y="740"/>
                    <a:pt x="8485" y="799"/>
                  </a:cubicBezTo>
                  <a:cubicBezTo>
                    <a:pt x="8485" y="858"/>
                    <a:pt x="8478" y="849"/>
                    <a:pt x="8472" y="863"/>
                  </a:cubicBezTo>
                  <a:cubicBezTo>
                    <a:pt x="8466" y="877"/>
                    <a:pt x="8526" y="885"/>
                    <a:pt x="8450" y="885"/>
                  </a:cubicBezTo>
                  <a:cubicBezTo>
                    <a:pt x="8397" y="879"/>
                    <a:pt x="8060" y="867"/>
                    <a:pt x="8018" y="866"/>
                  </a:cubicBezTo>
                  <a:cubicBezTo>
                    <a:pt x="7688" y="858"/>
                    <a:pt x="7380" y="883"/>
                    <a:pt x="7050" y="878"/>
                  </a:cubicBezTo>
                  <a:cubicBezTo>
                    <a:pt x="6556" y="887"/>
                    <a:pt x="6062" y="879"/>
                    <a:pt x="5577" y="859"/>
                  </a:cubicBezTo>
                  <a:cubicBezTo>
                    <a:pt x="5089" y="880"/>
                    <a:pt x="4600" y="878"/>
                    <a:pt x="4107" y="889"/>
                  </a:cubicBezTo>
                  <a:cubicBezTo>
                    <a:pt x="3771" y="879"/>
                    <a:pt x="3467" y="902"/>
                    <a:pt x="3132" y="874"/>
                  </a:cubicBezTo>
                  <a:cubicBezTo>
                    <a:pt x="2777" y="887"/>
                    <a:pt x="2392" y="876"/>
                    <a:pt x="2037" y="889"/>
                  </a:cubicBezTo>
                  <a:cubicBezTo>
                    <a:pt x="1361" y="941"/>
                    <a:pt x="701" y="891"/>
                    <a:pt x="23" y="866"/>
                  </a:cubicBezTo>
                  <a:cubicBezTo>
                    <a:pt x="0" y="290"/>
                    <a:pt x="12" y="971"/>
                    <a:pt x="12" y="198"/>
                  </a:cubicBezTo>
                </a:path>
              </a:pathLst>
            </a:custGeom>
            <a:pattFill prst="pct20">
              <a:fgClr>
                <a:srgbClr val="000000"/>
              </a:fgClr>
              <a:bgClr>
                <a:srgbClr val="548DD4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1317" y="11244"/>
              <a:ext cx="5482" cy="958"/>
            </a:xfrm>
            <a:custGeom>
              <a:avLst/>
              <a:gdLst>
                <a:gd name="T0" fmla="*/ 68605 w 863"/>
                <a:gd name="T1" fmla="*/ 22833 h 151"/>
                <a:gd name="T2" fmla="*/ 172784 w 863"/>
                <a:gd name="T3" fmla="*/ 81183 h 151"/>
                <a:gd name="T4" fmla="*/ 223603 w 863"/>
                <a:gd name="T5" fmla="*/ 95770 h 151"/>
                <a:gd name="T6" fmla="*/ 494848 w 863"/>
                <a:gd name="T7" fmla="*/ 52008 h 151"/>
                <a:gd name="T8" fmla="*/ 545667 w 863"/>
                <a:gd name="T9" fmla="*/ 10148 h 151"/>
                <a:gd name="T10" fmla="*/ 509459 w 863"/>
                <a:gd name="T11" fmla="*/ 10148 h 151"/>
                <a:gd name="T12" fmla="*/ 59077 w 863"/>
                <a:gd name="T13" fmla="*/ 4440 h 151"/>
                <a:gd name="T14" fmla="*/ 68605 w 863"/>
                <a:gd name="T15" fmla="*/ 22833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3" h="151">
                  <a:moveTo>
                    <a:pt x="108" y="36"/>
                  </a:moveTo>
                  <a:cubicBezTo>
                    <a:pt x="170" y="62"/>
                    <a:pt x="210" y="102"/>
                    <a:pt x="272" y="128"/>
                  </a:cubicBezTo>
                  <a:cubicBezTo>
                    <a:pt x="298" y="139"/>
                    <a:pt x="326" y="142"/>
                    <a:pt x="352" y="151"/>
                  </a:cubicBezTo>
                  <a:cubicBezTo>
                    <a:pt x="545" y="140"/>
                    <a:pt x="615" y="134"/>
                    <a:pt x="779" y="82"/>
                  </a:cubicBezTo>
                  <a:cubicBezTo>
                    <a:pt x="791" y="75"/>
                    <a:pt x="863" y="39"/>
                    <a:pt x="859" y="16"/>
                  </a:cubicBezTo>
                  <a:cubicBezTo>
                    <a:pt x="856" y="0"/>
                    <a:pt x="813" y="27"/>
                    <a:pt x="802" y="16"/>
                  </a:cubicBezTo>
                  <a:cubicBezTo>
                    <a:pt x="568" y="20"/>
                    <a:pt x="327" y="7"/>
                    <a:pt x="93" y="7"/>
                  </a:cubicBezTo>
                  <a:cubicBezTo>
                    <a:pt x="0" y="1"/>
                    <a:pt x="77" y="18"/>
                    <a:pt x="108" y="36"/>
                  </a:cubicBezTo>
                  <a:close/>
                </a:path>
              </a:pathLst>
            </a:custGeom>
            <a:solidFill>
              <a:srgbClr val="548D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6982" y="10361"/>
              <a:ext cx="909" cy="2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6982" y="12202"/>
              <a:ext cx="909" cy="462"/>
            </a:xfrm>
            <a:prstGeom prst="rect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5243" y="7851"/>
              <a:ext cx="1090" cy="11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 descr="Sphere"/>
            <p:cNvSpPr>
              <a:spLocks/>
            </p:cNvSpPr>
            <p:nvPr/>
          </p:nvSpPr>
          <p:spPr bwMode="auto">
            <a:xfrm>
              <a:off x="41602" y="18947"/>
              <a:ext cx="3782" cy="685"/>
            </a:xfrm>
            <a:custGeom>
              <a:avLst/>
              <a:gdLst>
                <a:gd name="T0" fmla="*/ 357195 w 596"/>
                <a:gd name="T1" fmla="*/ 68525 h 108"/>
                <a:gd name="T2" fmla="*/ 244263 w 596"/>
                <a:gd name="T3" fmla="*/ 45683 h 108"/>
                <a:gd name="T4" fmla="*/ 118008 w 596"/>
                <a:gd name="T5" fmla="*/ 32359 h 108"/>
                <a:gd name="T6" fmla="*/ 0 w 596"/>
                <a:gd name="T7" fmla="*/ 9517 h 108"/>
                <a:gd name="T8" fmla="*/ 203658 w 596"/>
                <a:gd name="T9" fmla="*/ 18400 h 108"/>
                <a:gd name="T10" fmla="*/ 362271 w 596"/>
                <a:gd name="T11" fmla="*/ 13959 h 108"/>
                <a:gd name="T12" fmla="*/ 357195 w 596"/>
                <a:gd name="T13" fmla="*/ 68525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6" h="108">
                  <a:moveTo>
                    <a:pt x="563" y="108"/>
                  </a:moveTo>
                  <a:cubicBezTo>
                    <a:pt x="515" y="76"/>
                    <a:pt x="437" y="78"/>
                    <a:pt x="385" y="72"/>
                  </a:cubicBezTo>
                  <a:cubicBezTo>
                    <a:pt x="208" y="50"/>
                    <a:pt x="362" y="63"/>
                    <a:pt x="186" y="51"/>
                  </a:cubicBezTo>
                  <a:cubicBezTo>
                    <a:pt x="123" y="41"/>
                    <a:pt x="62" y="30"/>
                    <a:pt x="0" y="15"/>
                  </a:cubicBezTo>
                  <a:cubicBezTo>
                    <a:pt x="107" y="0"/>
                    <a:pt x="214" y="19"/>
                    <a:pt x="321" y="29"/>
                  </a:cubicBezTo>
                  <a:cubicBezTo>
                    <a:pt x="375" y="27"/>
                    <a:pt x="504" y="6"/>
                    <a:pt x="571" y="22"/>
                  </a:cubicBezTo>
                  <a:cubicBezTo>
                    <a:pt x="579" y="101"/>
                    <a:pt x="596" y="78"/>
                    <a:pt x="563" y="108"/>
                  </a:cubicBezTo>
                  <a:close/>
                </a:path>
              </a:pathLst>
            </a:custGeom>
            <a:pattFill prst="spher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 descr="Sphere"/>
            <p:cNvSpPr>
              <a:spLocks/>
            </p:cNvSpPr>
            <p:nvPr/>
          </p:nvSpPr>
          <p:spPr bwMode="auto">
            <a:xfrm>
              <a:off x="46118" y="18666"/>
              <a:ext cx="2956" cy="958"/>
            </a:xfrm>
            <a:custGeom>
              <a:avLst/>
              <a:gdLst>
                <a:gd name="T0" fmla="*/ 19662 w 466"/>
                <a:gd name="T1" fmla="*/ 95770 h 151"/>
                <a:gd name="T2" fmla="*/ 78015 w 466"/>
                <a:gd name="T3" fmla="*/ 81817 h 151"/>
                <a:gd name="T4" fmla="*/ 281616 w 466"/>
                <a:gd name="T5" fmla="*/ 36786 h 151"/>
                <a:gd name="T6" fmla="*/ 295570 w 466"/>
                <a:gd name="T7" fmla="*/ 45031 h 151"/>
                <a:gd name="T8" fmla="*/ 281616 w 466"/>
                <a:gd name="T9" fmla="*/ 40591 h 151"/>
                <a:gd name="T10" fmla="*/ 249903 w 466"/>
                <a:gd name="T11" fmla="*/ 36152 h 151"/>
                <a:gd name="T12" fmla="*/ 114169 w 466"/>
                <a:gd name="T13" fmla="*/ 32346 h 151"/>
                <a:gd name="T14" fmla="*/ 19662 w 466"/>
                <a:gd name="T15" fmla="*/ 77377 h 151"/>
                <a:gd name="T16" fmla="*/ 19662 w 466"/>
                <a:gd name="T17" fmla="*/ 95770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6" h="151">
                  <a:moveTo>
                    <a:pt x="31" y="151"/>
                  </a:moveTo>
                  <a:cubicBezTo>
                    <a:pt x="65" y="146"/>
                    <a:pt x="91" y="135"/>
                    <a:pt x="123" y="129"/>
                  </a:cubicBezTo>
                  <a:cubicBezTo>
                    <a:pt x="229" y="110"/>
                    <a:pt x="337" y="71"/>
                    <a:pt x="444" y="58"/>
                  </a:cubicBezTo>
                  <a:cubicBezTo>
                    <a:pt x="451" y="55"/>
                    <a:pt x="466" y="80"/>
                    <a:pt x="466" y="71"/>
                  </a:cubicBezTo>
                  <a:cubicBezTo>
                    <a:pt x="466" y="63"/>
                    <a:pt x="452" y="65"/>
                    <a:pt x="444" y="64"/>
                  </a:cubicBezTo>
                  <a:cubicBezTo>
                    <a:pt x="427" y="61"/>
                    <a:pt x="411" y="60"/>
                    <a:pt x="394" y="57"/>
                  </a:cubicBezTo>
                  <a:cubicBezTo>
                    <a:pt x="321" y="46"/>
                    <a:pt x="254" y="59"/>
                    <a:pt x="180" y="51"/>
                  </a:cubicBezTo>
                  <a:cubicBezTo>
                    <a:pt x="0" y="68"/>
                    <a:pt x="23" y="0"/>
                    <a:pt x="31" y="122"/>
                  </a:cubicBezTo>
                  <a:cubicBezTo>
                    <a:pt x="32" y="132"/>
                    <a:pt x="31" y="141"/>
                    <a:pt x="31" y="151"/>
                  </a:cubicBezTo>
                  <a:close/>
                </a:path>
              </a:pathLst>
            </a:custGeom>
            <a:pattFill prst="spher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84"/>
            <p:cNvSpPr txBox="1">
              <a:spLocks noChangeArrowheads="1"/>
            </p:cNvSpPr>
            <p:nvPr/>
          </p:nvSpPr>
          <p:spPr bwMode="auto">
            <a:xfrm>
              <a:off x="2724" y="11319"/>
              <a:ext cx="10172" cy="2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Aquifer 1 (Sand)</a:t>
              </a:r>
            </a:p>
          </p:txBody>
        </p:sp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8" y="7339"/>
              <a:ext cx="1412" cy="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5" y="6555"/>
              <a:ext cx="1387" cy="2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0" y="6860"/>
              <a:ext cx="1395" cy="2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NATTR0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5" y="974"/>
              <a:ext cx="2650" cy="3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NATTR0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0" y="1989"/>
              <a:ext cx="2642" cy="3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NATTR0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" y="974"/>
              <a:ext cx="2642" cy="3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NATTR0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1989"/>
              <a:ext cx="2642" cy="3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NATTR0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594"/>
              <a:ext cx="2642" cy="3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296015" y="4733925"/>
            <a:ext cx="85651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How does water get into the pond? Explain as many pathways as you can.</a:t>
            </a:r>
          </a:p>
          <a:p>
            <a:endParaRPr lang="en-US" dirty="0" smtClean="0">
              <a:solidFill>
                <a:schemeClr val="accent6"/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Could pumping from well #1 affect the water in the pond? </a:t>
            </a: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Could pumping from well #2 affect the water in the pond?</a:t>
            </a: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Explain your answers.</a:t>
            </a:r>
            <a:endParaRPr lang="en-US" dirty="0">
              <a:solidFill>
                <a:schemeClr val="accent6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9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>
          <a:xfrm>
            <a:off x="0" y="1295400"/>
            <a:ext cx="9144000" cy="5530850"/>
            <a:chOff x="0" y="762000"/>
            <a:chExt cx="9144000" cy="5530850"/>
          </a:xfrm>
        </p:grpSpPr>
        <p:grpSp>
          <p:nvGrpSpPr>
            <p:cNvPr id="5" name="Group 55"/>
            <p:cNvGrpSpPr/>
            <p:nvPr/>
          </p:nvGrpSpPr>
          <p:grpSpPr>
            <a:xfrm>
              <a:off x="0" y="1295400"/>
              <a:ext cx="9144000" cy="4997450"/>
              <a:chOff x="0" y="1295400"/>
              <a:chExt cx="9144000" cy="499745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2362200" y="4387850"/>
                <a:ext cx="3505200" cy="19050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295400"/>
                <a:ext cx="9144000" cy="2907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Isosceles Triangle 3"/>
              <p:cNvSpPr/>
              <p:nvPr/>
            </p:nvSpPr>
            <p:spPr>
              <a:xfrm>
                <a:off x="304800" y="3581400"/>
                <a:ext cx="152400" cy="762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2971800" y="3200400"/>
                <a:ext cx="152400" cy="762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8305800" y="2590800"/>
                <a:ext cx="152400" cy="762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2590800" y="5210175"/>
                <a:ext cx="152400" cy="762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276600" y="3657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048000" y="3124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90800" y="4524375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34200" y="3048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876800" y="3762675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467600" y="3657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010400" y="3505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96200" y="3124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001000" y="2133600"/>
                <a:ext cx="152400" cy="1219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830850" y="3124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71800" y="4448175"/>
                <a:ext cx="235192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2” Geoprobe Monitoring Well</a:t>
                </a:r>
              </a:p>
              <a:p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Creek Stage Gauge (4)</a:t>
                </a:r>
              </a:p>
              <a:p>
                <a:r>
                  <a:rPr lang="en-US" sz="1400" dirty="0" smtClean="0"/>
                  <a:t>Climate Station (1))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Paved Path or Road</a:t>
                </a:r>
              </a:p>
              <a:p>
                <a:r>
                  <a:rPr lang="en-US" sz="1400" dirty="0" smtClean="0"/>
                  <a:t>Existing Path</a:t>
                </a:r>
                <a:endParaRPr lang="en-US" sz="14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5391150"/>
                <a:ext cx="152400" cy="152400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3400" y="480060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1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52800" y="3591025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1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72000" y="365760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9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543800" y="350520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5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153400" y="3657600"/>
                <a:ext cx="1847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763000" y="297180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6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48600" y="312420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7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29400" y="281940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8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200400" y="29718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11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191000" y="29718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10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869450" y="1905000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12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162800" y="3733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8763000" y="32004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2514600" y="5803900"/>
              <a:ext cx="533400" cy="381000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41411" y="762000"/>
              <a:ext cx="26552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/>
                  </a:solidFill>
                  <a:latin typeface="+mj-lt"/>
                </a:rPr>
                <a:t>Final April 2015 Map</a:t>
              </a:r>
              <a:endParaRPr lang="en-US" sz="20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48640" y="2107933"/>
              <a:ext cx="8479857" cy="1857675"/>
            </a:xfrm>
            <a:custGeom>
              <a:avLst/>
              <a:gdLst>
                <a:gd name="connsiteX0" fmla="*/ 0 w 8479857"/>
                <a:gd name="connsiteY0" fmla="*/ 1126155 h 1857675"/>
                <a:gd name="connsiteX1" fmla="*/ 317634 w 8479857"/>
                <a:gd name="connsiteY1" fmla="*/ 1106905 h 1857675"/>
                <a:gd name="connsiteX2" fmla="*/ 702644 w 8479857"/>
                <a:gd name="connsiteY2" fmla="*/ 981776 h 1857675"/>
                <a:gd name="connsiteX3" fmla="*/ 1058779 w 8479857"/>
                <a:gd name="connsiteY3" fmla="*/ 981776 h 1857675"/>
                <a:gd name="connsiteX4" fmla="*/ 1260909 w 8479857"/>
                <a:gd name="connsiteY4" fmla="*/ 1039528 h 1857675"/>
                <a:gd name="connsiteX5" fmla="*/ 1386038 w 8479857"/>
                <a:gd name="connsiteY5" fmla="*/ 1174282 h 1857675"/>
                <a:gd name="connsiteX6" fmla="*/ 1790299 w 8479857"/>
                <a:gd name="connsiteY6" fmla="*/ 1135781 h 1857675"/>
                <a:gd name="connsiteX7" fmla="*/ 2184935 w 8479857"/>
                <a:gd name="connsiteY7" fmla="*/ 1116530 h 1857675"/>
                <a:gd name="connsiteX8" fmla="*/ 2541069 w 8479857"/>
                <a:gd name="connsiteY8" fmla="*/ 1020278 h 1857675"/>
                <a:gd name="connsiteX9" fmla="*/ 2762451 w 8479857"/>
                <a:gd name="connsiteY9" fmla="*/ 962526 h 1857675"/>
                <a:gd name="connsiteX10" fmla="*/ 3051208 w 8479857"/>
                <a:gd name="connsiteY10" fmla="*/ 914400 h 1857675"/>
                <a:gd name="connsiteX11" fmla="*/ 3176337 w 8479857"/>
                <a:gd name="connsiteY11" fmla="*/ 914400 h 1857675"/>
                <a:gd name="connsiteX12" fmla="*/ 3561347 w 8479857"/>
                <a:gd name="connsiteY12" fmla="*/ 1078029 h 1857675"/>
                <a:gd name="connsiteX13" fmla="*/ 3696101 w 8479857"/>
                <a:gd name="connsiteY13" fmla="*/ 1232033 h 1857675"/>
                <a:gd name="connsiteX14" fmla="*/ 4061861 w 8479857"/>
                <a:gd name="connsiteY14" fmla="*/ 1183907 h 1857675"/>
                <a:gd name="connsiteX15" fmla="*/ 4379495 w 8479857"/>
                <a:gd name="connsiteY15" fmla="*/ 1078029 h 1857675"/>
                <a:gd name="connsiteX16" fmla="*/ 4437246 w 8479857"/>
                <a:gd name="connsiteY16" fmla="*/ 1010652 h 1857675"/>
                <a:gd name="connsiteX17" fmla="*/ 4687503 w 8479857"/>
                <a:gd name="connsiteY17" fmla="*/ 818147 h 1857675"/>
                <a:gd name="connsiteX18" fmla="*/ 4880008 w 8479857"/>
                <a:gd name="connsiteY18" fmla="*/ 606391 h 1857675"/>
                <a:gd name="connsiteX19" fmla="*/ 5159141 w 8479857"/>
                <a:gd name="connsiteY19" fmla="*/ 394635 h 1857675"/>
                <a:gd name="connsiteX20" fmla="*/ 5505651 w 8479857"/>
                <a:gd name="connsiteY20" fmla="*/ 240631 h 1857675"/>
                <a:gd name="connsiteX21" fmla="*/ 5871411 w 8479857"/>
                <a:gd name="connsiteY21" fmla="*/ 250256 h 1857675"/>
                <a:gd name="connsiteX22" fmla="*/ 6179419 w 8479857"/>
                <a:gd name="connsiteY22" fmla="*/ 269507 h 1857675"/>
                <a:gd name="connsiteX23" fmla="*/ 6343048 w 8479857"/>
                <a:gd name="connsiteY23" fmla="*/ 154004 h 1857675"/>
                <a:gd name="connsiteX24" fmla="*/ 6612556 w 8479857"/>
                <a:gd name="connsiteY24" fmla="*/ 57751 h 1857675"/>
                <a:gd name="connsiteX25" fmla="*/ 6708808 w 8479857"/>
                <a:gd name="connsiteY25" fmla="*/ 0 h 1857675"/>
                <a:gd name="connsiteX26" fmla="*/ 8441356 w 8479857"/>
                <a:gd name="connsiteY26" fmla="*/ 827772 h 1857675"/>
                <a:gd name="connsiteX27" fmla="*/ 8479857 w 8479857"/>
                <a:gd name="connsiteY27" fmla="*/ 962526 h 1857675"/>
                <a:gd name="connsiteX28" fmla="*/ 8316227 w 8479857"/>
                <a:gd name="connsiteY28" fmla="*/ 1260909 h 1857675"/>
                <a:gd name="connsiteX29" fmla="*/ 8104472 w 8479857"/>
                <a:gd name="connsiteY29" fmla="*/ 1366787 h 1857675"/>
                <a:gd name="connsiteX30" fmla="*/ 7777213 w 8479857"/>
                <a:gd name="connsiteY30" fmla="*/ 1540042 h 1857675"/>
                <a:gd name="connsiteX31" fmla="*/ 7709836 w 8479857"/>
                <a:gd name="connsiteY31" fmla="*/ 1588168 h 1857675"/>
                <a:gd name="connsiteX32" fmla="*/ 6670307 w 8479857"/>
                <a:gd name="connsiteY32" fmla="*/ 1771048 h 1857675"/>
                <a:gd name="connsiteX33" fmla="*/ 6323798 w 8479857"/>
                <a:gd name="connsiteY33" fmla="*/ 1790299 h 1857675"/>
                <a:gd name="connsiteX34" fmla="*/ 5794408 w 8479857"/>
                <a:gd name="connsiteY34" fmla="*/ 1857675 h 1857675"/>
                <a:gd name="connsiteX35" fmla="*/ 4966636 w 8479857"/>
                <a:gd name="connsiteY35" fmla="*/ 1848050 h 1857675"/>
                <a:gd name="connsiteX36" fmla="*/ 4369869 w 8479857"/>
                <a:gd name="connsiteY36" fmla="*/ 1799924 h 1857675"/>
                <a:gd name="connsiteX37" fmla="*/ 4273617 w 8479857"/>
                <a:gd name="connsiteY37" fmla="*/ 1809549 h 1857675"/>
                <a:gd name="connsiteX38" fmla="*/ 4225491 w 8479857"/>
                <a:gd name="connsiteY38" fmla="*/ 1819174 h 1857675"/>
                <a:gd name="connsiteX39" fmla="*/ 3522846 w 8479857"/>
                <a:gd name="connsiteY39" fmla="*/ 1819174 h 1857675"/>
                <a:gd name="connsiteX40" fmla="*/ 2723949 w 8479857"/>
                <a:gd name="connsiteY40" fmla="*/ 1761423 h 1857675"/>
                <a:gd name="connsiteX41" fmla="*/ 2550695 w 8479857"/>
                <a:gd name="connsiteY41" fmla="*/ 1722922 h 1857675"/>
                <a:gd name="connsiteX42" fmla="*/ 2579571 w 8479857"/>
                <a:gd name="connsiteY42" fmla="*/ 1472665 h 1857675"/>
                <a:gd name="connsiteX43" fmla="*/ 2435192 w 8479857"/>
                <a:gd name="connsiteY43" fmla="*/ 1078029 h 1857675"/>
                <a:gd name="connsiteX44" fmla="*/ 2415941 w 8479857"/>
                <a:gd name="connsiteY44" fmla="*/ 1068404 h 1857675"/>
                <a:gd name="connsiteX0" fmla="*/ 0 w 8479857"/>
                <a:gd name="connsiteY0" fmla="*/ 1126155 h 1857675"/>
                <a:gd name="connsiteX1" fmla="*/ 317634 w 8479857"/>
                <a:gd name="connsiteY1" fmla="*/ 1106905 h 1857675"/>
                <a:gd name="connsiteX2" fmla="*/ 702644 w 8479857"/>
                <a:gd name="connsiteY2" fmla="*/ 981776 h 1857675"/>
                <a:gd name="connsiteX3" fmla="*/ 1058779 w 8479857"/>
                <a:gd name="connsiteY3" fmla="*/ 981776 h 1857675"/>
                <a:gd name="connsiteX4" fmla="*/ 1260909 w 8479857"/>
                <a:gd name="connsiteY4" fmla="*/ 1039528 h 1857675"/>
                <a:gd name="connsiteX5" fmla="*/ 1386038 w 8479857"/>
                <a:gd name="connsiteY5" fmla="*/ 1174282 h 1857675"/>
                <a:gd name="connsiteX6" fmla="*/ 1790299 w 8479857"/>
                <a:gd name="connsiteY6" fmla="*/ 1135781 h 1857675"/>
                <a:gd name="connsiteX7" fmla="*/ 2184935 w 8479857"/>
                <a:gd name="connsiteY7" fmla="*/ 1116530 h 1857675"/>
                <a:gd name="connsiteX8" fmla="*/ 2541069 w 8479857"/>
                <a:gd name="connsiteY8" fmla="*/ 1020278 h 1857675"/>
                <a:gd name="connsiteX9" fmla="*/ 2762451 w 8479857"/>
                <a:gd name="connsiteY9" fmla="*/ 962526 h 1857675"/>
                <a:gd name="connsiteX10" fmla="*/ 3051208 w 8479857"/>
                <a:gd name="connsiteY10" fmla="*/ 914400 h 1857675"/>
                <a:gd name="connsiteX11" fmla="*/ 3176337 w 8479857"/>
                <a:gd name="connsiteY11" fmla="*/ 914400 h 1857675"/>
                <a:gd name="connsiteX12" fmla="*/ 3561347 w 8479857"/>
                <a:gd name="connsiteY12" fmla="*/ 1078029 h 1857675"/>
                <a:gd name="connsiteX13" fmla="*/ 3696101 w 8479857"/>
                <a:gd name="connsiteY13" fmla="*/ 1232033 h 1857675"/>
                <a:gd name="connsiteX14" fmla="*/ 4061861 w 8479857"/>
                <a:gd name="connsiteY14" fmla="*/ 1183907 h 1857675"/>
                <a:gd name="connsiteX15" fmla="*/ 4379495 w 8479857"/>
                <a:gd name="connsiteY15" fmla="*/ 1078029 h 1857675"/>
                <a:gd name="connsiteX16" fmla="*/ 4437246 w 8479857"/>
                <a:gd name="connsiteY16" fmla="*/ 1010652 h 1857675"/>
                <a:gd name="connsiteX17" fmla="*/ 4687503 w 8479857"/>
                <a:gd name="connsiteY17" fmla="*/ 818147 h 1857675"/>
                <a:gd name="connsiteX18" fmla="*/ 4880008 w 8479857"/>
                <a:gd name="connsiteY18" fmla="*/ 606391 h 1857675"/>
                <a:gd name="connsiteX19" fmla="*/ 5159141 w 8479857"/>
                <a:gd name="connsiteY19" fmla="*/ 394635 h 1857675"/>
                <a:gd name="connsiteX20" fmla="*/ 5505651 w 8479857"/>
                <a:gd name="connsiteY20" fmla="*/ 240631 h 1857675"/>
                <a:gd name="connsiteX21" fmla="*/ 5871411 w 8479857"/>
                <a:gd name="connsiteY21" fmla="*/ 250256 h 1857675"/>
                <a:gd name="connsiteX22" fmla="*/ 6179419 w 8479857"/>
                <a:gd name="connsiteY22" fmla="*/ 269507 h 1857675"/>
                <a:gd name="connsiteX23" fmla="*/ 6343048 w 8479857"/>
                <a:gd name="connsiteY23" fmla="*/ 154004 h 1857675"/>
                <a:gd name="connsiteX24" fmla="*/ 6612556 w 8479857"/>
                <a:gd name="connsiteY24" fmla="*/ 57751 h 1857675"/>
                <a:gd name="connsiteX25" fmla="*/ 6708808 w 8479857"/>
                <a:gd name="connsiteY25" fmla="*/ 0 h 1857675"/>
                <a:gd name="connsiteX26" fmla="*/ 6871335 w 8479857"/>
                <a:gd name="connsiteY26" fmla="*/ 78055 h 1857675"/>
                <a:gd name="connsiteX27" fmla="*/ 8441356 w 8479857"/>
                <a:gd name="connsiteY27" fmla="*/ 827772 h 1857675"/>
                <a:gd name="connsiteX28" fmla="*/ 8479857 w 8479857"/>
                <a:gd name="connsiteY28" fmla="*/ 962526 h 1857675"/>
                <a:gd name="connsiteX29" fmla="*/ 8316227 w 8479857"/>
                <a:gd name="connsiteY29" fmla="*/ 1260909 h 1857675"/>
                <a:gd name="connsiteX30" fmla="*/ 8104472 w 8479857"/>
                <a:gd name="connsiteY30" fmla="*/ 1366787 h 1857675"/>
                <a:gd name="connsiteX31" fmla="*/ 7777213 w 8479857"/>
                <a:gd name="connsiteY31" fmla="*/ 1540042 h 1857675"/>
                <a:gd name="connsiteX32" fmla="*/ 7709836 w 8479857"/>
                <a:gd name="connsiteY32" fmla="*/ 1588168 h 1857675"/>
                <a:gd name="connsiteX33" fmla="*/ 6670307 w 8479857"/>
                <a:gd name="connsiteY33" fmla="*/ 1771048 h 1857675"/>
                <a:gd name="connsiteX34" fmla="*/ 6323798 w 8479857"/>
                <a:gd name="connsiteY34" fmla="*/ 1790299 h 1857675"/>
                <a:gd name="connsiteX35" fmla="*/ 5794408 w 8479857"/>
                <a:gd name="connsiteY35" fmla="*/ 1857675 h 1857675"/>
                <a:gd name="connsiteX36" fmla="*/ 4966636 w 8479857"/>
                <a:gd name="connsiteY36" fmla="*/ 1848050 h 1857675"/>
                <a:gd name="connsiteX37" fmla="*/ 4369869 w 8479857"/>
                <a:gd name="connsiteY37" fmla="*/ 1799924 h 1857675"/>
                <a:gd name="connsiteX38" fmla="*/ 4273617 w 8479857"/>
                <a:gd name="connsiteY38" fmla="*/ 1809549 h 1857675"/>
                <a:gd name="connsiteX39" fmla="*/ 4225491 w 8479857"/>
                <a:gd name="connsiteY39" fmla="*/ 1819174 h 1857675"/>
                <a:gd name="connsiteX40" fmla="*/ 3522846 w 8479857"/>
                <a:gd name="connsiteY40" fmla="*/ 1819174 h 1857675"/>
                <a:gd name="connsiteX41" fmla="*/ 2723949 w 8479857"/>
                <a:gd name="connsiteY41" fmla="*/ 1761423 h 1857675"/>
                <a:gd name="connsiteX42" fmla="*/ 2550695 w 8479857"/>
                <a:gd name="connsiteY42" fmla="*/ 1722922 h 1857675"/>
                <a:gd name="connsiteX43" fmla="*/ 2579571 w 8479857"/>
                <a:gd name="connsiteY43" fmla="*/ 1472665 h 1857675"/>
                <a:gd name="connsiteX44" fmla="*/ 2435192 w 8479857"/>
                <a:gd name="connsiteY44" fmla="*/ 1078029 h 1857675"/>
                <a:gd name="connsiteX45" fmla="*/ 2415941 w 8479857"/>
                <a:gd name="connsiteY45" fmla="*/ 1068404 h 1857675"/>
                <a:gd name="connsiteX0" fmla="*/ 0 w 8479857"/>
                <a:gd name="connsiteY0" fmla="*/ 1126155 h 1857675"/>
                <a:gd name="connsiteX1" fmla="*/ 317634 w 8479857"/>
                <a:gd name="connsiteY1" fmla="*/ 1106905 h 1857675"/>
                <a:gd name="connsiteX2" fmla="*/ 702644 w 8479857"/>
                <a:gd name="connsiteY2" fmla="*/ 981776 h 1857675"/>
                <a:gd name="connsiteX3" fmla="*/ 1058779 w 8479857"/>
                <a:gd name="connsiteY3" fmla="*/ 981776 h 1857675"/>
                <a:gd name="connsiteX4" fmla="*/ 1260909 w 8479857"/>
                <a:gd name="connsiteY4" fmla="*/ 1039528 h 1857675"/>
                <a:gd name="connsiteX5" fmla="*/ 1386038 w 8479857"/>
                <a:gd name="connsiteY5" fmla="*/ 1174282 h 1857675"/>
                <a:gd name="connsiteX6" fmla="*/ 1790299 w 8479857"/>
                <a:gd name="connsiteY6" fmla="*/ 1135781 h 1857675"/>
                <a:gd name="connsiteX7" fmla="*/ 2184935 w 8479857"/>
                <a:gd name="connsiteY7" fmla="*/ 1116530 h 1857675"/>
                <a:gd name="connsiteX8" fmla="*/ 2541069 w 8479857"/>
                <a:gd name="connsiteY8" fmla="*/ 1020278 h 1857675"/>
                <a:gd name="connsiteX9" fmla="*/ 2762451 w 8479857"/>
                <a:gd name="connsiteY9" fmla="*/ 962526 h 1857675"/>
                <a:gd name="connsiteX10" fmla="*/ 3051208 w 8479857"/>
                <a:gd name="connsiteY10" fmla="*/ 914400 h 1857675"/>
                <a:gd name="connsiteX11" fmla="*/ 3176337 w 8479857"/>
                <a:gd name="connsiteY11" fmla="*/ 914400 h 1857675"/>
                <a:gd name="connsiteX12" fmla="*/ 3561347 w 8479857"/>
                <a:gd name="connsiteY12" fmla="*/ 1078029 h 1857675"/>
                <a:gd name="connsiteX13" fmla="*/ 3696101 w 8479857"/>
                <a:gd name="connsiteY13" fmla="*/ 1232033 h 1857675"/>
                <a:gd name="connsiteX14" fmla="*/ 4061861 w 8479857"/>
                <a:gd name="connsiteY14" fmla="*/ 1183907 h 1857675"/>
                <a:gd name="connsiteX15" fmla="*/ 4379495 w 8479857"/>
                <a:gd name="connsiteY15" fmla="*/ 1078029 h 1857675"/>
                <a:gd name="connsiteX16" fmla="*/ 4437246 w 8479857"/>
                <a:gd name="connsiteY16" fmla="*/ 1010652 h 1857675"/>
                <a:gd name="connsiteX17" fmla="*/ 4687503 w 8479857"/>
                <a:gd name="connsiteY17" fmla="*/ 818147 h 1857675"/>
                <a:gd name="connsiteX18" fmla="*/ 4880008 w 8479857"/>
                <a:gd name="connsiteY18" fmla="*/ 606391 h 1857675"/>
                <a:gd name="connsiteX19" fmla="*/ 5159141 w 8479857"/>
                <a:gd name="connsiteY19" fmla="*/ 394635 h 1857675"/>
                <a:gd name="connsiteX20" fmla="*/ 5505651 w 8479857"/>
                <a:gd name="connsiteY20" fmla="*/ 240631 h 1857675"/>
                <a:gd name="connsiteX21" fmla="*/ 5871411 w 8479857"/>
                <a:gd name="connsiteY21" fmla="*/ 250256 h 1857675"/>
                <a:gd name="connsiteX22" fmla="*/ 6179419 w 8479857"/>
                <a:gd name="connsiteY22" fmla="*/ 269507 h 1857675"/>
                <a:gd name="connsiteX23" fmla="*/ 6343048 w 8479857"/>
                <a:gd name="connsiteY23" fmla="*/ 154004 h 1857675"/>
                <a:gd name="connsiteX24" fmla="*/ 6612556 w 8479857"/>
                <a:gd name="connsiteY24" fmla="*/ 57751 h 1857675"/>
                <a:gd name="connsiteX25" fmla="*/ 6708808 w 8479857"/>
                <a:gd name="connsiteY25" fmla="*/ 0 h 1857675"/>
                <a:gd name="connsiteX26" fmla="*/ 6995160 w 8479857"/>
                <a:gd name="connsiteY26" fmla="*/ 25667 h 1857675"/>
                <a:gd name="connsiteX27" fmla="*/ 8441356 w 8479857"/>
                <a:gd name="connsiteY27" fmla="*/ 827772 h 1857675"/>
                <a:gd name="connsiteX28" fmla="*/ 8479857 w 8479857"/>
                <a:gd name="connsiteY28" fmla="*/ 962526 h 1857675"/>
                <a:gd name="connsiteX29" fmla="*/ 8316227 w 8479857"/>
                <a:gd name="connsiteY29" fmla="*/ 1260909 h 1857675"/>
                <a:gd name="connsiteX30" fmla="*/ 8104472 w 8479857"/>
                <a:gd name="connsiteY30" fmla="*/ 1366787 h 1857675"/>
                <a:gd name="connsiteX31" fmla="*/ 7777213 w 8479857"/>
                <a:gd name="connsiteY31" fmla="*/ 1540042 h 1857675"/>
                <a:gd name="connsiteX32" fmla="*/ 7709836 w 8479857"/>
                <a:gd name="connsiteY32" fmla="*/ 1588168 h 1857675"/>
                <a:gd name="connsiteX33" fmla="*/ 6670307 w 8479857"/>
                <a:gd name="connsiteY33" fmla="*/ 1771048 h 1857675"/>
                <a:gd name="connsiteX34" fmla="*/ 6323798 w 8479857"/>
                <a:gd name="connsiteY34" fmla="*/ 1790299 h 1857675"/>
                <a:gd name="connsiteX35" fmla="*/ 5794408 w 8479857"/>
                <a:gd name="connsiteY35" fmla="*/ 1857675 h 1857675"/>
                <a:gd name="connsiteX36" fmla="*/ 4966636 w 8479857"/>
                <a:gd name="connsiteY36" fmla="*/ 1848050 h 1857675"/>
                <a:gd name="connsiteX37" fmla="*/ 4369869 w 8479857"/>
                <a:gd name="connsiteY37" fmla="*/ 1799924 h 1857675"/>
                <a:gd name="connsiteX38" fmla="*/ 4273617 w 8479857"/>
                <a:gd name="connsiteY38" fmla="*/ 1809549 h 1857675"/>
                <a:gd name="connsiteX39" fmla="*/ 4225491 w 8479857"/>
                <a:gd name="connsiteY39" fmla="*/ 1819174 h 1857675"/>
                <a:gd name="connsiteX40" fmla="*/ 3522846 w 8479857"/>
                <a:gd name="connsiteY40" fmla="*/ 1819174 h 1857675"/>
                <a:gd name="connsiteX41" fmla="*/ 2723949 w 8479857"/>
                <a:gd name="connsiteY41" fmla="*/ 1761423 h 1857675"/>
                <a:gd name="connsiteX42" fmla="*/ 2550695 w 8479857"/>
                <a:gd name="connsiteY42" fmla="*/ 1722922 h 1857675"/>
                <a:gd name="connsiteX43" fmla="*/ 2579571 w 8479857"/>
                <a:gd name="connsiteY43" fmla="*/ 1472665 h 1857675"/>
                <a:gd name="connsiteX44" fmla="*/ 2435192 w 8479857"/>
                <a:gd name="connsiteY44" fmla="*/ 1078029 h 1857675"/>
                <a:gd name="connsiteX45" fmla="*/ 2415941 w 8479857"/>
                <a:gd name="connsiteY45" fmla="*/ 1068404 h 1857675"/>
                <a:gd name="connsiteX0" fmla="*/ 0 w 8479857"/>
                <a:gd name="connsiteY0" fmla="*/ 1126155 h 1857675"/>
                <a:gd name="connsiteX1" fmla="*/ 317634 w 8479857"/>
                <a:gd name="connsiteY1" fmla="*/ 1106905 h 1857675"/>
                <a:gd name="connsiteX2" fmla="*/ 702644 w 8479857"/>
                <a:gd name="connsiteY2" fmla="*/ 981776 h 1857675"/>
                <a:gd name="connsiteX3" fmla="*/ 1058779 w 8479857"/>
                <a:gd name="connsiteY3" fmla="*/ 981776 h 1857675"/>
                <a:gd name="connsiteX4" fmla="*/ 1260909 w 8479857"/>
                <a:gd name="connsiteY4" fmla="*/ 1039528 h 1857675"/>
                <a:gd name="connsiteX5" fmla="*/ 1386038 w 8479857"/>
                <a:gd name="connsiteY5" fmla="*/ 1174282 h 1857675"/>
                <a:gd name="connsiteX6" fmla="*/ 1790299 w 8479857"/>
                <a:gd name="connsiteY6" fmla="*/ 1135781 h 1857675"/>
                <a:gd name="connsiteX7" fmla="*/ 2184935 w 8479857"/>
                <a:gd name="connsiteY7" fmla="*/ 1116530 h 1857675"/>
                <a:gd name="connsiteX8" fmla="*/ 2541069 w 8479857"/>
                <a:gd name="connsiteY8" fmla="*/ 1020278 h 1857675"/>
                <a:gd name="connsiteX9" fmla="*/ 2762451 w 8479857"/>
                <a:gd name="connsiteY9" fmla="*/ 962526 h 1857675"/>
                <a:gd name="connsiteX10" fmla="*/ 3051208 w 8479857"/>
                <a:gd name="connsiteY10" fmla="*/ 914400 h 1857675"/>
                <a:gd name="connsiteX11" fmla="*/ 3176337 w 8479857"/>
                <a:gd name="connsiteY11" fmla="*/ 914400 h 1857675"/>
                <a:gd name="connsiteX12" fmla="*/ 3561347 w 8479857"/>
                <a:gd name="connsiteY12" fmla="*/ 1078029 h 1857675"/>
                <a:gd name="connsiteX13" fmla="*/ 3696101 w 8479857"/>
                <a:gd name="connsiteY13" fmla="*/ 1232033 h 1857675"/>
                <a:gd name="connsiteX14" fmla="*/ 4061861 w 8479857"/>
                <a:gd name="connsiteY14" fmla="*/ 1183907 h 1857675"/>
                <a:gd name="connsiteX15" fmla="*/ 4379495 w 8479857"/>
                <a:gd name="connsiteY15" fmla="*/ 1078029 h 1857675"/>
                <a:gd name="connsiteX16" fmla="*/ 4437246 w 8479857"/>
                <a:gd name="connsiteY16" fmla="*/ 1010652 h 1857675"/>
                <a:gd name="connsiteX17" fmla="*/ 4687503 w 8479857"/>
                <a:gd name="connsiteY17" fmla="*/ 818147 h 1857675"/>
                <a:gd name="connsiteX18" fmla="*/ 4880008 w 8479857"/>
                <a:gd name="connsiteY18" fmla="*/ 606391 h 1857675"/>
                <a:gd name="connsiteX19" fmla="*/ 5159141 w 8479857"/>
                <a:gd name="connsiteY19" fmla="*/ 394635 h 1857675"/>
                <a:gd name="connsiteX20" fmla="*/ 5505651 w 8479857"/>
                <a:gd name="connsiteY20" fmla="*/ 240631 h 1857675"/>
                <a:gd name="connsiteX21" fmla="*/ 5871411 w 8479857"/>
                <a:gd name="connsiteY21" fmla="*/ 250256 h 1857675"/>
                <a:gd name="connsiteX22" fmla="*/ 6179419 w 8479857"/>
                <a:gd name="connsiteY22" fmla="*/ 269507 h 1857675"/>
                <a:gd name="connsiteX23" fmla="*/ 6343048 w 8479857"/>
                <a:gd name="connsiteY23" fmla="*/ 154004 h 1857675"/>
                <a:gd name="connsiteX24" fmla="*/ 6612556 w 8479857"/>
                <a:gd name="connsiteY24" fmla="*/ 57751 h 1857675"/>
                <a:gd name="connsiteX25" fmla="*/ 6708808 w 8479857"/>
                <a:gd name="connsiteY25" fmla="*/ 0 h 1857675"/>
                <a:gd name="connsiteX26" fmla="*/ 6995160 w 8479857"/>
                <a:gd name="connsiteY26" fmla="*/ 25667 h 1857675"/>
                <a:gd name="connsiteX27" fmla="*/ 7404735 w 8479857"/>
                <a:gd name="connsiteY27" fmla="*/ 254267 h 1857675"/>
                <a:gd name="connsiteX28" fmla="*/ 8441356 w 8479857"/>
                <a:gd name="connsiteY28" fmla="*/ 827772 h 1857675"/>
                <a:gd name="connsiteX29" fmla="*/ 8479857 w 8479857"/>
                <a:gd name="connsiteY29" fmla="*/ 962526 h 1857675"/>
                <a:gd name="connsiteX30" fmla="*/ 8316227 w 8479857"/>
                <a:gd name="connsiteY30" fmla="*/ 1260909 h 1857675"/>
                <a:gd name="connsiteX31" fmla="*/ 8104472 w 8479857"/>
                <a:gd name="connsiteY31" fmla="*/ 1366787 h 1857675"/>
                <a:gd name="connsiteX32" fmla="*/ 7777213 w 8479857"/>
                <a:gd name="connsiteY32" fmla="*/ 1540042 h 1857675"/>
                <a:gd name="connsiteX33" fmla="*/ 7709836 w 8479857"/>
                <a:gd name="connsiteY33" fmla="*/ 1588168 h 1857675"/>
                <a:gd name="connsiteX34" fmla="*/ 6670307 w 8479857"/>
                <a:gd name="connsiteY34" fmla="*/ 1771048 h 1857675"/>
                <a:gd name="connsiteX35" fmla="*/ 6323798 w 8479857"/>
                <a:gd name="connsiteY35" fmla="*/ 1790299 h 1857675"/>
                <a:gd name="connsiteX36" fmla="*/ 5794408 w 8479857"/>
                <a:gd name="connsiteY36" fmla="*/ 1857675 h 1857675"/>
                <a:gd name="connsiteX37" fmla="*/ 4966636 w 8479857"/>
                <a:gd name="connsiteY37" fmla="*/ 1848050 h 1857675"/>
                <a:gd name="connsiteX38" fmla="*/ 4369869 w 8479857"/>
                <a:gd name="connsiteY38" fmla="*/ 1799924 h 1857675"/>
                <a:gd name="connsiteX39" fmla="*/ 4273617 w 8479857"/>
                <a:gd name="connsiteY39" fmla="*/ 1809549 h 1857675"/>
                <a:gd name="connsiteX40" fmla="*/ 4225491 w 8479857"/>
                <a:gd name="connsiteY40" fmla="*/ 1819174 h 1857675"/>
                <a:gd name="connsiteX41" fmla="*/ 3522846 w 8479857"/>
                <a:gd name="connsiteY41" fmla="*/ 1819174 h 1857675"/>
                <a:gd name="connsiteX42" fmla="*/ 2723949 w 8479857"/>
                <a:gd name="connsiteY42" fmla="*/ 1761423 h 1857675"/>
                <a:gd name="connsiteX43" fmla="*/ 2550695 w 8479857"/>
                <a:gd name="connsiteY43" fmla="*/ 1722922 h 1857675"/>
                <a:gd name="connsiteX44" fmla="*/ 2579571 w 8479857"/>
                <a:gd name="connsiteY44" fmla="*/ 1472665 h 1857675"/>
                <a:gd name="connsiteX45" fmla="*/ 2435192 w 8479857"/>
                <a:gd name="connsiteY45" fmla="*/ 1078029 h 1857675"/>
                <a:gd name="connsiteX46" fmla="*/ 2415941 w 8479857"/>
                <a:gd name="connsiteY46" fmla="*/ 1068404 h 1857675"/>
                <a:gd name="connsiteX0" fmla="*/ 0 w 8479857"/>
                <a:gd name="connsiteY0" fmla="*/ 1126155 h 1857675"/>
                <a:gd name="connsiteX1" fmla="*/ 317634 w 8479857"/>
                <a:gd name="connsiteY1" fmla="*/ 1106905 h 1857675"/>
                <a:gd name="connsiteX2" fmla="*/ 702644 w 8479857"/>
                <a:gd name="connsiteY2" fmla="*/ 981776 h 1857675"/>
                <a:gd name="connsiteX3" fmla="*/ 1058779 w 8479857"/>
                <a:gd name="connsiteY3" fmla="*/ 981776 h 1857675"/>
                <a:gd name="connsiteX4" fmla="*/ 1260909 w 8479857"/>
                <a:gd name="connsiteY4" fmla="*/ 1039528 h 1857675"/>
                <a:gd name="connsiteX5" fmla="*/ 1386038 w 8479857"/>
                <a:gd name="connsiteY5" fmla="*/ 1174282 h 1857675"/>
                <a:gd name="connsiteX6" fmla="*/ 1790299 w 8479857"/>
                <a:gd name="connsiteY6" fmla="*/ 1135781 h 1857675"/>
                <a:gd name="connsiteX7" fmla="*/ 2184935 w 8479857"/>
                <a:gd name="connsiteY7" fmla="*/ 1116530 h 1857675"/>
                <a:gd name="connsiteX8" fmla="*/ 2541069 w 8479857"/>
                <a:gd name="connsiteY8" fmla="*/ 1020278 h 1857675"/>
                <a:gd name="connsiteX9" fmla="*/ 2762451 w 8479857"/>
                <a:gd name="connsiteY9" fmla="*/ 962526 h 1857675"/>
                <a:gd name="connsiteX10" fmla="*/ 3051208 w 8479857"/>
                <a:gd name="connsiteY10" fmla="*/ 914400 h 1857675"/>
                <a:gd name="connsiteX11" fmla="*/ 3176337 w 8479857"/>
                <a:gd name="connsiteY11" fmla="*/ 914400 h 1857675"/>
                <a:gd name="connsiteX12" fmla="*/ 3561347 w 8479857"/>
                <a:gd name="connsiteY12" fmla="*/ 1078029 h 1857675"/>
                <a:gd name="connsiteX13" fmla="*/ 3696101 w 8479857"/>
                <a:gd name="connsiteY13" fmla="*/ 1232033 h 1857675"/>
                <a:gd name="connsiteX14" fmla="*/ 4061861 w 8479857"/>
                <a:gd name="connsiteY14" fmla="*/ 1183907 h 1857675"/>
                <a:gd name="connsiteX15" fmla="*/ 4379495 w 8479857"/>
                <a:gd name="connsiteY15" fmla="*/ 1078029 h 1857675"/>
                <a:gd name="connsiteX16" fmla="*/ 4437246 w 8479857"/>
                <a:gd name="connsiteY16" fmla="*/ 1010652 h 1857675"/>
                <a:gd name="connsiteX17" fmla="*/ 4687503 w 8479857"/>
                <a:gd name="connsiteY17" fmla="*/ 818147 h 1857675"/>
                <a:gd name="connsiteX18" fmla="*/ 4880008 w 8479857"/>
                <a:gd name="connsiteY18" fmla="*/ 606391 h 1857675"/>
                <a:gd name="connsiteX19" fmla="*/ 5159141 w 8479857"/>
                <a:gd name="connsiteY19" fmla="*/ 394635 h 1857675"/>
                <a:gd name="connsiteX20" fmla="*/ 5505651 w 8479857"/>
                <a:gd name="connsiteY20" fmla="*/ 240631 h 1857675"/>
                <a:gd name="connsiteX21" fmla="*/ 5871411 w 8479857"/>
                <a:gd name="connsiteY21" fmla="*/ 250256 h 1857675"/>
                <a:gd name="connsiteX22" fmla="*/ 6179419 w 8479857"/>
                <a:gd name="connsiteY22" fmla="*/ 269507 h 1857675"/>
                <a:gd name="connsiteX23" fmla="*/ 6343048 w 8479857"/>
                <a:gd name="connsiteY23" fmla="*/ 154004 h 1857675"/>
                <a:gd name="connsiteX24" fmla="*/ 6612556 w 8479857"/>
                <a:gd name="connsiteY24" fmla="*/ 57751 h 1857675"/>
                <a:gd name="connsiteX25" fmla="*/ 6708808 w 8479857"/>
                <a:gd name="connsiteY25" fmla="*/ 0 h 1857675"/>
                <a:gd name="connsiteX26" fmla="*/ 6995160 w 8479857"/>
                <a:gd name="connsiteY26" fmla="*/ 25667 h 1857675"/>
                <a:gd name="connsiteX27" fmla="*/ 7452360 w 8479857"/>
                <a:gd name="connsiteY27" fmla="*/ 330467 h 1857675"/>
                <a:gd name="connsiteX28" fmla="*/ 8441356 w 8479857"/>
                <a:gd name="connsiteY28" fmla="*/ 827772 h 1857675"/>
                <a:gd name="connsiteX29" fmla="*/ 8479857 w 8479857"/>
                <a:gd name="connsiteY29" fmla="*/ 962526 h 1857675"/>
                <a:gd name="connsiteX30" fmla="*/ 8316227 w 8479857"/>
                <a:gd name="connsiteY30" fmla="*/ 1260909 h 1857675"/>
                <a:gd name="connsiteX31" fmla="*/ 8104472 w 8479857"/>
                <a:gd name="connsiteY31" fmla="*/ 1366787 h 1857675"/>
                <a:gd name="connsiteX32" fmla="*/ 7777213 w 8479857"/>
                <a:gd name="connsiteY32" fmla="*/ 1540042 h 1857675"/>
                <a:gd name="connsiteX33" fmla="*/ 7709836 w 8479857"/>
                <a:gd name="connsiteY33" fmla="*/ 1588168 h 1857675"/>
                <a:gd name="connsiteX34" fmla="*/ 6670307 w 8479857"/>
                <a:gd name="connsiteY34" fmla="*/ 1771048 h 1857675"/>
                <a:gd name="connsiteX35" fmla="*/ 6323798 w 8479857"/>
                <a:gd name="connsiteY35" fmla="*/ 1790299 h 1857675"/>
                <a:gd name="connsiteX36" fmla="*/ 5794408 w 8479857"/>
                <a:gd name="connsiteY36" fmla="*/ 1857675 h 1857675"/>
                <a:gd name="connsiteX37" fmla="*/ 4966636 w 8479857"/>
                <a:gd name="connsiteY37" fmla="*/ 1848050 h 1857675"/>
                <a:gd name="connsiteX38" fmla="*/ 4369869 w 8479857"/>
                <a:gd name="connsiteY38" fmla="*/ 1799924 h 1857675"/>
                <a:gd name="connsiteX39" fmla="*/ 4273617 w 8479857"/>
                <a:gd name="connsiteY39" fmla="*/ 1809549 h 1857675"/>
                <a:gd name="connsiteX40" fmla="*/ 4225491 w 8479857"/>
                <a:gd name="connsiteY40" fmla="*/ 1819174 h 1857675"/>
                <a:gd name="connsiteX41" fmla="*/ 3522846 w 8479857"/>
                <a:gd name="connsiteY41" fmla="*/ 1819174 h 1857675"/>
                <a:gd name="connsiteX42" fmla="*/ 2723949 w 8479857"/>
                <a:gd name="connsiteY42" fmla="*/ 1761423 h 1857675"/>
                <a:gd name="connsiteX43" fmla="*/ 2550695 w 8479857"/>
                <a:gd name="connsiteY43" fmla="*/ 1722922 h 1857675"/>
                <a:gd name="connsiteX44" fmla="*/ 2579571 w 8479857"/>
                <a:gd name="connsiteY44" fmla="*/ 1472665 h 1857675"/>
                <a:gd name="connsiteX45" fmla="*/ 2435192 w 8479857"/>
                <a:gd name="connsiteY45" fmla="*/ 1078029 h 1857675"/>
                <a:gd name="connsiteX46" fmla="*/ 2415941 w 8479857"/>
                <a:gd name="connsiteY46" fmla="*/ 1068404 h 185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479857" h="1857675">
                  <a:moveTo>
                    <a:pt x="0" y="1126155"/>
                  </a:moveTo>
                  <a:lnTo>
                    <a:pt x="317634" y="1106905"/>
                  </a:lnTo>
                  <a:lnTo>
                    <a:pt x="702644" y="981776"/>
                  </a:lnTo>
                  <a:lnTo>
                    <a:pt x="1058779" y="981776"/>
                  </a:lnTo>
                  <a:lnTo>
                    <a:pt x="1260909" y="1039528"/>
                  </a:lnTo>
                  <a:lnTo>
                    <a:pt x="1386038" y="1174282"/>
                  </a:lnTo>
                  <a:lnTo>
                    <a:pt x="1790299" y="1135781"/>
                  </a:lnTo>
                  <a:lnTo>
                    <a:pt x="2184935" y="1116530"/>
                  </a:lnTo>
                  <a:lnTo>
                    <a:pt x="2541069" y="1020278"/>
                  </a:lnTo>
                  <a:lnTo>
                    <a:pt x="2762451" y="962526"/>
                  </a:lnTo>
                  <a:lnTo>
                    <a:pt x="3051208" y="914400"/>
                  </a:lnTo>
                  <a:lnTo>
                    <a:pt x="3176337" y="914400"/>
                  </a:lnTo>
                  <a:lnTo>
                    <a:pt x="3561347" y="1078029"/>
                  </a:lnTo>
                  <a:lnTo>
                    <a:pt x="3696101" y="1232033"/>
                  </a:lnTo>
                  <a:lnTo>
                    <a:pt x="4061861" y="1183907"/>
                  </a:lnTo>
                  <a:lnTo>
                    <a:pt x="4379495" y="1078029"/>
                  </a:lnTo>
                  <a:lnTo>
                    <a:pt x="4437246" y="1010652"/>
                  </a:lnTo>
                  <a:lnTo>
                    <a:pt x="4687503" y="818147"/>
                  </a:lnTo>
                  <a:lnTo>
                    <a:pt x="4880008" y="606391"/>
                  </a:lnTo>
                  <a:lnTo>
                    <a:pt x="5159141" y="394635"/>
                  </a:lnTo>
                  <a:lnTo>
                    <a:pt x="5505651" y="240631"/>
                  </a:lnTo>
                  <a:lnTo>
                    <a:pt x="5871411" y="250256"/>
                  </a:lnTo>
                  <a:lnTo>
                    <a:pt x="6179419" y="269507"/>
                  </a:lnTo>
                  <a:lnTo>
                    <a:pt x="6343048" y="154004"/>
                  </a:lnTo>
                  <a:lnTo>
                    <a:pt x="6612556" y="57751"/>
                  </a:lnTo>
                  <a:lnTo>
                    <a:pt x="6708808" y="0"/>
                  </a:lnTo>
                  <a:lnTo>
                    <a:pt x="6995160" y="25667"/>
                  </a:lnTo>
                  <a:lnTo>
                    <a:pt x="7452360" y="330467"/>
                  </a:lnTo>
                  <a:lnTo>
                    <a:pt x="8441356" y="827772"/>
                  </a:lnTo>
                  <a:lnTo>
                    <a:pt x="8479857" y="962526"/>
                  </a:lnTo>
                  <a:lnTo>
                    <a:pt x="8316227" y="1260909"/>
                  </a:lnTo>
                  <a:lnTo>
                    <a:pt x="8104472" y="1366787"/>
                  </a:lnTo>
                  <a:lnTo>
                    <a:pt x="7777213" y="1540042"/>
                  </a:lnTo>
                  <a:lnTo>
                    <a:pt x="7709836" y="1588168"/>
                  </a:lnTo>
                  <a:lnTo>
                    <a:pt x="6670307" y="1771048"/>
                  </a:lnTo>
                  <a:lnTo>
                    <a:pt x="6323798" y="1790299"/>
                  </a:lnTo>
                  <a:lnTo>
                    <a:pt x="5794408" y="1857675"/>
                  </a:lnTo>
                  <a:lnTo>
                    <a:pt x="4966636" y="1848050"/>
                  </a:lnTo>
                  <a:lnTo>
                    <a:pt x="4369869" y="1799924"/>
                  </a:lnTo>
                  <a:cubicBezTo>
                    <a:pt x="4337785" y="1803132"/>
                    <a:pt x="4305578" y="1805288"/>
                    <a:pt x="4273617" y="1809549"/>
                  </a:cubicBezTo>
                  <a:cubicBezTo>
                    <a:pt x="4257401" y="1811711"/>
                    <a:pt x="4225491" y="1819174"/>
                    <a:pt x="4225491" y="1819174"/>
                  </a:cubicBezTo>
                  <a:lnTo>
                    <a:pt x="3522846" y="1819174"/>
                  </a:lnTo>
                  <a:lnTo>
                    <a:pt x="2723949" y="1761423"/>
                  </a:lnTo>
                  <a:lnTo>
                    <a:pt x="2550695" y="1722922"/>
                  </a:lnTo>
                  <a:lnTo>
                    <a:pt x="2579571" y="1472665"/>
                  </a:lnTo>
                  <a:lnTo>
                    <a:pt x="2435192" y="1078029"/>
                  </a:lnTo>
                  <a:lnTo>
                    <a:pt x="2415941" y="1068404"/>
                  </a:lnTo>
                </a:path>
              </a:pathLst>
            </a:custGeom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833937" y="2791326"/>
              <a:ext cx="1819175" cy="856649"/>
            </a:xfrm>
            <a:custGeom>
              <a:avLst/>
              <a:gdLst>
                <a:gd name="connsiteX0" fmla="*/ 2011680 w 2011680"/>
                <a:gd name="connsiteY0" fmla="*/ 0 h 856649"/>
                <a:gd name="connsiteX1" fmla="*/ 2011680 w 2011680"/>
                <a:gd name="connsiteY1" fmla="*/ 0 h 856649"/>
                <a:gd name="connsiteX2" fmla="*/ 1982804 w 2011680"/>
                <a:gd name="connsiteY2" fmla="*/ 115503 h 856649"/>
                <a:gd name="connsiteX3" fmla="*/ 1915427 w 2011680"/>
                <a:gd name="connsiteY3" fmla="*/ 173255 h 856649"/>
                <a:gd name="connsiteX4" fmla="*/ 1857675 w 2011680"/>
                <a:gd name="connsiteY4" fmla="*/ 192506 h 856649"/>
                <a:gd name="connsiteX5" fmla="*/ 1838425 w 2011680"/>
                <a:gd name="connsiteY5" fmla="*/ 202131 h 856649"/>
                <a:gd name="connsiteX6" fmla="*/ 1713296 w 2011680"/>
                <a:gd name="connsiteY6" fmla="*/ 259882 h 856649"/>
                <a:gd name="connsiteX7" fmla="*/ 1357162 w 2011680"/>
                <a:gd name="connsiteY7" fmla="*/ 346510 h 856649"/>
                <a:gd name="connsiteX8" fmla="*/ 1097280 w 2011680"/>
                <a:gd name="connsiteY8" fmla="*/ 336885 h 856649"/>
                <a:gd name="connsiteX9" fmla="*/ 991402 w 2011680"/>
                <a:gd name="connsiteY9" fmla="*/ 356135 h 856649"/>
                <a:gd name="connsiteX10" fmla="*/ 818147 w 2011680"/>
                <a:gd name="connsiteY10" fmla="*/ 356135 h 856649"/>
                <a:gd name="connsiteX11" fmla="*/ 673768 w 2011680"/>
                <a:gd name="connsiteY11" fmla="*/ 375386 h 856649"/>
                <a:gd name="connsiteX12" fmla="*/ 548640 w 2011680"/>
                <a:gd name="connsiteY12" fmla="*/ 375386 h 856649"/>
                <a:gd name="connsiteX13" fmla="*/ 259882 w 2011680"/>
                <a:gd name="connsiteY13" fmla="*/ 413887 h 856649"/>
                <a:gd name="connsiteX14" fmla="*/ 134753 w 2011680"/>
                <a:gd name="connsiteY14" fmla="*/ 442762 h 856649"/>
                <a:gd name="connsiteX15" fmla="*/ 0 w 2011680"/>
                <a:gd name="connsiteY15" fmla="*/ 481263 h 856649"/>
                <a:gd name="connsiteX16" fmla="*/ 192505 w 2011680"/>
                <a:gd name="connsiteY16" fmla="*/ 452388 h 856649"/>
                <a:gd name="connsiteX17" fmla="*/ 259882 w 2011680"/>
                <a:gd name="connsiteY17" fmla="*/ 741146 h 856649"/>
                <a:gd name="connsiteX18" fmla="*/ 269507 w 2011680"/>
                <a:gd name="connsiteY18" fmla="*/ 856649 h 856649"/>
                <a:gd name="connsiteX0" fmla="*/ 1876927 w 1876927"/>
                <a:gd name="connsiteY0" fmla="*/ 0 h 856649"/>
                <a:gd name="connsiteX1" fmla="*/ 1876927 w 1876927"/>
                <a:gd name="connsiteY1" fmla="*/ 0 h 856649"/>
                <a:gd name="connsiteX2" fmla="*/ 1848051 w 1876927"/>
                <a:gd name="connsiteY2" fmla="*/ 115503 h 856649"/>
                <a:gd name="connsiteX3" fmla="*/ 1780674 w 1876927"/>
                <a:gd name="connsiteY3" fmla="*/ 173255 h 856649"/>
                <a:gd name="connsiteX4" fmla="*/ 1722922 w 1876927"/>
                <a:gd name="connsiteY4" fmla="*/ 192506 h 856649"/>
                <a:gd name="connsiteX5" fmla="*/ 1703672 w 1876927"/>
                <a:gd name="connsiteY5" fmla="*/ 202131 h 856649"/>
                <a:gd name="connsiteX6" fmla="*/ 1578543 w 1876927"/>
                <a:gd name="connsiteY6" fmla="*/ 259882 h 856649"/>
                <a:gd name="connsiteX7" fmla="*/ 1222409 w 1876927"/>
                <a:gd name="connsiteY7" fmla="*/ 346510 h 856649"/>
                <a:gd name="connsiteX8" fmla="*/ 962527 w 1876927"/>
                <a:gd name="connsiteY8" fmla="*/ 336885 h 856649"/>
                <a:gd name="connsiteX9" fmla="*/ 856649 w 1876927"/>
                <a:gd name="connsiteY9" fmla="*/ 356135 h 856649"/>
                <a:gd name="connsiteX10" fmla="*/ 683394 w 1876927"/>
                <a:gd name="connsiteY10" fmla="*/ 356135 h 856649"/>
                <a:gd name="connsiteX11" fmla="*/ 539015 w 1876927"/>
                <a:gd name="connsiteY11" fmla="*/ 375386 h 856649"/>
                <a:gd name="connsiteX12" fmla="*/ 413887 w 1876927"/>
                <a:gd name="connsiteY12" fmla="*/ 375386 h 856649"/>
                <a:gd name="connsiteX13" fmla="*/ 125129 w 1876927"/>
                <a:gd name="connsiteY13" fmla="*/ 413887 h 856649"/>
                <a:gd name="connsiteX14" fmla="*/ 0 w 1876927"/>
                <a:gd name="connsiteY14" fmla="*/ 442762 h 856649"/>
                <a:gd name="connsiteX15" fmla="*/ 57752 w 1876927"/>
                <a:gd name="connsiteY15" fmla="*/ 452388 h 856649"/>
                <a:gd name="connsiteX16" fmla="*/ 125129 w 1876927"/>
                <a:gd name="connsiteY16" fmla="*/ 741146 h 856649"/>
                <a:gd name="connsiteX17" fmla="*/ 134754 w 1876927"/>
                <a:gd name="connsiteY17" fmla="*/ 856649 h 856649"/>
                <a:gd name="connsiteX0" fmla="*/ 1819175 w 1819175"/>
                <a:gd name="connsiteY0" fmla="*/ 0 h 856649"/>
                <a:gd name="connsiteX1" fmla="*/ 1819175 w 1819175"/>
                <a:gd name="connsiteY1" fmla="*/ 0 h 856649"/>
                <a:gd name="connsiteX2" fmla="*/ 1790299 w 1819175"/>
                <a:gd name="connsiteY2" fmla="*/ 115503 h 856649"/>
                <a:gd name="connsiteX3" fmla="*/ 1722922 w 1819175"/>
                <a:gd name="connsiteY3" fmla="*/ 173255 h 856649"/>
                <a:gd name="connsiteX4" fmla="*/ 1665170 w 1819175"/>
                <a:gd name="connsiteY4" fmla="*/ 192506 h 856649"/>
                <a:gd name="connsiteX5" fmla="*/ 1645920 w 1819175"/>
                <a:gd name="connsiteY5" fmla="*/ 202131 h 856649"/>
                <a:gd name="connsiteX6" fmla="*/ 1520791 w 1819175"/>
                <a:gd name="connsiteY6" fmla="*/ 259882 h 856649"/>
                <a:gd name="connsiteX7" fmla="*/ 1164657 w 1819175"/>
                <a:gd name="connsiteY7" fmla="*/ 346510 h 856649"/>
                <a:gd name="connsiteX8" fmla="*/ 904775 w 1819175"/>
                <a:gd name="connsiteY8" fmla="*/ 336885 h 856649"/>
                <a:gd name="connsiteX9" fmla="*/ 798897 w 1819175"/>
                <a:gd name="connsiteY9" fmla="*/ 356135 h 856649"/>
                <a:gd name="connsiteX10" fmla="*/ 625642 w 1819175"/>
                <a:gd name="connsiteY10" fmla="*/ 356135 h 856649"/>
                <a:gd name="connsiteX11" fmla="*/ 481263 w 1819175"/>
                <a:gd name="connsiteY11" fmla="*/ 375386 h 856649"/>
                <a:gd name="connsiteX12" fmla="*/ 356135 w 1819175"/>
                <a:gd name="connsiteY12" fmla="*/ 375386 h 856649"/>
                <a:gd name="connsiteX13" fmla="*/ 67377 w 1819175"/>
                <a:gd name="connsiteY13" fmla="*/ 413887 h 856649"/>
                <a:gd name="connsiteX14" fmla="*/ 0 w 1819175"/>
                <a:gd name="connsiteY14" fmla="*/ 452388 h 856649"/>
                <a:gd name="connsiteX15" fmla="*/ 67377 w 1819175"/>
                <a:gd name="connsiteY15" fmla="*/ 741146 h 856649"/>
                <a:gd name="connsiteX16" fmla="*/ 77002 w 1819175"/>
                <a:gd name="connsiteY16" fmla="*/ 856649 h 85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19175" h="856649">
                  <a:moveTo>
                    <a:pt x="1819175" y="0"/>
                  </a:moveTo>
                  <a:lnTo>
                    <a:pt x="1819175" y="0"/>
                  </a:lnTo>
                  <a:lnTo>
                    <a:pt x="1790299" y="115503"/>
                  </a:lnTo>
                  <a:cubicBezTo>
                    <a:pt x="1767840" y="134754"/>
                    <a:pt x="1748114" y="157752"/>
                    <a:pt x="1722922" y="173255"/>
                  </a:cubicBezTo>
                  <a:cubicBezTo>
                    <a:pt x="1705640" y="183890"/>
                    <a:pt x="1683320" y="183431"/>
                    <a:pt x="1665170" y="192506"/>
                  </a:cubicBezTo>
                  <a:lnTo>
                    <a:pt x="1645920" y="202131"/>
                  </a:lnTo>
                  <a:lnTo>
                    <a:pt x="1520791" y="259882"/>
                  </a:lnTo>
                  <a:lnTo>
                    <a:pt x="1164657" y="346510"/>
                  </a:lnTo>
                  <a:lnTo>
                    <a:pt x="904775" y="336885"/>
                  </a:lnTo>
                  <a:cubicBezTo>
                    <a:pt x="811883" y="357527"/>
                    <a:pt x="847727" y="356135"/>
                    <a:pt x="798897" y="356135"/>
                  </a:cubicBezTo>
                  <a:lnTo>
                    <a:pt x="625642" y="356135"/>
                  </a:lnTo>
                  <a:cubicBezTo>
                    <a:pt x="513659" y="378532"/>
                    <a:pt x="562109" y="375386"/>
                    <a:pt x="481263" y="375386"/>
                  </a:cubicBezTo>
                  <a:lnTo>
                    <a:pt x="356135" y="375386"/>
                  </a:lnTo>
                  <a:lnTo>
                    <a:pt x="67377" y="413887"/>
                  </a:lnTo>
                  <a:cubicBezTo>
                    <a:pt x="8021" y="426721"/>
                    <a:pt x="0" y="397845"/>
                    <a:pt x="0" y="452388"/>
                  </a:cubicBezTo>
                  <a:lnTo>
                    <a:pt x="67377" y="741146"/>
                  </a:lnTo>
                  <a:lnTo>
                    <a:pt x="77002" y="856649"/>
                  </a:lnTo>
                </a:path>
              </a:pathLst>
            </a:custGeom>
            <a:ln w="28575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647975" y="3330341"/>
              <a:ext cx="3099334" cy="346510"/>
            </a:xfrm>
            <a:custGeom>
              <a:avLst/>
              <a:gdLst>
                <a:gd name="connsiteX0" fmla="*/ 3099334 w 3099334"/>
                <a:gd name="connsiteY0" fmla="*/ 288758 h 346510"/>
                <a:gd name="connsiteX1" fmla="*/ 2897204 w 3099334"/>
                <a:gd name="connsiteY1" fmla="*/ 96253 h 346510"/>
                <a:gd name="connsiteX2" fmla="*/ 2752825 w 3099334"/>
                <a:gd name="connsiteY2" fmla="*/ 19251 h 346510"/>
                <a:gd name="connsiteX3" fmla="*/ 2319688 w 3099334"/>
                <a:gd name="connsiteY3" fmla="*/ 0 h 346510"/>
                <a:gd name="connsiteX4" fmla="*/ 2050181 w 3099334"/>
                <a:gd name="connsiteY4" fmla="*/ 144379 h 346510"/>
                <a:gd name="connsiteX5" fmla="*/ 1838425 w 3099334"/>
                <a:gd name="connsiteY5" fmla="*/ 240632 h 346510"/>
                <a:gd name="connsiteX6" fmla="*/ 1520791 w 3099334"/>
                <a:gd name="connsiteY6" fmla="*/ 250257 h 346510"/>
                <a:gd name="connsiteX7" fmla="*/ 1135781 w 3099334"/>
                <a:gd name="connsiteY7" fmla="*/ 346510 h 346510"/>
                <a:gd name="connsiteX8" fmla="*/ 924025 w 3099334"/>
                <a:gd name="connsiteY8" fmla="*/ 336884 h 346510"/>
                <a:gd name="connsiteX9" fmla="*/ 837398 w 3099334"/>
                <a:gd name="connsiteY9" fmla="*/ 336884 h 346510"/>
                <a:gd name="connsiteX10" fmla="*/ 654518 w 3099334"/>
                <a:gd name="connsiteY10" fmla="*/ 298383 h 346510"/>
                <a:gd name="connsiteX11" fmla="*/ 539014 w 3099334"/>
                <a:gd name="connsiteY11" fmla="*/ 269507 h 346510"/>
                <a:gd name="connsiteX12" fmla="*/ 510139 w 3099334"/>
                <a:gd name="connsiteY12" fmla="*/ 259882 h 346510"/>
                <a:gd name="connsiteX13" fmla="*/ 327259 w 3099334"/>
                <a:gd name="connsiteY13" fmla="*/ 211756 h 346510"/>
                <a:gd name="connsiteX14" fmla="*/ 144379 w 3099334"/>
                <a:gd name="connsiteY14" fmla="*/ 211756 h 346510"/>
                <a:gd name="connsiteX15" fmla="*/ 0 w 3099334"/>
                <a:gd name="connsiteY15" fmla="*/ 192505 h 34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99334" h="346510">
                  <a:moveTo>
                    <a:pt x="3099334" y="288758"/>
                  </a:moveTo>
                  <a:lnTo>
                    <a:pt x="2897204" y="96253"/>
                  </a:lnTo>
                  <a:lnTo>
                    <a:pt x="2752825" y="19251"/>
                  </a:lnTo>
                  <a:lnTo>
                    <a:pt x="2319688" y="0"/>
                  </a:lnTo>
                  <a:lnTo>
                    <a:pt x="2050181" y="144379"/>
                  </a:lnTo>
                  <a:lnTo>
                    <a:pt x="1838425" y="240632"/>
                  </a:lnTo>
                  <a:lnTo>
                    <a:pt x="1520791" y="250257"/>
                  </a:lnTo>
                  <a:lnTo>
                    <a:pt x="1135781" y="346510"/>
                  </a:lnTo>
                  <a:lnTo>
                    <a:pt x="924025" y="336884"/>
                  </a:lnTo>
                  <a:lnTo>
                    <a:pt x="837398" y="336884"/>
                  </a:lnTo>
                  <a:lnTo>
                    <a:pt x="654518" y="298383"/>
                  </a:lnTo>
                  <a:lnTo>
                    <a:pt x="539014" y="269507"/>
                  </a:lnTo>
                  <a:cubicBezTo>
                    <a:pt x="529211" y="266893"/>
                    <a:pt x="510139" y="259882"/>
                    <a:pt x="510139" y="259882"/>
                  </a:cubicBezTo>
                  <a:lnTo>
                    <a:pt x="327259" y="211756"/>
                  </a:lnTo>
                  <a:lnTo>
                    <a:pt x="144379" y="211756"/>
                  </a:lnTo>
                  <a:lnTo>
                    <a:pt x="0" y="192505"/>
                  </a:lnTo>
                </a:path>
              </a:pathLst>
            </a:custGeom>
            <a:ln w="28575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895600" y="3276600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304800" y="3505200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590800" y="5911850"/>
              <a:ext cx="38100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590800" y="6064250"/>
              <a:ext cx="381000" cy="0"/>
            </a:xfrm>
            <a:prstGeom prst="line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itle 1"/>
          <p:cNvSpPr txBox="1">
            <a:spLocks/>
          </p:cNvSpPr>
          <p:nvPr/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Greenough Park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0960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248400" y="39624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4200" y="4191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86600" y="3886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8153400" y="29718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>
            <a:off x="6178550" y="5629275"/>
            <a:ext cx="3810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/>
          <p:cNvSpPr/>
          <p:nvPr/>
        </p:nvSpPr>
        <p:spPr>
          <a:xfrm>
            <a:off x="5638800" y="3657600"/>
            <a:ext cx="2286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6638925" y="5105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58085"/>
                </a:solidFill>
                <a:latin typeface="+mj-lt"/>
              </a:rPr>
              <a:t>Stream stations</a:t>
            </a:r>
          </a:p>
          <a:p>
            <a:r>
              <a:rPr lang="en-US" sz="2000" dirty="0" smtClean="0">
                <a:solidFill>
                  <a:srgbClr val="758085"/>
                </a:solidFill>
                <a:latin typeface="+mj-lt"/>
              </a:rPr>
              <a:t>Bridge</a:t>
            </a:r>
          </a:p>
          <a:p>
            <a:r>
              <a:rPr lang="en-US" sz="2000" dirty="0" smtClean="0">
                <a:solidFill>
                  <a:srgbClr val="758085"/>
                </a:solidFill>
                <a:latin typeface="+mj-lt"/>
              </a:rPr>
              <a:t>Stream staff</a:t>
            </a:r>
          </a:p>
          <a:p>
            <a:r>
              <a:rPr lang="en-US" sz="2000" dirty="0" smtClean="0">
                <a:solidFill>
                  <a:srgbClr val="758085"/>
                </a:solidFill>
                <a:latin typeface="+mj-lt"/>
              </a:rPr>
              <a:t>Stream transducer</a:t>
            </a:r>
            <a:endParaRPr lang="en-US" sz="2000" dirty="0">
              <a:solidFill>
                <a:srgbClr val="758085"/>
              </a:solidFill>
              <a:latin typeface="+mj-lt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762000" y="3962400"/>
            <a:ext cx="2286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8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Characteristic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375" y="1647825"/>
            <a:ext cx="24320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758085"/>
                </a:solidFill>
              </a:rPr>
              <a:t>Desired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Electricity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Paths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Shelter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Production well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07010" y="1600200"/>
            <a:ext cx="563499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758085"/>
                </a:solidFill>
              </a:rPr>
              <a:t>Necessary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Accessible to schools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Access for buses/parking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Access for students w/low mobility</a:t>
            </a:r>
          </a:p>
          <a:p>
            <a:pPr lvl="1"/>
            <a:r>
              <a:rPr lang="en-US" sz="2200" dirty="0" smtClean="0">
                <a:solidFill>
                  <a:srgbClr val="758085"/>
                </a:solidFill>
              </a:rPr>
              <a:t>Bathrooms</a:t>
            </a:r>
            <a:endParaRPr lang="en-US" sz="2200" dirty="0">
              <a:solidFill>
                <a:srgbClr val="758085"/>
              </a:solidFill>
            </a:endParaRP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Shallow groundwater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Can use shallow wells ($)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Presence of river/creek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Novice-comprehensible GW flow &amp; stream interaction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Safe site</a:t>
            </a:r>
          </a:p>
          <a:p>
            <a:pPr lvl="1"/>
            <a:r>
              <a:rPr lang="en-US" sz="2200" dirty="0">
                <a:solidFill>
                  <a:srgbClr val="758085"/>
                </a:solidFill>
              </a:rPr>
              <a:t>Location for climate station</a:t>
            </a:r>
          </a:p>
        </p:txBody>
      </p:sp>
    </p:spTree>
    <p:extLst>
      <p:ext uri="{BB962C8B-B14F-4D97-AF65-F5344CB8AC3E}">
        <p14:creationId xmlns:p14="http://schemas.microsoft.com/office/powerpoint/2010/main" val="107116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Montana Groundwater Academy (MGA)?</a:t>
            </a:r>
          </a:p>
          <a:p>
            <a:r>
              <a:rPr lang="en-US" dirty="0" smtClean="0"/>
              <a:t>Partners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Site</a:t>
            </a:r>
          </a:p>
          <a:p>
            <a:r>
              <a:rPr lang="en-US" dirty="0" smtClean="0"/>
              <a:t>Initial Data</a:t>
            </a:r>
          </a:p>
          <a:p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8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encrypted-tbn3.gstatic.com/images?q=tbn:ANd9GcSsD_4rc3rXZMPp6EZSB-0PZz3BJPt5db0A67NyjnTrHz27mcK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31950"/>
            <a:ext cx="39624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Wells At Ground Level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676400"/>
            <a:ext cx="4267200" cy="3426866"/>
          </a:xfrm>
          <a:prstGeom prst="rect">
            <a:avLst/>
          </a:prstGeom>
        </p:spPr>
      </p:pic>
      <p:pic>
        <p:nvPicPr>
          <p:cNvPr id="6" name="Picture 5" descr="http://md.water.usgs.gov/groundwater/anacostia_gw/images/Clay_Flint_we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216" y="3749675"/>
            <a:ext cx="4274234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2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Geoprobe Installation</a:t>
            </a:r>
            <a:endParaRPr lang="en-US" dirty="0"/>
          </a:p>
        </p:txBody>
      </p:sp>
      <p:pic>
        <p:nvPicPr>
          <p:cNvPr id="6" name="Picture 5" descr="http://geoprobe.com/sites/default/files/styles/1000x500/public/photos/machines/54lt-rear-side-view.jpg?itok=OeT6Pca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866900"/>
            <a:ext cx="4724400" cy="3657600"/>
          </a:xfrm>
          <a:prstGeom prst="rect">
            <a:avLst/>
          </a:prstGeom>
          <a:noFill/>
        </p:spPr>
      </p:pic>
      <p:pic>
        <p:nvPicPr>
          <p:cNvPr id="3" name="Picture 2" descr="Dri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00200"/>
            <a:ext cx="3621882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1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xQQEBQUERQUFRQVFBYVFRUVFhYWFRUXFhUWFhUaGBUYHSggGBwlHBgVIjEiJSsrLy4vGB8zODMsNyguOisBCgoKDg0OGxAQGzQkICQsLCwsNCwsLCwsLCwsLCwsLCwsLCwsLCwsLCwsLCwsLCwsLCwsLCwsLCwsLCwsLCwsLP/AABEIALcBEwMBIgACEQEDEQH/xAAbAAAABwEAAAAAAAAAAAAAAAAAAQIDBAUGB//EAEAQAAIBAwMCAwYEBAUDAgcAAAECEQADIQQSMQVBIlFhBhMycYGRI0KhwVKx0fAHFDNy4WKCktLxFUNTY5Oisv/EABoBAQEBAQEBAQAAAAAAAAAAAAABAwIEBQb/xAApEQACAgICAgIBAwUBAAAAAAAAAQIRAyESMSJBE1EyBIGhUmHB0fAU/9oADAMBAAIRAxEAPwDSxRgUvbRha/QHyBEUYFLijigERR7aWFowtAIijC0vbR7agGwKPbTkUAKARFDbTkUcUsg2BQinAtCKFG9tHFLihFAIihtpcUIoBEUIpyKEUA3FCKc20IoQbihFORQigG4ottOxRRSwNxRbadiiilgb20W2ndtEVq2BvbRbad20UUA0VottPRRbaAZ20dL20KAEUcUorSgKhRAFHtpYFKioBG2jilxQigERRxS4o4pYG4o9tLijipYEbaEUuKOKWBEUIpcUIpYERQinIoRUsDcUIpyKEUsDe2hFORQilgRFCKRrL4tW3c8IjOR5hQT+1RdR1mxbvrYe4FushuAGQNo3SS3A+FuT+U05FomxQiofSerWtUHNkllRzbLRgkAHwnuMip8UUrI0NxQinIoRSwNxRRTkUIq2BuKKKcihFLA3FFFOxRRSwNxRRTsUUVbA1toU5FChAoo9tLijipZ0IijilxRxUsCIo4pcUcVLAiKEUuKOKlgRFCKXFHFLAiKEUuKOKlgRFCKXFCKWBEUIpyKEUso3FCKc20NtLA3FCKcihtpZCk9pGZrbWVGbtq7BxyqTtA8zUnqFlfcO7KAwsONxHiUFDuE8j5VB9oupCzqdIOSWuSiiXIKEDaO+aq269d6jbupo1togtne1xt10yG8C2VxJjktw2M8ZuaNFF6NB7P2ra6Wz7pQqG2rAKIHiEkx5kkmrGKqvY+2w0Gn3kkm2rZAEBvEogAYAIA+VXEV2no4a2NxQinNtDbVslDcUUU5tobaWKG4oop2KKKWKG4oRTkUUVbA3FFFOxRRVsDUUdLihSyBRRgUuKEVLOhMUcUqKOKlgTFHFKAo4qWUQFo4pcUIqWBMUIpcUIqWBMUIpcUIpYExQilxQipYERRxSooRSwJihFLihFLAiKEUuKG2lgpPaLpNzUKhtXPdvbYspyAZUiCRkCdpnPHHcZP8Awz07Jf1COmxglsuCQ07wGUCBA2iZ5yRxXRwKy3QRGuuDz06n7e6/9VZypSTNItuLRpgvlRshHIj51H1rbTJMCCILbRPoJ5qF0Vi1y6ZJXw7RuLKPimJMDtUWXz4lePw5WWkUIpcUIrWzIbihFORRRSwIiiinIooq2BEUUU5FCKWBqKKKdiiirZBuKFLihSxQmKMClxRxUs6oRFKilRRxUsCIo4pcUIqWKExRxSoo4pYoRFHtpcUIqWKERRxS4oRSy0IijilRRxUsUIikXbqpG4gSYE4k+VM9U162E3NOZAMEgGJG4jisH13X3tQU3wisRtJn3anaDu3RBEsf9wWssmbj12dRhZ0TEx38u9JvPtUtBMDgZJ+VUfshZuMLl2+AXZiquGkFR5AYAxyOYxiKvb+mV8nt3GOJifQHPzArpSbjZGqZTajro/y4dNquzEBWIO2Cfig4kDv51WaX2sh7gI3jeYMqNoECIE+h7dzVf1ZfcsQtnwXCzBndX34XaywCQox3k4GBWb1mpW2x3MSTMCCoB2wJYDtIMYrw5c+RSpM2jCNHTdF161dsm6DADbY8yT4YPkfP51nFv7dYz23C7Z37sEWVNotKnK+FV+47TWR0mpW27CDB3bQNpBBGMzMZYmCYgmnNN1JxfUhztKOCpZnRjCQShPMDkQfWq87ap+jqMEmzpHUtSmy4LjgPtACyYTcCVESJIgkn07YqTpupWACiuoCR37GIP3Nc31WuuNcDSFBOAoBbccgqAMTJyT61L1qMxCuSJtqSoUzuKuSGifFjnMyImuoZ2/xRzKH2zpqEEAjIIkH0PFKiq72f6gl63tSJtbUYAkqIGIaBOB5VaRXtTswobihFLihFWxQiKKKciiilihEUUU5FFFWxQ3FFFOxRRSyUNRQpyKFWxQmKOKy2n9qm1C3RZtOGGLbEeHkAyeAecZ7VZnX3Qg+DdiSQSO04BGeaxf6jGvZssM30i3ijiq611QR4hnvHH605b6oh5kHPr8v0qf8Aoxv2V4Z/ROihFV/UNenun2vtMHIkFfUVH6P1u2bCm5cAdRDBjDYgTkyeRmr8sb7OHBrtFzFHFU/WuvJZsC5bZGLEBJJIbPiyOIHftWU0Xt84uMLoRhv+W0YHPpk/SuZZoxdMqg2dEigahaLq9q6qFXWX4WQWnuCBUnX6PUMNtu2pVgQxdykT8s/YVXkSVhQbdFbqev2haa5bZX2xKztMTk59JP0qT07q1rUEi024gScEY+tR9N7BDl3UMcNtBYESDEmG7D5dqsejextnTNu33HbIXcx2qD5KD/M9qwWaV7NfhBc1CLMsBtXcc8DzrnvtN/iI9ogaZFg5Dt4iQO4AMfetL7d6cWx+BbJvEMGCksTb84Jnk1yfrthklWVt0AlYnYGHAMAg4/WpPO7pG+P9L48mXvs97Th3i/cdCzq6kEtb3kyCUMyMRHyiIFar2h0W9byXWYN8XvVSV8QEKZOAAOJ4IjMxyDR9Lu3P9MAP/CWAxIGCe8kd677ptZbuW7du8VN1kUOshwHgbhJxO79YpBqSaZlljxaoxXs31W5pn90GQJuABK3ChzlQceLJyATMCSIq+6v7RqzG3DoAY3ljbXupW5gmN2MeYNZn2ksXtLduQ20bFKkFpZUlbUwRMcQf4R3mtJ0Xpi3bVm6wD7rXuirMN8qGn8QGGU5JESMdxVTb8UZtLsz/AFTWJdIVi2EITad20AYIPBzjyycYqg6rp/fCQpV1gC2DI8Xijzk+GO+c5k1oNTpdmHhRtIBKMxA3gsAGMwGyOZz6gVy3do92hiWY+72pvuEYVpjcoE4TPHasJ17Z2jPaTq5Tbv2mFKkA52hpAYj4JiJXMH1roN7rKnp9jUDT2G2H/L6hSCPduFCoYHCsI5HcCuUajSu94oq+INBiYGQPtJrcewmot2QbV5t1jWO2muQyqEYAm26g+KQ2Mcbie1XG0md0Kbrtl8NpltyNrNZugELw34ZEFlwYn7Ux1C+dOy2xc3sgkGFHvN23xRuYEMpwDMj55g9S0b6a/cs3D47bbTkwY+EwRwykYnvmp2lvJcsFj8enUQZG5rJaLZDLwbbkKTBG1gOwjfLBONo5o6J7K69H01vZ42MBiqkeWWJAmARk5MedX8Vy32e6/esTZS0zB14XczJG4nIHhMcYgYBNdF6DdZ9OhdHQxEXGDvAOCWHMiusWTkjCUaJsUIpcUIrazkRFFFLiiilgTFFFLihFWwIiiimOoa+3YXdcYKMD1JMwAO/B+xquT2q0pE+8j5qRUc0nTZeLLeKFZu57a6cEgSYPMHP6UKnyx+xwZjem9fBvyXOxvD3K8SMdu2fnWjt9VtFlBdWJyOYxzuPbg/auYXb6hVIAAIIP8QEwY7zIpa642iCgMKBnOAZkgjHBPNfJ2e5ZGtHVRqEuglCpCmCVxBgGPXBHNJBgjM+n/M1hfZ7WsXW4h8O8AruHlliO5OBHJrYaLqdu8rFfyg8QcecTR2axkmZ32n1yhiVKqwmVIIacSSPURwfnVHb1JJ/EO08hYnEHbntyat+pdRFwMClsssEmCSSZwJ7A/wDtVPqxcYk3NpdyAYAAgZHhwB+YfU/WJWYyqyVotWzsLCSQSWCiSSTC4AzPGK6J7NewLOobWQAYYL/808EBjwsGcc+dUPsf0l9Nata20ENwsNltpG9NuwhTMBj4jx5mYrqXR+uJqrZdVdSpKujrtdGABIM84IIIwZrWEE9o64Ndkvp3TrWnXbZRUHpyfmTk/WpRNRDrV7ET/CTtb6TzUHqHUyg4YfNTH3FbKLYLJtUJgZMxUXq/URYtljzjH/cF/eqjS9Zt2Va5fMKOWCsYnkxz9h3qh9rvaC1fAOnupcWAPC05JmCORx38q68eVFcZJbM77X9cvsReTkTbMCSquVOPqorKdU9prl8hIXgKxAAZgshdxie5+9aUguIGe5NQNZ0+0biqFVb5yGjn0YDnAPas8kb8juOVxXELpHQbyhnLe5uSCFIltsbjDA+AjBxBzPHMe5fdGKXXIJlid2fCTAEfQn51d3OrtpriWnNsW/gV0Y71kdzMP4QRBBgxzVX1O3ZZyUdSgJKuJgS0N3xyBFcTUGrTPPJtytibuvN1FNxmuRAXyUttUAk8jmP51pPZfWnS2HN1zIA2rki2rdwOAe8enYmsqiqB/EIEjIHBE7RkgZPl9ahtvCBVLkh/zFYAEkgyPyx+tcqbirRy4pnUX01i2i3zLhwdjIB4Q2RBY7RM/MTjg1iD7Lal397atvBYFGRWcYJnI9RzGCYMdi0nX7gtbN1zYQqhMgcRk7QO8RMRFdL9hndOnaYWgpAuOrkknwm6+QR8xz5138im6SEY/Zh73s/7vc18RduO7lRK7VJIWR27mJPM1J1f+I1/Tjaliwdu1cbxMhoxj+H9a1Xtjam9/wBg/euX9c0/4oH/AN2zP/5I/eu+NbRpSLn2jsHV6NdZLG5bdrV+Nw8DNNphyWAkCfufDWa0OsNq4r/FE7lL4dSIuKTt4ZTM/aukexQX3Fy3cE22m26+Y27G/wD2DVUr7DJ/Hf4EfipMgyCT7vJ7V6ISVUzhoHTH09lla4VbaA1glB4lObbsY/KI4ggqQTW16J1RdVaDqCOxBEGfOJOKwXUtOmkRdOR7xhNxPewyhXYwgKqGHiViPLcx8qd0PtO9vS7UtppocypuNcYAkN4Rk8Ekn7Cs/kUXVmUoHSIoRVD03rtv3CkEs7KGIJ5ZzkAkmIPbsKgdc9o79u5b90gNtrYYnaTkzhj24Hkc1q8iSs4UWaosJiRIEkenn8uar+pdbs6fFx89wPEwETJAyP8AmsQeuWmN25dN0uRtUAgL4gQw+XzHl3ms7duypO4k85PYEAD1+3nWcs6XR2sZtNf/AIgIjwlvepBKtugnxRJEEqPQ+c0q/wC3Ia4osWnZM72IOPXHaAeYqj6Z0CxcS3cdd5ieTtYkzJA5+X3FXFyyCu2IXyXwx8orB/qJG8f097ZWtpjfNwXbpgsGJIBbExJ4iGP3pvR+zQRvE+9e4PzniPL1p6x0m2jSASSsZYtK8ZB5q3tGRJ9AP68+lZSlZtHEghprY7fqf60dI94fT7UK5OqOVPbflirA5gRPnIn4qutL7POUAuOqOWKi2xksNoaP58Tj61n7jSp3NGACFy0Tj+x507cu7kmOOfJZMyGjBx50R5019Gt0/spYAUy6ONp58LMIJwR5geXNN6XQNprl33bNBJlGSVYEnghuO2KZ6DfVbS+9LMwYr4huCwRHi7iAuZIkCpo1cg5O3cY5CgeY7T2n/mrfo00Ut/pcKXJyYInDKJwM8z/frE1N9jKpE7ftgYaODkx86tOqEXIKGSo8O0CSe+7E55+n2zdy8beWUgNJwSDA5wAQO33FRJszZ2nQME0mnCrKrZthYIBUbFAOe8Y7d+KqNP7Rtp9Q5sn3i494vGwCZB3RDD9ooexmrGp0qo+LtmbZMyVH5SGHYoVyMYNTrvs74GQM4VgQQNpSDzjbuBPz+tZJuErPoKpxL7Rdc02tQSyqWEjd8J+TdjUHrOiTTjcWAB4B7/7TwRXL+u6B9DcYWr2N3+ngkAgMCVIPM1c+wOie+51OoY+5snwgwA9zmPVV5PrHrXtWfRgsXlRN9utQ66cJbU7V/wBQxAVmAMH1iMVjdBNu3e2wLioGJMyv4iLAHEwxmauva/2jGovhbY/CtsWOcO0Tk/TA7xWctsbhgf6h3HH5pkmR3Mn7DvWCftm+Rq+K6RM0GnY2nuB2B8UCTmMsxPE+h9fSm7Gsa2w95CHAktLEEkZk9qsmlFCrBFsLJGQ3AgzkTzMemDVdb1KXGY7VExuxwfFk5/ijt3Nc87PFOVuxPVBbQli5MOANucnLmc/L5gilFmvN4ZCeLxFhBOPFIMzyI8/lTHUrSBQAG3EmPFkAgTiSZOf+ak9OtG2kiCfy4AEEiAxnJM/FRulo4ZB1dxbLsm8grmJmSYMSPoPoaTpdHf1Ns3JItqVkBoBXuCAMkcyfOn9Z0sXmLKNpAEs28lD4jMfmBgCSDEjiput1iras2tzhU2i7bQrtuY8bbxkk8QccfXWMtG+KCktkS1vO4IT+GpneQYEkkhuIPnFdn/whuT0tBzFy6OP+sn964ze6Y1wOdO4Y+EsisHY+RhcnnuPMeldW/wAHdWLXTtl0lW/zNxQGDTMWzBxj4hz51Ma2YpUy89qU/GX/AGD/APpq517UWAHVvVD/AON1P610v2mX8RT/ANP7mue+2doi3PB2tB8jutkV6H+I9k3oNz3U+QOR5hwHJ/8AIt9q1qmQCODWP0nKns1pCPkJ/wDWKvul6n8h+n7itKOLM37bsffoQdsIB5TDyMkiOax2k6iELDc0tLBSpx6YGRmtT/igAuxu5R8zHwle3cZ/lXMLzlPEGB89vfzrxZIXNlNvpOoe7vWwJKyW3bdpjDHy5YAGDGZNOa/rl6+SQxCE4AxA4iYzVHpNYwQlzyBweOx2mcnj70+2s2qGliGbiRAHaDwRj9ayWn0W2OLaEgkfTGe/FSrRRWXB5nsSRERkcH96Z01wFd5iIn1A8+OeKg6u6zdyc44EjiAO5HPlgVonfZEzcarXI1ibZAAgQMRGQI+1RR7RW+88Sf0mPvVJprxa2wAPnweRmB+lRNPpn3eP4RJ9e0AfWlGnyM2nTerW7sbSDH5Tz+lSluWUxuUZkLgc+nz/AFrA3FIO9TAzgHPOP3xUXQa7xj3nwAwdxIIz8QjNOJVlZv7twydsEduOPrRVmH6qwJCjwzjg47ZMfyoUL8hlNOrG6ikgCCQSJ2gKWk4JwoOI7Hyq80nTfwQ9u4YuLJWDIxkATmGHzG044q/9yLqWrjbQ9xAl1jKjcTzLTEbyN3OfuWm6Z4hulgjKsNEPyDJgQSWBnuAPKjaOOJQ6PR+/YOjEEmHGHEg4GCdpAK4ORNXrWxBiT6CYPMZ7fSrzTWUFqLae73QyqoAyI3FhIwY7+nlTY0CoCR+YQeBmM4paLVGU12huSQquHBJhSw3k7Bkz4YPM+fNNIhv27oZCPDu3KRG8hW4/NncMep8521qwCu0rxGZAPYAEcnt+nemNF09LagKFMr4tsbT2nyMgKeO3fNTkOJn/AGGZresZFMtcsMCHmWuWjIx3XaLgEDzHNb/T9Z3mNu1uwPBxOPI84McHyMVPT9Glu/buKoBUgTwYYgExHdS32FWfV9CVuFiB7pu/dWxM+hIme0doBGc9nqw/iYvr/Tr2o1j+6UM7xG4DaAQEBM+WMxjmke2XWE09lNBpmlbQ23HH5m5bjuSST8622h0gD3LjOQ3uiqmQPjI8QPc4H3rkHtR0p9LfhzuVpIP5vWZ+ddx2jSXjG0P6x1t6e2FA3XVBaMyEdhJzg7hHGYOcVe+y/SNgDXD+JeDrt2yw27TifQyf6gVl+gMov2jeP4YcTOQAGJEz23ZPzNdJ0enAYhk5csDIgfCmJ7n17T2mk9HlfVGf1/TikrgE7NhB4G+SpJwxifqM81Ev9GG4FfiQgMF5OQZIAAELxPcZgVqtYx2ISu4E+JQAZggSO6xg48zSdRo4UwIyGHLAyCozIyB29BFcp0ccUYzTdDbchK3HYhWEAypiIJBiBBMnyqzv6cBnFyfdbma4WUgi2BMqwyZMLjvHnFbGxZAUbjJJBjjhQIHpjvVB7dJt0l5lmJUzkQS6KRtGIOZmaJ3IjhQm1rtNb0oe0fd2yWWYIacggzO7vg4j0rCdZ0JsQ9u6ly05hSJDeeV4xjIP0FMaHXDwK7eFWZgp43EL5/L9PWtN0bRW9dqLdu4JWSxIwQAJOe0wBNbJKJ3CLa0YdLrWirK8GcFWII+vNde9mP8AEAtpVRdK7kEe8cDeNy7SIUERwDzU9bPR9AT+Cm4jaYe5dJHkZJHIFStH7SLbAXR6FbSFuW22VlycgKJMnvUeT2jv4q/It7HXP8xDXwtoAAq14GwGB+IBXeWIMSRiGFZ32519i9ae3YZHKWyxdHW4pn8sJJBmOYqL7X6S7rNrO6yitAUMZk9tzenNYTT3tiFLTOLhf8ZGVQAkMABBLE8E9h+p7U246LGGN5En7+joWu23vclArLtbwKG3IGVbiyw5O1Vx61X29ZesllCINssCu5gfCSI8j4TI7AeoqF7L9Zt3Tasx+KoaT4SpUKw5nkSuI7eladgrHaQOzGO547H0ifWuZ5ZJmPBGV6tqr+tCNftbWRtqIBBQsim4boJwoIkD0FZvXdHeyl1yCFHuwAy+KX3LtA8sDMZkCun3NIIUAcsPKBBJ+vBE/wA6h2+kCbgeSHw0jyBgeYgrg+s1nzt2y8DmfStUUIXaWVisAjJ3EIignj5jyNaHpYZrTNbtjaWAIZfERG3GM8McZNae70dN4QCNqJGfD4YgkTg4WPOPnU8aYLbUAZbbODwZBxgE8TEfOo2mTgYbWb1yI2yAwKYyM5HPfBHpVZqr62gNm0nLHIyN2RPNa7qHSQFmTJcLHCgsck57qomM94phPZBG8QkAxgj0KsZBGSJPp9BSNI54FN0PXPdV2ZQFLAKFAAHO7IEk8c1cOGDHAOSDiB3Mg/TgxxU4dASyGFmABlhxJ8xJxwMevpSLujiSASTJMgCAr7AZPJmPsa7tF4spi23zyQc4In18v61Z9H0ti4k+7Xd9RjtwY71EcKbJO6VDMGYTgL4QIjI8SHtxSOj9RW27I0gEjaSAuMkGOAAozVZYpJ7L7/4XZ/8Apr+v9aFPG23kT9RQri2bVH6CWzglp2jABC7cA+FefOePPmafS3LKCcSTAgkLEkgH4jE4OadFrc4M7QRMETAJUcjyweKcAK7SJmABgCZ8JkHtCn6gVyZjFtDbYqCY3EYYZ4bkn+470vVLuYDnv85ypn5dqO8r8j8xkj8x2zEt9JpSvLYghV9YJAjtxOK5ATALaUjPijtx9pPEeX2pLXPh8I8RAMDnHIA+X6U66jlQJk+EkgggQZ4/X0pVq5uBIIMbSqkyBxOD5mRjsM0BHdIO3jgnsPT15/nWifVTaxltpIU53eAsOP2rOJkuQAQI7icA8Z8zU7SOpURggjAmROJHnyxihpB0YTQX7tvWMGZXZ79tnVpBKWdzhFG2FViVYzHymsv7QdTL6phGbZAIJ3DeqqrR6Stb72m0Xu9Q18eO4VDHaGGxYUN4hiSqx35NYT2p0yjVzB3PaW4Yghjtg5HlEzX0MmWGbySp/wDdGSc4eDdomdOZdYFtbfxATmIG0wS3h/MFUrkRLA85HQNoVmAiCBEQSMEACefXFYv2Ks3JRgRt3EAbGYsW5APCABWaZGa2F91NwgFSQ0jfggNtOI9Qe/fjivFM6YWivEMUc5JmPOAJ57RB+/lUldQTajG7hoztAWMjgQCc+fyql1twDcSYbcPIxBA/XAntgfOXa/1SowBBImZPuzu8/wA3b04riyIuFtblJ/gEmZHEEER6KeY5B86pvaax73RXkGJQbck/A+/+SgfX1qxsluTO0he0E5J5ny3feqTUddsFCrXBuAKlRJB44McSCPrUjd6LJHJ74kz3OY+f9ipnTUCkHeyy2whcbgRkEzxkA/OrLXaQb0GyOWjMsrf6ef8AqxkTgg96YHTy9kOnAMvJACTC2z9SGxmIHka9ZmrNb7Gqqalo8W6wtwYkIxOFBHfP9xWsuS8kScqfXBHHp6+lYf2FsOl6XBVTZuGSQu/bcQNBPlIH3rYWepWyVUOpZgQdpBiDJkjjt/ZrzzT5ncXrYWv1WxGmJCkwDERkkzwIB75rBJfW4L90IPeQWDEHcuNlpVnAG2SZyxIPlWu11prsKOXLAwc7mH4aY53KRP8AuE8VWdethtOrwq73W1tG4MAilj2yAzEDtBH17jpUb4UufP6Tf7+v5orvZVA4N5DF0FxdshfjtCAblqfjK/mX7VvNI85XO4SCDIiZ+s84rmvsnb33HV9+22FdXRiLlovIDLHORn+WTWo02rZLjLbI94gBe2ghLyHPvLSfkaQSyeYn5zIuT/uYx6NQ92YAPfdnB9O+eRzSLjkn1kefck8z51E0OoW4JTIMQMjsBn6yIpxrjbmXjP8ASP2P1rDZ0SxfDMeTx+wJP0nn1pbXZ5zAnPIAOPniMeVQrPhMD4jEkc5J4PGJp+4MDIHDEjzn+VLIStwme5mB5esdzx370sMP5Hmcz4eRxn9ai7pHPI48u/fsefrRsQwkcjGOBH/H866sD73RGTyJzmT8p/uKYu2gV8J55HkfKPmT86ducEEySD8xE9z9BSWuBwACqkDJHhkntxHnVsjKkdFtopWJV3LOMkN4pEjngfpioOr6ITeQ2jsG4sxPxBQrIApGOTP19IrTqRtMrJznMgmIx3/vmkgyT5YGMZM8+nP612pMg0UPYwPnH6dqFD3pH5WPymKFSy8mJ900hRMCcgzz5AcdsGjujJHihwIIBmTHfv8AT9sRrV0qXhjlpEdgd0wBzgH7CnbN0FTg4JMA5E7eB5Y8+/35sUSkukhQWmVBkY42gE+ny/8AdvTOsnaBGcEAzz5xB+Xr9SuXdpBkHBBx8WPEARyOP65ppfDMGd2JE4JkiGIwalnVAe5taZnnzAORM/QfrTttDOFEwJOQOw5PIwDSU/EAAI35yAIGY5nOAfpT+mYFACZcDxE/w4AEjJAkDvyRQlDlxtoKp+YDuCJjERyPTj9m1cqsPglQRBmZgk474H3oXrTKRxtO0TuAlQJMd1j9xzzTFy7kYBA3qc5G0EA+omP0qsqE38rDmEMqygxvJ2lcnsByIzJGZrGdc6Qovpsb4bI2biBO0gje5IVZErP1552cFvCD4wRPBCqYxk+sR6mmNfbtm6FbDFkUlTtfI/DUMfhkqeD3HnSL2WXRU+zWjNsC22USTuRplg94EuMhcMsL/wBQyTUvWbveliCJG2QTt53ET3gGY9B3pNmbZUKgyLpK9wwLMWPEnc3J+2KVrfEQSPDLYH5t0iJnyAHzHzpJ2Z2Qr15QWmG3bnSFneAPCDPqpPzJ9ahaXVlr7bt0BjjnJJBE+Qg59KttTpFWQWIARTuEQsnODzzEA+flVHCBLtyWWWIENBxuNyMRE+7IxIk8gU9E9lt1a8xtbLRVdzLuYmGBJKwO+YZf+01ibelYMwCgsCJWefFAA9CYA+YrUDdqCNwCpKOFaZYKCjQQP4jcPrA9ae0XSRbuq7KWMBbwQFgC52pzEncAPLwnitIulRJOyLp7C3lFlxtuoA6sQZcrckw2ecTwPEMVedP9mkW0xgM7SPeMJzMJA/KRn9KY6ssWlYoFZd20LHiygeW7AFQI9cRybfTaligDboAg7VOeF8iYBZa0i70RlHq9CLdwFk3eNtgAIG4KHkkDxfDB57zmqvpWii5dueGFCm2OPe3XFzwxwfhJMQI4Ga1+rMngsDODDMSSBtGYPMgfyqs3qzgKd3uVAJBwxbDPvkAghVUHsDPepJ8XRVvY3q9y31O7+FjPiEKvmogmduc5I8jULqNtQNg4CBrYnhSXBwMknaB/YiXsYuykASexkypUnPlIxORmnNTYFwnORsWNoA8LEwWiSZnH+7isnLZ64eOBv+ppfstv/BnPZ3TlEvQdkuqs3cg23AE8ExcwpBnd6VodXplubGkbUCvPFxZHCmfiwSPsZkzCNrD7QTDeCCSCoZRMET8Iby8uK0Fpx7mQQWMq4PxKNu0dvhIJyMD61W7dmC0UXS9e8ruG13LMrCFW/tMF1jAbBJT6jyNsl8YyCrNie5IBJ755OPOoWmsl7EPwphduGUOV78gqGx6R61G0urK3BbuFdxZtnH4oBILR+W5GSo5mRkwY1yHTL9VJJCCCZPyPYCfkcGmzcMAnvzAjaV59YgE09Yh4IaJAaZ+YMf3/ACpF+5LkzCFVPAGDO7vjwkGPnXFAStwEg9lPJ5AyBt7NH9amWhugEnxHtGPr3PefWoSgQIKkBiMHwjdyJHOJ7UNPqZuRBkKB/uiQBPzgcds0ohOtdoPriOOw/lRI2fl2z2wOO/8AShp1OWYndJUgZ+cN59qNFAMCMsy5GILHOD54+9Ei9jAvnaAP4Seew2g4+o+9HdYhRjJOTIPIAiP75pjeLbx8QiQBgwT4hniIH2qQbgb5Z8Rxk9v3+hNCCFSfzD/xH9aFLS4yDaHED5f1oqUCPeSQsAQWJHyYiR9QBn70S3YLbQfCEiTjkxPn+b9D2oUKh0TdPLsVU4MDP8UyJ+rH9OaRduBAo/h7gZiADz3gfrQoU9HQNvu/d8iV3sD4ssOfrj70rRMRuMSfv4SASI+Qb++RQouyCbls+DaCFMOoMfmJZcTEcE+gFBgQgMkhfEPL4lZefKT96KhVogu3dhrbREkJIjLHMkY4x9+ah6iyLtsXGEFmLiSSbbhWI2xGR2P/ABR0KINkf3/hBQk/FuZuSApXPlknjuZpVt9uZkgcn8u2YMDjG7juTRUKjMwtXa/CQEjaBDYkkieZ+cY86rrGjUH8Rm92GZEURHjAgHOY2zkRKj0oUKq7CJ/Sbc7QMbfhHONzbcnjJLfarDSbWLSu4kQ/kFDMRORuAlj55NChVRyuw9faLN7uF2JtcY8U7lzPbL8Z5aq5/ei2oRmXerKjKcyFxJMSfDA+c9qFCl7OmP6NYRd5jedu5fiQGVYgEEFgoCicZ9KgWunHTmBELdW00gFhiUgjEFUJjsf0OhVsqJeoK73KiCuQOw8OAB6Y5p61ag2yon4mkkcc8cyciSTG44ihQrlHrz6x40vpv+X/AKE6cFbh4BZiSB+UGRt8u0/pR6sLnbORA2wJ2lTnue3l50KFdI8jImu6a/8Altu8qNzNgy5IAiTEdufWmtH023e2KyeFt8FvEZUBwQeZ8Jz/AD7nQq26CHtGGsNDOCSRkAklfEJYGBuETg5otWhYYlh4VUlj4vEY5PJjvxAoUKPZbE9HueDccZDHuCOfmMqfv5CpFmy1ssd3DHAGIMNI9YxQoVGCQmo2kKCcKM5/MWzmfP8ASpA8GCPhbmexZirGPrj0oUK5CKnqKQQ4MAxCx2Ibv5QAY9KX0ptwbLflMnOCoBnznmO1ChQiJi2GOVYR2kZoUKFd0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QEBQUERQUFRQVFBYVFRUVFhYWFRUXFhUWFhUaGBUYHSggGBwlHBgVIjEiJSsrLy4vGB8zODMsNyguOisBCgoKDg0OGxAQGzQkICQsLCwsNCwsLCwsLCwsLCwsLCwsLCwsLCwsLCwsLCwsLCwsLCwsLCwsLCwsLCwsLCwsLP/AABEIALcBEwMBIgACEQEDEQH/xAAbAAAABwEAAAAAAAAAAAAAAAAAAQIDBAUGB//EAEAQAAIBAwMCAwYEBAUDAgcAAAECEQADIQQSMQVBIlFhBhMycYGRI0KhwVKx0fAHFDNy4WKCktLxFUNTY5Oisv/EABoBAQEBAQEBAQAAAAAAAAAAAAABAwIEBQb/xAApEQACAgICAgIBAwUBAAAAAAAAAQIRAyESMSJBE1EyBIGhUmHB0fAU/9oADAMBAAIRAxEAPwDSxRgUvbRha/QHyBEUYFLijigERR7aWFowtAIijC0vbR7agGwKPbTkUAKARFDbTkUcUsg2BQinAtCKFG9tHFLihFAIihtpcUIoBEUIpyKEUA3FCKc20IoQbihFORQigG4ottOxRRSwNxRbadiiilgb20W2ndtEVq2BvbRbad20UUA0VottPRRbaAZ20dL20KAEUcUorSgKhRAFHtpYFKioBG2jilxQigERRxS4o4pYG4o9tLijipYEbaEUuKOKWBEUIpcUIpYERQinIoRUsDcUIpyKEUsDe2hFORQilgRFCKRrL4tW3c8IjOR5hQT+1RdR1mxbvrYe4FushuAGQNo3SS3A+FuT+U05FomxQiofSerWtUHNkllRzbLRgkAHwnuMip8UUrI0NxQinIoRSwNxRRTkUIq2BuKKKcihFLA3FFFOxRRSwNxRRTsUUVbA1toU5FChAoo9tLijipZ0IijilxRxUsCIo4pcUcVLAiKEUuKOKlgRFCKXFHFLAiKEUuKOKlgRFCKXFCKWBEUIpyKEUso3FCKc20NtLA3FCKcihtpZCk9pGZrbWVGbtq7BxyqTtA8zUnqFlfcO7KAwsONxHiUFDuE8j5VB9oupCzqdIOSWuSiiXIKEDaO+aq269d6jbupo1togtne1xt10yG8C2VxJjktw2M8ZuaNFF6NB7P2ra6Wz7pQqG2rAKIHiEkx5kkmrGKqvY+2w0Gn3kkm2rZAEBvEogAYAIA+VXEV2no4a2NxQinNtDbVslDcUUU5tobaWKG4oop2KKKWKG4oRTkUUVbA3FFFOxRRVsDUUdLihSyBRRgUuKEVLOhMUcUqKOKlgTFHFKAo4qWUQFo4pcUIqWBMUIpcUIqWBMUIpcUIpYExQilxQipYERRxSooRSwJihFLihFLAiKEUuKG2lgpPaLpNzUKhtXPdvbYspyAZUiCRkCdpnPHHcZP8Awz07Jf1COmxglsuCQ07wGUCBA2iZ5yRxXRwKy3QRGuuDz06n7e6/9VZypSTNItuLRpgvlRshHIj51H1rbTJMCCILbRPoJ5qF0Vi1y6ZJXw7RuLKPimJMDtUWXz4lePw5WWkUIpcUIrWzIbihFORRRSwIiiinIooq2BEUUU5FCKWBqKKKdiiirZBuKFLihSxQmKMClxRxUs6oRFKilRRxUsCIo4pcUIqWKExRxSoo4pYoRFHtpcUIqWKERRxS4oRSy0IijilRRxUsUIikXbqpG4gSYE4k+VM9U162E3NOZAMEgGJG4jisH13X3tQU3wisRtJn3anaDu3RBEsf9wWssmbj12dRhZ0TEx38u9JvPtUtBMDgZJ+VUfshZuMLl2+AXZiquGkFR5AYAxyOYxiKvb+mV8nt3GOJifQHPzArpSbjZGqZTajro/y4dNquzEBWIO2Cfig4kDv51WaX2sh7gI3jeYMqNoECIE+h7dzVf1ZfcsQtnwXCzBndX34XaywCQox3k4GBWb1mpW2x3MSTMCCoB2wJYDtIMYrw5c+RSpM2jCNHTdF161dsm6DADbY8yT4YPkfP51nFv7dYz23C7Z37sEWVNotKnK+FV+47TWR0mpW27CDB3bQNpBBGMzMZYmCYgmnNN1JxfUhztKOCpZnRjCQShPMDkQfWq87ap+jqMEmzpHUtSmy4LjgPtACyYTcCVESJIgkn07YqTpupWACiuoCR37GIP3Nc31WuuNcDSFBOAoBbccgqAMTJyT61L1qMxCuSJtqSoUzuKuSGifFjnMyImuoZ2/xRzKH2zpqEEAjIIkH0PFKiq72f6gl63tSJtbUYAkqIGIaBOB5VaRXtTswobihFLihFWxQiKKKciiilihEUUU5FFFWxQ3FFFOxRRSyUNRQpyKFWxQmKOKy2n9qm1C3RZtOGGLbEeHkAyeAecZ7VZnX3Qg+DdiSQSO04BGeaxf6jGvZssM30i3ijiq611QR4hnvHH605b6oh5kHPr8v0qf8Aoxv2V4Z/ROihFV/UNenun2vtMHIkFfUVH6P1u2bCm5cAdRDBjDYgTkyeRmr8sb7OHBrtFzFHFU/WuvJZsC5bZGLEBJJIbPiyOIHftWU0Xt84uMLoRhv+W0YHPpk/SuZZoxdMqg2dEigahaLq9q6qFXWX4WQWnuCBUnX6PUMNtu2pVgQxdykT8s/YVXkSVhQbdFbqev2haa5bZX2xKztMTk59JP0qT07q1rUEi024gScEY+tR9N7BDl3UMcNtBYESDEmG7D5dqsejextnTNu33HbIXcx2qD5KD/M9qwWaV7NfhBc1CLMsBtXcc8DzrnvtN/iI9ogaZFg5Dt4iQO4AMfetL7d6cWx+BbJvEMGCksTb84Jnk1yfrthklWVt0AlYnYGHAMAg4/WpPO7pG+P9L48mXvs97Th3i/cdCzq6kEtb3kyCUMyMRHyiIFar2h0W9byXWYN8XvVSV8QEKZOAAOJ4IjMxyDR9Lu3P9MAP/CWAxIGCe8kd677ptZbuW7du8VN1kUOshwHgbhJxO79YpBqSaZlljxaoxXs31W5pn90GQJuABK3ChzlQceLJyATMCSIq+6v7RqzG3DoAY3ljbXupW5gmN2MeYNZn2ksXtLduQ20bFKkFpZUlbUwRMcQf4R3mtJ0Xpi3bVm6wD7rXuirMN8qGn8QGGU5JESMdxVTb8UZtLsz/AFTWJdIVi2EITad20AYIPBzjyycYqg6rp/fCQpV1gC2DI8Xijzk+GO+c5k1oNTpdmHhRtIBKMxA3gsAGMwGyOZz6gVy3do92hiWY+72pvuEYVpjcoE4TPHasJ17Z2jPaTq5Tbv2mFKkA52hpAYj4JiJXMH1roN7rKnp9jUDT2G2H/L6hSCPduFCoYHCsI5HcCuUajSu94oq+INBiYGQPtJrcewmot2QbV5t1jWO2muQyqEYAm26g+KQ2Mcbie1XG0md0Kbrtl8NpltyNrNZugELw34ZEFlwYn7Ux1C+dOy2xc3sgkGFHvN23xRuYEMpwDMj55g9S0b6a/cs3D47bbTkwY+EwRwykYnvmp2lvJcsFj8enUQZG5rJaLZDLwbbkKTBG1gOwjfLBONo5o6J7K69H01vZ42MBiqkeWWJAmARk5MedX8Vy32e6/esTZS0zB14XczJG4nIHhMcYgYBNdF6DdZ9OhdHQxEXGDvAOCWHMiusWTkjCUaJsUIpcUIrazkRFFFLiiilgTFFFLihFWwIiiimOoa+3YXdcYKMD1JMwAO/B+xquT2q0pE+8j5qRUc0nTZeLLeKFZu57a6cEgSYPMHP6UKnyx+xwZjem9fBvyXOxvD3K8SMdu2fnWjt9VtFlBdWJyOYxzuPbg/auYXb6hVIAAIIP8QEwY7zIpa642iCgMKBnOAZkgjHBPNfJ2e5ZGtHVRqEuglCpCmCVxBgGPXBHNJBgjM+n/M1hfZ7WsXW4h8O8AruHlliO5OBHJrYaLqdu8rFfyg8QcecTR2axkmZ32n1yhiVKqwmVIIacSSPURwfnVHb1JJ/EO08hYnEHbntyat+pdRFwMClsssEmCSSZwJ7A/wDtVPqxcYk3NpdyAYAAgZHhwB+YfU/WJWYyqyVotWzsLCSQSWCiSSTC4AzPGK6J7NewLOobWQAYYL/808EBjwsGcc+dUPsf0l9Nata20ENwsNltpG9NuwhTMBj4jx5mYrqXR+uJqrZdVdSpKujrtdGABIM84IIIwZrWEE9o64Ndkvp3TrWnXbZRUHpyfmTk/WpRNRDrV7ET/CTtb6TzUHqHUyg4YfNTH3FbKLYLJtUJgZMxUXq/URYtljzjH/cF/eqjS9Zt2Va5fMKOWCsYnkxz9h3qh9rvaC1fAOnupcWAPC05JmCORx38q68eVFcZJbM77X9cvsReTkTbMCSquVOPqorKdU9prl8hIXgKxAAZgshdxie5+9aUguIGe5NQNZ0+0biqFVb5yGjn0YDnAPas8kb8juOVxXELpHQbyhnLe5uSCFIltsbjDA+AjBxBzPHMe5fdGKXXIJlid2fCTAEfQn51d3OrtpriWnNsW/gV0Y71kdzMP4QRBBgxzVX1O3ZZyUdSgJKuJgS0N3xyBFcTUGrTPPJtytibuvN1FNxmuRAXyUttUAk8jmP51pPZfWnS2HN1zIA2rki2rdwOAe8enYmsqiqB/EIEjIHBE7RkgZPl9ahtvCBVLkh/zFYAEkgyPyx+tcqbirRy4pnUX01i2i3zLhwdjIB4Q2RBY7RM/MTjg1iD7Lal397atvBYFGRWcYJnI9RzGCYMdi0nX7gtbN1zYQqhMgcRk7QO8RMRFdL9hndOnaYWgpAuOrkknwm6+QR8xz5138im6SEY/Zh73s/7vc18RduO7lRK7VJIWR27mJPM1J1f+I1/Tjaliwdu1cbxMhoxj+H9a1Xtjam9/wBg/euX9c0/4oH/AN2zP/5I/eu+NbRpSLn2jsHV6NdZLG5bdrV+Nw8DNNphyWAkCfufDWa0OsNq4r/FE7lL4dSIuKTt4ZTM/aukexQX3Fy3cE22m26+Y27G/wD2DVUr7DJ/Hf4EfipMgyCT7vJ7V6ISVUzhoHTH09lla4VbaA1glB4lObbsY/KI4ggqQTW16J1RdVaDqCOxBEGfOJOKwXUtOmkRdOR7xhNxPewyhXYwgKqGHiViPLcx8qd0PtO9vS7UtppocypuNcYAkN4Rk8Ekn7Cs/kUXVmUoHSIoRVD03rtv3CkEs7KGIJ5ZzkAkmIPbsKgdc9o79u5b90gNtrYYnaTkzhj24Hkc1q8iSs4UWaosJiRIEkenn8uar+pdbs6fFx89wPEwETJAyP8AmsQeuWmN25dN0uRtUAgL4gQw+XzHl3ms7duypO4k85PYEAD1+3nWcs6XR2sZtNf/AIgIjwlvepBKtugnxRJEEqPQ+c0q/wC3Ia4osWnZM72IOPXHaAeYqj6Z0CxcS3cdd5ieTtYkzJA5+X3FXFyyCu2IXyXwx8orB/qJG8f097ZWtpjfNwXbpgsGJIBbExJ4iGP3pvR+zQRvE+9e4PzniPL1p6x0m2jSASSsZYtK8ZB5q3tGRJ9AP68+lZSlZtHEghprY7fqf60dI94fT7UK5OqOVPbflirA5gRPnIn4qutL7POUAuOqOWKi2xksNoaP58Tj61n7jSp3NGACFy0Tj+x507cu7kmOOfJZMyGjBx50R5019Gt0/spYAUy6ONp58LMIJwR5geXNN6XQNprl33bNBJlGSVYEnghuO2KZ6DfVbS+9LMwYr4huCwRHi7iAuZIkCpo1cg5O3cY5CgeY7T2n/mrfo00Ut/pcKXJyYInDKJwM8z/frE1N9jKpE7ftgYaODkx86tOqEXIKGSo8O0CSe+7E55+n2zdy8beWUgNJwSDA5wAQO33FRJszZ2nQME0mnCrKrZthYIBUbFAOe8Y7d+KqNP7Rtp9Q5sn3i494vGwCZB3RDD9ooexmrGp0qo+LtmbZMyVH5SGHYoVyMYNTrvs74GQM4VgQQNpSDzjbuBPz+tZJuErPoKpxL7Rdc02tQSyqWEjd8J+TdjUHrOiTTjcWAB4B7/7TwRXL+u6B9DcYWr2N3+ngkAgMCVIPM1c+wOie+51OoY+5snwgwA9zmPVV5PrHrXtWfRgsXlRN9utQ66cJbU7V/wBQxAVmAMH1iMVjdBNu3e2wLioGJMyv4iLAHEwxmauva/2jGovhbY/CtsWOcO0Tk/TA7xWctsbhgf6h3HH5pkmR3Mn7DvWCftm+Rq+K6RM0GnY2nuB2B8UCTmMsxPE+h9fSm7Gsa2w95CHAktLEEkZk9qsmlFCrBFsLJGQ3AgzkTzMemDVdb1KXGY7VExuxwfFk5/ijt3Nc87PFOVuxPVBbQli5MOANucnLmc/L5gilFmvN4ZCeLxFhBOPFIMzyI8/lTHUrSBQAG3EmPFkAgTiSZOf+ak9OtG2kiCfy4AEEiAxnJM/FRulo4ZB1dxbLsm8grmJmSYMSPoPoaTpdHf1Ns3JItqVkBoBXuCAMkcyfOn9Z0sXmLKNpAEs28lD4jMfmBgCSDEjiput1iras2tzhU2i7bQrtuY8bbxkk8QccfXWMtG+KCktkS1vO4IT+GpneQYEkkhuIPnFdn/whuT0tBzFy6OP+sn964ze6Y1wOdO4Y+EsisHY+RhcnnuPMeldW/wAHdWLXTtl0lW/zNxQGDTMWzBxj4hz51Ma2YpUy89qU/GX/AGD/APpq517UWAHVvVD/AON1P610v2mX8RT/ANP7mue+2doi3PB2tB8jutkV6H+I9k3oNz3U+QOR5hwHJ/8AIt9q1qmQCODWP0nKns1pCPkJ/wDWKvul6n8h+n7itKOLM37bsffoQdsIB5TDyMkiOax2k6iELDc0tLBSpx6YGRmtT/igAuxu5R8zHwle3cZ/lXMLzlPEGB89vfzrxZIXNlNvpOoe7vWwJKyW3bdpjDHy5YAGDGZNOa/rl6+SQxCE4AxA4iYzVHpNYwQlzyBweOx2mcnj70+2s2qGliGbiRAHaDwRj9ayWn0W2OLaEgkfTGe/FSrRRWXB5nsSRERkcH96Z01wFd5iIn1A8+OeKg6u6zdyc44EjiAO5HPlgVonfZEzcarXI1ibZAAgQMRGQI+1RR7RW+88Sf0mPvVJprxa2wAPnweRmB+lRNPpn3eP4RJ9e0AfWlGnyM2nTerW7sbSDH5Tz+lSluWUxuUZkLgc+nz/AFrA3FIO9TAzgHPOP3xUXQa7xj3nwAwdxIIz8QjNOJVlZv7twydsEduOPrRVmH6qwJCjwzjg47ZMfyoUL8hlNOrG6ikgCCQSJ2gKWk4JwoOI7Hyq80nTfwQ9u4YuLJWDIxkATmGHzG044q/9yLqWrjbQ9xAl1jKjcTzLTEbyN3OfuWm6Z4hulgjKsNEPyDJgQSWBnuAPKjaOOJQ6PR+/YOjEEmHGHEg4GCdpAK4ORNXrWxBiT6CYPMZ7fSrzTWUFqLae73QyqoAyI3FhIwY7+nlTY0CoCR+YQeBmM4paLVGU12huSQquHBJhSw3k7Bkz4YPM+fNNIhv27oZCPDu3KRG8hW4/NncMep8521qwCu0rxGZAPYAEcnt+nemNF09LagKFMr4tsbT2nyMgKeO3fNTkOJn/AGGZresZFMtcsMCHmWuWjIx3XaLgEDzHNb/T9Z3mNu1uwPBxOPI84McHyMVPT9Glu/buKoBUgTwYYgExHdS32FWfV9CVuFiB7pu/dWxM+hIme0doBGc9nqw/iYvr/Tr2o1j+6UM7xG4DaAQEBM+WMxjmke2XWE09lNBpmlbQ23HH5m5bjuSST8622h0gD3LjOQ3uiqmQPjI8QPc4H3rkHtR0p9LfhzuVpIP5vWZ+ddx2jSXjG0P6x1t6e2FA3XVBaMyEdhJzg7hHGYOcVe+y/SNgDXD+JeDrt2yw27TifQyf6gVl+gMov2jeP4YcTOQAGJEz23ZPzNdJ0enAYhk5csDIgfCmJ7n17T2mk9HlfVGf1/TikrgE7NhB4G+SpJwxifqM81Ev9GG4FfiQgMF5OQZIAAELxPcZgVqtYx2ISu4E+JQAZggSO6xg48zSdRo4UwIyGHLAyCozIyB29BFcp0ccUYzTdDbchK3HYhWEAypiIJBiBBMnyqzv6cBnFyfdbma4WUgi2BMqwyZMLjvHnFbGxZAUbjJJBjjhQIHpjvVB7dJt0l5lmJUzkQS6KRtGIOZmaJ3IjhQm1rtNb0oe0fd2yWWYIacggzO7vg4j0rCdZ0JsQ9u6ly05hSJDeeV4xjIP0FMaHXDwK7eFWZgp43EL5/L9PWtN0bRW9dqLdu4JWSxIwQAJOe0wBNbJKJ3CLa0YdLrWirK8GcFWII+vNde9mP8AEAtpVRdK7kEe8cDeNy7SIUERwDzU9bPR9AT+Cm4jaYe5dJHkZJHIFStH7SLbAXR6FbSFuW22VlycgKJMnvUeT2jv4q/It7HXP8xDXwtoAAq14GwGB+IBXeWIMSRiGFZ32519i9ae3YZHKWyxdHW4pn8sJJBmOYqL7X6S7rNrO6yitAUMZk9tzenNYTT3tiFLTOLhf8ZGVQAkMABBLE8E9h+p7U246LGGN5En7+joWu23vclArLtbwKG3IGVbiyw5O1Vx61X29ZesllCINssCu5gfCSI8j4TI7AeoqF7L9Zt3Tasx+KoaT4SpUKw5nkSuI7eladgrHaQOzGO547H0ifWuZ5ZJmPBGV6tqr+tCNftbWRtqIBBQsim4boJwoIkD0FZvXdHeyl1yCFHuwAy+KX3LtA8sDMZkCun3NIIUAcsPKBBJ+vBE/wA6h2+kCbgeSHw0jyBgeYgrg+s1nzt2y8DmfStUUIXaWVisAjJ3EIignj5jyNaHpYZrTNbtjaWAIZfERG3GM8McZNae70dN4QCNqJGfD4YgkTg4WPOPnU8aYLbUAZbbODwZBxgE8TEfOo2mTgYbWb1yI2yAwKYyM5HPfBHpVZqr62gNm0nLHIyN2RPNa7qHSQFmTJcLHCgsck57qomM94phPZBG8QkAxgj0KsZBGSJPp9BSNI54FN0PXPdV2ZQFLAKFAAHO7IEk8c1cOGDHAOSDiB3Mg/TgxxU4dASyGFmABlhxJ8xJxwMevpSLujiSASTJMgCAr7AZPJmPsa7tF4spi23zyQc4In18v61Z9H0ti4k+7Xd9RjtwY71EcKbJO6VDMGYTgL4QIjI8SHtxSOj9RW27I0gEjaSAuMkGOAAozVZYpJ7L7/4XZ/8Apr+v9aFPG23kT9RQri2bVH6CWzglp2jABC7cA+FefOePPmafS3LKCcSTAgkLEkgH4jE4OadFrc4M7QRMETAJUcjyweKcAK7SJmABgCZ8JkHtCn6gVyZjFtDbYqCY3EYYZ4bkn+470vVLuYDnv85ypn5dqO8r8j8xkj8x2zEt9JpSvLYghV9YJAjtxOK5ATALaUjPijtx9pPEeX2pLXPh8I8RAMDnHIA+X6U66jlQJk+EkgggQZ4/X0pVq5uBIIMbSqkyBxOD5mRjsM0BHdIO3jgnsPT15/nWifVTaxltpIU53eAsOP2rOJkuQAQI7icA8Z8zU7SOpURggjAmROJHnyxihpB0YTQX7tvWMGZXZ79tnVpBKWdzhFG2FViVYzHymsv7QdTL6phGbZAIJ3DeqqrR6Stb72m0Xu9Q18eO4VDHaGGxYUN4hiSqx35NYT2p0yjVzB3PaW4Yghjtg5HlEzX0MmWGbySp/wDdGSc4eDdomdOZdYFtbfxATmIG0wS3h/MFUrkRLA85HQNoVmAiCBEQSMEACefXFYv2Ks3JRgRt3EAbGYsW5APCABWaZGa2F91NwgFSQ0jfggNtOI9Qe/fjivFM6YWivEMUc5JmPOAJ57RB+/lUldQTajG7hoztAWMjgQCc+fyql1twDcSYbcPIxBA/XAntgfOXa/1SowBBImZPuzu8/wA3b04riyIuFtblJ/gEmZHEEER6KeY5B86pvaax73RXkGJQbck/A+/+SgfX1qxsluTO0he0E5J5ny3feqTUddsFCrXBuAKlRJB44McSCPrUjd6LJHJ74kz3OY+f9ipnTUCkHeyy2whcbgRkEzxkA/OrLXaQb0GyOWjMsrf6ef8AqxkTgg96YHTy9kOnAMvJACTC2z9SGxmIHka9ZmrNb7Gqqalo8W6wtwYkIxOFBHfP9xWsuS8kScqfXBHHp6+lYf2FsOl6XBVTZuGSQu/bcQNBPlIH3rYWepWyVUOpZgQdpBiDJkjjt/ZrzzT5ncXrYWv1WxGmJCkwDERkkzwIB75rBJfW4L90IPeQWDEHcuNlpVnAG2SZyxIPlWu11prsKOXLAwc7mH4aY53KRP8AuE8VWdethtOrwq73W1tG4MAilj2yAzEDtBH17jpUb4UufP6Tf7+v5orvZVA4N5DF0FxdshfjtCAblqfjK/mX7VvNI85XO4SCDIiZ+s84rmvsnb33HV9+22FdXRiLlovIDLHORn+WTWo02rZLjLbI94gBe2ghLyHPvLSfkaQSyeYn5zIuT/uYx6NQ92YAPfdnB9O+eRzSLjkn1kefck8z51E0OoW4JTIMQMjsBn6yIpxrjbmXjP8ASP2P1rDZ0SxfDMeTx+wJP0nn1pbXZ5zAnPIAOPniMeVQrPhMD4jEkc5J4PGJp+4MDIHDEjzn+VLIStwme5mB5esdzx370sMP5Hmcz4eRxn9ai7pHPI48u/fsefrRsQwkcjGOBH/H866sD73RGTyJzmT8p/uKYu2gV8J55HkfKPmT86ducEEySD8xE9z9BSWuBwACqkDJHhkntxHnVsjKkdFtopWJV3LOMkN4pEjngfpioOr6ITeQ2jsG4sxPxBQrIApGOTP19IrTqRtMrJznMgmIx3/vmkgyT5YGMZM8+nP612pMg0UPYwPnH6dqFD3pH5WPymKFSy8mJ900hRMCcgzz5AcdsGjujJHihwIIBmTHfv8AT9sRrV0qXhjlpEdgd0wBzgH7CnbN0FTg4JMA5E7eB5Y8+/35sUSkukhQWmVBkY42gE+ny/8AdvTOsnaBGcEAzz5xB+Xr9SuXdpBkHBBx8WPEARyOP65ppfDMGd2JE4JkiGIwalnVAe5taZnnzAORM/QfrTttDOFEwJOQOw5PIwDSU/EAAI35yAIGY5nOAfpT+mYFACZcDxE/w4AEjJAkDvyRQlDlxtoKp+YDuCJjERyPTj9m1cqsPglQRBmZgk474H3oXrTKRxtO0TuAlQJMd1j9xzzTFy7kYBA3qc5G0EA+omP0qsqE38rDmEMqygxvJ2lcnsByIzJGZrGdc6Qovpsb4bI2biBO0gje5IVZErP1552cFvCD4wRPBCqYxk+sR6mmNfbtm6FbDFkUlTtfI/DUMfhkqeD3HnSL2WXRU+zWjNsC22USTuRplg94EuMhcMsL/wBQyTUvWbveliCJG2QTt53ET3gGY9B3pNmbZUKgyLpK9wwLMWPEnc3J+2KVrfEQSPDLYH5t0iJnyAHzHzpJ2Z2Qr15QWmG3bnSFneAPCDPqpPzJ9ahaXVlr7bt0BjjnJJBE+Qg59KttTpFWQWIARTuEQsnODzzEA+flVHCBLtyWWWIENBxuNyMRE+7IxIk8gU9E9lt1a8xtbLRVdzLuYmGBJKwO+YZf+01ibelYMwCgsCJWefFAA9CYA+YrUDdqCNwCpKOFaZYKCjQQP4jcPrA9ae0XSRbuq7KWMBbwQFgC52pzEncAPLwnitIulRJOyLp7C3lFlxtuoA6sQZcrckw2ecTwPEMVedP9mkW0xgM7SPeMJzMJA/KRn9KY6ssWlYoFZd20LHiygeW7AFQI9cRybfTaligDboAg7VOeF8iYBZa0i70RlHq9CLdwFk3eNtgAIG4KHkkDxfDB57zmqvpWii5dueGFCm2OPe3XFzwxwfhJMQI4Ga1+rMngsDODDMSSBtGYPMgfyqs3qzgKd3uVAJBwxbDPvkAghVUHsDPepJ8XRVvY3q9y31O7+FjPiEKvmogmduc5I8jULqNtQNg4CBrYnhSXBwMknaB/YiXsYuykASexkypUnPlIxORmnNTYFwnORsWNoA8LEwWiSZnH+7isnLZ64eOBv+ppfstv/BnPZ3TlEvQdkuqs3cg23AE8ExcwpBnd6VodXplubGkbUCvPFxZHCmfiwSPsZkzCNrD7QTDeCCSCoZRMET8Iby8uK0Fpx7mQQWMq4PxKNu0dvhIJyMD61W7dmC0UXS9e8ruG13LMrCFW/tMF1jAbBJT6jyNsl8YyCrNie5IBJ755OPOoWmsl7EPwphduGUOV78gqGx6R61G0urK3BbuFdxZtnH4oBILR+W5GSo5mRkwY1yHTL9VJJCCCZPyPYCfkcGmzcMAnvzAjaV59YgE09Yh4IaJAaZ+YMf3/ACpF+5LkzCFVPAGDO7vjwkGPnXFAStwEg9lPJ5AyBt7NH9amWhugEnxHtGPr3PefWoSgQIKkBiMHwjdyJHOJ7UNPqZuRBkKB/uiQBPzgcds0ohOtdoPriOOw/lRI2fl2z2wOO/8AShp1OWYndJUgZ+cN59qNFAMCMsy5GILHOD54+9Ei9jAvnaAP4Seew2g4+o+9HdYhRjJOTIPIAiP75pjeLbx8QiQBgwT4hniIH2qQbgb5Z8Rxk9v3+hNCCFSfzD/xH9aFLS4yDaHED5f1oqUCPeSQsAQWJHyYiR9QBn70S3YLbQfCEiTjkxPn+b9D2oUKh0TdPLsVU4MDP8UyJ+rH9OaRduBAo/h7gZiADz3gfrQoU9HQNvu/d8iV3sD4ssOfrj70rRMRuMSfv4SASI+Qb++RQouyCbls+DaCFMOoMfmJZcTEcE+gFBgQgMkhfEPL4lZefKT96KhVogu3dhrbREkJIjLHMkY4x9+ah6iyLtsXGEFmLiSSbbhWI2xGR2P/ABR0KINkf3/hBQk/FuZuSApXPlknjuZpVt9uZkgcn8u2YMDjG7juTRUKjMwtXa/CQEjaBDYkkieZ+cY86rrGjUH8Rm92GZEURHjAgHOY2zkRKj0oUKq7CJ/Sbc7QMbfhHONzbcnjJLfarDSbWLSu4kQ/kFDMRORuAlj55NChVRyuw9faLN7uF2JtcY8U7lzPbL8Z5aq5/ei2oRmXerKjKcyFxJMSfDA+c9qFCl7OmP6NYRd5jedu5fiQGVYgEEFgoCicZ9KgWunHTmBELdW00gFhiUgjEFUJjsf0OhVsqJeoK73KiCuQOw8OAB6Y5p61ag2yon4mkkcc8cyciSTG44ihQrlHrz6x40vpv+X/AKE6cFbh4BZiSB+UGRt8u0/pR6sLnbORA2wJ2lTnue3l50KFdI8jImu6a/8Altu8qNzNgy5IAiTEdufWmtH023e2KyeFt8FvEZUBwQeZ8Jz/AD7nQq26CHtGGsNDOCSRkAklfEJYGBuETg5otWhYYlh4VUlj4vEY5PJjvxAoUKPZbE9HueDccZDHuCOfmMqfv5CpFmy1ssd3DHAGIMNI9YxQoVGCQmo2kKCcKM5/MWzmfP8ASpA8GCPhbmexZirGPrj0oUK5CKnqKQQ4MAxCx2Ibv5QAY9KX0ptwbLflMnOCoBnznmO1ChQiJi2GOVYR2kZoUKFd0H2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Richard and Jon check a portable weather station at Fort Hunter Ligget, 2012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939925"/>
            <a:ext cx="4762500" cy="3171825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7528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32526" y="557510"/>
            <a:ext cx="205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Will be pole mounted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Alvina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Park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5400" dirty="0" smtClean="0">
                <a:solidFill>
                  <a:schemeClr val="tx2"/>
                </a:solidFill>
                <a:latin typeface="+mn-lt"/>
              </a:rPr>
              <a:t>Climate Station</a:t>
            </a:r>
            <a:endParaRPr lang="en-US" sz="5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6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Staff Gauges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371600"/>
            <a:ext cx="63754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dirty="0" smtClean="0"/>
              <a:t>Initial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collected with transducers in several existing wells in Greenough Park starting in June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9525000" y="533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87245" y="650275"/>
            <a:ext cx="8915400" cy="6120792"/>
            <a:chOff x="0" y="798345"/>
            <a:chExt cx="8915400" cy="6120792"/>
          </a:xfrm>
        </p:grpSpPr>
        <p:pic>
          <p:nvPicPr>
            <p:cNvPr id="1026" name="Picture 2" descr="C:\Users\bill\Documents\Groundwater Institute\W2 transducer file April 21 2015\W2 data se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6089"/>
              <a:ext cx="8839200" cy="4862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5"/>
            <p:cNvSpPr txBox="1"/>
            <p:nvPr/>
          </p:nvSpPr>
          <p:spPr>
            <a:xfrm>
              <a:off x="32426" y="1295400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5.38 ft</a:t>
              </a:r>
              <a:endParaRPr lang="en-US" dirty="0"/>
            </a:p>
          </p:txBody>
        </p:sp>
        <p:sp>
          <p:nvSpPr>
            <p:cNvPr id="34" name="TextBox 5"/>
            <p:cNvSpPr txBox="1"/>
            <p:nvPr/>
          </p:nvSpPr>
          <p:spPr>
            <a:xfrm>
              <a:off x="6865068" y="3149513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7.44 </a:t>
              </a:r>
              <a:r>
                <a:rPr lang="en-US" dirty="0" err="1" smtClean="0"/>
                <a:t>ft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85362" y="1295400"/>
              <a:ext cx="754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5361" y="3048000"/>
              <a:ext cx="74158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7567071" y="798345"/>
              <a:ext cx="1348329" cy="4383255"/>
              <a:chOff x="7567071" y="798345"/>
              <a:chExt cx="1119729" cy="438325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728007" y="3018816"/>
                <a:ext cx="3429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691087" y="3018816"/>
                <a:ext cx="3429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717619" y="3048000"/>
                <a:ext cx="3429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7728007" y="1117426"/>
                <a:ext cx="958793" cy="40641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7567071" y="798345"/>
                <a:ext cx="1068274" cy="4383255"/>
                <a:chOff x="9982200" y="0"/>
                <a:chExt cx="1068274" cy="4383255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982200" y="0"/>
                  <a:ext cx="914400" cy="3581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10058439" y="228600"/>
                  <a:ext cx="992035" cy="4154655"/>
                  <a:chOff x="8610624" y="228600"/>
                  <a:chExt cx="771582" cy="4154655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8610624" y="228600"/>
                    <a:ext cx="311146" cy="990600"/>
                    <a:chOff x="6757993" y="1295400"/>
                    <a:chExt cx="266696" cy="990600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6757993" y="12954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>
                      <a:off x="6781800" y="1981200"/>
                      <a:ext cx="20479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6757993" y="1385881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>
                      <a:off x="6757993" y="1485896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>
                      <a:off x="6767519" y="1585903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6757993" y="1690681"/>
                      <a:ext cx="2286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>
                      <a:off x="6757993" y="1795459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>
                      <a:off x="6757993" y="1885948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6791326" y="2062163"/>
                      <a:ext cx="2286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6786563" y="2162178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6796089" y="225743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6781800" y="1295400"/>
                      <a:ext cx="0" cy="99060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" name="TextBox 31"/>
                  <p:cNvSpPr txBox="1"/>
                  <p:nvPr/>
                </p:nvSpPr>
                <p:spPr>
                  <a:xfrm>
                    <a:off x="8905794" y="457200"/>
                    <a:ext cx="476412" cy="2031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dirty="0" smtClean="0"/>
                      <a:t>5.5</a:t>
                    </a:r>
                  </a:p>
                  <a:p>
                    <a:endParaRPr lang="en-US" sz="1400" dirty="0"/>
                  </a:p>
                  <a:p>
                    <a:r>
                      <a:rPr lang="en-US" sz="1400" dirty="0" smtClean="0"/>
                      <a:t>6.0</a:t>
                    </a:r>
                  </a:p>
                  <a:p>
                    <a:endParaRPr lang="en-US" sz="1400" dirty="0"/>
                  </a:p>
                  <a:p>
                    <a:r>
                      <a:rPr lang="en-US" sz="1400" dirty="0" smtClean="0"/>
                      <a:t>6.5</a:t>
                    </a:r>
                  </a:p>
                  <a:p>
                    <a:endParaRPr lang="en-US" sz="1400" dirty="0"/>
                  </a:p>
                  <a:p>
                    <a:r>
                      <a:rPr lang="en-US" sz="1400" dirty="0" smtClean="0"/>
                      <a:t>7.0</a:t>
                    </a:r>
                  </a:p>
                  <a:p>
                    <a:endParaRPr lang="en-US" sz="1400" dirty="0" smtClean="0"/>
                  </a:p>
                  <a:p>
                    <a:r>
                      <a:rPr lang="en-US" sz="1400" dirty="0" smtClean="0"/>
                      <a:t>7.5</a:t>
                    </a:r>
                    <a:endParaRPr lang="en-US" sz="1400" dirty="0"/>
                  </a:p>
                </p:txBody>
              </p: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8610624" y="1190625"/>
                    <a:ext cx="311146" cy="3192630"/>
                    <a:chOff x="6757993" y="1295400"/>
                    <a:chExt cx="266696" cy="3192630"/>
                  </a:xfrm>
                </p:grpSpPr>
                <p:cxnSp>
                  <p:nvCxnSpPr>
                    <p:cNvPr id="9" name="Straight Connector 8"/>
                    <p:cNvCxnSpPr/>
                    <p:nvPr/>
                  </p:nvCxnSpPr>
                  <p:spPr>
                    <a:xfrm>
                      <a:off x="6757993" y="1295400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>
                      <a:off x="6781800" y="1981200"/>
                      <a:ext cx="20479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Connector 10"/>
                    <p:cNvCxnSpPr/>
                    <p:nvPr/>
                  </p:nvCxnSpPr>
                  <p:spPr>
                    <a:xfrm>
                      <a:off x="6757993" y="1385881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6757993" y="1485896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>
                      <a:off x="6767519" y="1585903"/>
                      <a:ext cx="2286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>
                      <a:off x="6757993" y="1690681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>
                      <a:off x="6757993" y="1795459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6757993" y="1885948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>
                      <a:off x="6791326" y="2062163"/>
                      <a:ext cx="2286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>
                      <a:off x="6786563" y="2132994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>
                      <a:off x="6796089" y="2237974"/>
                      <a:ext cx="22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6781800" y="1295400"/>
                      <a:ext cx="32657" cy="319263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7686165" y="3028820"/>
                <a:ext cx="3429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679021" y="3122098"/>
                <a:ext cx="3429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 flipH="1">
              <a:off x="685361" y="3657600"/>
              <a:ext cx="15244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0532" y="4372316"/>
              <a:ext cx="990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7.0 C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4918" y="3341339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12.0 C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62600" y="48122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1.0 C</a:t>
              </a:r>
              <a:endParaRPr lang="en-US" dirty="0"/>
            </a:p>
          </p:txBody>
        </p:sp>
        <p:sp>
          <p:nvSpPr>
            <p:cNvPr id="58" name="TextBox 50"/>
            <p:cNvSpPr txBox="1"/>
            <p:nvPr/>
          </p:nvSpPr>
          <p:spPr>
            <a:xfrm rot="16200000">
              <a:off x="-136339" y="5882412"/>
              <a:ext cx="16433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June 20 2014  12:00</a:t>
              </a:r>
              <a:endParaRPr lang="en-US" sz="1400" b="1" dirty="0"/>
            </a:p>
          </p:txBody>
        </p:sp>
        <p:sp>
          <p:nvSpPr>
            <p:cNvPr id="59" name="TextBox 50"/>
            <p:cNvSpPr txBox="1"/>
            <p:nvPr/>
          </p:nvSpPr>
          <p:spPr>
            <a:xfrm rot="16200000">
              <a:off x="6987244" y="5844076"/>
              <a:ext cx="15343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April 7 2015 15.42</a:t>
              </a:r>
              <a:endParaRPr lang="en-US" sz="1400" b="1" dirty="0"/>
            </a:p>
          </p:txBody>
        </p:sp>
        <p:sp>
          <p:nvSpPr>
            <p:cNvPr id="60" name="TextBox 50"/>
            <p:cNvSpPr txBox="1"/>
            <p:nvPr/>
          </p:nvSpPr>
          <p:spPr>
            <a:xfrm rot="16200000">
              <a:off x="4206643" y="5880391"/>
              <a:ext cx="18004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/>
                <a:t>December 20 2014  12:00</a:t>
              </a:r>
              <a:endParaRPr lang="en-US" sz="1200" b="1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2545563" y="345475"/>
            <a:ext cx="152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2012163" y="650275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545563" y="1107475"/>
            <a:ext cx="15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TextBox 58"/>
          <p:cNvSpPr txBox="1"/>
          <p:nvPr/>
        </p:nvSpPr>
        <p:spPr>
          <a:xfrm>
            <a:off x="2774163" y="125987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TD 8.85  ft BGS</a:t>
            </a:r>
            <a:endParaRPr lang="en-US" dirty="0"/>
          </a:p>
        </p:txBody>
      </p:sp>
      <p:sp>
        <p:nvSpPr>
          <p:cNvPr id="66" name="TextBox 2"/>
          <p:cNvSpPr txBox="1"/>
          <p:nvPr/>
        </p:nvSpPr>
        <p:spPr>
          <a:xfrm>
            <a:off x="3291310" y="127055"/>
            <a:ext cx="577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Monitoring Well 2 Greenough Park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4301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50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674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Programming</a:t>
            </a:r>
          </a:p>
          <a:p>
            <a:r>
              <a:rPr lang="en-US" dirty="0" smtClean="0"/>
              <a:t>Sustain high school program</a:t>
            </a:r>
          </a:p>
          <a:p>
            <a:r>
              <a:rPr lang="en-US" dirty="0" smtClean="0"/>
              <a:t>Expand to new audiences</a:t>
            </a:r>
          </a:p>
          <a:p>
            <a:pPr lvl="1"/>
            <a:r>
              <a:rPr lang="en-US" dirty="0" smtClean="0"/>
              <a:t>University</a:t>
            </a:r>
          </a:p>
          <a:p>
            <a:pPr lvl="1"/>
            <a:r>
              <a:rPr lang="en-US" dirty="0" smtClean="0"/>
              <a:t>Middle School</a:t>
            </a:r>
          </a:p>
          <a:p>
            <a:pPr lvl="1"/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Professional</a:t>
            </a:r>
          </a:p>
          <a:p>
            <a:r>
              <a:rPr lang="en-US" dirty="0" smtClean="0"/>
              <a:t>New emphases – e.g., computational thinking &amp; data analysis</a:t>
            </a:r>
          </a:p>
          <a:p>
            <a:pPr marL="0" indent="0">
              <a:buNone/>
            </a:pPr>
            <a:r>
              <a:rPr lang="en-US" b="1" dirty="0" smtClean="0"/>
              <a:t>Sites</a:t>
            </a:r>
          </a:p>
          <a:p>
            <a:r>
              <a:rPr lang="en-US" dirty="0" smtClean="0"/>
              <a:t>Advanced learning: Maurice Street</a:t>
            </a:r>
          </a:p>
          <a:p>
            <a:r>
              <a:rPr lang="en-US" dirty="0" smtClean="0"/>
              <a:t>Regional satellite sites: Frenchtown, Milltown, Pablo</a:t>
            </a:r>
          </a:p>
          <a:p>
            <a:pPr marL="0" indent="0">
              <a:buNone/>
            </a:pPr>
            <a:r>
              <a:rPr lang="en-US" b="1" dirty="0" smtClean="0"/>
              <a:t>Research</a:t>
            </a:r>
          </a:p>
          <a:p>
            <a:r>
              <a:rPr lang="en-US" dirty="0" smtClean="0"/>
              <a:t>Opportunities for scientific investigation</a:t>
            </a:r>
          </a:p>
          <a:p>
            <a:r>
              <a:rPr lang="en-US" dirty="0" smtClean="0"/>
              <a:t>Informing Parks concerning maintenance &amp; restoration</a:t>
            </a:r>
          </a:p>
        </p:txBody>
      </p:sp>
    </p:spTree>
    <p:extLst>
      <p:ext uri="{BB962C8B-B14F-4D97-AF65-F5344CB8AC3E}">
        <p14:creationId xmlns:p14="http://schemas.microsoft.com/office/powerpoint/2010/main" val="133292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Contact</a:t>
            </a:r>
          </a:p>
          <a:p>
            <a:r>
              <a:rPr lang="en-US" dirty="0" smtClean="0"/>
              <a:t>Beth Covitt, </a:t>
            </a:r>
            <a:r>
              <a:rPr lang="en-US" dirty="0" smtClean="0">
                <a:hlinkClick r:id="rId2"/>
              </a:rPr>
              <a:t>beth.covitt@umontana.edu</a:t>
            </a:r>
            <a:endParaRPr lang="en-US" dirty="0" smtClean="0"/>
          </a:p>
          <a:p>
            <a:r>
              <a:rPr lang="en-US" dirty="0" smtClean="0"/>
              <a:t>Deb Fassnacht, </a:t>
            </a:r>
            <a:r>
              <a:rPr lang="en-US" dirty="0" smtClean="0">
                <a:hlinkClick r:id="rId3"/>
              </a:rPr>
              <a:t>deb@montanawatershed.org</a:t>
            </a:r>
            <a:endParaRPr lang="en-US" dirty="0" smtClean="0"/>
          </a:p>
          <a:p>
            <a:r>
              <a:rPr lang="en-US" dirty="0" smtClean="0"/>
              <a:t>Jessie Herbert, </a:t>
            </a:r>
            <a:r>
              <a:rPr lang="en-US" dirty="0" smtClean="0">
                <a:hlinkClick r:id="rId4"/>
              </a:rPr>
              <a:t>jessie.herbert@umontana.edu</a:t>
            </a:r>
            <a:endParaRPr lang="en-US" dirty="0" smtClean="0"/>
          </a:p>
          <a:p>
            <a:r>
              <a:rPr lang="en-US" dirty="0" smtClean="0"/>
              <a:t>Becca Paquette, </a:t>
            </a:r>
            <a:r>
              <a:rPr lang="en-US" dirty="0" smtClean="0">
                <a:hlinkClick r:id="rId5"/>
              </a:rPr>
              <a:t>becca_paquette@yahoo.com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work is supported in part by a grant from the Environmental Protection Agency: Montana Groundwater Academy </a:t>
            </a:r>
            <a:r>
              <a:rPr lang="en-US" dirty="0"/>
              <a:t>(96830301)</a:t>
            </a:r>
            <a:r>
              <a:rPr lang="en-US" dirty="0" smtClean="0"/>
              <a:t>. Any opinions, findings, and conclusions or recommendations expressed in this material are those of the authors and do not necessarily reflect the views of the Environmental Protection Agency.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6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</p:spPr>
        <p:txBody>
          <a:bodyPr/>
          <a:lstStyle/>
          <a:p>
            <a:r>
              <a:rPr lang="en-US" sz="4000" dirty="0" smtClean="0"/>
              <a:t>Geoprobe Well </a:t>
            </a:r>
            <a:r>
              <a:rPr lang="en-US" sz="4000" dirty="0"/>
              <a:t>C</a:t>
            </a:r>
            <a:r>
              <a:rPr lang="en-US" sz="4000" dirty="0" smtClean="0"/>
              <a:t>onstruction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MGA?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3205163"/>
            <a:ext cx="8229600" cy="3367088"/>
          </a:xfrm>
        </p:spPr>
        <p:txBody>
          <a:bodyPr/>
          <a:lstStyle/>
          <a:p>
            <a:r>
              <a:rPr lang="en-US" dirty="0" smtClean="0"/>
              <a:t>Ed program led by spectrUM Discovery Area, UM</a:t>
            </a:r>
          </a:p>
          <a:p>
            <a:r>
              <a:rPr lang="en-US" dirty="0" smtClean="0"/>
              <a:t>With many partners</a:t>
            </a:r>
          </a:p>
          <a:p>
            <a:r>
              <a:rPr lang="en-US" dirty="0" smtClean="0"/>
              <a:t>Groundwater education through…</a:t>
            </a:r>
          </a:p>
          <a:p>
            <a:pPr lvl="1"/>
            <a:r>
              <a:rPr lang="en-US" dirty="0" smtClean="0"/>
              <a:t>First-hand investigations</a:t>
            </a:r>
          </a:p>
          <a:p>
            <a:pPr lvl="1"/>
            <a:r>
              <a:rPr lang="en-US" dirty="0" smtClean="0"/>
              <a:t>Learning with regional scale data</a:t>
            </a:r>
          </a:p>
          <a:p>
            <a:r>
              <a:rPr lang="en-US" dirty="0" smtClean="0"/>
              <a:t>Includes field site in Greenough Park</a:t>
            </a:r>
          </a:p>
          <a:p>
            <a:r>
              <a:rPr lang="en-US" dirty="0" smtClean="0"/>
              <a:t>Currently funded by EPA EE grant for high school </a:t>
            </a:r>
          </a:p>
          <a:p>
            <a:r>
              <a:rPr lang="en-US" dirty="0" smtClean="0"/>
              <a:t>Opportunities for further growth &amp;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225" y="16637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Through engaging </a:t>
            </a:r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in a </a:t>
            </a:r>
            <a:r>
              <a:rPr lang="en-US" sz="2400" dirty="0">
                <a:solidFill>
                  <a:schemeClr val="accent6"/>
                </a:solidFill>
                <a:latin typeface="+mj-lt"/>
              </a:rPr>
              <a:t>place-</a:t>
            </a:r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based STEM education program, </a:t>
            </a:r>
            <a:r>
              <a:rPr lang="en-US" sz="2400" dirty="0">
                <a:solidFill>
                  <a:schemeClr val="accent6"/>
                </a:solidFill>
                <a:latin typeface="+mj-lt"/>
              </a:rPr>
              <a:t>students will </a:t>
            </a:r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develop increased </a:t>
            </a:r>
            <a:r>
              <a:rPr lang="en-US" sz="2400" dirty="0">
                <a:solidFill>
                  <a:schemeClr val="accent6"/>
                </a:solidFill>
                <a:latin typeface="+mj-lt"/>
              </a:rPr>
              <a:t>capacity to make scientifically informed decisions about pressing water issues in western MT.</a:t>
            </a:r>
          </a:p>
        </p:txBody>
      </p:sp>
    </p:spTree>
    <p:extLst>
      <p:ext uri="{BB962C8B-B14F-4D97-AF65-F5344CB8AC3E}">
        <p14:creationId xmlns:p14="http://schemas.microsoft.com/office/powerpoint/2010/main" val="247055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MGA Partners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4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Education Partners</a:t>
            </a:r>
          </a:p>
          <a:p>
            <a:r>
              <a:rPr lang="en-US" dirty="0" smtClean="0"/>
              <a:t>Watershed Education Network</a:t>
            </a:r>
          </a:p>
          <a:p>
            <a:r>
              <a:rPr lang="en-US" dirty="0" smtClean="0"/>
              <a:t>Bitter Root RC&amp;D</a:t>
            </a:r>
          </a:p>
          <a:p>
            <a:r>
              <a:rPr lang="en-US" dirty="0" smtClean="0"/>
              <a:t>Clark Fork Coalition</a:t>
            </a:r>
          </a:p>
          <a:p>
            <a:r>
              <a:rPr lang="en-US" dirty="0" smtClean="0"/>
              <a:t>Salish Kootenai College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School Districts</a:t>
            </a:r>
          </a:p>
          <a:p>
            <a:r>
              <a:rPr lang="en-US" dirty="0" smtClean="0"/>
              <a:t>Florence Carlton</a:t>
            </a:r>
          </a:p>
          <a:p>
            <a:r>
              <a:rPr lang="en-US" dirty="0" smtClean="0"/>
              <a:t>Frenchtown</a:t>
            </a:r>
          </a:p>
          <a:p>
            <a:r>
              <a:rPr lang="en-US" dirty="0" smtClean="0"/>
              <a:t>Lincoln</a:t>
            </a:r>
          </a:p>
          <a:p>
            <a:r>
              <a:rPr lang="en-US" dirty="0" smtClean="0"/>
              <a:t>Missoula County (MCPS)</a:t>
            </a:r>
          </a:p>
          <a:p>
            <a:r>
              <a:rPr lang="en-US" dirty="0" smtClean="0"/>
              <a:t>Ronan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5760" y="1901825"/>
            <a:ext cx="4041648" cy="4526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UM</a:t>
            </a:r>
          </a:p>
          <a:p>
            <a:r>
              <a:rPr lang="en-US" dirty="0" smtClean="0"/>
              <a:t>spectrUM Discovery Area</a:t>
            </a:r>
          </a:p>
          <a:p>
            <a:r>
              <a:rPr lang="en-US" dirty="0" smtClean="0"/>
              <a:t>Geosciences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Supporting Partners</a:t>
            </a:r>
          </a:p>
          <a:p>
            <a:r>
              <a:rPr lang="en-US" dirty="0" smtClean="0"/>
              <a:t>Missoula Parks &amp; Recreation</a:t>
            </a:r>
          </a:p>
          <a:p>
            <a:r>
              <a:rPr lang="en-US" dirty="0" smtClean="0"/>
              <a:t>Missoula </a:t>
            </a:r>
            <a:r>
              <a:rPr lang="en-US" dirty="0"/>
              <a:t>Valley Water Quality District</a:t>
            </a:r>
          </a:p>
          <a:p>
            <a:r>
              <a:rPr lang="en-US" dirty="0" smtClean="0"/>
              <a:t>Mountain Water Company</a:t>
            </a:r>
          </a:p>
          <a:p>
            <a:r>
              <a:rPr lang="en-US" dirty="0" err="1" smtClean="0"/>
              <a:t>Newfields</a:t>
            </a:r>
            <a:r>
              <a:rPr lang="en-US" dirty="0" smtClean="0"/>
              <a:t> Companies,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5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43075"/>
            <a:ext cx="8229600" cy="45259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ater science literacy needed for citizenship</a:t>
            </a:r>
          </a:p>
          <a:p>
            <a:r>
              <a:rPr lang="en-US" dirty="0" smtClean="0"/>
              <a:t>Understanding is poor</a:t>
            </a:r>
          </a:p>
          <a:p>
            <a:r>
              <a:rPr lang="en-US" dirty="0" smtClean="0"/>
              <a:t>Current ed opportunities are limited</a:t>
            </a:r>
            <a:endParaRPr lang="en-US" dirty="0"/>
          </a:p>
        </p:txBody>
      </p:sp>
      <p:pic>
        <p:nvPicPr>
          <p:cNvPr id="6" name="Picture 5" descr="Screen Shot 2015-04-20 at 10.51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8" y="5093112"/>
            <a:ext cx="6786736" cy="1575058"/>
          </a:xfrm>
          <a:prstGeom prst="rect">
            <a:avLst/>
          </a:prstGeom>
        </p:spPr>
      </p:pic>
      <p:pic>
        <p:nvPicPr>
          <p:cNvPr id="7" name="Picture 6" descr="Screen Shot 2015-04-20 at 10.51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88" y="3303588"/>
            <a:ext cx="6786736" cy="15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2203450"/>
            <a:ext cx="8493125" cy="4083050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Common ideas…</a:t>
            </a:r>
          </a:p>
          <a:p>
            <a:r>
              <a:rPr lang="en-US" sz="2500" dirty="0" smtClean="0"/>
              <a:t>Groundwater is a dead-end</a:t>
            </a:r>
          </a:p>
          <a:p>
            <a:r>
              <a:rPr lang="en-US" sz="2500" dirty="0" smtClean="0"/>
              <a:t>GW pollution caused by stuff falling in wells</a:t>
            </a:r>
          </a:p>
          <a:p>
            <a:r>
              <a:rPr lang="en-US" sz="2500" dirty="0" smtClean="0"/>
              <a:t>Contaminants seep through ground w/out need for water transport</a:t>
            </a:r>
          </a:p>
          <a:p>
            <a:r>
              <a:rPr lang="en-US" sz="2500" dirty="0" smtClean="0"/>
              <a:t>Little to no awareness of…</a:t>
            </a:r>
          </a:p>
          <a:p>
            <a:pPr lvl="1"/>
            <a:r>
              <a:rPr lang="en-US" sz="2500" dirty="0" smtClean="0"/>
              <a:t>Driving forces: gravity, pressure</a:t>
            </a:r>
          </a:p>
          <a:p>
            <a:pPr lvl="1"/>
            <a:r>
              <a:rPr lang="en-US" sz="2500" dirty="0" smtClean="0"/>
              <a:t>Constraining factors: permeability, solubility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to GetWET in Fort Collins in 2011</a:t>
            </a:r>
            <a:endParaRPr lang="en-US" dirty="0"/>
          </a:p>
        </p:txBody>
      </p:sp>
      <p:pic>
        <p:nvPicPr>
          <p:cNvPr id="4" name="Picture 3" descr="Screen Shot 2015-04-20 at 11.3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52" y="2159001"/>
            <a:ext cx="6880048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0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2251075"/>
            <a:ext cx="3130550" cy="4525963"/>
          </a:xfrm>
        </p:spPr>
        <p:txBody>
          <a:bodyPr/>
          <a:lstStyle/>
          <a:p>
            <a:r>
              <a:rPr lang="en-US" dirty="0" smtClean="0"/>
              <a:t>Building a team</a:t>
            </a:r>
          </a:p>
          <a:p>
            <a:r>
              <a:rPr lang="en-US" dirty="0" smtClean="0"/>
              <a:t>Scouting sites</a:t>
            </a:r>
          </a:p>
          <a:p>
            <a:r>
              <a:rPr lang="en-US" dirty="0" smtClean="0"/>
              <a:t>Writing grants</a:t>
            </a:r>
          </a:p>
          <a:p>
            <a:pPr lvl="1"/>
            <a:r>
              <a:rPr lang="en-US" dirty="0" smtClean="0"/>
              <a:t>EPA 2012</a:t>
            </a:r>
          </a:p>
          <a:p>
            <a:pPr lvl="1"/>
            <a:r>
              <a:rPr lang="en-US" dirty="0" smtClean="0"/>
              <a:t>Honda 2013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EPA 2014</a:t>
            </a:r>
          </a:p>
          <a:p>
            <a:r>
              <a:rPr lang="en-US" dirty="0" smtClean="0"/>
              <a:t>Developing community partnerships</a:t>
            </a:r>
            <a:endParaRPr lang="en-US" dirty="0"/>
          </a:p>
        </p:txBody>
      </p:sp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47" y="1888369"/>
            <a:ext cx="6012403" cy="438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806575"/>
            <a:ext cx="8829676" cy="444817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2 Year EPA EE grant w/matching funds from… </a:t>
            </a:r>
          </a:p>
          <a:p>
            <a:pPr lvl="1"/>
            <a:r>
              <a:rPr lang="en-US" sz="2200" dirty="0" smtClean="0"/>
              <a:t>Mountain Water Company</a:t>
            </a:r>
          </a:p>
          <a:p>
            <a:pPr lvl="1"/>
            <a:r>
              <a:rPr lang="en-US" sz="2200" dirty="0" smtClean="0"/>
              <a:t>Missoula Valley Water Quality District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Additional support from</a:t>
            </a:r>
          </a:p>
          <a:p>
            <a:pPr lvl="1"/>
            <a:r>
              <a:rPr lang="en-US" sz="2200" dirty="0" err="1" smtClean="0"/>
              <a:t>Newfields</a:t>
            </a:r>
            <a:r>
              <a:rPr lang="en-US" sz="2200" dirty="0" smtClean="0"/>
              <a:t> Companies, LLC (managed site installation)</a:t>
            </a:r>
          </a:p>
          <a:p>
            <a:pPr lvl="1"/>
            <a:r>
              <a:rPr lang="en-US" sz="2200" dirty="0" smtClean="0"/>
              <a:t>Missoula Parks and Recreation (approved site for Greenough Park)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200" dirty="0" smtClean="0"/>
              <a:t>Will serve ~800 high school students in western MT</a:t>
            </a:r>
          </a:p>
          <a:p>
            <a:endParaRPr lang="en-US" sz="2200" dirty="0"/>
          </a:p>
          <a:p>
            <a:pPr marL="457200" lvl="1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285</TotalTime>
  <Words>1195</Words>
  <Application>Microsoft Macintosh PowerPoint</Application>
  <PresentationFormat>On-screen Show (4:3)</PresentationFormat>
  <Paragraphs>246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Montana Groundwater Academy</vt:lpstr>
      <vt:lpstr>Overview</vt:lpstr>
      <vt:lpstr>What is MGA?</vt:lpstr>
      <vt:lpstr>MGA Partners</vt:lpstr>
      <vt:lpstr>Need</vt:lpstr>
      <vt:lpstr>Need</vt:lpstr>
      <vt:lpstr>History</vt:lpstr>
      <vt:lpstr>History</vt:lpstr>
      <vt:lpstr>Current Program</vt:lpstr>
      <vt:lpstr>MGA Learning Goals Align with NGSS</vt:lpstr>
      <vt:lpstr>MGA Learning Goals</vt:lpstr>
      <vt:lpstr>3-Day Curriculum</vt:lpstr>
      <vt:lpstr>Day 1 </vt:lpstr>
      <vt:lpstr>Day 2</vt:lpstr>
      <vt:lpstr>Day 3</vt:lpstr>
      <vt:lpstr>Program Evaluation</vt:lpstr>
      <vt:lpstr>Program Evaluation</vt:lpstr>
      <vt:lpstr>PowerPoint Presentation</vt:lpstr>
      <vt:lpstr>Site Characteristic Criteria</vt:lpstr>
      <vt:lpstr>Monitoring Wells At Ground Level</vt:lpstr>
      <vt:lpstr>Geoprobe Installation</vt:lpstr>
      <vt:lpstr>PowerPoint Presentation</vt:lpstr>
      <vt:lpstr>Staff Gauges</vt:lpstr>
      <vt:lpstr>Initial Data</vt:lpstr>
      <vt:lpstr>PowerPoint Presentation</vt:lpstr>
      <vt:lpstr>PowerPoint Presentation</vt:lpstr>
      <vt:lpstr>Future Directions</vt:lpstr>
      <vt:lpstr>Questions / Comments</vt:lpstr>
      <vt:lpstr>Geoprobe Well Construction</vt:lpstr>
    </vt:vector>
  </TitlesOfParts>
  <Company>University of Montana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Covitt</dc:creator>
  <cp:lastModifiedBy>Beth Covitt</cp:lastModifiedBy>
  <cp:revision>30</cp:revision>
  <dcterms:created xsi:type="dcterms:W3CDTF">2015-04-20T16:16:56Z</dcterms:created>
  <dcterms:modified xsi:type="dcterms:W3CDTF">2015-04-24T04:21:25Z</dcterms:modified>
</cp:coreProperties>
</file>