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7" r:id="rId2"/>
    <p:sldId id="278" r:id="rId3"/>
    <p:sldId id="279" r:id="rId4"/>
    <p:sldId id="282" r:id="rId5"/>
    <p:sldId id="295" r:id="rId6"/>
    <p:sldId id="283" r:id="rId7"/>
    <p:sldId id="296" r:id="rId8"/>
    <p:sldId id="285" r:id="rId9"/>
    <p:sldId id="291" r:id="rId10"/>
    <p:sldId id="280" r:id="rId11"/>
    <p:sldId id="289" r:id="rId12"/>
    <p:sldId id="281" r:id="rId13"/>
    <p:sldId id="287" r:id="rId14"/>
    <p:sldId id="274" r:id="rId15"/>
    <p:sldId id="292" r:id="rId16"/>
    <p:sldId id="293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61379-4EE1-470C-9496-F0EC46F5A842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FF853-B161-4C9D-BE47-8CDFC3B42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52639-9E30-4ED4-8075-54C3DFC89E46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B8108-981A-499E-84B6-2D0788BDFB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B8108-981A-499E-84B6-2D0788BDFB9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wetlands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B8108-981A-499E-84B6-2D0788BDFB9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B8108-981A-499E-84B6-2D0788BDFB9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B8108-981A-499E-84B6-2D0788BDFB9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8AB0C-007C-46F9-A8D4-6518B3C50B6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7D02A-6CEF-409E-9494-524F0E3D4A35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00F11-7AC6-4330-BA35-6977316A7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5562600"/>
            <a:ext cx="3447860" cy="112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2015 Clark Fork Symposium</a:t>
            </a:r>
            <a:r>
              <a:rPr lang="en-US" sz="4000" dirty="0"/>
              <a:t> </a:t>
            </a:r>
            <a:endParaRPr lang="en-US" sz="4000" dirty="0" smtClean="0"/>
          </a:p>
          <a:p>
            <a:pPr algn="ctr"/>
            <a:endParaRPr lang="en-US" dirty="0" smtClean="0"/>
          </a:p>
          <a:p>
            <a:pPr algn="ctr"/>
            <a:r>
              <a:rPr lang="en-US" sz="3600" dirty="0" smtClean="0"/>
              <a:t>Fostering </a:t>
            </a:r>
            <a:r>
              <a:rPr lang="en-US" sz="3600" dirty="0"/>
              <a:t>Watershed Stewardship- </a:t>
            </a:r>
            <a:endParaRPr lang="en-US" sz="3600" dirty="0" smtClean="0"/>
          </a:p>
          <a:p>
            <a:pPr algn="ctr"/>
            <a:r>
              <a:rPr lang="en-US" sz="3600" dirty="0" smtClean="0"/>
              <a:t>Alternative </a:t>
            </a:r>
            <a:r>
              <a:rPr lang="en-US" sz="3600" dirty="0"/>
              <a:t>Mechanisms for Capacity </a:t>
            </a:r>
            <a:r>
              <a:rPr lang="en-US" sz="3600" dirty="0" smtClean="0"/>
              <a:t>Building</a:t>
            </a:r>
          </a:p>
          <a:p>
            <a:pPr algn="ctr"/>
            <a:endParaRPr lang="en-US" dirty="0" smtClean="0"/>
          </a:p>
          <a:p>
            <a:pPr algn="ctr"/>
            <a:endParaRPr lang="en-US" sz="800" dirty="0"/>
          </a:p>
          <a:p>
            <a:pPr algn="ctr"/>
            <a:r>
              <a:rPr lang="en-US" sz="3200" i="1" dirty="0"/>
              <a:t>The Whitefish Lake Institute Case Study</a:t>
            </a:r>
          </a:p>
          <a:p>
            <a:endParaRPr lang="en-US" dirty="0"/>
          </a:p>
        </p:txBody>
      </p:sp>
      <p:pic>
        <p:nvPicPr>
          <p:cNvPr id="1026" name="Picture 2" descr="C:\Users\Mike Koopal\Dropbox\WLI\ADMIN\PHOTOS AND IMAGES\AERIAL PHOTOS\04-18-06_lakepanflat1.JPG"/>
          <p:cNvPicPr>
            <a:picLocks noChangeAspect="1" noChangeArrowheads="1"/>
          </p:cNvPicPr>
          <p:nvPr/>
        </p:nvPicPr>
        <p:blipFill>
          <a:blip r:embed="rId3" cstate="print"/>
          <a:srcRect l="6004"/>
          <a:stretch>
            <a:fillRect/>
          </a:stretch>
        </p:blipFill>
        <p:spPr bwMode="auto">
          <a:xfrm>
            <a:off x="0" y="3124200"/>
            <a:ext cx="9144000" cy="2316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DGC0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3597275" cy="26971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3" descr="Calf_elk_nur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76601"/>
            <a:ext cx="3591098" cy="26933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8" name="Picture 3" descr="b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609600"/>
            <a:ext cx="3597275" cy="26971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5" descr="DGC00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276600"/>
            <a:ext cx="3597275" cy="26971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Wildlife of the Wetlands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Brokering A Solution</a:t>
            </a:r>
            <a:endParaRPr lang="en-US" sz="3600" dirty="0"/>
          </a:p>
        </p:txBody>
      </p:sp>
      <p:pic>
        <p:nvPicPr>
          <p:cNvPr id="3074" name="Picture 2" descr="C:\Users\Mike Koopal\Dropbox\WLI\PROJECTS\WETLANDS_LC\SIGNAGE\GRAPHIC INPUT 022813\Mike Getting Deed.jpg"/>
          <p:cNvPicPr>
            <a:picLocks noChangeAspect="1" noChangeArrowheads="1"/>
          </p:cNvPicPr>
          <p:nvPr/>
        </p:nvPicPr>
        <p:blipFill>
          <a:blip r:embed="rId3" cstate="print"/>
          <a:srcRect l="15000" t="16667" r="18750"/>
          <a:stretch>
            <a:fillRect/>
          </a:stretch>
        </p:blipFill>
        <p:spPr bwMode="auto">
          <a:xfrm>
            <a:off x="4648200" y="2438400"/>
            <a:ext cx="3999123" cy="37718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85800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28.82 </a:t>
            </a:r>
            <a:r>
              <a:rPr lang="en-US" sz="2800" dirty="0" smtClean="0"/>
              <a:t>Acre Property Donation</a:t>
            </a:r>
          </a:p>
          <a:p>
            <a:r>
              <a:rPr lang="en-US" sz="2800" dirty="0" smtClean="0"/>
              <a:t>   $</a:t>
            </a:r>
            <a:r>
              <a:rPr lang="en-US" sz="2800" dirty="0" smtClean="0"/>
              <a:t>110,000 Gift</a:t>
            </a:r>
          </a:p>
          <a:p>
            <a:r>
              <a:rPr lang="en-US" sz="2800" dirty="0" smtClean="0"/>
              <a:t>   10:1 </a:t>
            </a:r>
            <a:r>
              <a:rPr lang="en-US" sz="2800" dirty="0" smtClean="0"/>
              <a:t>Wetland Mitigation Ratio and Financing</a:t>
            </a:r>
          </a:p>
          <a:p>
            <a:r>
              <a:rPr lang="en-US" sz="2800" dirty="0" smtClean="0"/>
              <a:t>   Fundraiser </a:t>
            </a:r>
            <a:r>
              <a:rPr lang="en-US" sz="2800" dirty="0" smtClean="0"/>
              <a:t>Support (Whitefish Wine Auction)</a:t>
            </a:r>
          </a:p>
          <a:p>
            <a:r>
              <a:rPr lang="en-US" sz="2800" dirty="0" smtClean="0"/>
              <a:t>   Annual </a:t>
            </a:r>
            <a:r>
              <a:rPr lang="en-US" sz="2800" dirty="0" smtClean="0"/>
              <a:t>HOA Assessment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2" name="Picture 2" descr="C:\Users\Mike Koopal\Dropbox\WLI\ADMIN\PHOTOS AND IMAGES\WETLANDS\2013\TRAIL MAYJUNE 2013\YOUNG VISITOR.JPG"/>
          <p:cNvPicPr>
            <a:picLocks noChangeAspect="1" noChangeArrowheads="1"/>
          </p:cNvPicPr>
          <p:nvPr/>
        </p:nvPicPr>
        <p:blipFill>
          <a:blip r:embed="rId4" cstate="print"/>
          <a:srcRect l="16496" t="18008"/>
          <a:stretch>
            <a:fillRect/>
          </a:stretch>
        </p:blipFill>
        <p:spPr bwMode="auto">
          <a:xfrm>
            <a:off x="304800" y="2895600"/>
            <a:ext cx="4073249" cy="2997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WLI-trail-sign-1-MAPcroppedFlat"/>
          <p:cNvPicPr>
            <a:picLocks noChangeAspect="1" noChangeArrowheads="1"/>
          </p:cNvPicPr>
          <p:nvPr/>
        </p:nvPicPr>
        <p:blipFill>
          <a:blip r:embed="rId3" cstate="print"/>
          <a:srcRect b="1929"/>
          <a:stretch>
            <a:fillRect/>
          </a:stretch>
        </p:blipFill>
        <p:spPr bwMode="auto">
          <a:xfrm>
            <a:off x="0" y="0"/>
            <a:ext cx="6042397" cy="5943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Mike Koopal\Dropbox\WLI\ADMIN\PHOTOS AND IMAGES\WETLANDS\090813 LINDA SAUL VISIT\IMG_1463.JPG"/>
          <p:cNvPicPr>
            <a:picLocks noChangeAspect="1" noChangeArrowheads="1"/>
          </p:cNvPicPr>
          <p:nvPr/>
        </p:nvPicPr>
        <p:blipFill>
          <a:blip r:embed="rId4" cstate="print"/>
          <a:srcRect l="9370" t="2500" r="22297"/>
          <a:stretch>
            <a:fillRect/>
          </a:stretch>
        </p:blipFill>
        <p:spPr bwMode="auto">
          <a:xfrm>
            <a:off x="6019800" y="0"/>
            <a:ext cx="31242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Wetland Restoration</a:t>
            </a:r>
            <a:endParaRPr lang="en-US" sz="3600" dirty="0"/>
          </a:p>
        </p:txBody>
      </p:sp>
      <p:pic>
        <p:nvPicPr>
          <p:cNvPr id="8" name="Picture 2" descr="C:\Users\Mike Koopal\Dropbox\WLI\ADMIN\PHOTOS\WETLANDS\Mike_Wetlands\Copy of IMG_1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5039360" cy="3779520"/>
          </a:xfrm>
          <a:prstGeom prst="rect">
            <a:avLst/>
          </a:prstGeom>
          <a:noFill/>
        </p:spPr>
      </p:pic>
      <p:pic>
        <p:nvPicPr>
          <p:cNvPr id="11" name="Picture 2" descr="C:\Users\Mike Koopal\Dropbox\WLI\ADMIN\PHOTOS\WETLANDS\080613 PLANT ID GARDEN &amp; TRAIL\IMG_128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345" t="16544" r="7621" b="15901"/>
          <a:stretch>
            <a:fillRect/>
          </a:stretch>
        </p:blipFill>
        <p:spPr bwMode="auto">
          <a:xfrm>
            <a:off x="5638800" y="533400"/>
            <a:ext cx="3027464" cy="3733800"/>
          </a:xfrm>
          <a:prstGeom prst="rect">
            <a:avLst/>
          </a:prstGeom>
          <a:noFill/>
        </p:spPr>
      </p:pic>
      <p:pic>
        <p:nvPicPr>
          <p:cNvPr id="9" name="Picture 2" descr="C:\Users\Mike Koopal\Dropbox\WLI\ADMIN\PHOTOS\WETLANDS\Restoration Area\IMG_0015.JPG"/>
          <p:cNvPicPr>
            <a:picLocks noChangeAspect="1" noChangeArrowheads="1"/>
          </p:cNvPicPr>
          <p:nvPr/>
        </p:nvPicPr>
        <p:blipFill>
          <a:blip r:embed="rId5" cstate="print"/>
          <a:srcRect l="8262" t="9864"/>
          <a:stretch>
            <a:fillRect/>
          </a:stretch>
        </p:blipFill>
        <p:spPr bwMode="auto">
          <a:xfrm>
            <a:off x="2286000" y="2971800"/>
            <a:ext cx="4724400" cy="3481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457200"/>
            <a:ext cx="502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Applied Materials</a:t>
            </a:r>
          </a:p>
          <a:p>
            <a:r>
              <a:rPr lang="en-US" sz="2000" dirty="0" smtClean="0"/>
              <a:t>Balancing Axe</a:t>
            </a:r>
          </a:p>
          <a:p>
            <a:r>
              <a:rPr lang="en-US" sz="2000" dirty="0" smtClean="0"/>
              <a:t>Cadeau Foundation</a:t>
            </a:r>
          </a:p>
          <a:p>
            <a:r>
              <a:rPr lang="en-US" sz="2000" dirty="0" smtClean="0"/>
              <a:t>Cinnabar Foundation</a:t>
            </a:r>
          </a:p>
          <a:p>
            <a:r>
              <a:rPr lang="en-US" sz="2000" dirty="0" smtClean="0"/>
              <a:t>City of Whitefish</a:t>
            </a:r>
          </a:p>
          <a:p>
            <a:r>
              <a:rPr lang="en-US" sz="2000" dirty="0" smtClean="0"/>
              <a:t>Dan Averill Family</a:t>
            </a:r>
          </a:p>
          <a:p>
            <a:r>
              <a:rPr lang="en-US" sz="2000" dirty="0" err="1" smtClean="0"/>
              <a:t>Forestoration</a:t>
            </a:r>
            <a:r>
              <a:rPr lang="en-US" sz="2000" dirty="0" smtClean="0"/>
              <a:t>, Inc.</a:t>
            </a:r>
          </a:p>
          <a:p>
            <a:r>
              <a:rPr lang="en-US" sz="2000" dirty="0" smtClean="0"/>
              <a:t>Friends of Wisconsin Avenue Wetlands</a:t>
            </a:r>
          </a:p>
          <a:p>
            <a:r>
              <a:rPr lang="en-US" sz="2000" dirty="0" smtClean="0"/>
              <a:t>Mobile </a:t>
            </a:r>
            <a:r>
              <a:rPr lang="en-US" sz="2000" dirty="0" err="1" smtClean="0"/>
              <a:t>LoGIStics</a:t>
            </a:r>
            <a:r>
              <a:rPr lang="en-US" sz="2000" dirty="0" smtClean="0"/>
              <a:t> Mapping</a:t>
            </a:r>
          </a:p>
          <a:p>
            <a:r>
              <a:rPr lang="en-US" sz="2000" dirty="0" smtClean="0"/>
              <a:t>Montana Fish, Wildlife &amp; Parks- RTG</a:t>
            </a:r>
          </a:p>
          <a:p>
            <a:r>
              <a:rPr lang="en-US" sz="2000" dirty="0" smtClean="0"/>
              <a:t>Nelson’s Ace Hardware</a:t>
            </a:r>
          </a:p>
          <a:p>
            <a:r>
              <a:rPr lang="en-US" sz="2000" dirty="0" smtClean="0"/>
              <a:t>OTB </a:t>
            </a:r>
            <a:r>
              <a:rPr lang="en-US" sz="2000" dirty="0" err="1" smtClean="0"/>
              <a:t>Designworks</a:t>
            </a:r>
            <a:endParaRPr lang="en-US" sz="2000" dirty="0" smtClean="0"/>
          </a:p>
          <a:p>
            <a:r>
              <a:rPr lang="en-US" sz="2000" dirty="0" smtClean="0"/>
              <a:t>River Design Group, Inc.</a:t>
            </a:r>
          </a:p>
          <a:p>
            <a:r>
              <a:rPr lang="en-US" sz="2000" dirty="0" smtClean="0"/>
              <a:t>Todd </a:t>
            </a:r>
            <a:r>
              <a:rPr lang="en-US" sz="2000" dirty="0" err="1" smtClean="0"/>
              <a:t>Bergett</a:t>
            </a:r>
            <a:r>
              <a:rPr lang="en-US" sz="2000" dirty="0" smtClean="0"/>
              <a:t> Designs</a:t>
            </a:r>
          </a:p>
          <a:p>
            <a:r>
              <a:rPr lang="en-US" sz="2000" dirty="0" smtClean="0"/>
              <a:t>Watershed Consulting, LLC</a:t>
            </a:r>
          </a:p>
          <a:p>
            <a:r>
              <a:rPr lang="en-US" sz="2000" dirty="0" smtClean="0"/>
              <a:t>Wetland Work Day Volunteers</a:t>
            </a:r>
          </a:p>
          <a:p>
            <a:r>
              <a:rPr lang="en-US" sz="2000" dirty="0" smtClean="0"/>
              <a:t>Whitefish Community Foundation</a:t>
            </a:r>
          </a:p>
          <a:p>
            <a:r>
              <a:rPr lang="en-US" sz="2000" dirty="0" smtClean="0"/>
              <a:t>Whitefish Lake Institute Members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Community Project</a:t>
            </a:r>
            <a:endParaRPr lang="en-US" sz="3600" dirty="0"/>
          </a:p>
        </p:txBody>
      </p:sp>
      <p:pic>
        <p:nvPicPr>
          <p:cNvPr id="13" name="Picture 3" descr="C:\Users\Mike Koopal\Dropbox\WLI\ADMIN\PHOTOS\WETLANDS\WLI Trail Cleanup 2013\IMG_1349.JPG"/>
          <p:cNvPicPr>
            <a:picLocks noChangeAspect="1" noChangeArrowheads="1"/>
          </p:cNvPicPr>
          <p:nvPr/>
        </p:nvPicPr>
        <p:blipFill>
          <a:blip r:embed="rId3" cstate="print"/>
          <a:srcRect b="10038"/>
          <a:stretch>
            <a:fillRect/>
          </a:stretch>
        </p:blipFill>
        <p:spPr bwMode="auto">
          <a:xfrm>
            <a:off x="4648200" y="609600"/>
            <a:ext cx="4291584" cy="2895600"/>
          </a:xfrm>
          <a:prstGeom prst="rect">
            <a:avLst/>
          </a:prstGeom>
          <a:noFill/>
        </p:spPr>
      </p:pic>
      <p:pic>
        <p:nvPicPr>
          <p:cNvPr id="14" name="Picture 2" descr="C:\Users\Mike Koopal\Dropbox\WLI\ADMIN\PHOTOS\WETLANDS\WLI Trail Cleanup 2013\IMG_1362.JPG"/>
          <p:cNvPicPr>
            <a:picLocks noChangeAspect="1" noChangeArrowheads="1"/>
          </p:cNvPicPr>
          <p:nvPr/>
        </p:nvPicPr>
        <p:blipFill>
          <a:blip r:embed="rId4" cstate="print"/>
          <a:srcRect b="10038"/>
          <a:stretch>
            <a:fillRect/>
          </a:stretch>
        </p:blipFill>
        <p:spPr bwMode="auto">
          <a:xfrm>
            <a:off x="4648200" y="3505200"/>
            <a:ext cx="4291584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Growth Potential of a Partnership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960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Finalizing Real Estate Gift - Cow Creek (4 acres)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Cash Gift to Kick-Start Trail Development and Restoration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Annual HOA </a:t>
            </a:r>
            <a:r>
              <a:rPr lang="en-US" sz="2800" dirty="0" smtClean="0"/>
              <a:t>Assessment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Partner </a:t>
            </a:r>
            <a:r>
              <a:rPr lang="en-US" sz="2400" dirty="0" smtClean="0"/>
              <a:t>with Whitefish High School FREEFLOW, Flathead       Conservation District, Applied Materials, MEEA, COCEEC, Sustainability Fund, Whitefish Rotary, Center for Native Plants, Others</a:t>
            </a:r>
          </a:p>
        </p:txBody>
      </p:sp>
      <p:pic>
        <p:nvPicPr>
          <p:cNvPr id="2050" name="Picture 2" descr="C:\Users\Mike Koopal\Dropbox\WLI\ADMIN\PHOTOS AND IMAGES\EDUCATION\HIGH SCHOOL\2014\20141105_124245.jpg"/>
          <p:cNvPicPr>
            <a:picLocks noChangeAspect="1" noChangeArrowheads="1"/>
          </p:cNvPicPr>
          <p:nvPr/>
        </p:nvPicPr>
        <p:blipFill>
          <a:blip r:embed="rId3" cstate="print"/>
          <a:srcRect l="3401" t="6046" r="3493" b="10212"/>
          <a:stretch>
            <a:fillRect/>
          </a:stretch>
        </p:blipFill>
        <p:spPr bwMode="auto">
          <a:xfrm>
            <a:off x="2362200" y="3200400"/>
            <a:ext cx="6299739" cy="3188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Growth Potential of a Partnership</a:t>
            </a:r>
            <a:endParaRPr lang="en-US" sz="3600" dirty="0"/>
          </a:p>
        </p:txBody>
      </p:sp>
      <p:pic>
        <p:nvPicPr>
          <p:cNvPr id="9" name="Picture 8" descr="C:\Users\Mike Koopal\Downloads\82714_living_h20shed_exterior6.png"/>
          <p:cNvPicPr>
            <a:picLocks noChangeAspect="1"/>
          </p:cNvPicPr>
          <p:nvPr/>
        </p:nvPicPr>
        <p:blipFill>
          <a:blip r:embed="rId3" cstate="print"/>
          <a:srcRect l="4960" r="2038"/>
          <a:stretch>
            <a:fillRect/>
          </a:stretch>
        </p:blipFill>
        <p:spPr bwMode="auto">
          <a:xfrm>
            <a:off x="2971800" y="2590800"/>
            <a:ext cx="5715000" cy="34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ike Koopal\Dropbox\WLI\PROJECTS\LIVING WATERSHED_MK\LOGO DEVELOPMENT\FINAL FILES\LWLC-logo-final-color-2in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0399"/>
            <a:ext cx="2629027" cy="20267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3048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Proposed  </a:t>
            </a:r>
            <a:r>
              <a:rPr lang="en-US" sz="2800" i="1" dirty="0" smtClean="0"/>
              <a:t>Living Watershed Environmental Learning Center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In development- Conservation </a:t>
            </a:r>
            <a:r>
              <a:rPr lang="en-US" sz="2800" dirty="0" smtClean="0"/>
              <a:t>Fee “Bed Tax” on Lodging for Annual Operating Costs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 Koopal\Dropbox\WLI\ADMIN\MARKETING &amp; PR\Fotolia\Fotolia_21701426_X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8600"/>
            <a:ext cx="4581525" cy="238125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362200"/>
            <a:ext cx="3830505" cy="124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Mike Koopal\Dropbox\WLI\ADMIN\MARKETING &amp; PR\Fotolia\Fotolia_29670803_X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438400"/>
            <a:ext cx="2123440" cy="131749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33800"/>
            <a:ext cx="8991600" cy="472440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None/>
            </a:pPr>
            <a:r>
              <a:rPr lang="en-US" dirty="0" smtClean="0"/>
              <a:t>	Mike Koopal, Executive Director</a:t>
            </a:r>
          </a:p>
          <a:p>
            <a:pPr>
              <a:spcBef>
                <a:spcPts val="400"/>
              </a:spcBef>
              <a:buNone/>
            </a:pPr>
            <a:r>
              <a:rPr lang="en-US" dirty="0" smtClean="0"/>
              <a:t>	550 East 1</a:t>
            </a:r>
            <a:r>
              <a:rPr lang="en-US" baseline="30000" dirty="0" smtClean="0"/>
              <a:t>st</a:t>
            </a:r>
            <a:r>
              <a:rPr lang="en-US" dirty="0" smtClean="0"/>
              <a:t> Street #103, Whitefish, MT.  59937</a:t>
            </a:r>
          </a:p>
          <a:p>
            <a:pPr>
              <a:spcBef>
                <a:spcPts val="400"/>
              </a:spcBef>
              <a:buNone/>
            </a:pPr>
            <a:r>
              <a:rPr lang="en-US" dirty="0" smtClean="0"/>
              <a:t>	406.862.4327</a:t>
            </a:r>
          </a:p>
          <a:p>
            <a:pPr>
              <a:spcBef>
                <a:spcPts val="400"/>
              </a:spcBef>
              <a:buNone/>
            </a:pPr>
            <a:r>
              <a:rPr lang="en-US" dirty="0" smtClean="0"/>
              <a:t>	info@whitefishlake.org</a:t>
            </a:r>
          </a:p>
          <a:p>
            <a:pPr>
              <a:spcBef>
                <a:spcPts val="400"/>
              </a:spcBef>
              <a:buNone/>
            </a:pPr>
            <a:r>
              <a:rPr lang="en-US" dirty="0" smtClean="0"/>
              <a:t>	www.whitefishlake.org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Company Background</a:t>
            </a:r>
            <a:endParaRPr lang="en-US" sz="3600" u="sng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Founded in 2005 as a 501 (c) 3 non-profit corporation</a:t>
            </a:r>
          </a:p>
          <a:p>
            <a:r>
              <a:rPr lang="en-US" sz="2800" dirty="0" smtClean="0"/>
              <a:t>Three Key Programming Areas</a:t>
            </a:r>
          </a:p>
          <a:p>
            <a:pPr lvl="1">
              <a:buNone/>
            </a:pPr>
            <a:r>
              <a:rPr lang="en-US" dirty="0" smtClean="0"/>
              <a:t>	Science, Education, Community Stewardship</a:t>
            </a:r>
            <a:endParaRPr lang="en-US" sz="2800" dirty="0" smtClean="0"/>
          </a:p>
          <a:p>
            <a:r>
              <a:rPr lang="en-US" sz="2800" dirty="0" smtClean="0"/>
              <a:t>Governed by Board of Directors </a:t>
            </a:r>
          </a:p>
          <a:p>
            <a:r>
              <a:rPr lang="en-US" sz="2800" dirty="0" smtClean="0"/>
              <a:t>Two Advisory Committees</a:t>
            </a:r>
          </a:p>
          <a:p>
            <a:pPr lvl="1">
              <a:buNone/>
            </a:pPr>
            <a:r>
              <a:rPr lang="en-US" dirty="0" smtClean="0"/>
              <a:t>	Science Advisory Committee </a:t>
            </a:r>
          </a:p>
          <a:p>
            <a:pPr lvl="1">
              <a:buNone/>
            </a:pPr>
            <a:r>
              <a:rPr lang="en-US" dirty="0" smtClean="0"/>
              <a:t>	Citizens Advisory Committee</a:t>
            </a:r>
          </a:p>
          <a:p>
            <a:r>
              <a:rPr lang="en-US" sz="2800" dirty="0" smtClean="0"/>
              <a:t>3.5 Staff</a:t>
            </a:r>
          </a:p>
          <a:p>
            <a:r>
              <a:rPr lang="en-US" sz="2800" dirty="0" smtClean="0"/>
              <a:t>Place Based Organization That Reaches Out Geographically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Revenue Source Overview</a:t>
            </a:r>
            <a:endParaRPr lang="en-US" sz="3600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4088" r="19649" b="4088"/>
          <a:stretch>
            <a:fillRect/>
          </a:stretch>
        </p:blipFill>
        <p:spPr bwMode="auto">
          <a:xfrm>
            <a:off x="4201340" y="1219200"/>
            <a:ext cx="4942660" cy="396444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Membership ($40-$5,000)</a:t>
            </a:r>
          </a:p>
          <a:p>
            <a:r>
              <a:rPr lang="en-US" sz="2800" dirty="0" smtClean="0"/>
              <a:t>Charitable Gifts </a:t>
            </a:r>
          </a:p>
          <a:p>
            <a:r>
              <a:rPr lang="en-US" sz="2800" dirty="0" smtClean="0"/>
              <a:t>Contracts</a:t>
            </a:r>
          </a:p>
          <a:p>
            <a:r>
              <a:rPr lang="en-US" sz="2800" dirty="0" smtClean="0"/>
              <a:t>Grants</a:t>
            </a:r>
          </a:p>
          <a:p>
            <a:r>
              <a:rPr lang="en-US" sz="2800" dirty="0" smtClean="0"/>
              <a:t>City of Whitefish</a:t>
            </a:r>
            <a:endParaRPr lang="en-US" sz="2800" dirty="0" smtClean="0"/>
          </a:p>
          <a:p>
            <a:r>
              <a:rPr lang="en-US" sz="2800" dirty="0" smtClean="0"/>
              <a:t>Whitefish Wine Auction</a:t>
            </a:r>
          </a:p>
          <a:p>
            <a:r>
              <a:rPr lang="en-US" sz="2800" dirty="0" smtClean="0"/>
              <a:t>License Plate &amp; Misc.</a:t>
            </a:r>
          </a:p>
          <a:p>
            <a:r>
              <a:rPr lang="en-US" sz="2800" dirty="0" smtClean="0"/>
              <a:t>Development Agreements</a:t>
            </a:r>
          </a:p>
          <a:p>
            <a:pPr lvl="1"/>
            <a:r>
              <a:rPr lang="en-US" dirty="0" smtClean="0"/>
              <a:t>HOA Fees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Mike Koopal\Desktop\Fotolia_74382686_S.jpg"/>
          <p:cNvPicPr>
            <a:picLocks noChangeAspect="1" noChangeArrowheads="1"/>
          </p:cNvPicPr>
          <p:nvPr/>
        </p:nvPicPr>
        <p:blipFill>
          <a:blip r:embed="rId4" cstate="print"/>
          <a:srcRect t="14271" b="12469"/>
          <a:stretch>
            <a:fillRect/>
          </a:stretch>
        </p:blipFill>
        <p:spPr bwMode="auto">
          <a:xfrm>
            <a:off x="0" y="0"/>
            <a:ext cx="9139936" cy="586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Organizational Growth vs. Fixed Mindset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762000"/>
            <a:ext cx="3124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Build Relationships</a:t>
            </a:r>
          </a:p>
          <a:p>
            <a:endParaRPr lang="en-US" dirty="0" smtClean="0"/>
          </a:p>
          <a:p>
            <a:r>
              <a:rPr lang="en-US" sz="2800" dirty="0" smtClean="0"/>
              <a:t>Cross Cultural</a:t>
            </a:r>
          </a:p>
          <a:p>
            <a:r>
              <a:rPr lang="en-US" sz="2800" dirty="0" smtClean="0"/>
              <a:t>Integration</a:t>
            </a:r>
          </a:p>
          <a:p>
            <a:endParaRPr lang="en-US" dirty="0" smtClean="0"/>
          </a:p>
          <a:p>
            <a:r>
              <a:rPr lang="en-US" sz="2800" dirty="0" smtClean="0"/>
              <a:t>Creative </a:t>
            </a:r>
          </a:p>
          <a:p>
            <a:r>
              <a:rPr lang="en-US" sz="2800" dirty="0" smtClean="0"/>
              <a:t>Partnerships</a:t>
            </a:r>
          </a:p>
          <a:p>
            <a:endParaRPr lang="en-US" dirty="0" smtClean="0"/>
          </a:p>
          <a:p>
            <a:r>
              <a:rPr lang="en-US" sz="2800" dirty="0" smtClean="0"/>
              <a:t>Adaptive Management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762000"/>
            <a:ext cx="2438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Expect Support</a:t>
            </a:r>
          </a:p>
          <a:p>
            <a:endParaRPr lang="en-US" dirty="0" smtClean="0"/>
          </a:p>
          <a:p>
            <a:r>
              <a:rPr lang="en-US" sz="2800" dirty="0" smtClean="0"/>
              <a:t>Preach to the Choir</a:t>
            </a:r>
          </a:p>
          <a:p>
            <a:endParaRPr lang="en-US" dirty="0" smtClean="0"/>
          </a:p>
          <a:p>
            <a:r>
              <a:rPr lang="en-US" sz="2800" dirty="0" smtClean="0"/>
              <a:t>Pigeonholed</a:t>
            </a:r>
          </a:p>
          <a:p>
            <a:r>
              <a:rPr lang="en-US" sz="2800" dirty="0" smtClean="0"/>
              <a:t>-Grants, Other?</a:t>
            </a:r>
          </a:p>
          <a:p>
            <a:endParaRPr lang="en-US" dirty="0" smtClean="0"/>
          </a:p>
          <a:p>
            <a:r>
              <a:rPr lang="en-US" sz="2800" dirty="0" smtClean="0"/>
              <a:t>Myopic Approach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Organization Growth- </a:t>
            </a:r>
            <a:r>
              <a:rPr lang="en-US" sz="3600" dirty="0" smtClean="0"/>
              <a:t>Build Relationships</a:t>
            </a:r>
            <a:endParaRPr lang="en-US" sz="3600" dirty="0"/>
          </a:p>
        </p:txBody>
      </p:sp>
      <p:pic>
        <p:nvPicPr>
          <p:cNvPr id="1026" name="Picture 2" descr="C:\Users\Mike Koopal\Dropbox\WLI\ADMIN\PHOTOS AND IMAGES\Woody Classic 2014\DSCN1423.JPG"/>
          <p:cNvPicPr>
            <a:picLocks noChangeAspect="1" noChangeArrowheads="1"/>
          </p:cNvPicPr>
          <p:nvPr/>
        </p:nvPicPr>
        <p:blipFill>
          <a:blip r:embed="rId4" cstate="print"/>
          <a:srcRect l="2751" r="5095" b="28477"/>
          <a:stretch>
            <a:fillRect/>
          </a:stretch>
        </p:blipFill>
        <p:spPr bwMode="auto">
          <a:xfrm>
            <a:off x="3581400" y="3276600"/>
            <a:ext cx="5105400" cy="2971800"/>
          </a:xfrm>
          <a:prstGeom prst="rect">
            <a:avLst/>
          </a:prstGeom>
          <a:noFill/>
        </p:spPr>
      </p:pic>
      <p:pic>
        <p:nvPicPr>
          <p:cNvPr id="2" name="Picture 2" descr="C:\Users\Mike Koopal\Dropbox\WLI\ADMIN\PHOTOS AND IMAGES\EDUCATION\2014 FIFTH GRADERS\DSCF0114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21696" r="828"/>
          <a:stretch>
            <a:fillRect/>
          </a:stretch>
        </p:blipFill>
        <p:spPr bwMode="auto">
          <a:xfrm>
            <a:off x="228600" y="838200"/>
            <a:ext cx="5105400" cy="3025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10200" y="11430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age groups must be reached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2672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Example-</a:t>
            </a:r>
          </a:p>
          <a:p>
            <a:r>
              <a:rPr lang="en-US" sz="2800" dirty="0" smtClean="0"/>
              <a:t>Boat &amp; Wine Tours</a:t>
            </a:r>
          </a:p>
          <a:p>
            <a:r>
              <a:rPr lang="en-US" sz="2800" dirty="0" smtClean="0"/>
              <a:t>for targeted approach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Organizational Growth- Cross </a:t>
            </a:r>
            <a:r>
              <a:rPr lang="en-US" sz="3600" dirty="0" smtClean="0"/>
              <a:t>Cultural Integration</a:t>
            </a:r>
            <a:endParaRPr lang="en-US" sz="3600" dirty="0"/>
          </a:p>
        </p:txBody>
      </p:sp>
      <p:pic>
        <p:nvPicPr>
          <p:cNvPr id="7" name="Picture 2" descr="WLI-license-plate-web-image1_X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838200"/>
            <a:ext cx="4685715" cy="23845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Mike Koopal\Dropbox\WINE AUCTION 2015\GRAPHICS &amp; LOGOS\2015 LOGOS - Gala 10th anniversary\jpgs\WLI-WINE-AUCTION-web-2015_gala_X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200400"/>
            <a:ext cx="4660583" cy="2677478"/>
          </a:xfrm>
          <a:prstGeom prst="rect">
            <a:avLst/>
          </a:prstGeom>
          <a:noFill/>
        </p:spPr>
      </p:pic>
      <p:pic>
        <p:nvPicPr>
          <p:cNvPr id="10" name="Picture 2" descr="C:\Users\Mike Koopal\Dropbox\WLI\ADMIN\MARKETING &amp; PR\ROUND UP\Logo\ROUNDUP4ClnWtrSML.jpg"/>
          <p:cNvPicPr>
            <a:picLocks noChangeAspect="1" noChangeArrowheads="1"/>
          </p:cNvPicPr>
          <p:nvPr/>
        </p:nvPicPr>
        <p:blipFill>
          <a:blip r:embed="rId6" cstate="print"/>
          <a:srcRect t="2711"/>
          <a:stretch>
            <a:fillRect/>
          </a:stretch>
        </p:blipFill>
        <p:spPr bwMode="auto">
          <a:xfrm>
            <a:off x="5791200" y="3581400"/>
            <a:ext cx="2798064" cy="2734300"/>
          </a:xfrm>
          <a:prstGeom prst="rect">
            <a:avLst/>
          </a:prstGeom>
          <a:noFill/>
        </p:spPr>
      </p:pic>
      <p:pic>
        <p:nvPicPr>
          <p:cNvPr id="9" name="Picture 3" descr="C:\Users\Mike Koopal\Dropbox\WLI\ADMIN\MARKETING &amp; PR\BUMPER STICKERS\GRAPHIC FILES\ROUND_Adhesive_Graphics_2_Cropped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b="3507"/>
          <a:stretch>
            <a:fillRect/>
          </a:stretch>
        </p:blipFill>
        <p:spPr bwMode="auto">
          <a:xfrm>
            <a:off x="5715000" y="685800"/>
            <a:ext cx="2921882" cy="2819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Organizational Growth- Creative Partnerships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838200"/>
            <a:ext cx="861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Educational Travel Institute of </a:t>
            </a:r>
            <a:r>
              <a:rPr lang="en-US" sz="2800" dirty="0" smtClean="0"/>
              <a:t>America (Road Scholar)</a:t>
            </a:r>
            <a:endParaRPr lang="en-US" sz="2800" dirty="0" smtClean="0"/>
          </a:p>
          <a:p>
            <a:pPr algn="ctr"/>
            <a:endParaRPr lang="en-US" sz="1400" dirty="0" smtClean="0"/>
          </a:p>
          <a:p>
            <a:pPr algn="ctr"/>
            <a:r>
              <a:rPr lang="en-US" sz="2800" dirty="0" smtClean="0"/>
              <a:t>Northwest Montana Lakes Volunteer Monitoring Network</a:t>
            </a:r>
            <a:endParaRPr lang="en-US" sz="2800" dirty="0"/>
          </a:p>
        </p:txBody>
      </p:sp>
      <p:pic>
        <p:nvPicPr>
          <p:cNvPr id="2050" name="Picture 2" descr="C:\Users\Mike Koopal\Dropbox\WLI\ADMIN\PHOTOS AND IMAGES\NWMTVLMN\2012\2012-07-18 09.49.15.jpg"/>
          <p:cNvPicPr>
            <a:picLocks noChangeAspect="1" noChangeArrowheads="1"/>
          </p:cNvPicPr>
          <p:nvPr/>
        </p:nvPicPr>
        <p:blipFill>
          <a:blip r:embed="rId3" cstate="print"/>
          <a:srcRect l="11477" t="5738" r="19664"/>
          <a:stretch>
            <a:fillRect/>
          </a:stretch>
        </p:blipFill>
        <p:spPr bwMode="auto">
          <a:xfrm>
            <a:off x="4800600" y="2133600"/>
            <a:ext cx="3657600" cy="3755156"/>
          </a:xfrm>
          <a:prstGeom prst="rect">
            <a:avLst/>
          </a:prstGeom>
          <a:noFill/>
        </p:spPr>
      </p:pic>
      <p:pic>
        <p:nvPicPr>
          <p:cNvPr id="2051" name="Picture 3" descr="C:\Users\Mike Koopal\Dropbox\WLI\ADMIN\PHOTOS AND IMAGES\ROAD SCHOLAR\RS FRIDAY Presentation\DSCN1121.JPG"/>
          <p:cNvPicPr>
            <a:picLocks noChangeAspect="1" noChangeArrowheads="1"/>
          </p:cNvPicPr>
          <p:nvPr/>
        </p:nvPicPr>
        <p:blipFill>
          <a:blip r:embed="rId4" cstate="print"/>
          <a:srcRect l="24300" t="5708" r="7090"/>
          <a:stretch>
            <a:fillRect/>
          </a:stretch>
        </p:blipFill>
        <p:spPr bwMode="auto">
          <a:xfrm>
            <a:off x="533400" y="2133600"/>
            <a:ext cx="3657600" cy="3776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Documents and Settings\Mike Koopal\Desktop\My Dropbox\WLI\ADMIN\PHOTOS\Mike File Photos\Wetlands\viking creek with satellite final 10-12-07 small.jpg"/>
          <p:cNvPicPr>
            <a:picLocks noChangeAspect="1" noChangeArrowheads="1"/>
          </p:cNvPicPr>
          <p:nvPr/>
        </p:nvPicPr>
        <p:blipFill>
          <a:blip r:embed="rId3" cstate="print"/>
          <a:srcRect l="23045" t="18898" r="-267" b="753"/>
          <a:stretch>
            <a:fillRect/>
          </a:stretch>
        </p:blipFill>
        <p:spPr bwMode="auto">
          <a:xfrm>
            <a:off x="3505200" y="0"/>
            <a:ext cx="5638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04800" y="1600200"/>
            <a:ext cx="3200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The  28.82 acre Averill’s Viking Creek Wetland Preserve is owned and managed by WLI. It is bordered to the north and east </a:t>
            </a:r>
            <a:r>
              <a:rPr lang="en-US" sz="2400" dirty="0" smtClean="0"/>
              <a:t>by a Nature </a:t>
            </a:r>
            <a:r>
              <a:rPr lang="en-US" sz="2400" dirty="0"/>
              <a:t>Conservancy Easement, creating a large contiguous area for </a:t>
            </a:r>
            <a:r>
              <a:rPr lang="en-US" sz="2400" dirty="0" smtClean="0"/>
              <a:t>water quality protection and wildlife </a:t>
            </a:r>
            <a:r>
              <a:rPr lang="en-US" sz="2400" dirty="0"/>
              <a:t>in the urban interface.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Organizational Growth-</a:t>
            </a:r>
          </a:p>
          <a:p>
            <a:pPr algn="ctr"/>
            <a:r>
              <a:rPr lang="en-US" sz="2800" dirty="0" smtClean="0"/>
              <a:t>Adaptive Management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li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943600"/>
            <a:ext cx="1915478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286000" y="6477000"/>
            <a:ext cx="6400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Mike Koopal\Desktop\doc00683720130916085931.jpg"/>
          <p:cNvPicPr>
            <a:picLocks noChangeAspect="1" noChangeArrowheads="1"/>
          </p:cNvPicPr>
          <p:nvPr/>
        </p:nvPicPr>
        <p:blipFill>
          <a:blip r:embed="rId3" cstate="print"/>
          <a:srcRect t="100" r="3038"/>
          <a:stretch>
            <a:fillRect/>
          </a:stretch>
        </p:blipFill>
        <p:spPr bwMode="auto">
          <a:xfrm rot="5400000">
            <a:off x="1894944" y="-294744"/>
            <a:ext cx="5426117" cy="72348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Could Have Been…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379</Words>
  <Application>Microsoft Office PowerPoint</Application>
  <PresentationFormat>On-screen Show (4:3)</PresentationFormat>
  <Paragraphs>114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Company Background</vt:lpstr>
      <vt:lpstr>Revenue Source Overview</vt:lpstr>
      <vt:lpstr>Slide 4</vt:lpstr>
      <vt:lpstr>Organization Growth- Build Relationships</vt:lpstr>
      <vt:lpstr>Organizational Growth- Cross Cultural Integration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Koopal</dc:creator>
  <cp:lastModifiedBy>Mike Koopal</cp:lastModifiedBy>
  <cp:revision>97</cp:revision>
  <dcterms:created xsi:type="dcterms:W3CDTF">2015-02-11T22:26:08Z</dcterms:created>
  <dcterms:modified xsi:type="dcterms:W3CDTF">2015-04-20T18:45:29Z</dcterms:modified>
</cp:coreProperties>
</file>