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07.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Masters/slideMaster9.xml" ContentType="application/vnd.openxmlformats-officedocument.presentationml.slideMaster+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828" r:id="rId3"/>
    <p:sldMasterId id="2147483840" r:id="rId4"/>
    <p:sldMasterId id="2147483852" r:id="rId5"/>
    <p:sldMasterId id="2147483864" r:id="rId6"/>
    <p:sldMasterId id="2147483888" r:id="rId7"/>
    <p:sldMasterId id="2147483900" r:id="rId8"/>
    <p:sldMasterId id="2147483913" r:id="rId9"/>
    <p:sldMasterId id="2147483926" r:id="rId10"/>
  </p:sldMasterIdLst>
  <p:notesMasterIdLst>
    <p:notesMasterId r:id="rId60"/>
  </p:notesMasterIdLst>
  <p:handoutMasterIdLst>
    <p:handoutMasterId r:id="rId61"/>
  </p:handoutMasterIdLst>
  <p:sldIdLst>
    <p:sldId id="363" r:id="rId11"/>
    <p:sldId id="364" r:id="rId12"/>
    <p:sldId id="365" r:id="rId13"/>
    <p:sldId id="375" r:id="rId14"/>
    <p:sldId id="366" r:id="rId15"/>
    <p:sldId id="367" r:id="rId16"/>
    <p:sldId id="368" r:id="rId17"/>
    <p:sldId id="369" r:id="rId18"/>
    <p:sldId id="370" r:id="rId19"/>
    <p:sldId id="373" r:id="rId20"/>
    <p:sldId id="374" r:id="rId21"/>
    <p:sldId id="376" r:id="rId22"/>
    <p:sldId id="256" r:id="rId23"/>
    <p:sldId id="357" r:id="rId24"/>
    <p:sldId id="305" r:id="rId25"/>
    <p:sldId id="361" r:id="rId26"/>
    <p:sldId id="327" r:id="rId27"/>
    <p:sldId id="347" r:id="rId28"/>
    <p:sldId id="346" r:id="rId29"/>
    <p:sldId id="352" r:id="rId30"/>
    <p:sldId id="353" r:id="rId31"/>
    <p:sldId id="348" r:id="rId32"/>
    <p:sldId id="349" r:id="rId33"/>
    <p:sldId id="306" r:id="rId34"/>
    <p:sldId id="342" r:id="rId35"/>
    <p:sldId id="359" r:id="rId36"/>
    <p:sldId id="362" r:id="rId37"/>
    <p:sldId id="378" r:id="rId38"/>
    <p:sldId id="379" r:id="rId39"/>
    <p:sldId id="380" r:id="rId40"/>
    <p:sldId id="381" r:id="rId41"/>
    <p:sldId id="382" r:id="rId42"/>
    <p:sldId id="383" r:id="rId43"/>
    <p:sldId id="384" r:id="rId44"/>
    <p:sldId id="385" r:id="rId45"/>
    <p:sldId id="386" r:id="rId46"/>
    <p:sldId id="387" r:id="rId47"/>
    <p:sldId id="388" r:id="rId48"/>
    <p:sldId id="389" r:id="rId49"/>
    <p:sldId id="390" r:id="rId50"/>
    <p:sldId id="391" r:id="rId51"/>
    <p:sldId id="392" r:id="rId52"/>
    <p:sldId id="393" r:id="rId53"/>
    <p:sldId id="394" r:id="rId54"/>
    <p:sldId id="395" r:id="rId55"/>
    <p:sldId id="396" r:id="rId56"/>
    <p:sldId id="397" r:id="rId57"/>
    <p:sldId id="398" r:id="rId58"/>
    <p:sldId id="377" r:id="rId59"/>
  </p:sldIdLst>
  <p:sldSz cx="9144000" cy="6858000" type="screen4x3"/>
  <p:notesSz cx="6858000" cy="9144000"/>
  <p:defaultTextStyle>
    <a:defPPr>
      <a:defRPr lang="en-US"/>
    </a:defPPr>
    <a:lvl1pPr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b="1"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b="1"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b="1"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b="1"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a:srgbClr val="0A9811"/>
    <a:srgbClr val="FFFF00"/>
    <a:srgbClr val="5B7CC6"/>
    <a:srgbClr val="006600"/>
    <a:srgbClr val="FF9933"/>
    <a:srgbClr val="9E2269"/>
    <a:srgbClr val="09E3DE"/>
    <a:srgbClr val="1CDA4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82" autoAdjust="0"/>
    <p:restoredTop sz="99406" autoAdjust="0"/>
  </p:normalViewPr>
  <p:slideViewPr>
    <p:cSldViewPr>
      <p:cViewPr varScale="1">
        <p:scale>
          <a:sx n="91" d="100"/>
          <a:sy n="91" d="100"/>
        </p:scale>
        <p:origin x="-1344"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750"/>
    </p:cViewPr>
  </p:sorterViewPr>
  <p:notesViewPr>
    <p:cSldViewPr>
      <p:cViewPr varScale="1">
        <p:scale>
          <a:sx n="45" d="100"/>
          <a:sy n="45" d="100"/>
        </p:scale>
        <p:origin x="-2034"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handoutMaster" Target="handoutMasters/handoutMaster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b="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hangingPunct="1">
              <a:defRPr sz="1200" b="0">
                <a:latin typeface="Arial" charset="0"/>
                <a:cs typeface="Arial" charset="0"/>
              </a:defRPr>
            </a:lvl1pPr>
          </a:lstStyle>
          <a:p>
            <a:pPr>
              <a:defRPr/>
            </a:pPr>
            <a:fld id="{EE112C62-7064-480C-B821-F396D8192DF2}" type="datetimeFigureOut">
              <a:rPr lang="en-US"/>
              <a:pPr>
                <a:defRPr/>
              </a:pPr>
              <a:t>4/23/2015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b="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b="0">
                <a:latin typeface="Arial" panose="020B0604020202020204" pitchFamily="34" charset="0"/>
              </a:defRPr>
            </a:lvl1pPr>
          </a:lstStyle>
          <a:p>
            <a:pPr>
              <a:defRPr/>
            </a:pPr>
            <a:fld id="{FF63C564-47B7-4A84-B702-25F420E89C87}" type="slidenum">
              <a:rPr lang="en-US" altLang="en-US"/>
              <a:pPr>
                <a:defRPr/>
              </a:pPr>
              <a:t>‹#›</a:t>
            </a:fld>
            <a:endParaRPr lang="en-US" altLang="en-US"/>
          </a:p>
        </p:txBody>
      </p:sp>
    </p:spTree>
    <p:extLst>
      <p:ext uri="{BB962C8B-B14F-4D97-AF65-F5344CB8AC3E}">
        <p14:creationId xmlns="" xmlns:p14="http://schemas.microsoft.com/office/powerpoint/2010/main" val="3815917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b="0">
                <a:latin typeface="Arial" charset="0"/>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b="0">
                <a:latin typeface="Arial" charset="0"/>
                <a:cs typeface="Arial" charset="0"/>
              </a:defRPr>
            </a:lvl1pPr>
          </a:lstStyle>
          <a:p>
            <a:pPr>
              <a:defRPr/>
            </a:pPr>
            <a:fld id="{B0FA52DC-4205-41EC-837A-5F4EE96F483E}" type="datetimeFigureOut">
              <a:rPr lang="en-US"/>
              <a:pPr>
                <a:defRPr/>
              </a:pPr>
              <a:t>4/23/2015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b="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b="0">
                <a:latin typeface="Arial" panose="020B0604020202020204" pitchFamily="34" charset="0"/>
              </a:defRPr>
            </a:lvl1pPr>
          </a:lstStyle>
          <a:p>
            <a:pPr>
              <a:defRPr/>
            </a:pPr>
            <a:fld id="{0E96CE8B-A44A-4102-956A-7E6CFFABFAAB}" type="slidenum">
              <a:rPr lang="en-US" altLang="en-US"/>
              <a:pPr>
                <a:defRPr/>
              </a:pPr>
              <a:t>‹#›</a:t>
            </a:fld>
            <a:endParaRPr lang="en-US" altLang="en-US"/>
          </a:p>
        </p:txBody>
      </p:sp>
    </p:spTree>
    <p:extLst>
      <p:ext uri="{BB962C8B-B14F-4D97-AF65-F5344CB8AC3E}">
        <p14:creationId xmlns="" xmlns:p14="http://schemas.microsoft.com/office/powerpoint/2010/main" val="39710394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E96CE8B-A44A-4102-956A-7E6CFFABFAAB}" type="slidenum">
              <a:rPr lang="en-US" altLang="en-US" smtClean="0"/>
              <a:pPr>
                <a:defRPr/>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E96CE8B-A44A-4102-956A-7E6CFFABFAAB}" type="slidenum">
              <a:rPr lang="en-US" altLang="en-US" smtClean="0"/>
              <a:pPr>
                <a:defRPr/>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E96CE8B-A44A-4102-956A-7E6CFFABFAAB}" type="slidenum">
              <a:rPr lang="en-US" altLang="en-US" smtClean="0"/>
              <a:pPr>
                <a:defRPr/>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E96CE8B-A44A-4102-956A-7E6CFFABFAAB}" type="slidenum">
              <a:rPr lang="en-US" altLang="en-US" smtClean="0"/>
              <a:pPr>
                <a:defRPr/>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22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D609103-08B8-428E-9719-F73D18E98248}" type="slidenum">
              <a:rPr lang="en-US" altLang="en-US" smtClean="0">
                <a:latin typeface="Arial" panose="020B0604020202020204" pitchFamily="34" charset="0"/>
              </a:rPr>
              <a:pPr>
                <a:spcBef>
                  <a:spcPct val="0"/>
                </a:spcBef>
              </a:pPr>
              <a:t>13</a:t>
            </a:fld>
            <a:endParaRPr lang="en-US" altLang="en-US" smtClean="0">
              <a:latin typeface="Arial" panose="020B0604020202020204" pitchFamily="34" charset="0"/>
            </a:endParaRPr>
          </a:p>
        </p:txBody>
      </p:sp>
    </p:spTree>
    <p:extLst>
      <p:ext uri="{BB962C8B-B14F-4D97-AF65-F5344CB8AC3E}">
        <p14:creationId xmlns="" xmlns:p14="http://schemas.microsoft.com/office/powerpoint/2010/main" val="2733685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E96CE8B-A44A-4102-956A-7E6CFFABFAAB}" type="slidenum">
              <a:rPr lang="en-US" altLang="en-US" smtClean="0"/>
              <a:pPr>
                <a:defRPr/>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E96CE8B-A44A-4102-956A-7E6CFFABFAAB}" type="slidenum">
              <a:rPr lang="en-US" altLang="en-US" smtClean="0"/>
              <a:pPr>
                <a:defRPr/>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E96CE8B-A44A-4102-956A-7E6CFFABFAAB}" type="slidenum">
              <a:rPr lang="en-US" altLang="en-US" smtClean="0"/>
              <a:pPr>
                <a:defRPr/>
              </a:pPr>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E96CE8B-A44A-4102-956A-7E6CFFABFAAB}" type="slidenum">
              <a:rPr lang="en-US" altLang="en-US" smtClean="0"/>
              <a:pPr>
                <a:defRPr/>
              </a:pPr>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E96CE8B-A44A-4102-956A-7E6CFFABFAAB}" type="slidenum">
              <a:rPr lang="en-US" altLang="en-US" smtClean="0"/>
              <a:pPr>
                <a:defRPr/>
              </a:pPr>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E96CE8B-A44A-4102-956A-7E6CFFABFAAB}" type="slidenum">
              <a:rPr lang="en-US" altLang="en-US" smtClean="0"/>
              <a:pPr>
                <a:defRPr/>
              </a:pPr>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The Flathead Lakers</a:t>
            </a:r>
          </a:p>
          <a:p>
            <a:pPr eaLnBrk="1" hangingPunct="1">
              <a:spcBef>
                <a:spcPct val="0"/>
              </a:spcBef>
            </a:pPr>
            <a:endParaRPr lang="en-US" altLang="en-US" b="1" smtClean="0"/>
          </a:p>
          <a:p>
            <a:pPr eaLnBrk="1" hangingPunct="1">
              <a:spcBef>
                <a:spcPct val="0"/>
              </a:spcBef>
            </a:pPr>
            <a:r>
              <a:rPr lang="en-US" altLang="en-US" smtClean="0"/>
              <a:t>The Flathead Lakers is a nonprofit organization working to protect clean water, healthy ecosystems and lasting quality of life in the Flathead Watershed.  We are your friends and neighbors, year-round and part-time residents, who care about the future of Flathead Lake and clean water throughout the watershed.</a:t>
            </a:r>
          </a:p>
        </p:txBody>
      </p:sp>
      <p:sp>
        <p:nvSpPr>
          <p:cNvPr id="3584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754D314-A561-47D4-A89B-4632A0C4FD85}" type="slidenum">
              <a:rPr lang="en-US" altLang="en-US">
                <a:latin typeface="Calibri" panose="020F0502020204030204" pitchFamily="34" charset="0"/>
              </a:rPr>
              <a:pPr eaLnBrk="1" hangingPunct="1"/>
              <a:t>2</a:t>
            </a:fld>
            <a:endParaRPr lang="en-US" altLang="en-US">
              <a:latin typeface="Calibri" panose="020F0502020204030204" pitchFamily="34" charset="0"/>
            </a:endParaRPr>
          </a:p>
        </p:txBody>
      </p:sp>
    </p:spTree>
    <p:extLst>
      <p:ext uri="{BB962C8B-B14F-4D97-AF65-F5344CB8AC3E}">
        <p14:creationId xmlns="" xmlns:p14="http://schemas.microsoft.com/office/powerpoint/2010/main" val="8381798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E96CE8B-A44A-4102-956A-7E6CFFABFAAB}" type="slidenum">
              <a:rPr lang="en-US" altLang="en-US" smtClean="0"/>
              <a:pPr>
                <a:defRPr/>
              </a:pPr>
              <a:t>20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E96CE8B-A44A-4102-956A-7E6CFFABFAAB}" type="slidenum">
              <a:rPr lang="en-US" altLang="en-US" smtClean="0"/>
              <a:pPr>
                <a:defRPr/>
              </a:pPr>
              <a:t>21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E96CE8B-A44A-4102-956A-7E6CFFABFAAB}" type="slidenum">
              <a:rPr lang="en-US" altLang="en-US" smtClean="0"/>
              <a:pPr>
                <a:defRPr/>
              </a:pPr>
              <a:t>22</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E96CE8B-A44A-4102-956A-7E6CFFABFAAB}" type="slidenum">
              <a:rPr lang="en-US" altLang="en-US" smtClean="0"/>
              <a:pPr>
                <a:defRPr/>
              </a:pPr>
              <a:t>23</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E96CE8B-A44A-4102-956A-7E6CFFABFAAB}" type="slidenum">
              <a:rPr lang="en-US" altLang="en-US" smtClean="0"/>
              <a:pPr>
                <a:defRPr/>
              </a:pPr>
              <a:t>24</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E96CE8B-A44A-4102-956A-7E6CFFABFAAB}" type="slidenum">
              <a:rPr lang="en-US" altLang="en-US" smtClean="0"/>
              <a:pPr>
                <a:defRPr/>
              </a:pPr>
              <a:t>25</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E96CE8B-A44A-4102-956A-7E6CFFABFAAB}" type="slidenum">
              <a:rPr lang="en-US" altLang="en-US" smtClean="0"/>
              <a:pPr>
                <a:defRPr/>
              </a:pPr>
              <a:t>26</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E96CE8B-A44A-4102-956A-7E6CFFABFAAB}" type="slidenum">
              <a:rPr lang="en-US" altLang="en-US" smtClean="0"/>
              <a:pPr>
                <a:defRPr/>
              </a:pPr>
              <a:t>27</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8A941-3C7C-6442-9A98-B7601F054D2B}"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xmlns="" val="28819873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a:t>
            </a:r>
            <a:r>
              <a:rPr lang="en-US" baseline="0" dirty="0" smtClean="0"/>
              <a:t> sure where Kris will leave off…</a:t>
            </a:r>
          </a:p>
          <a:p>
            <a:endParaRPr lang="en-US" dirty="0"/>
          </a:p>
        </p:txBody>
      </p:sp>
      <p:sp>
        <p:nvSpPr>
          <p:cNvPr id="4" name="Slide Number Placeholder 3"/>
          <p:cNvSpPr>
            <a:spLocks noGrp="1"/>
          </p:cNvSpPr>
          <p:nvPr>
            <p:ph type="sldNum" sz="quarter" idx="10"/>
          </p:nvPr>
        </p:nvSpPr>
        <p:spPr/>
        <p:txBody>
          <a:bodyPr/>
          <a:lstStyle/>
          <a:p>
            <a:fld id="{4B08A941-3C7C-6442-9A98-B7601F054D2B}"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xmlns="" val="2246811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The Flathead Watershed</a:t>
            </a:r>
          </a:p>
          <a:p>
            <a:pPr eaLnBrk="1" hangingPunct="1">
              <a:spcBef>
                <a:spcPct val="0"/>
              </a:spcBef>
            </a:pPr>
            <a:endParaRPr lang="en-US" b="1" dirty="0" smtClean="0"/>
          </a:p>
          <a:p>
            <a:pPr eaLnBrk="1" hangingPunct="1">
              <a:spcBef>
                <a:spcPct val="0"/>
              </a:spcBef>
            </a:pPr>
            <a:r>
              <a:rPr lang="en-US" dirty="0" smtClean="0"/>
              <a:t>The Flathead Watershed includes all the land that drains into Flathead Lake and the Flathead River - a huge area stretching west from the Continental Divide to the Salish Mountains to the west and from across the Canadian border in the north to the Clark Fork River in the south.</a:t>
            </a:r>
          </a:p>
          <a:p>
            <a:pPr eaLnBrk="1" hangingPunct="1">
              <a:spcBef>
                <a:spcPct val="0"/>
              </a:spcBef>
            </a:pPr>
            <a:r>
              <a:rPr lang="en-US" dirty="0" smtClean="0"/>
              <a:t> </a:t>
            </a:r>
          </a:p>
          <a:p>
            <a:pPr eaLnBrk="1" hangingPunct="1">
              <a:spcBef>
                <a:spcPct val="0"/>
              </a:spcBef>
            </a:pPr>
            <a:r>
              <a:rPr lang="en-US" dirty="0" smtClean="0"/>
              <a:t>The pristine headwaters of the lake start their journey high in the mountains of Glacier National Park, the Bob Marshall Wilderness and other forest lands. The three forks of the Flathead River, the Stillwater, Whitefish and Swan rivers all contribute water to the lake.  As they pass through forests, farmland, and cities, the rivers pick up sediments, nutrients and other pollutants which can eventually reach Flathead Lake.  Altogether, the Flathead Watershed drains six million acres of scenic landscapes.  </a:t>
            </a:r>
          </a:p>
          <a:p>
            <a:pPr eaLnBrk="1" hangingPunct="1">
              <a:spcBef>
                <a:spcPct val="0"/>
              </a:spcBef>
            </a:pPr>
            <a:endParaRPr lang="en-US" dirty="0" smtClean="0"/>
          </a:p>
          <a:p>
            <a:pPr eaLnBrk="1" hangingPunct="1">
              <a:spcBef>
                <a:spcPct val="0"/>
              </a:spcBef>
            </a:pPr>
            <a:r>
              <a:rPr lang="en-US" dirty="0" smtClean="0"/>
              <a:t>The lake and the waters that flow into it are the life blood of this crucial portion of the Crown of the Continent Ecosystem – the most ecologically intact system in the lower 48 states.  Its rivers, wetlands and riparian corridors are the most vital areas for maintaining clean water.</a:t>
            </a:r>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F1BE898-910B-4791-B04C-E849B25A9FC9}" type="slidenum">
              <a:rPr lang="en-US" smtClean="0"/>
              <a:pPr fontAlgn="base">
                <a:spcBef>
                  <a:spcPct val="0"/>
                </a:spcBef>
                <a:spcAft>
                  <a:spcPct val="0"/>
                </a:spcAft>
                <a:defRPr/>
              </a:pPr>
              <a:t>3</a:t>
            </a:fld>
            <a:endParaRPr lang="en-US" smtClean="0"/>
          </a:p>
        </p:txBody>
      </p:sp>
    </p:spTree>
    <p:extLst>
      <p:ext uri="{BB962C8B-B14F-4D97-AF65-F5344CB8AC3E}">
        <p14:creationId xmlns="" xmlns:p14="http://schemas.microsoft.com/office/powerpoint/2010/main" val="24935962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a:t>
            </a:r>
            <a:r>
              <a:rPr lang="en-US" baseline="0" dirty="0" smtClean="0"/>
              <a:t> talking here, instead? Need this slide?</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Introduce the River Steward Program as a way to increase collaboration on complex conservation and restoration projects, and to increase their effectiveness and attractiveness to landowners</a:t>
            </a:r>
          </a:p>
          <a:p>
            <a:endParaRPr lang="en-US" baseline="0" dirty="0" smtClean="0"/>
          </a:p>
          <a:p>
            <a:r>
              <a:rPr lang="en-US" baseline="0" dirty="0" smtClean="0"/>
              <a:t>Subset of R2L partners involved with creation of River Steward program</a:t>
            </a:r>
          </a:p>
          <a:p>
            <a:endParaRPr lang="en-US" baseline="0" dirty="0" smtClean="0"/>
          </a:p>
          <a:p>
            <a:r>
              <a:rPr lang="en-US" baseline="0" dirty="0" smtClean="0"/>
              <a:t>Partnered with Big Sky Watershed Corps to staff the program during a pilot period</a:t>
            </a:r>
          </a:p>
          <a:p>
            <a:endParaRPr lang="en-US" baseline="0" dirty="0" smtClean="0"/>
          </a:p>
          <a:p>
            <a:r>
              <a:rPr lang="en-US" baseline="0" dirty="0" smtClean="0"/>
              <a:t>A lot of landowners have great intentions for their property that often includes conservation and restoration concerns, and only require a little bit of help to get the funding, technical assistance, or labor they need to implement</a:t>
            </a:r>
          </a:p>
          <a:p>
            <a:endParaRPr lang="en-US" baseline="0" dirty="0" smtClean="0"/>
          </a:p>
          <a:p>
            <a:r>
              <a:rPr lang="en-US" baseline="0" dirty="0" smtClean="0"/>
              <a:t>Follow-up maintenance and monitoring is a HUGE missing piece in many restoration projects (cite Palmer study?)</a:t>
            </a:r>
            <a:endParaRPr lang="en-US" dirty="0"/>
          </a:p>
        </p:txBody>
      </p:sp>
      <p:sp>
        <p:nvSpPr>
          <p:cNvPr id="4" name="Slide Number Placeholder 3"/>
          <p:cNvSpPr>
            <a:spLocks noGrp="1"/>
          </p:cNvSpPr>
          <p:nvPr>
            <p:ph type="sldNum" sz="quarter" idx="10"/>
          </p:nvPr>
        </p:nvSpPr>
        <p:spPr/>
        <p:txBody>
          <a:bodyPr/>
          <a:lstStyle/>
          <a:p>
            <a:fld id="{4B08A941-3C7C-6442-9A98-B7601F054D2B}"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xmlns="" val="7783187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timeline</a:t>
            </a:r>
            <a:r>
              <a:rPr lang="en-US" baseline="0" dirty="0" smtClean="0"/>
              <a:t> more clear? What are we working on now…</a:t>
            </a:r>
            <a:endParaRPr lang="en-US" dirty="0" smtClean="0"/>
          </a:p>
          <a:p>
            <a:endParaRPr lang="en-US" dirty="0" smtClean="0"/>
          </a:p>
          <a:p>
            <a:r>
              <a:rPr lang="en-US" dirty="0" smtClean="0"/>
              <a:t>Mention</a:t>
            </a:r>
            <a:r>
              <a:rPr lang="en-US" baseline="0" dirty="0" smtClean="0"/>
              <a:t> outreach, tours, landowner interactions, etc.</a:t>
            </a:r>
            <a:endParaRPr lang="en-US" dirty="0"/>
          </a:p>
        </p:txBody>
      </p:sp>
      <p:sp>
        <p:nvSpPr>
          <p:cNvPr id="4" name="Slide Number Placeholder 3"/>
          <p:cNvSpPr>
            <a:spLocks noGrp="1"/>
          </p:cNvSpPr>
          <p:nvPr>
            <p:ph type="sldNum" sz="quarter" idx="10"/>
          </p:nvPr>
        </p:nvSpPr>
        <p:spPr/>
        <p:txBody>
          <a:bodyPr/>
          <a:lstStyle/>
          <a:p>
            <a:fld id="{4B08A941-3C7C-6442-9A98-B7601F054D2B}"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xmlns="" val="7783187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8A941-3C7C-6442-9A98-B7601F054D2B}"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xmlns="" val="5798258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Animate</a:t>
            </a:r>
            <a:r>
              <a:rPr lang="en-US" baseline="0" dirty="0" smtClean="0"/>
              <a:t> text</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Be clear</a:t>
            </a:r>
            <a:r>
              <a:rPr lang="en-US" baseline="0" dirty="0" smtClean="0"/>
              <a:t> about what the solutions intend to resolve</a:t>
            </a:r>
            <a:endParaRPr lang="en-US" dirty="0" smtClean="0"/>
          </a:p>
          <a:p>
            <a:endParaRPr lang="en-US" dirty="0"/>
          </a:p>
        </p:txBody>
      </p:sp>
      <p:sp>
        <p:nvSpPr>
          <p:cNvPr id="4" name="Slide Number Placeholder 3"/>
          <p:cNvSpPr>
            <a:spLocks noGrp="1"/>
          </p:cNvSpPr>
          <p:nvPr>
            <p:ph type="sldNum" sz="quarter" idx="10"/>
          </p:nvPr>
        </p:nvSpPr>
        <p:spPr/>
        <p:txBody>
          <a:bodyPr/>
          <a:lstStyle/>
          <a:p>
            <a:fld id="{4B08A941-3C7C-6442-9A98-B7601F054D2B}"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xmlns="" val="33658813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8A941-3C7C-6442-9A98-B7601F054D2B}"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xmlns="" val="28419889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Animate growing season</a:t>
            </a:r>
            <a:endParaRPr lang="en-US" dirty="0"/>
          </a:p>
        </p:txBody>
      </p:sp>
      <p:sp>
        <p:nvSpPr>
          <p:cNvPr id="4" name="Slide Number Placeholder 3"/>
          <p:cNvSpPr>
            <a:spLocks noGrp="1"/>
          </p:cNvSpPr>
          <p:nvPr>
            <p:ph type="sldNum" sz="quarter" idx="10"/>
          </p:nvPr>
        </p:nvSpPr>
        <p:spPr/>
        <p:txBody>
          <a:bodyPr/>
          <a:lstStyle/>
          <a:p>
            <a:fld id="{4B08A941-3C7C-6442-9A98-B7601F054D2B}"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xmlns="" val="7783187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8A941-3C7C-6442-9A98-B7601F054D2B}"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xmlns="" val="34713608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8A941-3C7C-6442-9A98-B7601F054D2B}"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xmlns="" val="8005039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importance</a:t>
            </a:r>
            <a:r>
              <a:rPr lang="en-US" baseline="0" dirty="0" smtClean="0"/>
              <a:t> of project maintenance and monitoring well into the life of the project</a:t>
            </a:r>
          </a:p>
          <a:p>
            <a:endParaRPr lang="en-US" baseline="0" dirty="0" smtClean="0"/>
          </a:p>
          <a:p>
            <a:r>
              <a:rPr lang="en-US" baseline="0" dirty="0" smtClean="0"/>
              <a:t>Bring study to beginning of slide, OR beginning of my talk to discuss the focus of the energy behind our program</a:t>
            </a:r>
          </a:p>
          <a:p>
            <a:endParaRPr lang="en-US" baseline="0" dirty="0" smtClean="0"/>
          </a:p>
          <a:p>
            <a:r>
              <a:rPr lang="en-US" baseline="0" dirty="0" smtClean="0"/>
              <a:t>Continued care and updates often required in order to achieve maximum success</a:t>
            </a:r>
            <a:endParaRPr lang="en-US" dirty="0" smtClean="0"/>
          </a:p>
        </p:txBody>
      </p:sp>
      <p:sp>
        <p:nvSpPr>
          <p:cNvPr id="4" name="Slide Number Placeholder 3"/>
          <p:cNvSpPr>
            <a:spLocks noGrp="1"/>
          </p:cNvSpPr>
          <p:nvPr>
            <p:ph type="sldNum" sz="quarter" idx="10"/>
          </p:nvPr>
        </p:nvSpPr>
        <p:spPr/>
        <p:txBody>
          <a:bodyPr/>
          <a:lstStyle/>
          <a:p>
            <a:fld id="{4B08A941-3C7C-6442-9A98-B7601F054D2B}"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xmlns="" val="6637110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many challenges facing restoration practices.</a:t>
            </a:r>
          </a:p>
          <a:p>
            <a:endParaRPr lang="en-US" dirty="0" smtClean="0"/>
          </a:p>
          <a:p>
            <a:r>
              <a:rPr lang="en-US" dirty="0" smtClean="0"/>
              <a:t>Not the least of which is the concept of restoration itself. Determining the end-goal of any practices is the</a:t>
            </a:r>
            <a:r>
              <a:rPr lang="en-US" baseline="0" dirty="0" smtClean="0"/>
              <a:t> most critical, and most challenging part</a:t>
            </a:r>
            <a:endParaRPr lang="en-US" dirty="0"/>
          </a:p>
        </p:txBody>
      </p:sp>
      <p:sp>
        <p:nvSpPr>
          <p:cNvPr id="4" name="Slide Number Placeholder 3"/>
          <p:cNvSpPr>
            <a:spLocks noGrp="1"/>
          </p:cNvSpPr>
          <p:nvPr>
            <p:ph type="sldNum" sz="quarter" idx="10"/>
          </p:nvPr>
        </p:nvSpPr>
        <p:spPr/>
        <p:txBody>
          <a:bodyPr/>
          <a:lstStyle/>
          <a:p>
            <a:fld id="{4B08A941-3C7C-6442-9A98-B7601F054D2B}"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xmlns="" val="1260187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E96CE8B-A44A-4102-956A-7E6CFFABFAAB}" type="slidenum">
              <a:rPr lang="en-US" altLang="en-US" smtClean="0"/>
              <a:pPr>
                <a:defRPr/>
              </a:pPr>
              <a:t>4</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Create</a:t>
            </a:r>
            <a:r>
              <a:rPr lang="en-US" baseline="0" dirty="0" smtClean="0"/>
              <a:t> new diagram</a:t>
            </a:r>
          </a:p>
          <a:p>
            <a:endParaRPr lang="en-US" baseline="0" dirty="0" smtClean="0"/>
          </a:p>
          <a:p>
            <a:r>
              <a:rPr lang="en-US" baseline="0" dirty="0" smtClean="0"/>
              <a:t>Move diagram to beginning of talk?</a:t>
            </a:r>
          </a:p>
          <a:p>
            <a:r>
              <a:rPr lang="en-US" baseline="0" dirty="0" smtClean="0"/>
              <a:t>Could help structure the outset (our goals, etc.)</a:t>
            </a:r>
            <a:endParaRPr lang="en-US" dirty="0"/>
          </a:p>
        </p:txBody>
      </p:sp>
      <p:sp>
        <p:nvSpPr>
          <p:cNvPr id="4" name="Slide Number Placeholder 3"/>
          <p:cNvSpPr>
            <a:spLocks noGrp="1"/>
          </p:cNvSpPr>
          <p:nvPr>
            <p:ph type="sldNum" sz="quarter" idx="10"/>
          </p:nvPr>
        </p:nvSpPr>
        <p:spPr/>
        <p:txBody>
          <a:bodyPr/>
          <a:lstStyle/>
          <a:p>
            <a:fld id="{4B08A941-3C7C-6442-9A98-B7601F054D2B}"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xmlns="" val="33851363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22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D609103-08B8-428E-9719-F73D18E98248}" type="slidenum">
              <a:rPr lang="en-US" altLang="en-US" smtClean="0">
                <a:latin typeface="Arial" panose="020B0604020202020204" pitchFamily="34" charset="0"/>
              </a:rPr>
              <a:pPr>
                <a:spcBef>
                  <a:spcPct val="0"/>
                </a:spcBef>
              </a:pPr>
              <a:t>49</a:t>
            </a:fld>
            <a:endParaRPr lang="en-US" altLang="en-US" smtClean="0">
              <a:latin typeface="Arial" panose="020B0604020202020204" pitchFamily="34" charset="0"/>
            </a:endParaRPr>
          </a:p>
        </p:txBody>
      </p:sp>
    </p:spTree>
    <p:extLst>
      <p:ext uri="{BB962C8B-B14F-4D97-AF65-F5344CB8AC3E}">
        <p14:creationId xmlns="" xmlns:p14="http://schemas.microsoft.com/office/powerpoint/2010/main" val="3669450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Water quality and nutrient pollution</a:t>
            </a:r>
            <a:endParaRPr lang="en-US" altLang="en-US" smtClean="0"/>
          </a:p>
          <a:p>
            <a:pPr eaLnBrk="1" hangingPunct="1">
              <a:spcBef>
                <a:spcPct val="0"/>
              </a:spcBef>
            </a:pPr>
            <a:endParaRPr lang="en-US" altLang="en-US" smtClean="0"/>
          </a:p>
          <a:p>
            <a:pPr eaLnBrk="1" hangingPunct="1">
              <a:spcBef>
                <a:spcPct val="0"/>
              </a:spcBef>
            </a:pPr>
            <a:r>
              <a:rPr lang="en-US" altLang="en-US" smtClean="0"/>
              <a:t>Numerous surveys have shown that the public believes protecting water quality should be a top priority in the Flathead area.  But water quality in Flathead Lake has declined and continues to be threatened:</a:t>
            </a:r>
          </a:p>
          <a:p>
            <a:pPr eaLnBrk="1" hangingPunct="1">
              <a:spcBef>
                <a:spcPct val="0"/>
              </a:spcBef>
            </a:pPr>
            <a:endParaRPr lang="en-US" altLang="en-US" smtClean="0"/>
          </a:p>
          <a:p>
            <a:pPr eaLnBrk="1" hangingPunct="1">
              <a:spcBef>
                <a:spcPct val="0"/>
              </a:spcBef>
            </a:pPr>
            <a:r>
              <a:rPr lang="en-US" altLang="en-US" smtClean="0"/>
              <a:t>• The state has declared water quality in Flathead Lake impaired (listed on the 303d list of impaired water bodies).</a:t>
            </a:r>
          </a:p>
          <a:p>
            <a:pPr eaLnBrk="1" hangingPunct="1">
              <a:spcBef>
                <a:spcPct val="0"/>
              </a:spcBef>
            </a:pPr>
            <a:r>
              <a:rPr lang="en-US" altLang="en-US" smtClean="0"/>
              <a:t>• University of Montana Flathead Lake Biological Station researchers report a decline in water quality over the past 30 years.</a:t>
            </a:r>
          </a:p>
          <a:p>
            <a:pPr eaLnBrk="1" hangingPunct="1">
              <a:spcBef>
                <a:spcPct val="0"/>
              </a:spcBef>
            </a:pPr>
            <a:r>
              <a:rPr lang="en-US" altLang="en-US" smtClean="0"/>
              <a:t>• Two major lake-wide pollution algae blooms have occurred, and</a:t>
            </a:r>
          </a:p>
          <a:p>
            <a:pPr eaLnBrk="1" hangingPunct="1">
              <a:spcBef>
                <a:spcPct val="0"/>
              </a:spcBef>
            </a:pPr>
            <a:r>
              <a:rPr lang="en-US" altLang="en-US" smtClean="0"/>
              <a:t>• Algae on shoreline rocks has increased. </a:t>
            </a:r>
          </a:p>
          <a:p>
            <a:pPr eaLnBrk="1" hangingPunct="1">
              <a:spcBef>
                <a:spcPct val="0"/>
              </a:spcBef>
            </a:pPr>
            <a:endParaRPr lang="en-US" altLang="en-US" smtClean="0"/>
          </a:p>
        </p:txBody>
      </p:sp>
      <p:sp>
        <p:nvSpPr>
          <p:cNvPr id="4096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94DC12C-B16E-4289-8350-5193C1920FF7}" type="slidenum">
              <a:rPr lang="en-US" altLang="en-US">
                <a:latin typeface="Calibri" panose="020F0502020204030204" pitchFamily="34" charset="0"/>
              </a:rPr>
              <a:pPr eaLnBrk="1" hangingPunct="1"/>
              <a:t>5</a:t>
            </a:fld>
            <a:endParaRPr lang="en-US" altLang="en-US">
              <a:latin typeface="Calibri" panose="020F0502020204030204" pitchFamily="34" charset="0"/>
            </a:endParaRPr>
          </a:p>
        </p:txBody>
      </p:sp>
    </p:spTree>
    <p:extLst>
      <p:ext uri="{BB962C8B-B14F-4D97-AF65-F5344CB8AC3E}">
        <p14:creationId xmlns="" xmlns:p14="http://schemas.microsoft.com/office/powerpoint/2010/main" val="1582527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E96CE8B-A44A-4102-956A-7E6CFFABFAAB}" type="slidenum">
              <a:rPr lang="en-US" altLang="en-US" smtClean="0"/>
              <a:pPr>
                <a:defRPr/>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E96CE8B-A44A-4102-956A-7E6CFFABFAAB}" type="slidenum">
              <a:rPr lang="en-US" altLang="en-US" smtClean="0"/>
              <a:pPr>
                <a:defRPr/>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CE186D9-D532-4D5C-83F6-D887251E22C9}" type="slidenum">
              <a:rPr lang="en-US" smtClean="0"/>
              <a:pPr/>
              <a:t>8</a:t>
            </a:fld>
            <a:endParaRPr lang="en-US" smtClean="0"/>
          </a:p>
        </p:txBody>
      </p:sp>
      <p:sp>
        <p:nvSpPr>
          <p:cNvPr id="47107" name="Rectangle 1026"/>
          <p:cNvSpPr>
            <a:spLocks noGrp="1" noRot="1" noChangeAspect="1" noChangeArrowheads="1" noTextEdit="1"/>
          </p:cNvSpPr>
          <p:nvPr>
            <p:ph type="sldImg"/>
          </p:nvPr>
        </p:nvSpPr>
        <p:spPr>
          <a:xfrm>
            <a:off x="1371600" y="1143000"/>
            <a:ext cx="4114800" cy="3086100"/>
          </a:xfrm>
          <a:solidFill>
            <a:srgbClr val="FFFFFF"/>
          </a:solidFill>
          <a:ln/>
        </p:spPr>
      </p:sp>
      <p:sp>
        <p:nvSpPr>
          <p:cNvPr id="47108"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b="1" smtClean="0"/>
              <a:t>Critical Lands study:  </a:t>
            </a:r>
            <a:r>
              <a:rPr lang="en-US" smtClean="0"/>
              <a:t>We compiled and reviewed various resource studies and reports and interviewed resource managers and scientists.  This information was used to identify critical areas, based on the critica lands criteria, where multiple values overlap. These areas include wetlands, riparian areas and floodplains, and the shallow alluvial aquifer connected to the Flathead River.  The results of the analysis were summarized in a June, 2002 Critical Lands Status Report for the North Flathead Valley &amp; the Flathead River Corridor.  A Critical Lands Status Update was released in April, 2004. </a:t>
            </a:r>
          </a:p>
          <a:p>
            <a:pPr eaLnBrk="1" hangingPunct="1"/>
            <a:endParaRPr lang="en-US" smtClean="0"/>
          </a:p>
        </p:txBody>
      </p:sp>
    </p:spTree>
    <p:extLst>
      <p:ext uri="{BB962C8B-B14F-4D97-AF65-F5344CB8AC3E}">
        <p14:creationId xmlns="" xmlns:p14="http://schemas.microsoft.com/office/powerpoint/2010/main" val="1077597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4FECCD0-752A-4655-940C-E27A35D31EB3}" type="slidenum">
              <a:rPr lang="en-US"/>
              <a:pPr fontAlgn="base">
                <a:spcBef>
                  <a:spcPct val="0"/>
                </a:spcBef>
                <a:spcAft>
                  <a:spcPct val="0"/>
                </a:spcAft>
              </a:pPr>
              <a:t>9</a:t>
            </a:fld>
            <a:endParaRPr lang="en-US"/>
          </a:p>
        </p:txBody>
      </p:sp>
      <p:sp>
        <p:nvSpPr>
          <p:cNvPr id="65539" name="Rectangle 2"/>
          <p:cNvSpPr>
            <a:spLocks noGrp="1" noRot="1" noChangeAspect="1" noChangeArrowheads="1" noTextEdit="1"/>
          </p:cNvSpPr>
          <p:nvPr>
            <p:ph type="sldImg"/>
          </p:nvPr>
        </p:nvSpPr>
        <p:spPr bwMode="auto">
          <a:xfrm>
            <a:off x="1141413" y="685800"/>
            <a:ext cx="4573587" cy="3429000"/>
          </a:xfrm>
          <a:solidFill>
            <a:srgbClr val="FFFFFF"/>
          </a:solidFill>
          <a:ln>
            <a:solidFill>
              <a:srgbClr val="000000"/>
            </a:solidFill>
            <a:miter lim="800000"/>
            <a:headEnd/>
            <a:tailEnd/>
          </a:ln>
        </p:spPr>
      </p:sp>
      <p:sp>
        <p:nvSpPr>
          <p:cNvPr id="65540" name="Rectangle 3"/>
          <p:cNvSpPr>
            <a:spLocks noGrp="1" noChangeArrowheads="1"/>
          </p:cNvSpPr>
          <p:nvPr>
            <p:ph type="body" idx="1"/>
          </p:nvPr>
        </p:nvSpPr>
        <p:spPr bwMode="auto">
          <a:xfrm>
            <a:off x="914400" y="4341813"/>
            <a:ext cx="5029200" cy="4116387"/>
          </a:xfrm>
          <a:solidFill>
            <a:srgbClr val="FFFFFF"/>
          </a:solidFill>
          <a:ln>
            <a:solidFill>
              <a:srgbClr val="000000"/>
            </a:solidFill>
            <a:miter lim="800000"/>
            <a:headEnd/>
            <a:tailEnd/>
          </a:ln>
        </p:spPr>
        <p:txBody>
          <a:bodyPr wrap="square" lIns="89730" tIns="44865" rIns="89730" bIns="44865" numCol="1" anchor="t" anchorCtr="0" compatLnSpc="1">
            <a:prstTxWarp prst="textNoShape">
              <a:avLst/>
            </a:prstTxWarp>
          </a:bodyPr>
          <a:lstStyle/>
          <a:p>
            <a:pPr>
              <a:spcBef>
                <a:spcPct val="0"/>
              </a:spcBef>
            </a:pPr>
            <a:r>
              <a:rPr lang="en-US" smtClean="0">
                <a:cs typeface="Times New Roman" pitchFamily="18" charset="0"/>
              </a:rPr>
              <a:t>The large valleys of the watershed were scoured by recurring glaciers leaving a trail of gravel, sand, silt and clay deposits and glacial till. As the glaciers receded, the meltwater became a river many times larger than the Flathead River of today.  The river produced a highly sorted gravel matrix.  These gravels are penetrated by groundwater, creating a large and very shallow alluvial aquifer.  Water moves rapidly through the gravels connected to the Flathead River.</a:t>
            </a:r>
          </a:p>
        </p:txBody>
      </p:sp>
    </p:spTree>
    <p:extLst>
      <p:ext uri="{BB962C8B-B14F-4D97-AF65-F5344CB8AC3E}">
        <p14:creationId xmlns="" xmlns:p14="http://schemas.microsoft.com/office/powerpoint/2010/main" val="4033149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cxnSp>
        <p:nvCxnSpPr>
          <p:cNvPr id="4" name="Straight Connector 7"/>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12"/>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13"/>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eaLnBrk="1" hangingPunct="1">
              <a:defRPr/>
            </a:pPr>
            <a:endParaRPr lang="en-US" sz="1800" b="0"/>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fld id="{C0C59B61-4D38-4E1A-BEA9-3ECE4C815101}" type="datetimeFigureOut">
              <a:rPr lang="en-US"/>
              <a:pPr>
                <a:defRPr/>
              </a:pPr>
              <a:t>4/23/2015</a:t>
            </a:fld>
            <a:endParaRPr lang="en-US"/>
          </a:p>
        </p:txBody>
      </p:sp>
      <p:sp>
        <p:nvSpPr>
          <p:cNvPr id="8" name="Slide Number Placeholder 15"/>
          <p:cNvSpPr>
            <a:spLocks noGrp="1"/>
          </p:cNvSpPr>
          <p:nvPr>
            <p:ph type="sldNum" sz="quarter" idx="11"/>
          </p:nvPr>
        </p:nvSpPr>
        <p:spPr/>
        <p:txBody>
          <a:bodyPr/>
          <a:lstStyle>
            <a:lvl1pPr>
              <a:defRPr/>
            </a:lvl1pPr>
          </a:lstStyle>
          <a:p>
            <a:pPr>
              <a:defRPr/>
            </a:pPr>
            <a:fld id="{CCAF9453-8BB4-4B01-908B-240CB818DFA2}" type="slidenum">
              <a:rPr lang="en-US" altLang="en-US"/>
              <a:pPr>
                <a:defRPr/>
              </a:pPr>
              <a:t>‹#›</a:t>
            </a:fld>
            <a:endParaRPr lang="en-US" altLang="en-US"/>
          </a:p>
        </p:txBody>
      </p:sp>
      <p:sp>
        <p:nvSpPr>
          <p:cNvPr id="10" name="Footer Placeholder 16"/>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 xmlns:p14="http://schemas.microsoft.com/office/powerpoint/2010/main" val="2236141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E91C2961-87F1-42BD-BFF1-D5D08320AB43}" type="datetimeFigureOut">
              <a:rPr lang="en-US"/>
              <a:pPr>
                <a:defRPr/>
              </a:pPr>
              <a:t>4/23/2015</a:t>
            </a:fld>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F6AA0634-6273-48E7-9791-F339FA017DBD}" type="slidenum">
              <a:rPr lang="en-US" altLang="en-US"/>
              <a:pPr>
                <a:defRPr/>
              </a:pPr>
              <a:t>‹#›</a:t>
            </a:fld>
            <a:endParaRPr lang="en-US" altLang="en-US"/>
          </a:p>
        </p:txBody>
      </p:sp>
    </p:spTree>
    <p:extLst>
      <p:ext uri="{BB962C8B-B14F-4D97-AF65-F5344CB8AC3E}">
        <p14:creationId xmlns="" xmlns:p14="http://schemas.microsoft.com/office/powerpoint/2010/main" val="31333590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solidFill>
                  <a:prstClr val="white"/>
                </a:solidFill>
              </a:rPr>
              <a:pPr/>
              <a:t>4/23/2015</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7F5CE407-6216-4202-80E4-A30DC2F709B2}" type="slidenum">
              <a:rPr lang="en-US" smtClean="0">
                <a:solidFill>
                  <a:prstClr val="white"/>
                </a:solidFill>
              </a:rPr>
              <a:pPr/>
              <a:t>‹#›</a:t>
            </a:fld>
            <a:endParaRPr lang="en-US">
              <a:solidFill>
                <a:prstClr val="white"/>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solidFill>
                  <a:prstClr val="white"/>
                </a:solidFill>
              </a:rPr>
              <a:pPr/>
              <a:t>4/23/2015</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7F5CE407-6216-4202-80E4-A30DC2F709B2}" type="slidenum">
              <a:rPr lang="en-US" smtClean="0">
                <a:solidFill>
                  <a:prstClr val="white"/>
                </a:solidFill>
              </a:rPr>
              <a:pPr/>
              <a:t>‹#›</a:t>
            </a:fld>
            <a:endParaRPr lang="en-US">
              <a:solidFill>
                <a:prstClr val="white"/>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eaLnBrk="1" fontAlgn="auto" hangingPunct="1">
              <a:spcBef>
                <a:spcPts val="2000"/>
              </a:spcBef>
              <a:spcAft>
                <a:spcPts val="0"/>
              </a:spcAft>
              <a:buClr>
                <a:srgbClr val="2C7C9F">
                  <a:lumMod val="60000"/>
                  <a:lumOff val="40000"/>
                </a:srgbClr>
              </a:buClr>
              <a:buSzPct val="110000"/>
              <a:buFont typeface="Wingdings 2" pitchFamily="18" charset="2"/>
              <a:buNone/>
            </a:pPr>
            <a:endParaRPr sz="3200" b="0">
              <a:solidFill>
                <a:prstClr val="black">
                  <a:lumMod val="65000"/>
                  <a:lumOff val="35000"/>
                </a:prstClr>
              </a:solidFill>
              <a:latin typeface="News Gothic MT"/>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solidFill>
                  <a:prstClr val="white"/>
                </a:solidFill>
              </a:rPr>
              <a:pPr/>
              <a:t>4/23/2015</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7F5CE407-6216-4202-80E4-A30DC2F709B2}" type="slidenum">
              <a:rPr lang="en-US" smtClean="0">
                <a:solidFill>
                  <a:prstClr val="white"/>
                </a:solidFill>
              </a:rPr>
              <a:pPr/>
              <a:t>‹#›</a:t>
            </a:fld>
            <a:endParaRPr lang="en-US">
              <a:solidFill>
                <a:prstClr val="white"/>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solidFill>
                  <a:prstClr val="white"/>
                </a:solidFill>
              </a:rPr>
              <a:pPr/>
              <a:t>4/23/2015</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7F5CE407-6216-4202-80E4-A30DC2F709B2}" type="slidenum">
              <a:rPr lang="en-US" smtClean="0">
                <a:solidFill>
                  <a:prstClr val="white"/>
                </a:solidFill>
              </a:rPr>
              <a:pPr/>
              <a:t>‹#›</a:t>
            </a:fld>
            <a:endParaRPr lang="en-US">
              <a:solidFill>
                <a:prstClr val="white"/>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solidFill>
                  <a:prstClr val="white"/>
                </a:solidFill>
              </a:rPr>
              <a:pPr/>
              <a:t>4/23/2015</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7F5CE407-6216-4202-80E4-A30DC2F709B2}" type="slidenum">
              <a:rPr lang="en-US" smtClean="0">
                <a:solidFill>
                  <a:prstClr val="white"/>
                </a:solidFill>
              </a:rPr>
              <a:pPr/>
              <a:t>‹#›</a:t>
            </a:fld>
            <a:endParaRPr lang="en-US">
              <a:solidFill>
                <a:prstClr val="white"/>
              </a:solidFill>
            </a:endParaRPr>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1F9CA3-105E-4857-9057-6DB6197DA786}" type="datetimeFigureOut">
              <a:rPr lang="en-US" smtClean="0">
                <a:solidFill>
                  <a:prstClr val="white"/>
                </a:solidFill>
              </a:rPr>
              <a:pPr/>
              <a:t>4/23/2015</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7F5CE407-6216-4202-80E4-A30DC2F709B2}" type="slidenum">
              <a:rPr lang="en-US" smtClean="0">
                <a:solidFill>
                  <a:prstClr val="white"/>
                </a:solidFill>
              </a:rPr>
              <a:pPr/>
              <a:t>‹#›</a:t>
            </a:fld>
            <a:endParaRPr lang="en-US">
              <a:solidFill>
                <a:prstClr val="white"/>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01F9CA3-105E-4857-9057-6DB6197DA786}" type="datetimeFigureOut">
              <a:rPr lang="en-US" smtClean="0">
                <a:solidFill>
                  <a:prstClr val="white"/>
                </a:solidFill>
              </a:rPr>
              <a:pPr/>
              <a:t>4/23/2015</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7F5CE407-6216-4202-80E4-A30DC2F709B2}" type="slidenum">
              <a:rPr lang="en-US" smtClean="0">
                <a:solidFill>
                  <a:prstClr val="white"/>
                </a:solidFill>
              </a:rPr>
              <a:pPr/>
              <a:t>‹#›</a:t>
            </a:fld>
            <a:endParaRPr lang="en-US">
              <a:solidFill>
                <a:prstClr val="white"/>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01F9CA3-105E-4857-9057-6DB6197DA786}" type="datetimeFigureOut">
              <a:rPr lang="en-US" smtClean="0">
                <a:solidFill>
                  <a:prstClr val="white"/>
                </a:solidFill>
              </a:rPr>
              <a:pPr/>
              <a:t>4/23/2015</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7F5CE407-6216-4202-80E4-A30DC2F709B2}" type="slidenum">
              <a:rPr lang="en-US" smtClean="0">
                <a:solidFill>
                  <a:prstClr val="white"/>
                </a:solidFill>
              </a:rPr>
              <a:pPr/>
              <a:t>‹#›</a:t>
            </a:fld>
            <a:endParaRPr lang="en-US">
              <a:solidFill>
                <a:prstClr val="white"/>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01F9CA3-105E-4857-9057-6DB6197DA786}" type="datetimeFigureOut">
              <a:rPr lang="en-US" smtClean="0">
                <a:solidFill>
                  <a:prstClr val="white"/>
                </a:solidFill>
              </a:rPr>
              <a:pPr/>
              <a:t>4/23/2015</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7F5CE407-6216-4202-80E4-A30DC2F709B2}" type="slidenum">
              <a:rPr lang="en-US" smtClean="0">
                <a:solidFill>
                  <a:prstClr val="white"/>
                </a:solidFill>
              </a:rPr>
              <a:pPr/>
              <a:t>‹#›</a:t>
            </a:fld>
            <a:endParaRPr lang="en-US">
              <a:solidFill>
                <a:prstClr val="white"/>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1F9CA3-105E-4857-9057-6DB6197DA786}" type="datetimeFigureOut">
              <a:rPr lang="en-US" smtClean="0">
                <a:solidFill>
                  <a:prstClr val="white"/>
                </a:solidFill>
              </a:rPr>
              <a:pPr/>
              <a:t>4/23/2015</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7F5CE407-6216-4202-80E4-A30DC2F709B2}" type="slidenum">
              <a:rPr lang="en-US" smtClean="0">
                <a:solidFill>
                  <a:prstClr val="white"/>
                </a:solidFill>
              </a:rPr>
              <a:pPr/>
              <a:t>‹#›</a:t>
            </a:fld>
            <a:endParaRPr lang="en-US">
              <a:solidFill>
                <a:prstClr val="white"/>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1A80E5FB-4C24-4CBF-A152-9ACB48C1708A}" type="datetimeFigureOut">
              <a:rPr lang="en-US"/>
              <a:pPr>
                <a:defRPr/>
              </a:pPr>
              <a:t>4/23/2015</a:t>
            </a:fld>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17C6491B-EC5B-4ACB-9A3E-8033224B2E84}" type="slidenum">
              <a:rPr lang="en-US" altLang="en-US"/>
              <a:pPr>
                <a:defRPr/>
              </a:pPr>
              <a:t>‹#›</a:t>
            </a:fld>
            <a:endParaRPr lang="en-US" altLang="en-US"/>
          </a:p>
        </p:txBody>
      </p:sp>
    </p:spTree>
    <p:extLst>
      <p:ext uri="{BB962C8B-B14F-4D97-AF65-F5344CB8AC3E}">
        <p14:creationId xmlns="" xmlns:p14="http://schemas.microsoft.com/office/powerpoint/2010/main" val="425544563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solidFill>
                  <a:prstClr val="white"/>
                </a:solidFill>
              </a:rPr>
              <a:pPr/>
              <a:t>4/23/2015</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7F5CE407-6216-4202-80E4-A30DC2F709B2}" type="slidenum">
              <a:rPr lang="en-US" smtClean="0">
                <a:solidFill>
                  <a:prstClr val="white"/>
                </a:solidFill>
              </a:rPr>
              <a:pPr/>
              <a:t>‹#›</a:t>
            </a:fld>
            <a:endParaRPr lang="en-US">
              <a:solidFill>
                <a:prstClr val="white"/>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solidFill>
                  <a:prstClr val="white"/>
                </a:solidFill>
              </a:rPr>
              <a:pPr/>
              <a:t>4/23/2015</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7F5CE407-6216-4202-80E4-A30DC2F709B2}" type="slidenum">
              <a:rPr lang="en-US" smtClean="0">
                <a:solidFill>
                  <a:prstClr val="white"/>
                </a:solidFill>
              </a:rPr>
              <a:pPr/>
              <a:t>‹#›</a:t>
            </a:fld>
            <a:endParaRPr lang="en-US">
              <a:solidFill>
                <a:prstClr val="white"/>
              </a:solidFill>
            </a:endParaRPr>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solidFill>
                  <a:prstClr val="white"/>
                </a:solidFill>
              </a:rPr>
              <a:pPr/>
              <a:t>4/23/2015</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7F5CE407-6216-4202-80E4-A30DC2F709B2}" type="slidenum">
              <a:rPr lang="en-US" smtClean="0">
                <a:solidFill>
                  <a:prstClr val="white"/>
                </a:solidFill>
              </a:rPr>
              <a:pPr/>
              <a:t>‹#›</a:t>
            </a:fld>
            <a:endParaRPr lang="en-US">
              <a:solidFill>
                <a:prstClr val="white"/>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solidFill>
                  <a:prstClr val="white"/>
                </a:solidFill>
              </a:rPr>
              <a:pPr/>
              <a:t>4/23/2015</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7F5CE407-6216-4202-80E4-A30DC2F709B2}" type="slidenum">
              <a:rPr lang="en-US" smtClean="0">
                <a:solidFill>
                  <a:prstClr val="white"/>
                </a:solidFill>
              </a:rPr>
              <a:pPr/>
              <a:t>‹#›</a:t>
            </a:fld>
            <a:endParaRPr lang="en-US">
              <a:solidFill>
                <a:prstClr val="white"/>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66800" y="838200"/>
            <a:ext cx="7772400" cy="5378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1066800" y="6413500"/>
            <a:ext cx="1905000" cy="457200"/>
          </a:xfrm>
        </p:spPr>
        <p:txBody>
          <a:bodyPr/>
          <a:lstStyle>
            <a:lvl1pPr>
              <a:defRPr/>
            </a:lvl1pPr>
          </a:lstStyle>
          <a:p>
            <a:pPr>
              <a:defRPr/>
            </a:pPr>
            <a:fld id="{08ED10EE-41B2-48D4-BDF2-5F0DE1004738}" type="datetime1">
              <a:rPr lang="en-US" smtClean="0"/>
              <a:pPr>
                <a:defRPr/>
              </a:pPr>
              <a:t>4/23/2015</a:t>
            </a:fld>
            <a:endParaRPr lang="en-US"/>
          </a:p>
        </p:txBody>
      </p:sp>
      <p:sp>
        <p:nvSpPr>
          <p:cNvPr id="4" name="Footer Placeholder 3"/>
          <p:cNvSpPr>
            <a:spLocks noGrp="1"/>
          </p:cNvSpPr>
          <p:nvPr>
            <p:ph type="ftr" sz="quarter" idx="11"/>
          </p:nvPr>
        </p:nvSpPr>
        <p:spPr>
          <a:xfrm>
            <a:off x="3429000" y="6413500"/>
            <a:ext cx="2895600" cy="45720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8229600" y="6413500"/>
            <a:ext cx="914400" cy="457200"/>
          </a:xfrm>
        </p:spPr>
        <p:txBody>
          <a:bodyPr/>
          <a:lstStyle>
            <a:lvl1pPr>
              <a:defRPr/>
            </a:lvl1pPr>
          </a:lstStyle>
          <a:p>
            <a:pPr>
              <a:defRPr/>
            </a:pPr>
            <a:fld id="{C932FC4E-046B-4D65-826A-CE3C6AD33E05}" type="slidenum">
              <a:rPr lang="en-US"/>
              <a:pPr>
                <a:defRPr/>
              </a:pPr>
              <a:t>‹#›</a:t>
            </a:fld>
            <a:endParaRPr lang="en-US" sz="1050"/>
          </a:p>
        </p:txBody>
      </p:sp>
    </p:spTree>
    <p:extLst>
      <p:ext uri="{BB962C8B-B14F-4D97-AF65-F5344CB8AC3E}">
        <p14:creationId xmlns="" xmlns:p14="http://schemas.microsoft.com/office/powerpoint/2010/main" val="3791923726"/>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FD4DA0F-F133-4257-9E26-CFA086532E4D}" type="datetimeFigureOut">
              <a:rPr lang="en-US"/>
              <a:pPr>
                <a:defRPr/>
              </a:pPr>
              <a:t>4/23/2015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5FDA885-CBE1-4C46-93B8-7F16384DFECC}" type="slidenum">
              <a:rPr lang="en-US" altLang="en-US"/>
              <a:pPr>
                <a:defRPr/>
              </a:pPr>
              <a:t>‹#›</a:t>
            </a:fld>
            <a:endParaRPr lang="en-US" altLang="en-US"/>
          </a:p>
        </p:txBody>
      </p:sp>
    </p:spTree>
    <p:extLst>
      <p:ext uri="{BB962C8B-B14F-4D97-AF65-F5344CB8AC3E}">
        <p14:creationId xmlns="" xmlns:p14="http://schemas.microsoft.com/office/powerpoint/2010/main" val="39825155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11ED6EE-2435-46EA-A3E0-6C40089F4AC0}" type="datetimeFigureOut">
              <a:rPr lang="en-US"/>
              <a:pPr>
                <a:defRPr/>
              </a:pPr>
              <a:t>4/23/2015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441A25-8FEB-4C37-9841-2F2FA28A05D4}" type="slidenum">
              <a:rPr lang="en-US" altLang="en-US"/>
              <a:pPr>
                <a:defRPr/>
              </a:pPr>
              <a:t>‹#›</a:t>
            </a:fld>
            <a:endParaRPr lang="en-US" altLang="en-US"/>
          </a:p>
        </p:txBody>
      </p:sp>
    </p:spTree>
    <p:extLst>
      <p:ext uri="{BB962C8B-B14F-4D97-AF65-F5344CB8AC3E}">
        <p14:creationId xmlns="" xmlns:p14="http://schemas.microsoft.com/office/powerpoint/2010/main" val="21210997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67EDFBB-9EE4-45AE-A8F4-7875EAC46A4E}" type="datetimeFigureOut">
              <a:rPr lang="en-US"/>
              <a:pPr>
                <a:defRPr/>
              </a:pPr>
              <a:t>4/23/2015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A7EA67A-34B7-4E35-A43E-EA6499D170C3}" type="slidenum">
              <a:rPr lang="en-US" altLang="en-US"/>
              <a:pPr>
                <a:defRPr/>
              </a:pPr>
              <a:t>‹#›</a:t>
            </a:fld>
            <a:endParaRPr lang="en-US" altLang="en-US"/>
          </a:p>
        </p:txBody>
      </p:sp>
    </p:spTree>
    <p:extLst>
      <p:ext uri="{BB962C8B-B14F-4D97-AF65-F5344CB8AC3E}">
        <p14:creationId xmlns="" xmlns:p14="http://schemas.microsoft.com/office/powerpoint/2010/main" val="16880855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D9B74B0-B5C7-4304-A9F7-92459837B000}" type="datetimeFigureOut">
              <a:rPr lang="en-US"/>
              <a:pPr>
                <a:defRPr/>
              </a:pPr>
              <a:t>4/23/2015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DE1F17D-93B6-45D5-BBEC-CAEFB0B4C5BB}" type="slidenum">
              <a:rPr lang="en-US" altLang="en-US"/>
              <a:pPr>
                <a:defRPr/>
              </a:pPr>
              <a:t>‹#›</a:t>
            </a:fld>
            <a:endParaRPr lang="en-US" altLang="en-US"/>
          </a:p>
        </p:txBody>
      </p:sp>
    </p:spTree>
    <p:extLst>
      <p:ext uri="{BB962C8B-B14F-4D97-AF65-F5344CB8AC3E}">
        <p14:creationId xmlns="" xmlns:p14="http://schemas.microsoft.com/office/powerpoint/2010/main" val="644636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8D9D31E-E096-43E6-89DE-F60E787FBFB2}" type="datetimeFigureOut">
              <a:rPr lang="en-US"/>
              <a:pPr>
                <a:defRPr/>
              </a:pPr>
              <a:t>4/23/2015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82B2CAB-0FC7-4630-9D19-6462FB4C5DD6}" type="slidenum">
              <a:rPr lang="en-US" altLang="en-US"/>
              <a:pPr>
                <a:defRPr/>
              </a:pPr>
              <a:t>‹#›</a:t>
            </a:fld>
            <a:endParaRPr lang="en-US" altLang="en-US"/>
          </a:p>
        </p:txBody>
      </p:sp>
    </p:spTree>
    <p:extLst>
      <p:ext uri="{BB962C8B-B14F-4D97-AF65-F5344CB8AC3E}">
        <p14:creationId xmlns="" xmlns:p14="http://schemas.microsoft.com/office/powerpoint/2010/main" val="42135707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45B0F26-1706-4A38-B568-82143CD4CF05}" type="datetimeFigureOut">
              <a:rPr lang="en-US"/>
              <a:pPr>
                <a:defRPr/>
              </a:pPr>
              <a:t>4/23/2015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FA45D49-E4B9-4436-8BF2-DC62FE6814AA}" type="slidenum">
              <a:rPr lang="en-US" altLang="en-US"/>
              <a:pPr>
                <a:defRPr/>
              </a:pPr>
              <a:t>‹#›</a:t>
            </a:fld>
            <a:endParaRPr lang="en-US" altLang="en-US"/>
          </a:p>
        </p:txBody>
      </p:sp>
    </p:spTree>
    <p:extLst>
      <p:ext uri="{BB962C8B-B14F-4D97-AF65-F5344CB8AC3E}">
        <p14:creationId xmlns="" xmlns:p14="http://schemas.microsoft.com/office/powerpoint/2010/main" val="25209495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AD9A3B3-1329-4488-81B8-27755EFC4EAD}" type="datetimeFigureOut">
              <a:rPr lang="en-US"/>
              <a:pPr>
                <a:defRPr/>
              </a:pPr>
              <a:t>4/23/2015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E2EEFE4-CAEC-49DE-8996-AA0F1EDEE77E}" type="slidenum">
              <a:rPr lang="en-US" altLang="en-US"/>
              <a:pPr>
                <a:defRPr/>
              </a:pPr>
              <a:t>‹#›</a:t>
            </a:fld>
            <a:endParaRPr lang="en-US" altLang="en-US"/>
          </a:p>
        </p:txBody>
      </p:sp>
    </p:spTree>
    <p:extLst>
      <p:ext uri="{BB962C8B-B14F-4D97-AF65-F5344CB8AC3E}">
        <p14:creationId xmlns="" xmlns:p14="http://schemas.microsoft.com/office/powerpoint/2010/main" val="2244551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fld id="{DA7B1693-9B9F-4B6D-A7FF-408D8B0C8A60}" type="datetimeFigureOut">
              <a:rPr lang="en-US"/>
              <a:pPr>
                <a:defRPr/>
              </a:pPr>
              <a:t>4/23/2015</a:t>
            </a:fld>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B36F3BFD-B879-4735-A190-7D350A679D82}" type="slidenum">
              <a:rPr lang="en-US" altLang="en-US"/>
              <a:pPr>
                <a:defRPr/>
              </a:pPr>
              <a:t>‹#›</a:t>
            </a:fld>
            <a:endParaRPr lang="en-US" altLang="en-US"/>
          </a:p>
        </p:txBody>
      </p:sp>
    </p:spTree>
    <p:extLst>
      <p:ext uri="{BB962C8B-B14F-4D97-AF65-F5344CB8AC3E}">
        <p14:creationId xmlns="" xmlns:p14="http://schemas.microsoft.com/office/powerpoint/2010/main" val="32060598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48B48E5-6140-4F72-932B-BB7E4B558085}" type="datetimeFigureOut">
              <a:rPr lang="en-US"/>
              <a:pPr>
                <a:defRPr/>
              </a:pPr>
              <a:t>4/23/2015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E3FC67B-3685-403D-842F-430DCD6DF5DB}" type="slidenum">
              <a:rPr lang="en-US" altLang="en-US"/>
              <a:pPr>
                <a:defRPr/>
              </a:pPr>
              <a:t>‹#›</a:t>
            </a:fld>
            <a:endParaRPr lang="en-US" altLang="en-US"/>
          </a:p>
        </p:txBody>
      </p:sp>
    </p:spTree>
    <p:extLst>
      <p:ext uri="{BB962C8B-B14F-4D97-AF65-F5344CB8AC3E}">
        <p14:creationId xmlns="" xmlns:p14="http://schemas.microsoft.com/office/powerpoint/2010/main" val="7145656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31F12DD-8C04-4271-95A8-63417DFF46C8}" type="datetimeFigureOut">
              <a:rPr lang="en-US"/>
              <a:pPr>
                <a:defRPr/>
              </a:pPr>
              <a:t>4/23/2015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045BD53-9BED-4619-9965-8EFD6E8B5814}" type="slidenum">
              <a:rPr lang="en-US" altLang="en-US"/>
              <a:pPr>
                <a:defRPr/>
              </a:pPr>
              <a:t>‹#›</a:t>
            </a:fld>
            <a:endParaRPr lang="en-US" altLang="en-US"/>
          </a:p>
        </p:txBody>
      </p:sp>
    </p:spTree>
    <p:extLst>
      <p:ext uri="{BB962C8B-B14F-4D97-AF65-F5344CB8AC3E}">
        <p14:creationId xmlns="" xmlns:p14="http://schemas.microsoft.com/office/powerpoint/2010/main" val="38333690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1371271-8556-416C-8701-DEC883EF8D88}" type="datetimeFigureOut">
              <a:rPr lang="en-US"/>
              <a:pPr>
                <a:defRPr/>
              </a:pPr>
              <a:t>4/23/2015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A8079F4-683F-4960-873E-4414724F0F84}" type="slidenum">
              <a:rPr lang="en-US" altLang="en-US"/>
              <a:pPr>
                <a:defRPr/>
              </a:pPr>
              <a:t>‹#›</a:t>
            </a:fld>
            <a:endParaRPr lang="en-US" altLang="en-US"/>
          </a:p>
        </p:txBody>
      </p:sp>
    </p:spTree>
    <p:extLst>
      <p:ext uri="{BB962C8B-B14F-4D97-AF65-F5344CB8AC3E}">
        <p14:creationId xmlns="" xmlns:p14="http://schemas.microsoft.com/office/powerpoint/2010/main" val="17967295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D5ECEDE-E36C-469C-A73F-3D2D83031597}" type="datetimeFigureOut">
              <a:rPr lang="en-US"/>
              <a:pPr>
                <a:defRPr/>
              </a:pPr>
              <a:t>4/23/2015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F69421A-C9D4-45F9-BE11-96ECE80F2340}" type="slidenum">
              <a:rPr lang="en-US" altLang="en-US"/>
              <a:pPr>
                <a:defRPr/>
              </a:pPr>
              <a:t>‹#›</a:t>
            </a:fld>
            <a:endParaRPr lang="en-US" altLang="en-US"/>
          </a:p>
        </p:txBody>
      </p:sp>
    </p:spTree>
    <p:extLst>
      <p:ext uri="{BB962C8B-B14F-4D97-AF65-F5344CB8AC3E}">
        <p14:creationId xmlns="" xmlns:p14="http://schemas.microsoft.com/office/powerpoint/2010/main" val="29178825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cxnSp>
        <p:nvCxnSpPr>
          <p:cNvPr id="4" name="Straight Connector 7"/>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12"/>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13"/>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eaLnBrk="1" hangingPunct="1">
              <a:defRPr/>
            </a:pPr>
            <a:endParaRPr lang="en-US" sz="1800" b="0">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fld id="{7BDD3A73-77FD-471A-B6BE-E5B9A4FD8EE0}" type="datetimeFigureOut">
              <a:rPr lang="en-US">
                <a:solidFill>
                  <a:srgbClr val="FEFAC9"/>
                </a:solidFill>
              </a:rPr>
              <a:pPr>
                <a:defRPr/>
              </a:pPr>
              <a:t>4/23/2015</a:t>
            </a:fld>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29F025E-3084-4152-B841-6273A8A5C42F}" type="slidenum">
              <a:rPr lang="en-US" altLang="en-US">
                <a:solidFill>
                  <a:srgbClr val="FEFAC9"/>
                </a:solidFill>
              </a:rPr>
              <a:pPr>
                <a:defRPr/>
              </a:pPr>
              <a:t>‹#›</a:t>
            </a:fld>
            <a:endParaRPr lang="en-US" alt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 xmlns:p14="http://schemas.microsoft.com/office/powerpoint/2010/main" val="22251510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fld id="{E8263035-F654-4163-8D90-B0ECA944B451}" type="datetimeFigureOut">
              <a:rPr lang="en-US">
                <a:solidFill>
                  <a:srgbClr val="FEFAC9"/>
                </a:solidFill>
              </a:rPr>
              <a:pPr>
                <a:defRPr/>
              </a:pPr>
              <a:t>4/23/2015</a:t>
            </a:fld>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DA0A32ED-55C9-4728-BBC6-FD1884C44853}" type="slidenum">
              <a:rPr lang="en-US" altLang="en-US">
                <a:solidFill>
                  <a:srgbClr val="FEFAC9"/>
                </a:solidFill>
              </a:rPr>
              <a:pPr>
                <a:defRPr/>
              </a:pPr>
              <a:t>‹#›</a:t>
            </a:fld>
            <a:endParaRPr lang="en-US" altLang="en-US">
              <a:solidFill>
                <a:srgbClr val="FEFAC9"/>
              </a:solidFill>
            </a:endParaRPr>
          </a:p>
        </p:txBody>
      </p:sp>
    </p:spTree>
    <p:extLst>
      <p:ext uri="{BB962C8B-B14F-4D97-AF65-F5344CB8AC3E}">
        <p14:creationId xmlns="" xmlns:p14="http://schemas.microsoft.com/office/powerpoint/2010/main" val="33365976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A30789A-E06A-4258-A70E-C43624F7C1C1}" type="datetimeFigureOut">
              <a:rPr lang="en-US">
                <a:solidFill>
                  <a:srgbClr val="FEFAC9"/>
                </a:solidFill>
              </a:rPr>
              <a:pPr>
                <a:defRPr/>
              </a:pPr>
              <a:t>4/23/2015</a:t>
            </a:fld>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24FEF743-6CB1-4C50-BA04-B03E3B7D17EF}" type="slidenum">
              <a:rPr lang="en-US" altLang="en-US">
                <a:solidFill>
                  <a:srgbClr val="FEFAC9"/>
                </a:solidFill>
              </a:rPr>
              <a:pPr>
                <a:defRPr/>
              </a:pPr>
              <a:t>‹#›</a:t>
            </a:fld>
            <a:endParaRPr lang="en-US" altLang="en-US">
              <a:solidFill>
                <a:srgbClr val="FEFAC9"/>
              </a:solidFill>
            </a:endParaRPr>
          </a:p>
        </p:txBody>
      </p:sp>
    </p:spTree>
    <p:extLst>
      <p:ext uri="{BB962C8B-B14F-4D97-AF65-F5344CB8AC3E}">
        <p14:creationId xmlns="" xmlns:p14="http://schemas.microsoft.com/office/powerpoint/2010/main" val="12745016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fld id="{4F328308-B6A2-4666-BB3B-3B5D53D3BD32}" type="datetimeFigureOut">
              <a:rPr lang="en-US">
                <a:solidFill>
                  <a:srgbClr val="FEFAC9"/>
                </a:solidFill>
              </a:rPr>
              <a:pPr>
                <a:defRPr/>
              </a:pPr>
              <a:t>4/23/2015</a:t>
            </a:fld>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6D4C4468-82B1-4054-895A-8C703E635F58}" type="slidenum">
              <a:rPr lang="en-US" altLang="en-US">
                <a:solidFill>
                  <a:srgbClr val="FEFAC9"/>
                </a:solidFill>
              </a:rPr>
              <a:pPr>
                <a:defRPr/>
              </a:pPr>
              <a:t>‹#›</a:t>
            </a:fld>
            <a:endParaRPr lang="en-US" altLang="en-US">
              <a:solidFill>
                <a:srgbClr val="FEFAC9"/>
              </a:solidFill>
            </a:endParaRPr>
          </a:p>
        </p:txBody>
      </p:sp>
    </p:spTree>
    <p:extLst>
      <p:ext uri="{BB962C8B-B14F-4D97-AF65-F5344CB8AC3E}">
        <p14:creationId xmlns="" xmlns:p14="http://schemas.microsoft.com/office/powerpoint/2010/main" val="34667094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cxnSp>
        <p:nvCxnSpPr>
          <p:cNvPr id="7" name="Straight Connector 9"/>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16"/>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45A1D7BE-15E6-4466-8DFB-F386BC57F890}" type="slidenum">
              <a:rPr lang="en-US" altLang="en-US">
                <a:solidFill>
                  <a:srgbClr val="FEFAC9"/>
                </a:solidFill>
              </a:rPr>
              <a:pPr>
                <a:defRPr/>
              </a:pPr>
              <a:t>‹#›</a:t>
            </a:fld>
            <a:endParaRPr lang="en-US" alt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fld id="{94D95FD6-C982-44C2-95EC-B4CEF559A2F9}" type="datetimeFigureOut">
              <a:rPr lang="en-US">
                <a:solidFill>
                  <a:srgbClr val="FEFAC9"/>
                </a:solidFill>
              </a:rPr>
              <a:pPr>
                <a:defRPr/>
              </a:pPr>
              <a:t>4/23/2015</a:t>
            </a:fld>
            <a:endParaRPr lang="en-US">
              <a:solidFill>
                <a:srgbClr val="FEFAC9"/>
              </a:solidFill>
            </a:endParaRPr>
          </a:p>
        </p:txBody>
      </p:sp>
    </p:spTree>
    <p:extLst>
      <p:ext uri="{BB962C8B-B14F-4D97-AF65-F5344CB8AC3E}">
        <p14:creationId xmlns="" xmlns:p14="http://schemas.microsoft.com/office/powerpoint/2010/main" val="6021332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fld id="{DCC63E43-E663-41D2-8F3D-8E9D5E2D417C}" type="datetimeFigureOut">
              <a:rPr lang="en-US">
                <a:solidFill>
                  <a:srgbClr val="FEFAC9"/>
                </a:solidFill>
              </a:rPr>
              <a:pPr>
                <a:defRPr/>
              </a:pPr>
              <a:t>4/23/2015</a:t>
            </a:fld>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8802266-1837-4461-A79D-6EFDBAE55358}" type="slidenum">
              <a:rPr lang="en-US" altLang="en-US">
                <a:solidFill>
                  <a:srgbClr val="FEFAC9"/>
                </a:solidFill>
              </a:rPr>
              <a:pPr>
                <a:defRPr/>
              </a:pPr>
              <a:t>‹#›</a:t>
            </a:fld>
            <a:endParaRPr lang="en-US" altLang="en-US">
              <a:solidFill>
                <a:srgbClr val="FEFAC9"/>
              </a:solidFill>
            </a:endParaRPr>
          </a:p>
        </p:txBody>
      </p:sp>
    </p:spTree>
    <p:extLst>
      <p:ext uri="{BB962C8B-B14F-4D97-AF65-F5344CB8AC3E}">
        <p14:creationId xmlns="" xmlns:p14="http://schemas.microsoft.com/office/powerpoint/2010/main" val="3623908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20FAE34-1C72-4B8C-B1E2-EE61E0BFC6A5}" type="datetimeFigureOut">
              <a:rPr lang="en-US"/>
              <a:pPr>
                <a:defRPr/>
              </a:pPr>
              <a:t>4/23/2015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DD4AFEA-E3BC-4F3A-ADAA-2A45142F939F}" type="slidenum">
              <a:rPr lang="en-US" altLang="en-US"/>
              <a:pPr>
                <a:defRPr/>
              </a:pPr>
              <a:t>‹#›</a:t>
            </a:fld>
            <a:endParaRPr lang="en-US" altLang="en-US"/>
          </a:p>
        </p:txBody>
      </p:sp>
    </p:spTree>
    <p:extLst>
      <p:ext uri="{BB962C8B-B14F-4D97-AF65-F5344CB8AC3E}">
        <p14:creationId xmlns="" xmlns:p14="http://schemas.microsoft.com/office/powerpoint/2010/main" val="13093267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fld id="{60540AE2-5DB4-488B-8ED5-140BB34FD7EC}" type="datetimeFigureOut">
              <a:rPr lang="en-US">
                <a:solidFill>
                  <a:srgbClr val="FEFAC9"/>
                </a:solidFill>
              </a:rPr>
              <a:pPr>
                <a:defRPr/>
              </a:pPr>
              <a:t>4/23/2015</a:t>
            </a:fld>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D8C15079-4250-49C1-801F-23374D8A54E3}" type="slidenum">
              <a:rPr lang="en-US" altLang="en-US">
                <a:solidFill>
                  <a:srgbClr val="FEFAC9"/>
                </a:solidFill>
              </a:rPr>
              <a:pPr>
                <a:defRPr/>
              </a:pPr>
              <a:t>‹#›</a:t>
            </a:fld>
            <a:endParaRPr lang="en-US" altLang="en-US">
              <a:solidFill>
                <a:srgbClr val="FEFAC9"/>
              </a:solidFill>
            </a:endParaRPr>
          </a:p>
        </p:txBody>
      </p:sp>
    </p:spTree>
    <p:extLst>
      <p:ext uri="{BB962C8B-B14F-4D97-AF65-F5344CB8AC3E}">
        <p14:creationId xmlns="" xmlns:p14="http://schemas.microsoft.com/office/powerpoint/2010/main" val="9919182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fld id="{5EF5DA13-FE11-4855-B112-0ACAE4DBBE20}" type="datetimeFigureOut">
              <a:rPr lang="en-US">
                <a:solidFill>
                  <a:srgbClr val="FEFAC9"/>
                </a:solidFill>
              </a:rPr>
              <a:pPr>
                <a:defRPr/>
              </a:pPr>
              <a:t>4/23/2015</a:t>
            </a:fld>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C3FCF0F-7375-4C4F-92B8-9130B6924222}" type="slidenum">
              <a:rPr lang="en-US" altLang="en-US">
                <a:solidFill>
                  <a:srgbClr val="FEFAC9"/>
                </a:solidFill>
              </a:rPr>
              <a:pPr>
                <a:defRPr/>
              </a:pPr>
              <a:t>‹#›</a:t>
            </a:fld>
            <a:endParaRPr lang="en-US" altLang="en-US">
              <a:solidFill>
                <a:srgbClr val="FEFAC9"/>
              </a:solidFill>
            </a:endParaRPr>
          </a:p>
        </p:txBody>
      </p:sp>
    </p:spTree>
    <p:extLst>
      <p:ext uri="{BB962C8B-B14F-4D97-AF65-F5344CB8AC3E}">
        <p14:creationId xmlns="" xmlns:p14="http://schemas.microsoft.com/office/powerpoint/2010/main" val="22274186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fld id="{A1661992-22CE-43D0-B7EF-CCD5D0A73CF0}" type="datetimeFigureOut">
              <a:rPr lang="en-US">
                <a:solidFill>
                  <a:srgbClr val="FEFAC9"/>
                </a:solidFill>
              </a:rPr>
              <a:pPr>
                <a:defRPr/>
              </a:pPr>
              <a:t>4/23/2015</a:t>
            </a:fld>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3C88696-669A-4333-85B8-431A39B61917}" type="slidenum">
              <a:rPr lang="en-US" altLang="en-US">
                <a:solidFill>
                  <a:srgbClr val="FEFAC9"/>
                </a:solidFill>
              </a:rPr>
              <a:pPr>
                <a:defRPr/>
              </a:pPr>
              <a:t>‹#›</a:t>
            </a:fld>
            <a:endParaRPr lang="en-US" altLang="en-US">
              <a:solidFill>
                <a:srgbClr val="FEFAC9"/>
              </a:solidFill>
            </a:endParaRPr>
          </a:p>
        </p:txBody>
      </p:sp>
    </p:spTree>
    <p:extLst>
      <p:ext uri="{BB962C8B-B14F-4D97-AF65-F5344CB8AC3E}">
        <p14:creationId xmlns="" xmlns:p14="http://schemas.microsoft.com/office/powerpoint/2010/main" val="28183933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EF45C3B8-FC96-416F-8525-55F02AB855A1}" type="datetimeFigureOut">
              <a:rPr lang="en-US">
                <a:solidFill>
                  <a:srgbClr val="FEFAC9"/>
                </a:solidFill>
              </a:rPr>
              <a:pPr>
                <a:defRPr/>
              </a:pPr>
              <a:t>4/23/2015</a:t>
            </a:fld>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DEA4C2E-5B60-4FA7-BA00-E387435B3608}" type="slidenum">
              <a:rPr lang="en-US" altLang="en-US">
                <a:solidFill>
                  <a:srgbClr val="FEFAC9"/>
                </a:solidFill>
              </a:rPr>
              <a:pPr>
                <a:defRPr/>
              </a:pPr>
              <a:t>‹#›</a:t>
            </a:fld>
            <a:endParaRPr lang="en-US" altLang="en-US">
              <a:solidFill>
                <a:srgbClr val="FEFAC9"/>
              </a:solidFill>
            </a:endParaRPr>
          </a:p>
        </p:txBody>
      </p:sp>
    </p:spTree>
    <p:extLst>
      <p:ext uri="{BB962C8B-B14F-4D97-AF65-F5344CB8AC3E}">
        <p14:creationId xmlns="" xmlns:p14="http://schemas.microsoft.com/office/powerpoint/2010/main" val="5545015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24FDEE0E-FED1-4131-880A-6F1A61251395}" type="datetimeFigureOut">
              <a:rPr lang="en-US">
                <a:solidFill>
                  <a:srgbClr val="FEFAC9"/>
                </a:solidFill>
              </a:rPr>
              <a:pPr>
                <a:defRPr/>
              </a:pPr>
              <a:t>4/23/2015</a:t>
            </a:fld>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B38233E-364A-47E7-B8FD-2D482696928A}" type="slidenum">
              <a:rPr lang="en-US" altLang="en-US">
                <a:solidFill>
                  <a:srgbClr val="FEFAC9"/>
                </a:solidFill>
              </a:rPr>
              <a:pPr>
                <a:defRPr/>
              </a:pPr>
              <a:t>‹#›</a:t>
            </a:fld>
            <a:endParaRPr lang="en-US" altLang="en-US">
              <a:solidFill>
                <a:srgbClr val="FEFAC9"/>
              </a:solidFill>
            </a:endParaRPr>
          </a:p>
        </p:txBody>
      </p:sp>
    </p:spTree>
    <p:extLst>
      <p:ext uri="{BB962C8B-B14F-4D97-AF65-F5344CB8AC3E}">
        <p14:creationId xmlns="" xmlns:p14="http://schemas.microsoft.com/office/powerpoint/2010/main" val="19872424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cxnSp>
        <p:nvCxnSpPr>
          <p:cNvPr id="4" name="Straight Connector 7"/>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12"/>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13"/>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eaLnBrk="1" hangingPunct="1">
              <a:defRPr/>
            </a:pPr>
            <a:endParaRPr lang="en-US" sz="1800" b="0">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fld id="{7BDD3A73-77FD-471A-B6BE-E5B9A4FD8EE0}" type="datetimeFigureOut">
              <a:rPr lang="en-US">
                <a:solidFill>
                  <a:srgbClr val="FEFAC9"/>
                </a:solidFill>
              </a:rPr>
              <a:pPr>
                <a:defRPr/>
              </a:pPr>
              <a:t>4/23/2015</a:t>
            </a:fld>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29F025E-3084-4152-B841-6273A8A5C42F}" type="slidenum">
              <a:rPr lang="en-US" altLang="en-US">
                <a:solidFill>
                  <a:srgbClr val="FEFAC9"/>
                </a:solidFill>
              </a:rPr>
              <a:pPr>
                <a:defRPr/>
              </a:pPr>
              <a:t>‹#›</a:t>
            </a:fld>
            <a:endParaRPr lang="en-US" alt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 xmlns:p14="http://schemas.microsoft.com/office/powerpoint/2010/main" val="37640329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fld id="{E8263035-F654-4163-8D90-B0ECA944B451}" type="datetimeFigureOut">
              <a:rPr lang="en-US">
                <a:solidFill>
                  <a:srgbClr val="FEFAC9"/>
                </a:solidFill>
              </a:rPr>
              <a:pPr>
                <a:defRPr/>
              </a:pPr>
              <a:t>4/23/2015</a:t>
            </a:fld>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DA0A32ED-55C9-4728-BBC6-FD1884C44853}" type="slidenum">
              <a:rPr lang="en-US" altLang="en-US">
                <a:solidFill>
                  <a:srgbClr val="FEFAC9"/>
                </a:solidFill>
              </a:rPr>
              <a:pPr>
                <a:defRPr/>
              </a:pPr>
              <a:t>‹#›</a:t>
            </a:fld>
            <a:endParaRPr lang="en-US" altLang="en-US">
              <a:solidFill>
                <a:srgbClr val="FEFAC9"/>
              </a:solidFill>
            </a:endParaRPr>
          </a:p>
        </p:txBody>
      </p:sp>
    </p:spTree>
    <p:extLst>
      <p:ext uri="{BB962C8B-B14F-4D97-AF65-F5344CB8AC3E}">
        <p14:creationId xmlns="" xmlns:p14="http://schemas.microsoft.com/office/powerpoint/2010/main" val="34060012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A30789A-E06A-4258-A70E-C43624F7C1C1}" type="datetimeFigureOut">
              <a:rPr lang="en-US">
                <a:solidFill>
                  <a:srgbClr val="FEFAC9"/>
                </a:solidFill>
              </a:rPr>
              <a:pPr>
                <a:defRPr/>
              </a:pPr>
              <a:t>4/23/2015</a:t>
            </a:fld>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24FEF743-6CB1-4C50-BA04-B03E3B7D17EF}" type="slidenum">
              <a:rPr lang="en-US" altLang="en-US">
                <a:solidFill>
                  <a:srgbClr val="FEFAC9"/>
                </a:solidFill>
              </a:rPr>
              <a:pPr>
                <a:defRPr/>
              </a:pPr>
              <a:t>‹#›</a:t>
            </a:fld>
            <a:endParaRPr lang="en-US" altLang="en-US">
              <a:solidFill>
                <a:srgbClr val="FEFAC9"/>
              </a:solidFill>
            </a:endParaRPr>
          </a:p>
        </p:txBody>
      </p:sp>
    </p:spTree>
    <p:extLst>
      <p:ext uri="{BB962C8B-B14F-4D97-AF65-F5344CB8AC3E}">
        <p14:creationId xmlns="" xmlns:p14="http://schemas.microsoft.com/office/powerpoint/2010/main" val="37218889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fld id="{4F328308-B6A2-4666-BB3B-3B5D53D3BD32}" type="datetimeFigureOut">
              <a:rPr lang="en-US">
                <a:solidFill>
                  <a:srgbClr val="FEFAC9"/>
                </a:solidFill>
              </a:rPr>
              <a:pPr>
                <a:defRPr/>
              </a:pPr>
              <a:t>4/23/2015</a:t>
            </a:fld>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6D4C4468-82B1-4054-895A-8C703E635F58}" type="slidenum">
              <a:rPr lang="en-US" altLang="en-US">
                <a:solidFill>
                  <a:srgbClr val="FEFAC9"/>
                </a:solidFill>
              </a:rPr>
              <a:pPr>
                <a:defRPr/>
              </a:pPr>
              <a:t>‹#›</a:t>
            </a:fld>
            <a:endParaRPr lang="en-US" altLang="en-US">
              <a:solidFill>
                <a:srgbClr val="FEFAC9"/>
              </a:solidFill>
            </a:endParaRPr>
          </a:p>
        </p:txBody>
      </p:sp>
    </p:spTree>
    <p:extLst>
      <p:ext uri="{BB962C8B-B14F-4D97-AF65-F5344CB8AC3E}">
        <p14:creationId xmlns="" xmlns:p14="http://schemas.microsoft.com/office/powerpoint/2010/main" val="28127263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cxnSp>
        <p:nvCxnSpPr>
          <p:cNvPr id="7" name="Straight Connector 9"/>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16"/>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45A1D7BE-15E6-4466-8DFB-F386BC57F890}" type="slidenum">
              <a:rPr lang="en-US" altLang="en-US">
                <a:solidFill>
                  <a:srgbClr val="FEFAC9"/>
                </a:solidFill>
              </a:rPr>
              <a:pPr>
                <a:defRPr/>
              </a:pPr>
              <a:t>‹#›</a:t>
            </a:fld>
            <a:endParaRPr lang="en-US" alt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fld id="{94D95FD6-C982-44C2-95EC-B4CEF559A2F9}" type="datetimeFigureOut">
              <a:rPr lang="en-US">
                <a:solidFill>
                  <a:srgbClr val="FEFAC9"/>
                </a:solidFill>
              </a:rPr>
              <a:pPr>
                <a:defRPr/>
              </a:pPr>
              <a:t>4/23/2015</a:t>
            </a:fld>
            <a:endParaRPr lang="en-US">
              <a:solidFill>
                <a:srgbClr val="FEFAC9"/>
              </a:solidFill>
            </a:endParaRPr>
          </a:p>
        </p:txBody>
      </p:sp>
    </p:spTree>
    <p:extLst>
      <p:ext uri="{BB962C8B-B14F-4D97-AF65-F5344CB8AC3E}">
        <p14:creationId xmlns="" xmlns:p14="http://schemas.microsoft.com/office/powerpoint/2010/main" val="471870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fld id="{5561DE1D-24AF-48B8-9D15-197323D5A413}" type="datetimeFigureOut">
              <a:rPr lang="en-US"/>
              <a:pPr>
                <a:defRPr/>
              </a:pPr>
              <a:t>4/23/2015</a:t>
            </a:fld>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758CE05A-A5D1-4942-B1CD-1A9373F7B317}" type="slidenum">
              <a:rPr lang="en-US" altLang="en-US"/>
              <a:pPr>
                <a:defRPr/>
              </a:pPr>
              <a:t>‹#›</a:t>
            </a:fld>
            <a:endParaRPr lang="en-US" altLang="en-US"/>
          </a:p>
        </p:txBody>
      </p:sp>
    </p:spTree>
    <p:extLst>
      <p:ext uri="{BB962C8B-B14F-4D97-AF65-F5344CB8AC3E}">
        <p14:creationId xmlns="" xmlns:p14="http://schemas.microsoft.com/office/powerpoint/2010/main" val="27114404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fld id="{DCC63E43-E663-41D2-8F3D-8E9D5E2D417C}" type="datetimeFigureOut">
              <a:rPr lang="en-US">
                <a:solidFill>
                  <a:srgbClr val="FEFAC9"/>
                </a:solidFill>
              </a:rPr>
              <a:pPr>
                <a:defRPr/>
              </a:pPr>
              <a:t>4/23/2015</a:t>
            </a:fld>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8802266-1837-4461-A79D-6EFDBAE55358}" type="slidenum">
              <a:rPr lang="en-US" altLang="en-US">
                <a:solidFill>
                  <a:srgbClr val="FEFAC9"/>
                </a:solidFill>
              </a:rPr>
              <a:pPr>
                <a:defRPr/>
              </a:pPr>
              <a:t>‹#›</a:t>
            </a:fld>
            <a:endParaRPr lang="en-US" altLang="en-US">
              <a:solidFill>
                <a:srgbClr val="FEFAC9"/>
              </a:solidFill>
            </a:endParaRPr>
          </a:p>
        </p:txBody>
      </p:sp>
    </p:spTree>
    <p:extLst>
      <p:ext uri="{BB962C8B-B14F-4D97-AF65-F5344CB8AC3E}">
        <p14:creationId xmlns="" xmlns:p14="http://schemas.microsoft.com/office/powerpoint/2010/main" val="18760823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fld id="{60540AE2-5DB4-488B-8ED5-140BB34FD7EC}" type="datetimeFigureOut">
              <a:rPr lang="en-US">
                <a:solidFill>
                  <a:srgbClr val="FEFAC9"/>
                </a:solidFill>
              </a:rPr>
              <a:pPr>
                <a:defRPr/>
              </a:pPr>
              <a:t>4/23/2015</a:t>
            </a:fld>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D8C15079-4250-49C1-801F-23374D8A54E3}" type="slidenum">
              <a:rPr lang="en-US" altLang="en-US">
                <a:solidFill>
                  <a:srgbClr val="FEFAC9"/>
                </a:solidFill>
              </a:rPr>
              <a:pPr>
                <a:defRPr/>
              </a:pPr>
              <a:t>‹#›</a:t>
            </a:fld>
            <a:endParaRPr lang="en-US" altLang="en-US">
              <a:solidFill>
                <a:srgbClr val="FEFAC9"/>
              </a:solidFill>
            </a:endParaRPr>
          </a:p>
        </p:txBody>
      </p:sp>
    </p:spTree>
    <p:extLst>
      <p:ext uri="{BB962C8B-B14F-4D97-AF65-F5344CB8AC3E}">
        <p14:creationId xmlns="" xmlns:p14="http://schemas.microsoft.com/office/powerpoint/2010/main" val="11042890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fld id="{5EF5DA13-FE11-4855-B112-0ACAE4DBBE20}" type="datetimeFigureOut">
              <a:rPr lang="en-US">
                <a:solidFill>
                  <a:srgbClr val="FEFAC9"/>
                </a:solidFill>
              </a:rPr>
              <a:pPr>
                <a:defRPr/>
              </a:pPr>
              <a:t>4/23/2015</a:t>
            </a:fld>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C3FCF0F-7375-4C4F-92B8-9130B6924222}" type="slidenum">
              <a:rPr lang="en-US" altLang="en-US">
                <a:solidFill>
                  <a:srgbClr val="FEFAC9"/>
                </a:solidFill>
              </a:rPr>
              <a:pPr>
                <a:defRPr/>
              </a:pPr>
              <a:t>‹#›</a:t>
            </a:fld>
            <a:endParaRPr lang="en-US" altLang="en-US">
              <a:solidFill>
                <a:srgbClr val="FEFAC9"/>
              </a:solidFill>
            </a:endParaRPr>
          </a:p>
        </p:txBody>
      </p:sp>
    </p:spTree>
    <p:extLst>
      <p:ext uri="{BB962C8B-B14F-4D97-AF65-F5344CB8AC3E}">
        <p14:creationId xmlns="" xmlns:p14="http://schemas.microsoft.com/office/powerpoint/2010/main" val="36867282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fld id="{A1661992-22CE-43D0-B7EF-CCD5D0A73CF0}" type="datetimeFigureOut">
              <a:rPr lang="en-US">
                <a:solidFill>
                  <a:srgbClr val="FEFAC9"/>
                </a:solidFill>
              </a:rPr>
              <a:pPr>
                <a:defRPr/>
              </a:pPr>
              <a:t>4/23/2015</a:t>
            </a:fld>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3C88696-669A-4333-85B8-431A39B61917}" type="slidenum">
              <a:rPr lang="en-US" altLang="en-US">
                <a:solidFill>
                  <a:srgbClr val="FEFAC9"/>
                </a:solidFill>
              </a:rPr>
              <a:pPr>
                <a:defRPr/>
              </a:pPr>
              <a:t>‹#›</a:t>
            </a:fld>
            <a:endParaRPr lang="en-US" altLang="en-US">
              <a:solidFill>
                <a:srgbClr val="FEFAC9"/>
              </a:solidFill>
            </a:endParaRPr>
          </a:p>
        </p:txBody>
      </p:sp>
    </p:spTree>
    <p:extLst>
      <p:ext uri="{BB962C8B-B14F-4D97-AF65-F5344CB8AC3E}">
        <p14:creationId xmlns="" xmlns:p14="http://schemas.microsoft.com/office/powerpoint/2010/main" val="17723648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EF45C3B8-FC96-416F-8525-55F02AB855A1}" type="datetimeFigureOut">
              <a:rPr lang="en-US">
                <a:solidFill>
                  <a:srgbClr val="FEFAC9"/>
                </a:solidFill>
              </a:rPr>
              <a:pPr>
                <a:defRPr/>
              </a:pPr>
              <a:t>4/23/2015</a:t>
            </a:fld>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DEA4C2E-5B60-4FA7-BA00-E387435B3608}" type="slidenum">
              <a:rPr lang="en-US" altLang="en-US">
                <a:solidFill>
                  <a:srgbClr val="FEFAC9"/>
                </a:solidFill>
              </a:rPr>
              <a:pPr>
                <a:defRPr/>
              </a:pPr>
              <a:t>‹#›</a:t>
            </a:fld>
            <a:endParaRPr lang="en-US" altLang="en-US">
              <a:solidFill>
                <a:srgbClr val="FEFAC9"/>
              </a:solidFill>
            </a:endParaRPr>
          </a:p>
        </p:txBody>
      </p:sp>
    </p:spTree>
    <p:extLst>
      <p:ext uri="{BB962C8B-B14F-4D97-AF65-F5344CB8AC3E}">
        <p14:creationId xmlns="" xmlns:p14="http://schemas.microsoft.com/office/powerpoint/2010/main" val="35738067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24FDEE0E-FED1-4131-880A-6F1A61251395}" type="datetimeFigureOut">
              <a:rPr lang="en-US">
                <a:solidFill>
                  <a:srgbClr val="FEFAC9"/>
                </a:solidFill>
              </a:rPr>
              <a:pPr>
                <a:defRPr/>
              </a:pPr>
              <a:t>4/23/2015</a:t>
            </a:fld>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B38233E-364A-47E7-B8FD-2D482696928A}" type="slidenum">
              <a:rPr lang="en-US" altLang="en-US">
                <a:solidFill>
                  <a:srgbClr val="FEFAC9"/>
                </a:solidFill>
              </a:rPr>
              <a:pPr>
                <a:defRPr/>
              </a:pPr>
              <a:t>‹#›</a:t>
            </a:fld>
            <a:endParaRPr lang="en-US" altLang="en-US">
              <a:solidFill>
                <a:srgbClr val="FEFAC9"/>
              </a:solidFill>
            </a:endParaRPr>
          </a:p>
        </p:txBody>
      </p:sp>
    </p:spTree>
    <p:extLst>
      <p:ext uri="{BB962C8B-B14F-4D97-AF65-F5344CB8AC3E}">
        <p14:creationId xmlns="" xmlns:p14="http://schemas.microsoft.com/office/powerpoint/2010/main" val="20783331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cxnSp>
        <p:nvCxnSpPr>
          <p:cNvPr id="4" name="Straight Connector 7"/>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12"/>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13"/>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eaLnBrk="1" hangingPunct="1">
              <a:defRPr/>
            </a:pPr>
            <a:endParaRPr lang="en-US" sz="1800" b="0">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fld id="{7BDD3A73-77FD-471A-B6BE-E5B9A4FD8EE0}" type="datetimeFigureOut">
              <a:rPr lang="en-US">
                <a:solidFill>
                  <a:srgbClr val="FEFAC9"/>
                </a:solidFill>
              </a:rPr>
              <a:pPr>
                <a:defRPr/>
              </a:pPr>
              <a:t>4/23/2015</a:t>
            </a:fld>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29F025E-3084-4152-B841-6273A8A5C42F}" type="slidenum">
              <a:rPr lang="en-US" altLang="en-US">
                <a:solidFill>
                  <a:srgbClr val="FEFAC9"/>
                </a:solidFill>
              </a:rPr>
              <a:pPr>
                <a:defRPr/>
              </a:pPr>
              <a:t>‹#›</a:t>
            </a:fld>
            <a:endParaRPr lang="en-US" alt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 xmlns:p14="http://schemas.microsoft.com/office/powerpoint/2010/main" val="18630495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fld id="{E8263035-F654-4163-8D90-B0ECA944B451}" type="datetimeFigureOut">
              <a:rPr lang="en-US">
                <a:solidFill>
                  <a:srgbClr val="FEFAC9"/>
                </a:solidFill>
              </a:rPr>
              <a:pPr>
                <a:defRPr/>
              </a:pPr>
              <a:t>4/23/2015</a:t>
            </a:fld>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DA0A32ED-55C9-4728-BBC6-FD1884C44853}" type="slidenum">
              <a:rPr lang="en-US" altLang="en-US">
                <a:solidFill>
                  <a:srgbClr val="FEFAC9"/>
                </a:solidFill>
              </a:rPr>
              <a:pPr>
                <a:defRPr/>
              </a:pPr>
              <a:t>‹#›</a:t>
            </a:fld>
            <a:endParaRPr lang="en-US" altLang="en-US">
              <a:solidFill>
                <a:srgbClr val="FEFAC9"/>
              </a:solidFill>
            </a:endParaRPr>
          </a:p>
        </p:txBody>
      </p:sp>
    </p:spTree>
    <p:extLst>
      <p:ext uri="{BB962C8B-B14F-4D97-AF65-F5344CB8AC3E}">
        <p14:creationId xmlns="" xmlns:p14="http://schemas.microsoft.com/office/powerpoint/2010/main" val="31651748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A30789A-E06A-4258-A70E-C43624F7C1C1}" type="datetimeFigureOut">
              <a:rPr lang="en-US">
                <a:solidFill>
                  <a:srgbClr val="FEFAC9"/>
                </a:solidFill>
              </a:rPr>
              <a:pPr>
                <a:defRPr/>
              </a:pPr>
              <a:t>4/23/2015</a:t>
            </a:fld>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24FEF743-6CB1-4C50-BA04-B03E3B7D17EF}" type="slidenum">
              <a:rPr lang="en-US" altLang="en-US">
                <a:solidFill>
                  <a:srgbClr val="FEFAC9"/>
                </a:solidFill>
              </a:rPr>
              <a:pPr>
                <a:defRPr/>
              </a:pPr>
              <a:t>‹#›</a:t>
            </a:fld>
            <a:endParaRPr lang="en-US" altLang="en-US">
              <a:solidFill>
                <a:srgbClr val="FEFAC9"/>
              </a:solidFill>
            </a:endParaRPr>
          </a:p>
        </p:txBody>
      </p:sp>
    </p:spTree>
    <p:extLst>
      <p:ext uri="{BB962C8B-B14F-4D97-AF65-F5344CB8AC3E}">
        <p14:creationId xmlns="" xmlns:p14="http://schemas.microsoft.com/office/powerpoint/2010/main" val="21104770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fld id="{4F328308-B6A2-4666-BB3B-3B5D53D3BD32}" type="datetimeFigureOut">
              <a:rPr lang="en-US">
                <a:solidFill>
                  <a:srgbClr val="FEFAC9"/>
                </a:solidFill>
              </a:rPr>
              <a:pPr>
                <a:defRPr/>
              </a:pPr>
              <a:t>4/23/2015</a:t>
            </a:fld>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6D4C4468-82B1-4054-895A-8C703E635F58}" type="slidenum">
              <a:rPr lang="en-US" altLang="en-US">
                <a:solidFill>
                  <a:srgbClr val="FEFAC9"/>
                </a:solidFill>
              </a:rPr>
              <a:pPr>
                <a:defRPr/>
              </a:pPr>
              <a:t>‹#›</a:t>
            </a:fld>
            <a:endParaRPr lang="en-US" altLang="en-US">
              <a:solidFill>
                <a:srgbClr val="FEFAC9"/>
              </a:solidFill>
            </a:endParaRPr>
          </a:p>
        </p:txBody>
      </p:sp>
    </p:spTree>
    <p:extLst>
      <p:ext uri="{BB962C8B-B14F-4D97-AF65-F5344CB8AC3E}">
        <p14:creationId xmlns="" xmlns:p14="http://schemas.microsoft.com/office/powerpoint/2010/main" val="2399092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cxnSp>
        <p:nvCxnSpPr>
          <p:cNvPr id="7" name="Straight Connector 9"/>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16"/>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0DD2A83E-BA46-4349-AFCE-E7A8DB51BC9B}" type="slidenum">
              <a:rPr lang="en-US" altLang="en-US"/>
              <a:pPr>
                <a:defRPr/>
              </a:pPr>
              <a:t>‹#›</a:t>
            </a:fld>
            <a:endParaRPr lang="en-US" altLang="en-US"/>
          </a:p>
        </p:txBody>
      </p:sp>
      <p:sp>
        <p:nvSpPr>
          <p:cNvPr id="10" name="Footer Placeholder 7"/>
          <p:cNvSpPr>
            <a:spLocks noGrp="1"/>
          </p:cNvSpPr>
          <p:nvPr>
            <p:ph type="ftr" sz="quarter" idx="11"/>
          </p:nvPr>
        </p:nvSpPr>
        <p:spPr/>
        <p:txBody>
          <a:bodyPr/>
          <a:lstStyle>
            <a:lvl1pPr>
              <a:defRPr/>
            </a:lvl1pPr>
          </a:lstStyle>
          <a:p>
            <a:pPr>
              <a:defRPr/>
            </a:pPr>
            <a:endParaRPr lang="en-US"/>
          </a:p>
        </p:txBody>
      </p:sp>
      <p:sp>
        <p:nvSpPr>
          <p:cNvPr id="11" name="Date Placeholder 6"/>
          <p:cNvSpPr>
            <a:spLocks noGrp="1"/>
          </p:cNvSpPr>
          <p:nvPr>
            <p:ph type="dt" sz="half" idx="12"/>
          </p:nvPr>
        </p:nvSpPr>
        <p:spPr/>
        <p:txBody>
          <a:bodyPr/>
          <a:lstStyle>
            <a:lvl1pPr>
              <a:defRPr/>
            </a:lvl1pPr>
          </a:lstStyle>
          <a:p>
            <a:pPr>
              <a:defRPr/>
            </a:pPr>
            <a:fld id="{8AF1504C-B76C-4158-9660-DC8BEB3673A0}" type="datetimeFigureOut">
              <a:rPr lang="en-US"/>
              <a:pPr>
                <a:defRPr/>
              </a:pPr>
              <a:t>4/23/2015</a:t>
            </a:fld>
            <a:endParaRPr lang="en-US"/>
          </a:p>
        </p:txBody>
      </p:sp>
    </p:spTree>
    <p:extLst>
      <p:ext uri="{BB962C8B-B14F-4D97-AF65-F5344CB8AC3E}">
        <p14:creationId xmlns="" xmlns:p14="http://schemas.microsoft.com/office/powerpoint/2010/main" val="19585989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cxnSp>
        <p:nvCxnSpPr>
          <p:cNvPr id="7" name="Straight Connector 9"/>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16"/>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45A1D7BE-15E6-4466-8DFB-F386BC57F890}" type="slidenum">
              <a:rPr lang="en-US" altLang="en-US">
                <a:solidFill>
                  <a:srgbClr val="FEFAC9"/>
                </a:solidFill>
              </a:rPr>
              <a:pPr>
                <a:defRPr/>
              </a:pPr>
              <a:t>‹#›</a:t>
            </a:fld>
            <a:endParaRPr lang="en-US" alt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fld id="{94D95FD6-C982-44C2-95EC-B4CEF559A2F9}" type="datetimeFigureOut">
              <a:rPr lang="en-US">
                <a:solidFill>
                  <a:srgbClr val="FEFAC9"/>
                </a:solidFill>
              </a:rPr>
              <a:pPr>
                <a:defRPr/>
              </a:pPr>
              <a:t>4/23/2015</a:t>
            </a:fld>
            <a:endParaRPr lang="en-US">
              <a:solidFill>
                <a:srgbClr val="FEFAC9"/>
              </a:solidFill>
            </a:endParaRPr>
          </a:p>
        </p:txBody>
      </p:sp>
    </p:spTree>
    <p:extLst>
      <p:ext uri="{BB962C8B-B14F-4D97-AF65-F5344CB8AC3E}">
        <p14:creationId xmlns="" xmlns:p14="http://schemas.microsoft.com/office/powerpoint/2010/main" val="21741477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fld id="{DCC63E43-E663-41D2-8F3D-8E9D5E2D417C}" type="datetimeFigureOut">
              <a:rPr lang="en-US">
                <a:solidFill>
                  <a:srgbClr val="FEFAC9"/>
                </a:solidFill>
              </a:rPr>
              <a:pPr>
                <a:defRPr/>
              </a:pPr>
              <a:t>4/23/2015</a:t>
            </a:fld>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8802266-1837-4461-A79D-6EFDBAE55358}" type="slidenum">
              <a:rPr lang="en-US" altLang="en-US">
                <a:solidFill>
                  <a:srgbClr val="FEFAC9"/>
                </a:solidFill>
              </a:rPr>
              <a:pPr>
                <a:defRPr/>
              </a:pPr>
              <a:t>‹#›</a:t>
            </a:fld>
            <a:endParaRPr lang="en-US" altLang="en-US">
              <a:solidFill>
                <a:srgbClr val="FEFAC9"/>
              </a:solidFill>
            </a:endParaRPr>
          </a:p>
        </p:txBody>
      </p:sp>
    </p:spTree>
    <p:extLst>
      <p:ext uri="{BB962C8B-B14F-4D97-AF65-F5344CB8AC3E}">
        <p14:creationId xmlns="" xmlns:p14="http://schemas.microsoft.com/office/powerpoint/2010/main" val="32545143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fld id="{60540AE2-5DB4-488B-8ED5-140BB34FD7EC}" type="datetimeFigureOut">
              <a:rPr lang="en-US">
                <a:solidFill>
                  <a:srgbClr val="FEFAC9"/>
                </a:solidFill>
              </a:rPr>
              <a:pPr>
                <a:defRPr/>
              </a:pPr>
              <a:t>4/23/2015</a:t>
            </a:fld>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D8C15079-4250-49C1-801F-23374D8A54E3}" type="slidenum">
              <a:rPr lang="en-US" altLang="en-US">
                <a:solidFill>
                  <a:srgbClr val="FEFAC9"/>
                </a:solidFill>
              </a:rPr>
              <a:pPr>
                <a:defRPr/>
              </a:pPr>
              <a:t>‹#›</a:t>
            </a:fld>
            <a:endParaRPr lang="en-US" altLang="en-US">
              <a:solidFill>
                <a:srgbClr val="FEFAC9"/>
              </a:solidFill>
            </a:endParaRPr>
          </a:p>
        </p:txBody>
      </p:sp>
    </p:spTree>
    <p:extLst>
      <p:ext uri="{BB962C8B-B14F-4D97-AF65-F5344CB8AC3E}">
        <p14:creationId xmlns="" xmlns:p14="http://schemas.microsoft.com/office/powerpoint/2010/main" val="21539728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fld id="{5EF5DA13-FE11-4855-B112-0ACAE4DBBE20}" type="datetimeFigureOut">
              <a:rPr lang="en-US">
                <a:solidFill>
                  <a:srgbClr val="FEFAC9"/>
                </a:solidFill>
              </a:rPr>
              <a:pPr>
                <a:defRPr/>
              </a:pPr>
              <a:t>4/23/2015</a:t>
            </a:fld>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C3FCF0F-7375-4C4F-92B8-9130B6924222}" type="slidenum">
              <a:rPr lang="en-US" altLang="en-US">
                <a:solidFill>
                  <a:srgbClr val="FEFAC9"/>
                </a:solidFill>
              </a:rPr>
              <a:pPr>
                <a:defRPr/>
              </a:pPr>
              <a:t>‹#›</a:t>
            </a:fld>
            <a:endParaRPr lang="en-US" altLang="en-US">
              <a:solidFill>
                <a:srgbClr val="FEFAC9"/>
              </a:solidFill>
            </a:endParaRPr>
          </a:p>
        </p:txBody>
      </p:sp>
    </p:spTree>
    <p:extLst>
      <p:ext uri="{BB962C8B-B14F-4D97-AF65-F5344CB8AC3E}">
        <p14:creationId xmlns="" xmlns:p14="http://schemas.microsoft.com/office/powerpoint/2010/main" val="2392772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fld id="{A1661992-22CE-43D0-B7EF-CCD5D0A73CF0}" type="datetimeFigureOut">
              <a:rPr lang="en-US">
                <a:solidFill>
                  <a:srgbClr val="FEFAC9"/>
                </a:solidFill>
              </a:rPr>
              <a:pPr>
                <a:defRPr/>
              </a:pPr>
              <a:t>4/23/2015</a:t>
            </a:fld>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3C88696-669A-4333-85B8-431A39B61917}" type="slidenum">
              <a:rPr lang="en-US" altLang="en-US">
                <a:solidFill>
                  <a:srgbClr val="FEFAC9"/>
                </a:solidFill>
              </a:rPr>
              <a:pPr>
                <a:defRPr/>
              </a:pPr>
              <a:t>‹#›</a:t>
            </a:fld>
            <a:endParaRPr lang="en-US" altLang="en-US">
              <a:solidFill>
                <a:srgbClr val="FEFAC9"/>
              </a:solidFill>
            </a:endParaRPr>
          </a:p>
        </p:txBody>
      </p:sp>
    </p:spTree>
    <p:extLst>
      <p:ext uri="{BB962C8B-B14F-4D97-AF65-F5344CB8AC3E}">
        <p14:creationId xmlns="" xmlns:p14="http://schemas.microsoft.com/office/powerpoint/2010/main" val="41637935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EF45C3B8-FC96-416F-8525-55F02AB855A1}" type="datetimeFigureOut">
              <a:rPr lang="en-US">
                <a:solidFill>
                  <a:srgbClr val="FEFAC9"/>
                </a:solidFill>
              </a:rPr>
              <a:pPr>
                <a:defRPr/>
              </a:pPr>
              <a:t>4/23/2015</a:t>
            </a:fld>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DEA4C2E-5B60-4FA7-BA00-E387435B3608}" type="slidenum">
              <a:rPr lang="en-US" altLang="en-US">
                <a:solidFill>
                  <a:srgbClr val="FEFAC9"/>
                </a:solidFill>
              </a:rPr>
              <a:pPr>
                <a:defRPr/>
              </a:pPr>
              <a:t>‹#›</a:t>
            </a:fld>
            <a:endParaRPr lang="en-US" altLang="en-US">
              <a:solidFill>
                <a:srgbClr val="FEFAC9"/>
              </a:solidFill>
            </a:endParaRPr>
          </a:p>
        </p:txBody>
      </p:sp>
    </p:spTree>
    <p:extLst>
      <p:ext uri="{BB962C8B-B14F-4D97-AF65-F5344CB8AC3E}">
        <p14:creationId xmlns="" xmlns:p14="http://schemas.microsoft.com/office/powerpoint/2010/main" val="3548524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24FDEE0E-FED1-4131-880A-6F1A61251395}" type="datetimeFigureOut">
              <a:rPr lang="en-US">
                <a:solidFill>
                  <a:srgbClr val="FEFAC9"/>
                </a:solidFill>
              </a:rPr>
              <a:pPr>
                <a:defRPr/>
              </a:pPr>
              <a:t>4/23/2015</a:t>
            </a:fld>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B38233E-364A-47E7-B8FD-2D482696928A}" type="slidenum">
              <a:rPr lang="en-US" altLang="en-US">
                <a:solidFill>
                  <a:srgbClr val="FEFAC9"/>
                </a:solidFill>
              </a:rPr>
              <a:pPr>
                <a:defRPr/>
              </a:pPr>
              <a:t>‹#›</a:t>
            </a:fld>
            <a:endParaRPr lang="en-US" altLang="en-US">
              <a:solidFill>
                <a:srgbClr val="FEFAC9"/>
              </a:solidFill>
            </a:endParaRPr>
          </a:p>
        </p:txBody>
      </p:sp>
    </p:spTree>
    <p:extLst>
      <p:ext uri="{BB962C8B-B14F-4D97-AF65-F5344CB8AC3E}">
        <p14:creationId xmlns="" xmlns:p14="http://schemas.microsoft.com/office/powerpoint/2010/main" val="4063090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cxnSp>
        <p:nvCxnSpPr>
          <p:cNvPr id="4" name="Straight Connector 7"/>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12"/>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13"/>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eaLnBrk="1" hangingPunct="1">
              <a:defRPr/>
            </a:pPr>
            <a:endParaRPr lang="en-US" sz="1800" b="0">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fld id="{7BDD3A73-77FD-471A-B6BE-E5B9A4FD8EE0}" type="datetimeFigureOut">
              <a:rPr lang="en-US">
                <a:solidFill>
                  <a:srgbClr val="FEFAC9"/>
                </a:solidFill>
              </a:rPr>
              <a:pPr>
                <a:defRPr/>
              </a:pPr>
              <a:t>4/23/2015</a:t>
            </a:fld>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29F025E-3084-4152-B841-6273A8A5C42F}" type="slidenum">
              <a:rPr lang="en-US" altLang="en-US">
                <a:solidFill>
                  <a:srgbClr val="FEFAC9"/>
                </a:solidFill>
              </a:rPr>
              <a:pPr>
                <a:defRPr/>
              </a:pPr>
              <a:t>‹#›</a:t>
            </a:fld>
            <a:endParaRPr lang="en-US" alt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 xmlns:p14="http://schemas.microsoft.com/office/powerpoint/2010/main" val="7029033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fld id="{E8263035-F654-4163-8D90-B0ECA944B451}" type="datetimeFigureOut">
              <a:rPr lang="en-US">
                <a:solidFill>
                  <a:srgbClr val="FEFAC9"/>
                </a:solidFill>
              </a:rPr>
              <a:pPr>
                <a:defRPr/>
              </a:pPr>
              <a:t>4/23/2015</a:t>
            </a:fld>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DA0A32ED-55C9-4728-BBC6-FD1884C44853}" type="slidenum">
              <a:rPr lang="en-US" altLang="en-US">
                <a:solidFill>
                  <a:srgbClr val="FEFAC9"/>
                </a:solidFill>
              </a:rPr>
              <a:pPr>
                <a:defRPr/>
              </a:pPr>
              <a:t>‹#›</a:t>
            </a:fld>
            <a:endParaRPr lang="en-US" altLang="en-US">
              <a:solidFill>
                <a:srgbClr val="FEFAC9"/>
              </a:solidFill>
            </a:endParaRPr>
          </a:p>
        </p:txBody>
      </p:sp>
    </p:spTree>
    <p:extLst>
      <p:ext uri="{BB962C8B-B14F-4D97-AF65-F5344CB8AC3E}">
        <p14:creationId xmlns="" xmlns:p14="http://schemas.microsoft.com/office/powerpoint/2010/main" val="336873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A30789A-E06A-4258-A70E-C43624F7C1C1}" type="datetimeFigureOut">
              <a:rPr lang="en-US">
                <a:solidFill>
                  <a:srgbClr val="FEFAC9"/>
                </a:solidFill>
              </a:rPr>
              <a:pPr>
                <a:defRPr/>
              </a:pPr>
              <a:t>4/23/2015</a:t>
            </a:fld>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24FEF743-6CB1-4C50-BA04-B03E3B7D17EF}" type="slidenum">
              <a:rPr lang="en-US" altLang="en-US">
                <a:solidFill>
                  <a:srgbClr val="FEFAC9"/>
                </a:solidFill>
              </a:rPr>
              <a:pPr>
                <a:defRPr/>
              </a:pPr>
              <a:t>‹#›</a:t>
            </a:fld>
            <a:endParaRPr lang="en-US" altLang="en-US">
              <a:solidFill>
                <a:srgbClr val="FEFAC9"/>
              </a:solidFill>
            </a:endParaRPr>
          </a:p>
        </p:txBody>
      </p:sp>
    </p:spTree>
    <p:extLst>
      <p:ext uri="{BB962C8B-B14F-4D97-AF65-F5344CB8AC3E}">
        <p14:creationId xmlns="" xmlns:p14="http://schemas.microsoft.com/office/powerpoint/2010/main" val="2073770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fld id="{33A2719A-EF17-4355-AE5F-6F3BF31AC3E2}" type="datetimeFigureOut">
              <a:rPr lang="en-US"/>
              <a:pPr>
                <a:defRPr/>
              </a:pPr>
              <a:t>4/23/2015</a:t>
            </a:fld>
            <a:endParaRPr lang="en-US"/>
          </a:p>
        </p:txBody>
      </p:sp>
      <p:sp>
        <p:nvSpPr>
          <p:cNvPr id="4" name="Footer Placeholder 9"/>
          <p:cNvSpPr>
            <a:spLocks noGrp="1"/>
          </p:cNvSpPr>
          <p:nvPr>
            <p:ph type="ftr" sz="quarter" idx="11"/>
          </p:nvPr>
        </p:nvSpPr>
        <p:spPr/>
        <p:txBody>
          <a:bodyPr/>
          <a:lstStyle>
            <a:lvl1pPr>
              <a:defRPr/>
            </a:lvl1pPr>
          </a:lstStyle>
          <a:p>
            <a:pPr>
              <a:defRPr/>
            </a:pPr>
            <a:endParaRPr lang="en-US"/>
          </a:p>
        </p:txBody>
      </p:sp>
      <p:sp>
        <p:nvSpPr>
          <p:cNvPr id="5" name="Slide Number Placeholder 21"/>
          <p:cNvSpPr>
            <a:spLocks noGrp="1"/>
          </p:cNvSpPr>
          <p:nvPr>
            <p:ph type="sldNum" sz="quarter" idx="12"/>
          </p:nvPr>
        </p:nvSpPr>
        <p:spPr/>
        <p:txBody>
          <a:bodyPr/>
          <a:lstStyle>
            <a:lvl1pPr>
              <a:defRPr/>
            </a:lvl1pPr>
          </a:lstStyle>
          <a:p>
            <a:pPr>
              <a:defRPr/>
            </a:pPr>
            <a:fld id="{C6E5D4E1-ACBD-4B85-AE82-90637F5F361F}" type="slidenum">
              <a:rPr lang="en-US" altLang="en-US"/>
              <a:pPr>
                <a:defRPr/>
              </a:pPr>
              <a:t>‹#›</a:t>
            </a:fld>
            <a:endParaRPr lang="en-US" altLang="en-US"/>
          </a:p>
        </p:txBody>
      </p:sp>
    </p:spTree>
    <p:extLst>
      <p:ext uri="{BB962C8B-B14F-4D97-AF65-F5344CB8AC3E}">
        <p14:creationId xmlns="" xmlns:p14="http://schemas.microsoft.com/office/powerpoint/2010/main" val="39713255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fld id="{4F328308-B6A2-4666-BB3B-3B5D53D3BD32}" type="datetimeFigureOut">
              <a:rPr lang="en-US">
                <a:solidFill>
                  <a:srgbClr val="FEFAC9"/>
                </a:solidFill>
              </a:rPr>
              <a:pPr>
                <a:defRPr/>
              </a:pPr>
              <a:t>4/23/2015</a:t>
            </a:fld>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6D4C4468-82B1-4054-895A-8C703E635F58}" type="slidenum">
              <a:rPr lang="en-US" altLang="en-US">
                <a:solidFill>
                  <a:srgbClr val="FEFAC9"/>
                </a:solidFill>
              </a:rPr>
              <a:pPr>
                <a:defRPr/>
              </a:pPr>
              <a:t>‹#›</a:t>
            </a:fld>
            <a:endParaRPr lang="en-US" altLang="en-US">
              <a:solidFill>
                <a:srgbClr val="FEFAC9"/>
              </a:solidFill>
            </a:endParaRPr>
          </a:p>
        </p:txBody>
      </p:sp>
    </p:spTree>
    <p:extLst>
      <p:ext uri="{BB962C8B-B14F-4D97-AF65-F5344CB8AC3E}">
        <p14:creationId xmlns="" xmlns:p14="http://schemas.microsoft.com/office/powerpoint/2010/main" val="39909535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cxnSp>
        <p:nvCxnSpPr>
          <p:cNvPr id="7" name="Straight Connector 9"/>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16"/>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45A1D7BE-15E6-4466-8DFB-F386BC57F890}" type="slidenum">
              <a:rPr lang="en-US" altLang="en-US">
                <a:solidFill>
                  <a:srgbClr val="FEFAC9"/>
                </a:solidFill>
              </a:rPr>
              <a:pPr>
                <a:defRPr/>
              </a:pPr>
              <a:t>‹#›</a:t>
            </a:fld>
            <a:endParaRPr lang="en-US" alt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fld id="{94D95FD6-C982-44C2-95EC-B4CEF559A2F9}" type="datetimeFigureOut">
              <a:rPr lang="en-US">
                <a:solidFill>
                  <a:srgbClr val="FEFAC9"/>
                </a:solidFill>
              </a:rPr>
              <a:pPr>
                <a:defRPr/>
              </a:pPr>
              <a:t>4/23/2015</a:t>
            </a:fld>
            <a:endParaRPr lang="en-US">
              <a:solidFill>
                <a:srgbClr val="FEFAC9"/>
              </a:solidFill>
            </a:endParaRPr>
          </a:p>
        </p:txBody>
      </p:sp>
    </p:spTree>
    <p:extLst>
      <p:ext uri="{BB962C8B-B14F-4D97-AF65-F5344CB8AC3E}">
        <p14:creationId xmlns="" xmlns:p14="http://schemas.microsoft.com/office/powerpoint/2010/main" val="17717692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fld id="{DCC63E43-E663-41D2-8F3D-8E9D5E2D417C}" type="datetimeFigureOut">
              <a:rPr lang="en-US">
                <a:solidFill>
                  <a:srgbClr val="FEFAC9"/>
                </a:solidFill>
              </a:rPr>
              <a:pPr>
                <a:defRPr/>
              </a:pPr>
              <a:t>4/23/2015</a:t>
            </a:fld>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8802266-1837-4461-A79D-6EFDBAE55358}" type="slidenum">
              <a:rPr lang="en-US" altLang="en-US">
                <a:solidFill>
                  <a:srgbClr val="FEFAC9"/>
                </a:solidFill>
              </a:rPr>
              <a:pPr>
                <a:defRPr/>
              </a:pPr>
              <a:t>‹#›</a:t>
            </a:fld>
            <a:endParaRPr lang="en-US" altLang="en-US">
              <a:solidFill>
                <a:srgbClr val="FEFAC9"/>
              </a:solidFill>
            </a:endParaRPr>
          </a:p>
        </p:txBody>
      </p:sp>
    </p:spTree>
    <p:extLst>
      <p:ext uri="{BB962C8B-B14F-4D97-AF65-F5344CB8AC3E}">
        <p14:creationId xmlns="" xmlns:p14="http://schemas.microsoft.com/office/powerpoint/2010/main" val="20496190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fld id="{60540AE2-5DB4-488B-8ED5-140BB34FD7EC}" type="datetimeFigureOut">
              <a:rPr lang="en-US">
                <a:solidFill>
                  <a:srgbClr val="FEFAC9"/>
                </a:solidFill>
              </a:rPr>
              <a:pPr>
                <a:defRPr/>
              </a:pPr>
              <a:t>4/23/2015</a:t>
            </a:fld>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D8C15079-4250-49C1-801F-23374D8A54E3}" type="slidenum">
              <a:rPr lang="en-US" altLang="en-US">
                <a:solidFill>
                  <a:srgbClr val="FEFAC9"/>
                </a:solidFill>
              </a:rPr>
              <a:pPr>
                <a:defRPr/>
              </a:pPr>
              <a:t>‹#›</a:t>
            </a:fld>
            <a:endParaRPr lang="en-US" altLang="en-US">
              <a:solidFill>
                <a:srgbClr val="FEFAC9"/>
              </a:solidFill>
            </a:endParaRPr>
          </a:p>
        </p:txBody>
      </p:sp>
    </p:spTree>
    <p:extLst>
      <p:ext uri="{BB962C8B-B14F-4D97-AF65-F5344CB8AC3E}">
        <p14:creationId xmlns="" xmlns:p14="http://schemas.microsoft.com/office/powerpoint/2010/main" val="26385951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fld id="{5EF5DA13-FE11-4855-B112-0ACAE4DBBE20}" type="datetimeFigureOut">
              <a:rPr lang="en-US">
                <a:solidFill>
                  <a:srgbClr val="FEFAC9"/>
                </a:solidFill>
              </a:rPr>
              <a:pPr>
                <a:defRPr/>
              </a:pPr>
              <a:t>4/23/2015</a:t>
            </a:fld>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C3FCF0F-7375-4C4F-92B8-9130B6924222}" type="slidenum">
              <a:rPr lang="en-US" altLang="en-US">
                <a:solidFill>
                  <a:srgbClr val="FEFAC9"/>
                </a:solidFill>
              </a:rPr>
              <a:pPr>
                <a:defRPr/>
              </a:pPr>
              <a:t>‹#›</a:t>
            </a:fld>
            <a:endParaRPr lang="en-US" altLang="en-US">
              <a:solidFill>
                <a:srgbClr val="FEFAC9"/>
              </a:solidFill>
            </a:endParaRPr>
          </a:p>
        </p:txBody>
      </p:sp>
    </p:spTree>
    <p:extLst>
      <p:ext uri="{BB962C8B-B14F-4D97-AF65-F5344CB8AC3E}">
        <p14:creationId xmlns="" xmlns:p14="http://schemas.microsoft.com/office/powerpoint/2010/main" val="33181267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fld id="{A1661992-22CE-43D0-B7EF-CCD5D0A73CF0}" type="datetimeFigureOut">
              <a:rPr lang="en-US">
                <a:solidFill>
                  <a:srgbClr val="FEFAC9"/>
                </a:solidFill>
              </a:rPr>
              <a:pPr>
                <a:defRPr/>
              </a:pPr>
              <a:t>4/23/2015</a:t>
            </a:fld>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3C88696-669A-4333-85B8-431A39B61917}" type="slidenum">
              <a:rPr lang="en-US" altLang="en-US">
                <a:solidFill>
                  <a:srgbClr val="FEFAC9"/>
                </a:solidFill>
              </a:rPr>
              <a:pPr>
                <a:defRPr/>
              </a:pPr>
              <a:t>‹#›</a:t>
            </a:fld>
            <a:endParaRPr lang="en-US" altLang="en-US">
              <a:solidFill>
                <a:srgbClr val="FEFAC9"/>
              </a:solidFill>
            </a:endParaRPr>
          </a:p>
        </p:txBody>
      </p:sp>
    </p:spTree>
    <p:extLst>
      <p:ext uri="{BB962C8B-B14F-4D97-AF65-F5344CB8AC3E}">
        <p14:creationId xmlns="" xmlns:p14="http://schemas.microsoft.com/office/powerpoint/2010/main" val="22922086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EF45C3B8-FC96-416F-8525-55F02AB855A1}" type="datetimeFigureOut">
              <a:rPr lang="en-US">
                <a:solidFill>
                  <a:srgbClr val="FEFAC9"/>
                </a:solidFill>
              </a:rPr>
              <a:pPr>
                <a:defRPr/>
              </a:pPr>
              <a:t>4/23/2015</a:t>
            </a:fld>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DEA4C2E-5B60-4FA7-BA00-E387435B3608}" type="slidenum">
              <a:rPr lang="en-US" altLang="en-US">
                <a:solidFill>
                  <a:srgbClr val="FEFAC9"/>
                </a:solidFill>
              </a:rPr>
              <a:pPr>
                <a:defRPr/>
              </a:pPr>
              <a:t>‹#›</a:t>
            </a:fld>
            <a:endParaRPr lang="en-US" altLang="en-US">
              <a:solidFill>
                <a:srgbClr val="FEFAC9"/>
              </a:solidFill>
            </a:endParaRPr>
          </a:p>
        </p:txBody>
      </p:sp>
    </p:spTree>
    <p:extLst>
      <p:ext uri="{BB962C8B-B14F-4D97-AF65-F5344CB8AC3E}">
        <p14:creationId xmlns="" xmlns:p14="http://schemas.microsoft.com/office/powerpoint/2010/main" val="4899119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24FDEE0E-FED1-4131-880A-6F1A61251395}" type="datetimeFigureOut">
              <a:rPr lang="en-US">
                <a:solidFill>
                  <a:srgbClr val="FEFAC9"/>
                </a:solidFill>
              </a:rPr>
              <a:pPr>
                <a:defRPr/>
              </a:pPr>
              <a:t>4/23/2015</a:t>
            </a:fld>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B38233E-364A-47E7-B8FD-2D482696928A}" type="slidenum">
              <a:rPr lang="en-US" altLang="en-US">
                <a:solidFill>
                  <a:srgbClr val="FEFAC9"/>
                </a:solidFill>
              </a:rPr>
              <a:pPr>
                <a:defRPr/>
              </a:pPr>
              <a:t>‹#›</a:t>
            </a:fld>
            <a:endParaRPr lang="en-US" altLang="en-US">
              <a:solidFill>
                <a:srgbClr val="FEFAC9"/>
              </a:solidFill>
            </a:endParaRPr>
          </a:p>
        </p:txBody>
      </p:sp>
    </p:spTree>
    <p:extLst>
      <p:ext uri="{BB962C8B-B14F-4D97-AF65-F5344CB8AC3E}">
        <p14:creationId xmlns="" xmlns:p14="http://schemas.microsoft.com/office/powerpoint/2010/main" val="38353407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cxnSp>
        <p:nvCxnSpPr>
          <p:cNvPr id="4" name="Straight Connector 7"/>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12"/>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13"/>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eaLnBrk="1" hangingPunct="1">
              <a:defRPr/>
            </a:pPr>
            <a:endParaRPr lang="en-US" sz="1800" b="0">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fld id="{7BDD3A73-77FD-471A-B6BE-E5B9A4FD8EE0}" type="datetimeFigureOut">
              <a:rPr lang="en-US">
                <a:solidFill>
                  <a:srgbClr val="FEFAC9"/>
                </a:solidFill>
              </a:rPr>
              <a:pPr>
                <a:defRPr/>
              </a:pPr>
              <a:t>4/23/2015</a:t>
            </a:fld>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29F025E-3084-4152-B841-6273A8A5C42F}" type="slidenum">
              <a:rPr lang="en-US" altLang="en-US">
                <a:solidFill>
                  <a:srgbClr val="FEFAC9"/>
                </a:solidFill>
              </a:rPr>
              <a:pPr>
                <a:defRPr/>
              </a:pPr>
              <a:t>‹#›</a:t>
            </a:fld>
            <a:endParaRPr lang="en-US" alt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 xmlns:p14="http://schemas.microsoft.com/office/powerpoint/2010/main" val="15275924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fld id="{E8263035-F654-4163-8D90-B0ECA944B451}" type="datetimeFigureOut">
              <a:rPr lang="en-US">
                <a:solidFill>
                  <a:srgbClr val="FEFAC9"/>
                </a:solidFill>
              </a:rPr>
              <a:pPr>
                <a:defRPr/>
              </a:pPr>
              <a:t>4/23/2015</a:t>
            </a:fld>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DA0A32ED-55C9-4728-BBC6-FD1884C44853}" type="slidenum">
              <a:rPr lang="en-US" altLang="en-US">
                <a:solidFill>
                  <a:srgbClr val="FEFAC9"/>
                </a:solidFill>
              </a:rPr>
              <a:pPr>
                <a:defRPr/>
              </a:pPr>
              <a:t>‹#›</a:t>
            </a:fld>
            <a:endParaRPr lang="en-US" altLang="en-US">
              <a:solidFill>
                <a:srgbClr val="FEFAC9"/>
              </a:solidFill>
            </a:endParaRPr>
          </a:p>
        </p:txBody>
      </p:sp>
    </p:spTree>
    <p:extLst>
      <p:ext uri="{BB962C8B-B14F-4D97-AF65-F5344CB8AC3E}">
        <p14:creationId xmlns="" xmlns:p14="http://schemas.microsoft.com/office/powerpoint/2010/main" val="1208358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fld id="{DA70AE2A-039D-40B6-833A-B9E2DADED26B}" type="datetimeFigureOut">
              <a:rPr lang="en-US"/>
              <a:pPr>
                <a:defRPr/>
              </a:pPr>
              <a:t>4/23/2015</a:t>
            </a:fld>
            <a:endParaRPr lang="en-US"/>
          </a:p>
        </p:txBody>
      </p:sp>
      <p:sp>
        <p:nvSpPr>
          <p:cNvPr id="3" name="Footer Placeholder 9"/>
          <p:cNvSpPr>
            <a:spLocks noGrp="1"/>
          </p:cNvSpPr>
          <p:nvPr>
            <p:ph type="ftr" sz="quarter" idx="11"/>
          </p:nvPr>
        </p:nvSpPr>
        <p:spPr/>
        <p:txBody>
          <a:bodyPr/>
          <a:lstStyle>
            <a:lvl1pPr>
              <a:defRPr/>
            </a:lvl1pPr>
          </a:lstStyle>
          <a:p>
            <a:pPr>
              <a:defRPr/>
            </a:pPr>
            <a:endParaRPr lang="en-US"/>
          </a:p>
        </p:txBody>
      </p:sp>
      <p:sp>
        <p:nvSpPr>
          <p:cNvPr id="4" name="Slide Number Placeholder 21"/>
          <p:cNvSpPr>
            <a:spLocks noGrp="1"/>
          </p:cNvSpPr>
          <p:nvPr>
            <p:ph type="sldNum" sz="quarter" idx="12"/>
          </p:nvPr>
        </p:nvSpPr>
        <p:spPr/>
        <p:txBody>
          <a:bodyPr/>
          <a:lstStyle>
            <a:lvl1pPr>
              <a:defRPr/>
            </a:lvl1pPr>
          </a:lstStyle>
          <a:p>
            <a:pPr>
              <a:defRPr/>
            </a:pPr>
            <a:fld id="{8D69DD53-80F9-407A-991B-41743881DCEC}" type="slidenum">
              <a:rPr lang="en-US" altLang="en-US"/>
              <a:pPr>
                <a:defRPr/>
              </a:pPr>
              <a:t>‹#›</a:t>
            </a:fld>
            <a:endParaRPr lang="en-US" altLang="en-US"/>
          </a:p>
        </p:txBody>
      </p:sp>
    </p:spTree>
    <p:extLst>
      <p:ext uri="{BB962C8B-B14F-4D97-AF65-F5344CB8AC3E}">
        <p14:creationId xmlns="" xmlns:p14="http://schemas.microsoft.com/office/powerpoint/2010/main" val="19210654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A30789A-E06A-4258-A70E-C43624F7C1C1}" type="datetimeFigureOut">
              <a:rPr lang="en-US">
                <a:solidFill>
                  <a:srgbClr val="FEFAC9"/>
                </a:solidFill>
              </a:rPr>
              <a:pPr>
                <a:defRPr/>
              </a:pPr>
              <a:t>4/23/2015</a:t>
            </a:fld>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24FEF743-6CB1-4C50-BA04-B03E3B7D17EF}" type="slidenum">
              <a:rPr lang="en-US" altLang="en-US">
                <a:solidFill>
                  <a:srgbClr val="FEFAC9"/>
                </a:solidFill>
              </a:rPr>
              <a:pPr>
                <a:defRPr/>
              </a:pPr>
              <a:t>‹#›</a:t>
            </a:fld>
            <a:endParaRPr lang="en-US" altLang="en-US">
              <a:solidFill>
                <a:srgbClr val="FEFAC9"/>
              </a:solidFill>
            </a:endParaRPr>
          </a:p>
        </p:txBody>
      </p:sp>
    </p:spTree>
    <p:extLst>
      <p:ext uri="{BB962C8B-B14F-4D97-AF65-F5344CB8AC3E}">
        <p14:creationId xmlns="" xmlns:p14="http://schemas.microsoft.com/office/powerpoint/2010/main" val="26678419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fld id="{4F328308-B6A2-4666-BB3B-3B5D53D3BD32}" type="datetimeFigureOut">
              <a:rPr lang="en-US">
                <a:solidFill>
                  <a:srgbClr val="FEFAC9"/>
                </a:solidFill>
              </a:rPr>
              <a:pPr>
                <a:defRPr/>
              </a:pPr>
              <a:t>4/23/2015</a:t>
            </a:fld>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6D4C4468-82B1-4054-895A-8C703E635F58}" type="slidenum">
              <a:rPr lang="en-US" altLang="en-US">
                <a:solidFill>
                  <a:srgbClr val="FEFAC9"/>
                </a:solidFill>
              </a:rPr>
              <a:pPr>
                <a:defRPr/>
              </a:pPr>
              <a:t>‹#›</a:t>
            </a:fld>
            <a:endParaRPr lang="en-US" altLang="en-US">
              <a:solidFill>
                <a:srgbClr val="FEFAC9"/>
              </a:solidFill>
            </a:endParaRPr>
          </a:p>
        </p:txBody>
      </p:sp>
    </p:spTree>
    <p:extLst>
      <p:ext uri="{BB962C8B-B14F-4D97-AF65-F5344CB8AC3E}">
        <p14:creationId xmlns="" xmlns:p14="http://schemas.microsoft.com/office/powerpoint/2010/main" val="24536555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cxnSp>
        <p:nvCxnSpPr>
          <p:cNvPr id="7" name="Straight Connector 9"/>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16"/>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45A1D7BE-15E6-4466-8DFB-F386BC57F890}" type="slidenum">
              <a:rPr lang="en-US" altLang="en-US">
                <a:solidFill>
                  <a:srgbClr val="FEFAC9"/>
                </a:solidFill>
              </a:rPr>
              <a:pPr>
                <a:defRPr/>
              </a:pPr>
              <a:t>‹#›</a:t>
            </a:fld>
            <a:endParaRPr lang="en-US" alt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fld id="{94D95FD6-C982-44C2-95EC-B4CEF559A2F9}" type="datetimeFigureOut">
              <a:rPr lang="en-US">
                <a:solidFill>
                  <a:srgbClr val="FEFAC9"/>
                </a:solidFill>
              </a:rPr>
              <a:pPr>
                <a:defRPr/>
              </a:pPr>
              <a:t>4/23/2015</a:t>
            </a:fld>
            <a:endParaRPr lang="en-US">
              <a:solidFill>
                <a:srgbClr val="FEFAC9"/>
              </a:solidFill>
            </a:endParaRPr>
          </a:p>
        </p:txBody>
      </p:sp>
    </p:spTree>
    <p:extLst>
      <p:ext uri="{BB962C8B-B14F-4D97-AF65-F5344CB8AC3E}">
        <p14:creationId xmlns="" xmlns:p14="http://schemas.microsoft.com/office/powerpoint/2010/main" val="20416159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fld id="{DCC63E43-E663-41D2-8F3D-8E9D5E2D417C}" type="datetimeFigureOut">
              <a:rPr lang="en-US">
                <a:solidFill>
                  <a:srgbClr val="FEFAC9"/>
                </a:solidFill>
              </a:rPr>
              <a:pPr>
                <a:defRPr/>
              </a:pPr>
              <a:t>4/23/2015</a:t>
            </a:fld>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8802266-1837-4461-A79D-6EFDBAE55358}" type="slidenum">
              <a:rPr lang="en-US" altLang="en-US">
                <a:solidFill>
                  <a:srgbClr val="FEFAC9"/>
                </a:solidFill>
              </a:rPr>
              <a:pPr>
                <a:defRPr/>
              </a:pPr>
              <a:t>‹#›</a:t>
            </a:fld>
            <a:endParaRPr lang="en-US" altLang="en-US">
              <a:solidFill>
                <a:srgbClr val="FEFAC9"/>
              </a:solidFill>
            </a:endParaRPr>
          </a:p>
        </p:txBody>
      </p:sp>
    </p:spTree>
    <p:extLst>
      <p:ext uri="{BB962C8B-B14F-4D97-AF65-F5344CB8AC3E}">
        <p14:creationId xmlns="" xmlns:p14="http://schemas.microsoft.com/office/powerpoint/2010/main" val="9367690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fld id="{60540AE2-5DB4-488B-8ED5-140BB34FD7EC}" type="datetimeFigureOut">
              <a:rPr lang="en-US">
                <a:solidFill>
                  <a:srgbClr val="FEFAC9"/>
                </a:solidFill>
              </a:rPr>
              <a:pPr>
                <a:defRPr/>
              </a:pPr>
              <a:t>4/23/2015</a:t>
            </a:fld>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D8C15079-4250-49C1-801F-23374D8A54E3}" type="slidenum">
              <a:rPr lang="en-US" altLang="en-US">
                <a:solidFill>
                  <a:srgbClr val="FEFAC9"/>
                </a:solidFill>
              </a:rPr>
              <a:pPr>
                <a:defRPr/>
              </a:pPr>
              <a:t>‹#›</a:t>
            </a:fld>
            <a:endParaRPr lang="en-US" altLang="en-US">
              <a:solidFill>
                <a:srgbClr val="FEFAC9"/>
              </a:solidFill>
            </a:endParaRPr>
          </a:p>
        </p:txBody>
      </p:sp>
    </p:spTree>
    <p:extLst>
      <p:ext uri="{BB962C8B-B14F-4D97-AF65-F5344CB8AC3E}">
        <p14:creationId xmlns="" xmlns:p14="http://schemas.microsoft.com/office/powerpoint/2010/main" val="12103161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fld id="{5EF5DA13-FE11-4855-B112-0ACAE4DBBE20}" type="datetimeFigureOut">
              <a:rPr lang="en-US">
                <a:solidFill>
                  <a:srgbClr val="FEFAC9"/>
                </a:solidFill>
              </a:rPr>
              <a:pPr>
                <a:defRPr/>
              </a:pPr>
              <a:t>4/23/2015</a:t>
            </a:fld>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C3FCF0F-7375-4C4F-92B8-9130B6924222}" type="slidenum">
              <a:rPr lang="en-US" altLang="en-US">
                <a:solidFill>
                  <a:srgbClr val="FEFAC9"/>
                </a:solidFill>
              </a:rPr>
              <a:pPr>
                <a:defRPr/>
              </a:pPr>
              <a:t>‹#›</a:t>
            </a:fld>
            <a:endParaRPr lang="en-US" altLang="en-US">
              <a:solidFill>
                <a:srgbClr val="FEFAC9"/>
              </a:solidFill>
            </a:endParaRPr>
          </a:p>
        </p:txBody>
      </p:sp>
    </p:spTree>
    <p:extLst>
      <p:ext uri="{BB962C8B-B14F-4D97-AF65-F5344CB8AC3E}">
        <p14:creationId xmlns="" xmlns:p14="http://schemas.microsoft.com/office/powerpoint/2010/main" val="9854720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fld id="{A1661992-22CE-43D0-B7EF-CCD5D0A73CF0}" type="datetimeFigureOut">
              <a:rPr lang="en-US">
                <a:solidFill>
                  <a:srgbClr val="FEFAC9"/>
                </a:solidFill>
              </a:rPr>
              <a:pPr>
                <a:defRPr/>
              </a:pPr>
              <a:t>4/23/2015</a:t>
            </a:fld>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3C88696-669A-4333-85B8-431A39B61917}" type="slidenum">
              <a:rPr lang="en-US" altLang="en-US">
                <a:solidFill>
                  <a:srgbClr val="FEFAC9"/>
                </a:solidFill>
              </a:rPr>
              <a:pPr>
                <a:defRPr/>
              </a:pPr>
              <a:t>‹#›</a:t>
            </a:fld>
            <a:endParaRPr lang="en-US" altLang="en-US">
              <a:solidFill>
                <a:srgbClr val="FEFAC9"/>
              </a:solidFill>
            </a:endParaRPr>
          </a:p>
        </p:txBody>
      </p:sp>
    </p:spTree>
    <p:extLst>
      <p:ext uri="{BB962C8B-B14F-4D97-AF65-F5344CB8AC3E}">
        <p14:creationId xmlns="" xmlns:p14="http://schemas.microsoft.com/office/powerpoint/2010/main" val="40484203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EF45C3B8-FC96-416F-8525-55F02AB855A1}" type="datetimeFigureOut">
              <a:rPr lang="en-US">
                <a:solidFill>
                  <a:srgbClr val="FEFAC9"/>
                </a:solidFill>
              </a:rPr>
              <a:pPr>
                <a:defRPr/>
              </a:pPr>
              <a:t>4/23/2015</a:t>
            </a:fld>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DEA4C2E-5B60-4FA7-BA00-E387435B3608}" type="slidenum">
              <a:rPr lang="en-US" altLang="en-US">
                <a:solidFill>
                  <a:srgbClr val="FEFAC9"/>
                </a:solidFill>
              </a:rPr>
              <a:pPr>
                <a:defRPr/>
              </a:pPr>
              <a:t>‹#›</a:t>
            </a:fld>
            <a:endParaRPr lang="en-US" altLang="en-US">
              <a:solidFill>
                <a:srgbClr val="FEFAC9"/>
              </a:solidFill>
            </a:endParaRPr>
          </a:p>
        </p:txBody>
      </p:sp>
    </p:spTree>
    <p:extLst>
      <p:ext uri="{BB962C8B-B14F-4D97-AF65-F5344CB8AC3E}">
        <p14:creationId xmlns="" xmlns:p14="http://schemas.microsoft.com/office/powerpoint/2010/main" val="11554831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24FDEE0E-FED1-4131-880A-6F1A61251395}" type="datetimeFigureOut">
              <a:rPr lang="en-US">
                <a:solidFill>
                  <a:srgbClr val="FEFAC9"/>
                </a:solidFill>
              </a:rPr>
              <a:pPr>
                <a:defRPr/>
              </a:pPr>
              <a:t>4/23/2015</a:t>
            </a:fld>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B38233E-364A-47E7-B8FD-2D482696928A}" type="slidenum">
              <a:rPr lang="en-US" altLang="en-US">
                <a:solidFill>
                  <a:srgbClr val="FEFAC9"/>
                </a:solidFill>
              </a:rPr>
              <a:pPr>
                <a:defRPr/>
              </a:pPr>
              <a:t>‹#›</a:t>
            </a:fld>
            <a:endParaRPr lang="en-US" altLang="en-US">
              <a:solidFill>
                <a:srgbClr val="FEFAC9"/>
              </a:solidFill>
            </a:endParaRPr>
          </a:p>
        </p:txBody>
      </p:sp>
    </p:spTree>
    <p:extLst>
      <p:ext uri="{BB962C8B-B14F-4D97-AF65-F5344CB8AC3E}">
        <p14:creationId xmlns="" xmlns:p14="http://schemas.microsoft.com/office/powerpoint/2010/main" val="12320062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cxnSp>
        <p:nvCxnSpPr>
          <p:cNvPr id="4" name="Straight Connector 7"/>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12"/>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13"/>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eaLnBrk="1" hangingPunct="1">
              <a:defRPr/>
            </a:pPr>
            <a:endParaRPr lang="en-US" sz="1800" b="0">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fld id="{E9491E64-32E2-41C0-909A-B42D0B04D9BD}" type="datetimeFigureOut">
              <a:rPr lang="en-US">
                <a:solidFill>
                  <a:srgbClr val="FEFAC9"/>
                </a:solidFill>
              </a:rPr>
              <a:pPr>
                <a:defRPr/>
              </a:pPr>
              <a:t>4/23/2015</a:t>
            </a:fld>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0EBC6B61-EA74-40EE-954B-67019323372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 xmlns:p14="http://schemas.microsoft.com/office/powerpoint/2010/main" val="1317371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fld id="{B5B723A9-7968-4E33-B41E-4B6BCF13B44D}" type="datetimeFigureOut">
              <a:rPr lang="en-US"/>
              <a:pPr>
                <a:defRPr/>
              </a:pPr>
              <a:t>4/23/2015</a:t>
            </a:fld>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6C03C7C6-2666-4B11-A477-E8F9735F6D82}" type="slidenum">
              <a:rPr lang="en-US" altLang="en-US"/>
              <a:pPr>
                <a:defRPr/>
              </a:pPr>
              <a:t>‹#›</a:t>
            </a:fld>
            <a:endParaRPr lang="en-US" altLang="en-US"/>
          </a:p>
        </p:txBody>
      </p:sp>
    </p:spTree>
    <p:extLst>
      <p:ext uri="{BB962C8B-B14F-4D97-AF65-F5344CB8AC3E}">
        <p14:creationId xmlns="" xmlns:p14="http://schemas.microsoft.com/office/powerpoint/2010/main" val="35058475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fld id="{DFD463AB-FB0C-4025-B079-F63D15A439DD}" type="datetimeFigureOut">
              <a:rPr lang="en-US">
                <a:solidFill>
                  <a:srgbClr val="FEFAC9"/>
                </a:solidFill>
              </a:rPr>
              <a:pPr>
                <a:defRPr/>
              </a:pPr>
              <a:t>4/23/2015</a:t>
            </a:fld>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EA08A45D-A3A7-4634-BCB0-F44E8CC58B12}" type="slidenum">
              <a:rPr lang="en-US">
                <a:solidFill>
                  <a:srgbClr val="FEFAC9"/>
                </a:solidFill>
              </a:rPr>
              <a:pPr>
                <a:defRPr/>
              </a:pPr>
              <a:t>‹#›</a:t>
            </a:fld>
            <a:endParaRPr lang="en-US">
              <a:solidFill>
                <a:srgbClr val="FEFAC9"/>
              </a:solidFill>
            </a:endParaRPr>
          </a:p>
        </p:txBody>
      </p:sp>
    </p:spTree>
    <p:extLst>
      <p:ext uri="{BB962C8B-B14F-4D97-AF65-F5344CB8AC3E}">
        <p14:creationId xmlns="" xmlns:p14="http://schemas.microsoft.com/office/powerpoint/2010/main" val="25492233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9B570F8-EA01-4B4D-9292-3B1C57A407BB}" type="datetimeFigureOut">
              <a:rPr lang="en-US">
                <a:solidFill>
                  <a:srgbClr val="FEFAC9"/>
                </a:solidFill>
              </a:rPr>
              <a:pPr>
                <a:defRPr/>
              </a:pPr>
              <a:t>4/23/2015</a:t>
            </a:fld>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FE45A54D-95CB-49A8-8EA5-AC7B055A2B66}" type="slidenum">
              <a:rPr lang="en-US">
                <a:solidFill>
                  <a:srgbClr val="FEFAC9"/>
                </a:solidFill>
              </a:rPr>
              <a:pPr>
                <a:defRPr/>
              </a:pPr>
              <a:t>‹#›</a:t>
            </a:fld>
            <a:endParaRPr lang="en-US">
              <a:solidFill>
                <a:srgbClr val="FEFAC9"/>
              </a:solidFill>
            </a:endParaRPr>
          </a:p>
        </p:txBody>
      </p:sp>
    </p:spTree>
    <p:extLst>
      <p:ext uri="{BB962C8B-B14F-4D97-AF65-F5344CB8AC3E}">
        <p14:creationId xmlns="" xmlns:p14="http://schemas.microsoft.com/office/powerpoint/2010/main" val="28893983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fld id="{19529947-8C66-481F-BB6D-BE8B804AD4C2}" type="datetimeFigureOut">
              <a:rPr lang="en-US">
                <a:solidFill>
                  <a:srgbClr val="FEFAC9"/>
                </a:solidFill>
              </a:rPr>
              <a:pPr>
                <a:defRPr/>
              </a:pPr>
              <a:t>4/23/2015</a:t>
            </a:fld>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4BA53AC-C21B-46EE-A65B-D065D077DA0C}" type="slidenum">
              <a:rPr lang="en-US">
                <a:solidFill>
                  <a:srgbClr val="FEFAC9"/>
                </a:solidFill>
              </a:rPr>
              <a:pPr>
                <a:defRPr/>
              </a:pPr>
              <a:t>‹#›</a:t>
            </a:fld>
            <a:endParaRPr lang="en-US">
              <a:solidFill>
                <a:srgbClr val="FEFAC9"/>
              </a:solidFill>
            </a:endParaRPr>
          </a:p>
        </p:txBody>
      </p:sp>
    </p:spTree>
    <p:extLst>
      <p:ext uri="{BB962C8B-B14F-4D97-AF65-F5344CB8AC3E}">
        <p14:creationId xmlns="" xmlns:p14="http://schemas.microsoft.com/office/powerpoint/2010/main" val="6047398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cxnSp>
        <p:nvCxnSpPr>
          <p:cNvPr id="7" name="Straight Connector 9"/>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16"/>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702163B4-EF9C-458C-8BF8-007691F8330B}"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fld id="{CF254ACA-AA7C-4A0B-8A5F-CE7548E33843}" type="datetimeFigureOut">
              <a:rPr lang="en-US">
                <a:solidFill>
                  <a:srgbClr val="FEFAC9"/>
                </a:solidFill>
              </a:rPr>
              <a:pPr>
                <a:defRPr/>
              </a:pPr>
              <a:t>4/23/2015</a:t>
            </a:fld>
            <a:endParaRPr lang="en-US">
              <a:solidFill>
                <a:srgbClr val="FEFAC9"/>
              </a:solidFill>
            </a:endParaRPr>
          </a:p>
        </p:txBody>
      </p:sp>
    </p:spTree>
    <p:extLst>
      <p:ext uri="{BB962C8B-B14F-4D97-AF65-F5344CB8AC3E}">
        <p14:creationId xmlns="" xmlns:p14="http://schemas.microsoft.com/office/powerpoint/2010/main" val="19100722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fld id="{CB3C8F39-9C63-4538-ABB1-DF9F7C23C3D6}" type="datetimeFigureOut">
              <a:rPr lang="en-US">
                <a:solidFill>
                  <a:srgbClr val="FEFAC9"/>
                </a:solidFill>
              </a:rPr>
              <a:pPr>
                <a:defRPr/>
              </a:pPr>
              <a:t>4/23/2015</a:t>
            </a:fld>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A005706A-60BC-4297-8038-7F766E575989}" type="slidenum">
              <a:rPr lang="en-US">
                <a:solidFill>
                  <a:srgbClr val="FEFAC9"/>
                </a:solidFill>
              </a:rPr>
              <a:pPr>
                <a:defRPr/>
              </a:pPr>
              <a:t>‹#›</a:t>
            </a:fld>
            <a:endParaRPr lang="en-US">
              <a:solidFill>
                <a:srgbClr val="FEFAC9"/>
              </a:solidFill>
            </a:endParaRPr>
          </a:p>
        </p:txBody>
      </p:sp>
    </p:spTree>
    <p:extLst>
      <p:ext uri="{BB962C8B-B14F-4D97-AF65-F5344CB8AC3E}">
        <p14:creationId xmlns="" xmlns:p14="http://schemas.microsoft.com/office/powerpoint/2010/main" val="39892928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fld id="{8691F35D-7ABC-4DA8-ACA1-46D413B6D82B}" type="datetimeFigureOut">
              <a:rPr lang="en-US">
                <a:solidFill>
                  <a:srgbClr val="FEFAC9"/>
                </a:solidFill>
              </a:rPr>
              <a:pPr>
                <a:defRPr/>
              </a:pPr>
              <a:t>4/23/2015</a:t>
            </a:fld>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8FD95C5D-81E4-4A13-9A76-23C2DA19F4E8}" type="slidenum">
              <a:rPr lang="en-US">
                <a:solidFill>
                  <a:srgbClr val="FEFAC9"/>
                </a:solidFill>
              </a:rPr>
              <a:pPr>
                <a:defRPr/>
              </a:pPr>
              <a:t>‹#›</a:t>
            </a:fld>
            <a:endParaRPr lang="en-US">
              <a:solidFill>
                <a:srgbClr val="FEFAC9"/>
              </a:solidFill>
            </a:endParaRPr>
          </a:p>
        </p:txBody>
      </p:sp>
    </p:spTree>
    <p:extLst>
      <p:ext uri="{BB962C8B-B14F-4D97-AF65-F5344CB8AC3E}">
        <p14:creationId xmlns="" xmlns:p14="http://schemas.microsoft.com/office/powerpoint/2010/main" val="2134611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fld id="{33324FCD-97B3-40C0-A663-C0408828DDA6}" type="datetimeFigureOut">
              <a:rPr lang="en-US">
                <a:solidFill>
                  <a:srgbClr val="FEFAC9"/>
                </a:solidFill>
              </a:rPr>
              <a:pPr>
                <a:defRPr/>
              </a:pPr>
              <a:t>4/23/2015</a:t>
            </a:fld>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178F7E4-30CD-4BA5-96CB-1118188E47D8}" type="slidenum">
              <a:rPr lang="en-US">
                <a:solidFill>
                  <a:srgbClr val="FEFAC9"/>
                </a:solidFill>
              </a:rPr>
              <a:pPr>
                <a:defRPr/>
              </a:pPr>
              <a:t>‹#›</a:t>
            </a:fld>
            <a:endParaRPr lang="en-US">
              <a:solidFill>
                <a:srgbClr val="FEFAC9"/>
              </a:solidFill>
            </a:endParaRPr>
          </a:p>
        </p:txBody>
      </p:sp>
    </p:spTree>
    <p:extLst>
      <p:ext uri="{BB962C8B-B14F-4D97-AF65-F5344CB8AC3E}">
        <p14:creationId xmlns="" xmlns:p14="http://schemas.microsoft.com/office/powerpoint/2010/main" val="11964266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fld id="{32D443BD-23B4-4D47-BCB9-1B1D4417FE05}" type="datetimeFigureOut">
              <a:rPr lang="en-US">
                <a:solidFill>
                  <a:srgbClr val="FEFAC9"/>
                </a:solidFill>
              </a:rPr>
              <a:pPr>
                <a:defRPr/>
              </a:pPr>
              <a:t>4/23/2015</a:t>
            </a:fld>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5488D17-D1B2-4B0E-888F-BA976D6C61A6}" type="slidenum">
              <a:rPr lang="en-US">
                <a:solidFill>
                  <a:srgbClr val="FEFAC9"/>
                </a:solidFill>
              </a:rPr>
              <a:pPr>
                <a:defRPr/>
              </a:pPr>
              <a:t>‹#›</a:t>
            </a:fld>
            <a:endParaRPr lang="en-US">
              <a:solidFill>
                <a:srgbClr val="FEFAC9"/>
              </a:solidFill>
            </a:endParaRPr>
          </a:p>
        </p:txBody>
      </p:sp>
    </p:spTree>
    <p:extLst>
      <p:ext uri="{BB962C8B-B14F-4D97-AF65-F5344CB8AC3E}">
        <p14:creationId xmlns="" xmlns:p14="http://schemas.microsoft.com/office/powerpoint/2010/main" val="12500252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957DCF0D-58F5-4713-9952-D5695FE2BF0F}" type="datetimeFigureOut">
              <a:rPr lang="en-US">
                <a:solidFill>
                  <a:srgbClr val="FEFAC9"/>
                </a:solidFill>
              </a:rPr>
              <a:pPr>
                <a:defRPr/>
              </a:pPr>
              <a:t>4/23/2015</a:t>
            </a:fld>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74569C9A-4A31-420A-8579-FC00B9E79D4F}" type="slidenum">
              <a:rPr lang="en-US">
                <a:solidFill>
                  <a:srgbClr val="FEFAC9"/>
                </a:solidFill>
              </a:rPr>
              <a:pPr>
                <a:defRPr/>
              </a:pPr>
              <a:t>‹#›</a:t>
            </a:fld>
            <a:endParaRPr lang="en-US">
              <a:solidFill>
                <a:srgbClr val="FEFAC9"/>
              </a:solidFill>
            </a:endParaRPr>
          </a:p>
        </p:txBody>
      </p:sp>
    </p:spTree>
    <p:extLst>
      <p:ext uri="{BB962C8B-B14F-4D97-AF65-F5344CB8AC3E}">
        <p14:creationId xmlns="" xmlns:p14="http://schemas.microsoft.com/office/powerpoint/2010/main" val="40802450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9E411229-E1CD-4A6B-A657-7517D942D4DB}" type="datetimeFigureOut">
              <a:rPr lang="en-US">
                <a:solidFill>
                  <a:srgbClr val="FEFAC9"/>
                </a:solidFill>
              </a:rPr>
              <a:pPr>
                <a:defRPr/>
              </a:pPr>
              <a:t>4/23/2015</a:t>
            </a:fld>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E5F719EE-8414-4327-8C36-067F92CAB825}" type="slidenum">
              <a:rPr lang="en-US">
                <a:solidFill>
                  <a:srgbClr val="FEFAC9"/>
                </a:solidFill>
              </a:rPr>
              <a:pPr>
                <a:defRPr/>
              </a:pPr>
              <a:t>‹#›</a:t>
            </a:fld>
            <a:endParaRPr lang="en-US">
              <a:solidFill>
                <a:srgbClr val="FEFAC9"/>
              </a:solidFill>
            </a:endParaRPr>
          </a:p>
        </p:txBody>
      </p:sp>
    </p:spTree>
    <p:extLst>
      <p:ext uri="{BB962C8B-B14F-4D97-AF65-F5344CB8AC3E}">
        <p14:creationId xmlns="" xmlns:p14="http://schemas.microsoft.com/office/powerpoint/2010/main" val="869679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fld id="{2262571C-8653-4849-88EE-E76B9310A79C}" type="datetimeFigureOut">
              <a:rPr lang="en-US"/>
              <a:pPr>
                <a:defRPr/>
              </a:pPr>
              <a:t>4/23/2015</a:t>
            </a:fld>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D496DCC3-189A-4C28-8A9D-80785F64B902}" type="slidenum">
              <a:rPr lang="en-US" altLang="en-US"/>
              <a:pPr>
                <a:defRPr/>
              </a:pPr>
              <a:t>‹#›</a:t>
            </a:fld>
            <a:endParaRPr lang="en-US" altLang="en-US"/>
          </a:p>
        </p:txBody>
      </p:sp>
    </p:spTree>
    <p:extLst>
      <p:ext uri="{BB962C8B-B14F-4D97-AF65-F5344CB8AC3E}">
        <p14:creationId xmlns="" xmlns:p14="http://schemas.microsoft.com/office/powerpoint/2010/main" val="41976160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eaLnBrk="1" fontAlgn="auto" hangingPunct="1">
              <a:spcBef>
                <a:spcPts val="2000"/>
              </a:spcBef>
              <a:spcAft>
                <a:spcPts val="0"/>
              </a:spcAft>
              <a:buClr>
                <a:srgbClr val="2C7C9F">
                  <a:lumMod val="60000"/>
                  <a:lumOff val="40000"/>
                </a:srgbClr>
              </a:buClr>
              <a:buSzPct val="110000"/>
              <a:buFont typeface="Wingdings 2" pitchFamily="18" charset="2"/>
              <a:buNone/>
            </a:pPr>
            <a:endParaRPr sz="3200" b="0">
              <a:solidFill>
                <a:prstClr val="black">
                  <a:lumMod val="65000"/>
                  <a:lumOff val="35000"/>
                </a:prstClr>
              </a:solidFill>
              <a:latin typeface="News Gothic MT"/>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solidFill>
                  <a:prstClr val="white"/>
                </a:solidFill>
              </a:rPr>
              <a:pPr/>
              <a:t>4/23/2015</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7F5CE407-6216-4202-80E4-A30DC2F709B2}" type="slidenum">
              <a:rPr lang="en-US" smtClean="0">
                <a:solidFill>
                  <a:prstClr val="white"/>
                </a:solidFill>
              </a:rPr>
              <a:pPr/>
              <a:t>‹#›</a:t>
            </a:fld>
            <a:endParaRPr lang="en-US">
              <a:solidFill>
                <a:prstClr val="white"/>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solidFill>
                  <a:prstClr val="white"/>
                </a:solidFill>
              </a:rPr>
              <a:pPr/>
              <a:t>4/23/2015</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7F5CE407-6216-4202-80E4-A30DC2F709B2}" type="slidenum">
              <a:rPr lang="en-US" smtClean="0">
                <a:solidFill>
                  <a:prstClr val="white"/>
                </a:solidFill>
              </a:rPr>
              <a:pPr/>
              <a:t>‹#›</a:t>
            </a:fld>
            <a:endParaRPr lang="en-US">
              <a:solidFill>
                <a:prstClr val="white"/>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solidFill>
                  <a:prstClr val="white"/>
                </a:solidFill>
              </a:rPr>
              <a:pPr/>
              <a:t>4/23/2015</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7F5CE407-6216-4202-80E4-A30DC2F709B2}" type="slidenum">
              <a:rPr lang="en-US" smtClean="0">
                <a:solidFill>
                  <a:prstClr val="white"/>
                </a:solidFill>
              </a:rPr>
              <a:pPr/>
              <a:t>‹#›</a:t>
            </a:fld>
            <a:endParaRPr lang="en-US">
              <a:solidFill>
                <a:prstClr val="white"/>
              </a:solidFill>
            </a:endParaRPr>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1F9CA3-105E-4857-9057-6DB6197DA786}" type="datetimeFigureOut">
              <a:rPr lang="en-US" smtClean="0">
                <a:solidFill>
                  <a:prstClr val="white"/>
                </a:solidFill>
              </a:rPr>
              <a:pPr/>
              <a:t>4/23/2015</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7F5CE407-6216-4202-80E4-A30DC2F709B2}" type="slidenum">
              <a:rPr lang="en-US" smtClean="0">
                <a:solidFill>
                  <a:prstClr val="white"/>
                </a:solidFill>
              </a:rPr>
              <a:pPr/>
              <a:t>‹#›</a:t>
            </a:fld>
            <a:endParaRPr lang="en-US">
              <a:solidFill>
                <a:prstClr val="white"/>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01F9CA3-105E-4857-9057-6DB6197DA786}" type="datetimeFigureOut">
              <a:rPr lang="en-US" smtClean="0">
                <a:solidFill>
                  <a:prstClr val="white"/>
                </a:solidFill>
              </a:rPr>
              <a:pPr/>
              <a:t>4/23/2015</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7F5CE407-6216-4202-80E4-A30DC2F709B2}" type="slidenum">
              <a:rPr lang="en-US" smtClean="0">
                <a:solidFill>
                  <a:prstClr val="white"/>
                </a:solidFill>
              </a:rPr>
              <a:pPr/>
              <a:t>‹#›</a:t>
            </a:fld>
            <a:endParaRPr lang="en-US">
              <a:solidFill>
                <a:prstClr val="white"/>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01F9CA3-105E-4857-9057-6DB6197DA786}" type="datetimeFigureOut">
              <a:rPr lang="en-US" smtClean="0">
                <a:solidFill>
                  <a:prstClr val="white"/>
                </a:solidFill>
              </a:rPr>
              <a:pPr/>
              <a:t>4/23/2015</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7F5CE407-6216-4202-80E4-A30DC2F709B2}" type="slidenum">
              <a:rPr lang="en-US" smtClean="0">
                <a:solidFill>
                  <a:prstClr val="white"/>
                </a:solidFill>
              </a:rPr>
              <a:pPr/>
              <a:t>‹#›</a:t>
            </a:fld>
            <a:endParaRPr lang="en-US">
              <a:solidFill>
                <a:prstClr val="white"/>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01F9CA3-105E-4857-9057-6DB6197DA786}" type="datetimeFigureOut">
              <a:rPr lang="en-US" smtClean="0">
                <a:solidFill>
                  <a:prstClr val="white"/>
                </a:solidFill>
              </a:rPr>
              <a:pPr/>
              <a:t>4/23/2015</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7F5CE407-6216-4202-80E4-A30DC2F709B2}" type="slidenum">
              <a:rPr lang="en-US" smtClean="0">
                <a:solidFill>
                  <a:prstClr val="white"/>
                </a:solidFill>
              </a:rPr>
              <a:pPr/>
              <a:t>‹#›</a:t>
            </a:fld>
            <a:endParaRPr lang="en-US">
              <a:solidFill>
                <a:prstClr val="white"/>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1F9CA3-105E-4857-9057-6DB6197DA786}" type="datetimeFigureOut">
              <a:rPr lang="en-US" smtClean="0">
                <a:solidFill>
                  <a:prstClr val="white"/>
                </a:solidFill>
              </a:rPr>
              <a:pPr/>
              <a:t>4/23/2015</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7F5CE407-6216-4202-80E4-A30DC2F709B2}" type="slidenum">
              <a:rPr lang="en-US" smtClean="0">
                <a:solidFill>
                  <a:prstClr val="white"/>
                </a:solidFill>
              </a:rPr>
              <a:pPr/>
              <a:t>‹#›</a:t>
            </a:fld>
            <a:endParaRPr lang="en-US">
              <a:solidFill>
                <a:prstClr val="white"/>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solidFill>
                  <a:prstClr val="white"/>
                </a:solidFill>
              </a:rPr>
              <a:pPr/>
              <a:t>4/23/2015</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7F5CE407-6216-4202-80E4-A30DC2F709B2}" type="slidenum">
              <a:rPr lang="en-US" smtClean="0">
                <a:solidFill>
                  <a:prstClr val="white"/>
                </a:solidFill>
              </a:rPr>
              <a:pPr/>
              <a:t>‹#›</a:t>
            </a:fld>
            <a:endParaRPr lang="en-US">
              <a:solidFill>
                <a:prstClr val="white"/>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solidFill>
                  <a:prstClr val="white"/>
                </a:solidFill>
              </a:rPr>
              <a:pPr/>
              <a:t>4/23/2015</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7F5CE407-6216-4202-80E4-A30DC2F709B2}" type="slidenum">
              <a:rPr lang="en-US" smtClean="0">
                <a:solidFill>
                  <a:prstClr val="white"/>
                </a:solidFill>
              </a:rPr>
              <a:pPr/>
              <a:t>‹#›</a:t>
            </a:fld>
            <a:endParaRPr lang="en-US">
              <a:solidFill>
                <a:prstClr val="white"/>
              </a:solidFill>
            </a:endParaRPr>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theme" Target="../theme/theme10.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9.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B7CC6"/>
            </a:gs>
            <a:gs pos="100000">
              <a:srgbClr val="00206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b="0">
                <a:solidFill>
                  <a:schemeClr val="tx2"/>
                </a:solidFill>
                <a:latin typeface="Arial" charset="0"/>
                <a:cs typeface="Arial" charset="0"/>
              </a:defRPr>
            </a:lvl1pPr>
          </a:lstStyle>
          <a:p>
            <a:pPr>
              <a:defRPr/>
            </a:pPr>
            <a:fld id="{E27F9B77-95DC-4665-A479-98F9F9876D08}" type="datetimeFigureOut">
              <a:rPr lang="en-US"/>
              <a:pPr>
                <a:defRPr/>
              </a:pPr>
              <a:t>4/23/2015</a:t>
            </a:fld>
            <a:endParaRPr lang="en-US"/>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b="0">
                <a:solidFill>
                  <a:schemeClr val="tx2"/>
                </a:solidFill>
                <a:latin typeface="Arial" charset="0"/>
                <a:cs typeface="Arial" charset="0"/>
              </a:defRPr>
            </a:lvl1pPr>
          </a:lstStyle>
          <a:p>
            <a:pPr>
              <a:defRPr/>
            </a:pPr>
            <a:endParaRPr lang="en-US"/>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eaLnBrk="1" hangingPunct="1">
              <a:defRPr sz="1600" b="0">
                <a:solidFill>
                  <a:schemeClr val="tx2"/>
                </a:solidFill>
                <a:latin typeface="Arial" panose="020B0604020202020204" pitchFamily="34" charset="0"/>
              </a:defRPr>
            </a:lvl1pPr>
          </a:lstStyle>
          <a:p>
            <a:pPr>
              <a:defRPr/>
            </a:pPr>
            <a:fld id="{97C3F212-9AD0-4586-A78B-31AF745E6EB4}" type="slidenum">
              <a:rPr lang="en-US" altLang="en-US"/>
              <a:pPr>
                <a:defRPr/>
              </a:pPr>
              <a:t>‹#›</a:t>
            </a:fld>
            <a:endParaRPr lang="en-US" alt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cSld>
  <p:clrMap bg1="dk1" tx1="lt1" bg2="dk2" tx2="lt2" accent1="accent1" accent2="accent2" accent3="accent3" accent4="accent4" accent5="accent5" accent6="accent6" hlink="hlink" folHlink="folHlink"/>
  <p:sldLayoutIdLst>
    <p:sldLayoutId id="2147483825" r:id="rId1"/>
    <p:sldLayoutId id="2147483806" r:id="rId2"/>
    <p:sldLayoutId id="2147483826" r:id="rId3"/>
    <p:sldLayoutId id="2147483807" r:id="rId4"/>
    <p:sldLayoutId id="2147483827" r:id="rId5"/>
    <p:sldLayoutId id="2147483808" r:id="rId6"/>
    <p:sldLayoutId id="2147483809" r:id="rId7"/>
    <p:sldLayoutId id="2147483810" r:id="rId8"/>
    <p:sldLayoutId id="2147483811" r:id="rId9"/>
    <p:sldLayoutId id="2147483812" r:id="rId10"/>
    <p:sldLayoutId id="2147483813" r:id="rId11"/>
    <p:sldLayoutId id="2147483912" r:id="rId12"/>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anose="05020102010507070707"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anose="05020102010507070707"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anose="05020102010507070707"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anose="05020102010507070707"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anose="05020102010507070707"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pPr eaLnBrk="1" fontAlgn="auto" hangingPunct="1">
              <a:spcBef>
                <a:spcPts val="0"/>
              </a:spcBef>
              <a:spcAft>
                <a:spcPts val="0"/>
              </a:spcAft>
            </a:pPr>
            <a:fld id="{B01F9CA3-105E-4857-9057-6DB6197DA786}" type="datetimeFigureOut">
              <a:rPr lang="en-US" b="0" smtClean="0">
                <a:solidFill>
                  <a:prstClr val="white"/>
                </a:solidFill>
                <a:latin typeface="News Gothic MT"/>
                <a:cs typeface="+mn-cs"/>
              </a:rPr>
              <a:pPr eaLnBrk="1" fontAlgn="auto" hangingPunct="1">
                <a:spcBef>
                  <a:spcPts val="0"/>
                </a:spcBef>
                <a:spcAft>
                  <a:spcPts val="0"/>
                </a:spcAft>
              </a:pPr>
              <a:t>4/23/2015</a:t>
            </a:fld>
            <a:endParaRPr lang="en-US" b="0">
              <a:solidFill>
                <a:prstClr val="white"/>
              </a:solidFill>
              <a:latin typeface="News Gothic MT"/>
              <a:cs typeface="+mn-cs"/>
            </a:endParaRPr>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pPr eaLnBrk="1" fontAlgn="auto" hangingPunct="1">
              <a:spcBef>
                <a:spcPts val="0"/>
              </a:spcBef>
              <a:spcAft>
                <a:spcPts val="0"/>
              </a:spcAft>
            </a:pPr>
            <a:endParaRPr lang="en-US" b="0">
              <a:solidFill>
                <a:prstClr val="white"/>
              </a:solidFill>
              <a:latin typeface="News Gothic MT"/>
              <a:cs typeface="+mn-cs"/>
            </a:endParaRPr>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pPr eaLnBrk="1" fontAlgn="auto" hangingPunct="1">
              <a:spcBef>
                <a:spcPts val="0"/>
              </a:spcBef>
              <a:spcAft>
                <a:spcPts val="0"/>
              </a:spcAft>
            </a:pPr>
            <a:fld id="{7F5CE407-6216-4202-80E4-A30DC2F709B2}" type="slidenum">
              <a:rPr lang="en-US" b="0" smtClean="0">
                <a:solidFill>
                  <a:prstClr val="white"/>
                </a:solidFill>
                <a:latin typeface="News Gothic MT"/>
                <a:cs typeface="+mn-cs"/>
              </a:rPr>
              <a:pPr eaLnBrk="1" fontAlgn="auto" hangingPunct="1">
                <a:spcBef>
                  <a:spcPts val="0"/>
                </a:spcBef>
                <a:spcAft>
                  <a:spcPts val="0"/>
                </a:spcAft>
              </a:pPr>
              <a:t>‹#›</a:t>
            </a:fld>
            <a:endParaRPr lang="en-US" b="0">
              <a:solidFill>
                <a:prstClr val="white"/>
              </a:solidFill>
              <a:latin typeface="News Gothic MT"/>
              <a:cs typeface="+mn-cs"/>
            </a:endParaRPr>
          </a:p>
        </p:txBody>
      </p:sp>
    </p:spTree>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5B7CC6"/>
            </a:gs>
            <a:gs pos="100000">
              <a:srgbClr val="00206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b="0">
                <a:solidFill>
                  <a:schemeClr val="tx1">
                    <a:tint val="75000"/>
                  </a:schemeClr>
                </a:solidFill>
                <a:cs typeface="Arial" charset="0"/>
              </a:defRPr>
            </a:lvl1pPr>
          </a:lstStyle>
          <a:p>
            <a:pPr>
              <a:defRPr/>
            </a:pPr>
            <a:fld id="{8A796B0C-D826-45EE-8770-2E999EB69D2B}" type="datetimeFigureOut">
              <a:rPr lang="en-US"/>
              <a:pPr>
                <a:defRPr/>
              </a:pPr>
              <a:t>4/23/2015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b="0">
                <a:solidFill>
                  <a:schemeClr val="tx1">
                    <a:tint val="75000"/>
                  </a:schemeClr>
                </a:solidFill>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defRPr>
            </a:lvl1pPr>
          </a:lstStyle>
          <a:p>
            <a:pPr>
              <a:defRPr/>
            </a:pPr>
            <a:fld id="{CD387900-22B7-42B0-BA14-B7E8F29C687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B7CC6"/>
            </a:gs>
            <a:gs pos="100000">
              <a:srgbClr val="00206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b="0">
                <a:solidFill>
                  <a:schemeClr val="tx2"/>
                </a:solidFill>
                <a:latin typeface="Arial" charset="0"/>
                <a:cs typeface="Arial" charset="0"/>
              </a:defRPr>
            </a:lvl1pPr>
          </a:lstStyle>
          <a:p>
            <a:pPr>
              <a:defRPr/>
            </a:pPr>
            <a:fld id="{F8DBA359-9E7D-4020-8B5E-B3FA1668E082}" type="datetimeFigureOut">
              <a:rPr lang="en-US">
                <a:solidFill>
                  <a:srgbClr val="FEFAC9"/>
                </a:solidFill>
              </a:rPr>
              <a:pPr>
                <a:defRPr/>
              </a:pPr>
              <a:t>4/23/2015</a:t>
            </a:fld>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b="0">
                <a:solidFill>
                  <a:schemeClr val="tx2"/>
                </a:solidFill>
                <a:latin typeface="Arial" charset="0"/>
                <a:cs typeface="Arial" charset="0"/>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eaLnBrk="1" hangingPunct="1">
              <a:defRPr sz="1600" b="0">
                <a:solidFill>
                  <a:schemeClr val="tx2"/>
                </a:solidFill>
                <a:latin typeface="Arial" panose="020B0604020202020204" pitchFamily="34" charset="0"/>
                <a:cs typeface="Arial" panose="020B0604020202020204" pitchFamily="34" charset="0"/>
              </a:defRPr>
            </a:lvl1pPr>
          </a:lstStyle>
          <a:p>
            <a:pPr>
              <a:defRPr/>
            </a:pPr>
            <a:fld id="{06D515C8-A26C-46D7-BE5C-0DE855AF0A58}" type="slidenum">
              <a:rPr lang="en-US" altLang="en-US">
                <a:solidFill>
                  <a:srgbClr val="FEFAC9"/>
                </a:solidFill>
              </a:rPr>
              <a:pPr>
                <a:defRPr/>
              </a:pPr>
              <a:t>‹#›</a:t>
            </a:fld>
            <a:endParaRPr lang="en-US" alt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 xmlns:p14="http://schemas.microsoft.com/office/powerpoint/2010/main" val="1758432917"/>
      </p:ext>
    </p:extLst>
  </p:cSld>
  <p:clrMap bg1="dk1" tx1="lt1" bg2="dk2"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B7CC6"/>
            </a:gs>
            <a:gs pos="100000">
              <a:srgbClr val="00206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b="0">
                <a:solidFill>
                  <a:schemeClr val="tx2"/>
                </a:solidFill>
                <a:latin typeface="Arial" charset="0"/>
                <a:cs typeface="Arial" charset="0"/>
              </a:defRPr>
            </a:lvl1pPr>
          </a:lstStyle>
          <a:p>
            <a:pPr>
              <a:defRPr/>
            </a:pPr>
            <a:fld id="{F8DBA359-9E7D-4020-8B5E-B3FA1668E082}" type="datetimeFigureOut">
              <a:rPr lang="en-US">
                <a:solidFill>
                  <a:srgbClr val="FEFAC9"/>
                </a:solidFill>
              </a:rPr>
              <a:pPr>
                <a:defRPr/>
              </a:pPr>
              <a:t>4/23/2015</a:t>
            </a:fld>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b="0">
                <a:solidFill>
                  <a:schemeClr val="tx2"/>
                </a:solidFill>
                <a:latin typeface="Arial" charset="0"/>
                <a:cs typeface="Arial" charset="0"/>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eaLnBrk="1" hangingPunct="1">
              <a:defRPr sz="1600" b="0">
                <a:solidFill>
                  <a:schemeClr val="tx2"/>
                </a:solidFill>
                <a:latin typeface="Arial" panose="020B0604020202020204" pitchFamily="34" charset="0"/>
                <a:cs typeface="Arial" panose="020B0604020202020204" pitchFamily="34" charset="0"/>
              </a:defRPr>
            </a:lvl1pPr>
          </a:lstStyle>
          <a:p>
            <a:pPr>
              <a:defRPr/>
            </a:pPr>
            <a:fld id="{06D515C8-A26C-46D7-BE5C-0DE855AF0A58}" type="slidenum">
              <a:rPr lang="en-US" altLang="en-US">
                <a:solidFill>
                  <a:srgbClr val="FEFAC9"/>
                </a:solidFill>
              </a:rPr>
              <a:pPr>
                <a:defRPr/>
              </a:pPr>
              <a:t>‹#›</a:t>
            </a:fld>
            <a:endParaRPr lang="en-US" alt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 xmlns:p14="http://schemas.microsoft.com/office/powerpoint/2010/main" val="3334527210"/>
      </p:ext>
    </p:extLst>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B7CC6"/>
            </a:gs>
            <a:gs pos="100000">
              <a:srgbClr val="00206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b="0">
                <a:solidFill>
                  <a:schemeClr val="tx2"/>
                </a:solidFill>
                <a:latin typeface="Arial" charset="0"/>
                <a:cs typeface="Arial" charset="0"/>
              </a:defRPr>
            </a:lvl1pPr>
          </a:lstStyle>
          <a:p>
            <a:pPr>
              <a:defRPr/>
            </a:pPr>
            <a:fld id="{F8DBA359-9E7D-4020-8B5E-B3FA1668E082}" type="datetimeFigureOut">
              <a:rPr lang="en-US">
                <a:solidFill>
                  <a:srgbClr val="FEFAC9"/>
                </a:solidFill>
              </a:rPr>
              <a:pPr>
                <a:defRPr/>
              </a:pPr>
              <a:t>4/23/2015</a:t>
            </a:fld>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b="0">
                <a:solidFill>
                  <a:schemeClr val="tx2"/>
                </a:solidFill>
                <a:latin typeface="Arial" charset="0"/>
                <a:cs typeface="Arial" charset="0"/>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eaLnBrk="1" hangingPunct="1">
              <a:defRPr sz="1600" b="0">
                <a:solidFill>
                  <a:schemeClr val="tx2"/>
                </a:solidFill>
                <a:latin typeface="Arial" panose="020B0604020202020204" pitchFamily="34" charset="0"/>
                <a:cs typeface="Arial" panose="020B0604020202020204" pitchFamily="34" charset="0"/>
              </a:defRPr>
            </a:lvl1pPr>
          </a:lstStyle>
          <a:p>
            <a:pPr>
              <a:defRPr/>
            </a:pPr>
            <a:fld id="{06D515C8-A26C-46D7-BE5C-0DE855AF0A58}" type="slidenum">
              <a:rPr lang="en-US" altLang="en-US">
                <a:solidFill>
                  <a:srgbClr val="FEFAC9"/>
                </a:solidFill>
              </a:rPr>
              <a:pPr>
                <a:defRPr/>
              </a:pPr>
              <a:t>‹#›</a:t>
            </a:fld>
            <a:endParaRPr lang="en-US" alt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 xmlns:p14="http://schemas.microsoft.com/office/powerpoint/2010/main" val="3367824976"/>
      </p:ext>
    </p:extLst>
  </p:cSld>
  <p:clrMap bg1="dk1" tx1="lt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B7CC6"/>
            </a:gs>
            <a:gs pos="100000">
              <a:srgbClr val="00206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b="0">
                <a:solidFill>
                  <a:schemeClr val="tx2"/>
                </a:solidFill>
                <a:latin typeface="Arial" charset="0"/>
                <a:cs typeface="Arial" charset="0"/>
              </a:defRPr>
            </a:lvl1pPr>
          </a:lstStyle>
          <a:p>
            <a:pPr>
              <a:defRPr/>
            </a:pPr>
            <a:fld id="{F8DBA359-9E7D-4020-8B5E-B3FA1668E082}" type="datetimeFigureOut">
              <a:rPr lang="en-US">
                <a:solidFill>
                  <a:srgbClr val="FEFAC9"/>
                </a:solidFill>
              </a:rPr>
              <a:pPr>
                <a:defRPr/>
              </a:pPr>
              <a:t>4/23/2015</a:t>
            </a:fld>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b="0">
                <a:solidFill>
                  <a:schemeClr val="tx2"/>
                </a:solidFill>
                <a:latin typeface="Arial" charset="0"/>
                <a:cs typeface="Arial" charset="0"/>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eaLnBrk="1" hangingPunct="1">
              <a:defRPr sz="1600" b="0">
                <a:solidFill>
                  <a:schemeClr val="tx2"/>
                </a:solidFill>
                <a:latin typeface="Arial" panose="020B0604020202020204" pitchFamily="34" charset="0"/>
                <a:cs typeface="Arial" panose="020B0604020202020204" pitchFamily="34" charset="0"/>
              </a:defRPr>
            </a:lvl1pPr>
          </a:lstStyle>
          <a:p>
            <a:pPr>
              <a:defRPr/>
            </a:pPr>
            <a:fld id="{06D515C8-A26C-46D7-BE5C-0DE855AF0A58}" type="slidenum">
              <a:rPr lang="en-US" altLang="en-US">
                <a:solidFill>
                  <a:srgbClr val="FEFAC9"/>
                </a:solidFill>
              </a:rPr>
              <a:pPr>
                <a:defRPr/>
              </a:pPr>
              <a:t>‹#›</a:t>
            </a:fld>
            <a:endParaRPr lang="en-US" alt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 xmlns:p14="http://schemas.microsoft.com/office/powerpoint/2010/main" val="3150129649"/>
      </p:ext>
    </p:extLst>
  </p:cSld>
  <p:clrMap bg1="dk1" tx1="lt1" bg2="dk2" tx2="lt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B7CC6"/>
            </a:gs>
            <a:gs pos="100000">
              <a:srgbClr val="00206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b="0">
                <a:solidFill>
                  <a:schemeClr val="tx2"/>
                </a:solidFill>
                <a:latin typeface="Arial" charset="0"/>
                <a:cs typeface="Arial" charset="0"/>
              </a:defRPr>
            </a:lvl1pPr>
          </a:lstStyle>
          <a:p>
            <a:pPr>
              <a:defRPr/>
            </a:pPr>
            <a:fld id="{F8DBA359-9E7D-4020-8B5E-B3FA1668E082}" type="datetimeFigureOut">
              <a:rPr lang="en-US">
                <a:solidFill>
                  <a:srgbClr val="FEFAC9"/>
                </a:solidFill>
              </a:rPr>
              <a:pPr>
                <a:defRPr/>
              </a:pPr>
              <a:t>4/23/2015</a:t>
            </a:fld>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b="0">
                <a:solidFill>
                  <a:schemeClr val="tx2"/>
                </a:solidFill>
                <a:latin typeface="Arial" charset="0"/>
                <a:cs typeface="Arial" charset="0"/>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eaLnBrk="1" hangingPunct="1">
              <a:defRPr sz="1600" b="0">
                <a:solidFill>
                  <a:schemeClr val="tx2"/>
                </a:solidFill>
                <a:latin typeface="Arial" panose="020B0604020202020204" pitchFamily="34" charset="0"/>
                <a:cs typeface="Arial" panose="020B0604020202020204" pitchFamily="34" charset="0"/>
              </a:defRPr>
            </a:lvl1pPr>
          </a:lstStyle>
          <a:p>
            <a:pPr>
              <a:defRPr/>
            </a:pPr>
            <a:fld id="{06D515C8-A26C-46D7-BE5C-0DE855AF0A58}" type="slidenum">
              <a:rPr lang="en-US" altLang="en-US">
                <a:solidFill>
                  <a:srgbClr val="FEFAC9"/>
                </a:solidFill>
              </a:rPr>
              <a:pPr>
                <a:defRPr/>
              </a:pPr>
              <a:t>‹#›</a:t>
            </a:fld>
            <a:endParaRPr lang="en-US" alt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 xmlns:p14="http://schemas.microsoft.com/office/powerpoint/2010/main" val="629869618"/>
      </p:ext>
    </p:extLst>
  </p:cSld>
  <p:clrMap bg1="dk1" tx1="lt1" bg2="dk2" tx2="lt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B7CC6"/>
            </a:gs>
            <a:gs pos="100000">
              <a:srgbClr val="00206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latin typeface="Arial" charset="0"/>
              </a:defRPr>
            </a:lvl1pPr>
          </a:lstStyle>
          <a:p>
            <a:pPr>
              <a:defRPr/>
            </a:pPr>
            <a:fld id="{18A8CFB3-4238-4FCE-89C2-4199632FCEF3}" type="datetimeFigureOut">
              <a:rPr lang="en-US" b="0">
                <a:solidFill>
                  <a:srgbClr val="FEFAC9"/>
                </a:solidFill>
                <a:cs typeface="Arial" charset="0"/>
              </a:rPr>
              <a:pPr>
                <a:defRPr/>
              </a:pPr>
              <a:t>4/23/2015</a:t>
            </a:fld>
            <a:endParaRPr lang="en-US" b="0">
              <a:solidFill>
                <a:srgbClr val="FEFAC9"/>
              </a:solidFill>
              <a:cs typeface="Arial"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latin typeface="Arial" charset="0"/>
              </a:defRPr>
            </a:lvl1pPr>
          </a:lstStyle>
          <a:p>
            <a:pPr>
              <a:defRPr/>
            </a:pPr>
            <a:endParaRPr lang="en-US" b="0">
              <a:solidFill>
                <a:srgbClr val="FEFAC9"/>
              </a:solidFill>
              <a:cs typeface="Arial"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latin typeface="Arial" charset="0"/>
              </a:defRPr>
            </a:lvl1pPr>
          </a:lstStyle>
          <a:p>
            <a:pPr>
              <a:defRPr/>
            </a:pPr>
            <a:fld id="{ED93B0E1-C79F-4972-8344-10FC4D1CD906}" type="slidenum">
              <a:rPr lang="en-US" b="0">
                <a:solidFill>
                  <a:srgbClr val="FEFAC9"/>
                </a:solidFill>
                <a:cs typeface="Arial" charset="0"/>
              </a:rPr>
              <a:pPr>
                <a:defRPr/>
              </a:pPr>
              <a:t>‹#›</a:t>
            </a:fld>
            <a:endParaRPr lang="en-US" b="0">
              <a:solidFill>
                <a:srgbClr val="FEFAC9"/>
              </a:solidFill>
              <a:cs typeface="Arial"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 xmlns:p14="http://schemas.microsoft.com/office/powerpoint/2010/main" val="3911938430"/>
      </p:ext>
    </p:extLst>
  </p:cSld>
  <p:clrMap bg1="dk1" tx1="lt1" bg2="dk2" tx2="lt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pPr eaLnBrk="1" fontAlgn="auto" hangingPunct="1">
              <a:spcBef>
                <a:spcPts val="0"/>
              </a:spcBef>
              <a:spcAft>
                <a:spcPts val="0"/>
              </a:spcAft>
            </a:pPr>
            <a:fld id="{B01F9CA3-105E-4857-9057-6DB6197DA786}" type="datetimeFigureOut">
              <a:rPr lang="en-US" b="0" smtClean="0">
                <a:solidFill>
                  <a:prstClr val="white"/>
                </a:solidFill>
                <a:latin typeface="News Gothic MT"/>
                <a:cs typeface="+mn-cs"/>
              </a:rPr>
              <a:pPr eaLnBrk="1" fontAlgn="auto" hangingPunct="1">
                <a:spcBef>
                  <a:spcPts val="0"/>
                </a:spcBef>
                <a:spcAft>
                  <a:spcPts val="0"/>
                </a:spcAft>
              </a:pPr>
              <a:t>4/23/2015</a:t>
            </a:fld>
            <a:endParaRPr lang="en-US" b="0">
              <a:solidFill>
                <a:prstClr val="white"/>
              </a:solidFill>
              <a:latin typeface="News Gothic MT"/>
              <a:cs typeface="+mn-cs"/>
            </a:endParaRPr>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pPr eaLnBrk="1" fontAlgn="auto" hangingPunct="1">
              <a:spcBef>
                <a:spcPts val="0"/>
              </a:spcBef>
              <a:spcAft>
                <a:spcPts val="0"/>
              </a:spcAft>
            </a:pPr>
            <a:endParaRPr lang="en-US" b="0">
              <a:solidFill>
                <a:prstClr val="white"/>
              </a:solidFill>
              <a:latin typeface="News Gothic MT"/>
              <a:cs typeface="+mn-cs"/>
            </a:endParaRPr>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pPr eaLnBrk="1" fontAlgn="auto" hangingPunct="1">
              <a:spcBef>
                <a:spcPts val="0"/>
              </a:spcBef>
              <a:spcAft>
                <a:spcPts val="0"/>
              </a:spcAft>
            </a:pPr>
            <a:fld id="{7F5CE407-6216-4202-80E4-A30DC2F709B2}" type="slidenum">
              <a:rPr lang="en-US" b="0" smtClean="0">
                <a:solidFill>
                  <a:prstClr val="white"/>
                </a:solidFill>
                <a:latin typeface="News Gothic MT"/>
                <a:cs typeface="+mn-cs"/>
              </a:rPr>
              <a:pPr eaLnBrk="1" fontAlgn="auto" hangingPunct="1">
                <a:spcBef>
                  <a:spcPts val="0"/>
                </a:spcBef>
                <a:spcAft>
                  <a:spcPts val="0"/>
                </a:spcAft>
              </a:pPr>
              <a:t>‹#›</a:t>
            </a:fld>
            <a:endParaRPr lang="en-US" b="0">
              <a:solidFill>
                <a:prstClr val="white"/>
              </a:solidFill>
              <a:latin typeface="News Gothic MT"/>
              <a:cs typeface="+mn-cs"/>
            </a:endParaRPr>
          </a:p>
        </p:txBody>
      </p:sp>
    </p:spTree>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jpe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39.jpeg"/><Relationship Id="rId18" Type="http://schemas.openxmlformats.org/officeDocument/2006/relationships/image" Target="../media/image44.png"/><Relationship Id="rId3" Type="http://schemas.openxmlformats.org/officeDocument/2006/relationships/image" Target="../media/image30.png"/><Relationship Id="rId7" Type="http://schemas.openxmlformats.org/officeDocument/2006/relationships/image" Target="../media/image34.jpeg"/><Relationship Id="rId12" Type="http://schemas.openxmlformats.org/officeDocument/2006/relationships/image" Target="../media/image38.jpeg"/><Relationship Id="rId17" Type="http://schemas.openxmlformats.org/officeDocument/2006/relationships/image" Target="../media/image43.png"/><Relationship Id="rId2" Type="http://schemas.openxmlformats.org/officeDocument/2006/relationships/notesSlide" Target="../notesSlides/notesSlide12.xml"/><Relationship Id="rId16" Type="http://schemas.openxmlformats.org/officeDocument/2006/relationships/image" Target="../media/image42.jpeg"/><Relationship Id="rId20"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33.jpeg"/><Relationship Id="rId11" Type="http://schemas.openxmlformats.org/officeDocument/2006/relationships/image" Target="../media/image37.jpeg"/><Relationship Id="rId5" Type="http://schemas.openxmlformats.org/officeDocument/2006/relationships/image" Target="../media/image32.jpeg"/><Relationship Id="rId15" Type="http://schemas.openxmlformats.org/officeDocument/2006/relationships/image" Target="../media/image41.jpeg"/><Relationship Id="rId10" Type="http://schemas.openxmlformats.org/officeDocument/2006/relationships/image" Target="../media/image36.jpeg"/><Relationship Id="rId19" Type="http://schemas.openxmlformats.org/officeDocument/2006/relationships/image" Target="../media/image45.png"/><Relationship Id="rId4" Type="http://schemas.openxmlformats.org/officeDocument/2006/relationships/image" Target="../media/image31.jpeg"/><Relationship Id="rId9" Type="http://schemas.openxmlformats.org/officeDocument/2006/relationships/image" Target="../media/image35.jpeg"/><Relationship Id="rId1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48.jpeg"/></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52.jpeg"/><Relationship Id="rId4" Type="http://schemas.openxmlformats.org/officeDocument/2006/relationships/image" Target="../media/image51.jpeg"/></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55.jpeg"/><Relationship Id="rId4" Type="http://schemas.openxmlformats.org/officeDocument/2006/relationships/image" Target="../media/image54.jpeg"/></Relationships>
</file>

<file path=ppt/slides/_rels/slide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80.xml"/><Relationship Id="rId4" Type="http://schemas.openxmlformats.org/officeDocument/2006/relationships/image" Target="../media/image57.jpeg"/></Relationships>
</file>

<file path=ppt/slides/_rels/slide1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59.jpeg"/></Relationships>
</file>

<file path=ppt/slides/_rels/slide1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73.xml"/></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2.xml"/><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3.xml"/><Relationship Id="rId1" Type="http://schemas.openxmlformats.org/officeDocument/2006/relationships/slideLayout" Target="../slideLayouts/slideLayout63.xml"/></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68.png"/><Relationship Id="rId4" Type="http://schemas.openxmlformats.org/officeDocument/2006/relationships/image" Target="../media/image67.jpe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71.png"/><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7.xml"/><Relationship Id="rId1" Type="http://schemas.openxmlformats.org/officeDocument/2006/relationships/slideLayout" Target="../slideLayouts/slideLayout18.xml"/><Relationship Id="rId5" Type="http://schemas.openxmlformats.org/officeDocument/2006/relationships/image" Target="../media/image77.png"/><Relationship Id="rId4" Type="http://schemas.openxmlformats.org/officeDocument/2006/relationships/image" Target="../media/image76.jpeg"/></Relationships>
</file>

<file path=ppt/slides/_rels/slide2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3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91.xml"/></Relationships>
</file>

<file path=ppt/slides/_rels/slide3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91.xml"/></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8.xml"/><Relationship Id="rId1" Type="http://schemas.openxmlformats.org/officeDocument/2006/relationships/slideLayout" Target="../slideLayouts/slideLayout102.xml"/><Relationship Id="rId4" Type="http://schemas.openxmlformats.org/officeDocument/2006/relationships/image" Target="../media/image7.gi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103.xml"/><Relationship Id="rId6" Type="http://schemas.openxmlformats.org/officeDocument/2006/relationships/image" Target="../media/image32.jpeg"/><Relationship Id="rId5" Type="http://schemas.openxmlformats.org/officeDocument/2006/relationships/image" Target="../media/image7.gif"/><Relationship Id="rId4" Type="http://schemas.openxmlformats.org/officeDocument/2006/relationships/image" Target="../media/image33.jpeg"/></Relationships>
</file>

<file path=ppt/slides/_rels/slide3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1.xml"/><Relationship Id="rId1" Type="http://schemas.openxmlformats.org/officeDocument/2006/relationships/slideLayout" Target="../slideLayouts/slideLayout10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3.xml"/><Relationship Id="rId1" Type="http://schemas.openxmlformats.org/officeDocument/2006/relationships/slideLayout" Target="../slideLayouts/slideLayout103.xml"/><Relationship Id="rId4" Type="http://schemas.openxmlformats.org/officeDocument/2006/relationships/image" Target="../media/image85.jpeg"/></Relationships>
</file>

<file path=ppt/slides/_rels/slide4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4.xml"/><Relationship Id="rId1" Type="http://schemas.openxmlformats.org/officeDocument/2006/relationships/slideLayout" Target="../slideLayouts/slideLayout103.xml"/><Relationship Id="rId4" Type="http://schemas.openxmlformats.org/officeDocument/2006/relationships/image" Target="../media/image87.jpeg"/></Relationships>
</file>

<file path=ppt/slides/_rels/slide4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5.xml"/><Relationship Id="rId1" Type="http://schemas.openxmlformats.org/officeDocument/2006/relationships/slideLayout" Target="../slideLayouts/slideLayout103.xml"/><Relationship Id="rId4" Type="http://schemas.openxmlformats.org/officeDocument/2006/relationships/image" Target="../media/image89.jpeg"/></Relationships>
</file>

<file path=ppt/slides/_rels/slide4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6.xml"/><Relationship Id="rId1" Type="http://schemas.openxmlformats.org/officeDocument/2006/relationships/slideLayout" Target="../slideLayouts/slideLayout103.xml"/></Relationships>
</file>

<file path=ppt/slides/_rels/slide4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7.xml"/><Relationship Id="rId1" Type="http://schemas.openxmlformats.org/officeDocument/2006/relationships/slideLayout" Target="../slideLayouts/slideLayout103.xml"/></Relationships>
</file>

<file path=ppt/slides/_rels/slide4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8.xml"/><Relationship Id="rId1" Type="http://schemas.openxmlformats.org/officeDocument/2006/relationships/slideLayout" Target="../slideLayouts/slideLayout103.xml"/><Relationship Id="rId4" Type="http://schemas.openxmlformats.org/officeDocument/2006/relationships/image" Target="../media/image93.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3.xml"/></Relationships>
</file>

<file path=ppt/slides/_rels/slide4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0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 y="328058"/>
            <a:ext cx="7611414" cy="1361911"/>
          </a:xfrm>
          <a:prstGeom prst="rect">
            <a:avLst/>
          </a:prstGeom>
          <a:noFill/>
        </p:spPr>
        <p:txBody>
          <a:bodyPr wrap="square" rtlCol="0">
            <a:spAutoFit/>
          </a:bodyPr>
          <a:lstStyle/>
          <a:p>
            <a:pPr algn="ctr"/>
            <a:r>
              <a:rPr lang="en-US" sz="3300" b="1" dirty="0">
                <a:solidFill>
                  <a:srgbClr val="FFFF00"/>
                </a:solidFill>
              </a:rPr>
              <a:t>Flathead River to Lake Initiative</a:t>
            </a:r>
          </a:p>
          <a:p>
            <a:pPr algn="ctr"/>
            <a:r>
              <a:rPr lang="en-US" sz="2500" b="1" dirty="0">
                <a:solidFill>
                  <a:srgbClr val="FFFF00"/>
                </a:solidFill>
              </a:rPr>
              <a:t>Conservation and restoration </a:t>
            </a:r>
            <a:endParaRPr lang="en-US" sz="2500" b="1" dirty="0" smtClean="0">
              <a:solidFill>
                <a:srgbClr val="FFFF00"/>
              </a:solidFill>
            </a:endParaRPr>
          </a:p>
          <a:p>
            <a:pPr algn="ctr"/>
            <a:r>
              <a:rPr lang="en-US" sz="2500" b="1" dirty="0" smtClean="0">
                <a:solidFill>
                  <a:srgbClr val="FFFF00"/>
                </a:solidFill>
              </a:rPr>
              <a:t>through </a:t>
            </a:r>
            <a:r>
              <a:rPr lang="en-US" sz="2500" b="1" dirty="0">
                <a:solidFill>
                  <a:srgbClr val="FFFF00"/>
                </a:solidFill>
              </a:rPr>
              <a:t>a diverse collaborative effort</a:t>
            </a:r>
          </a:p>
        </p:txBody>
      </p:sp>
      <p:pic>
        <p:nvPicPr>
          <p:cNvPr id="8" name="Picture 7"/>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7289442" y="168844"/>
            <a:ext cx="1741871" cy="2164818"/>
          </a:xfrm>
          <a:prstGeom prst="rect">
            <a:avLst/>
          </a:prstGeom>
          <a:ln w="19050">
            <a:solidFill>
              <a:schemeClr val="bg1"/>
            </a:solidFill>
          </a:ln>
        </p:spPr>
      </p:pic>
      <p:sp>
        <p:nvSpPr>
          <p:cNvPr id="2" name="TextBox 1"/>
          <p:cNvSpPr txBox="1"/>
          <p:nvPr/>
        </p:nvSpPr>
        <p:spPr>
          <a:xfrm>
            <a:off x="5943600" y="2819400"/>
            <a:ext cx="3081274" cy="2985433"/>
          </a:xfrm>
          <a:prstGeom prst="rect">
            <a:avLst/>
          </a:prstGeom>
          <a:noFill/>
        </p:spPr>
        <p:txBody>
          <a:bodyPr wrap="square" rtlCol="0">
            <a:spAutoFit/>
          </a:bodyPr>
          <a:lstStyle/>
          <a:p>
            <a:pPr>
              <a:spcAft>
                <a:spcPts val="1200"/>
              </a:spcAft>
            </a:pPr>
            <a:r>
              <a:rPr lang="en-US" sz="2400" b="1" dirty="0" smtClean="0">
                <a:solidFill>
                  <a:srgbClr val="FFFF00"/>
                </a:solidFill>
              </a:rPr>
              <a:t>Part I – How it began</a:t>
            </a:r>
          </a:p>
          <a:p>
            <a:pPr>
              <a:spcAft>
                <a:spcPts val="1200"/>
              </a:spcAft>
            </a:pPr>
            <a:r>
              <a:rPr lang="en-US" sz="2400" b="1" dirty="0" smtClean="0">
                <a:solidFill>
                  <a:srgbClr val="FFFF00"/>
                </a:solidFill>
              </a:rPr>
              <a:t>Part II</a:t>
            </a:r>
            <a:r>
              <a:rPr lang="en-US" sz="2400" dirty="0" smtClean="0">
                <a:solidFill>
                  <a:srgbClr val="FFFF00"/>
                </a:solidFill>
              </a:rPr>
              <a:t> – Conservation Successes</a:t>
            </a:r>
          </a:p>
          <a:p>
            <a:pPr>
              <a:spcAft>
                <a:spcPts val="1200"/>
              </a:spcAft>
            </a:pPr>
            <a:r>
              <a:rPr lang="en-US" sz="2400" b="1" dirty="0" smtClean="0">
                <a:solidFill>
                  <a:srgbClr val="FFFF00"/>
                </a:solidFill>
              </a:rPr>
              <a:t>Part III &amp; IV </a:t>
            </a:r>
            <a:r>
              <a:rPr lang="en-US" sz="2400" dirty="0" smtClean="0">
                <a:solidFill>
                  <a:srgbClr val="FFFF00"/>
                </a:solidFill>
              </a:rPr>
              <a:t>– Restoration Successes &amp; the Flathead River Steward Program</a:t>
            </a:r>
          </a:p>
        </p:txBody>
      </p:sp>
      <p:pic>
        <p:nvPicPr>
          <p:cNvPr id="6" name="Picture 2" descr="KN Flathead River"/>
          <p:cNvPicPr>
            <a:picLocks noChangeAspect="1" noChangeArrowheads="1"/>
          </p:cNvPicPr>
          <p:nvPr/>
        </p:nvPicPr>
        <p:blipFill>
          <a:blip r:embed="rId4" cstate="screen"/>
          <a:srcRect/>
          <a:stretch>
            <a:fillRect/>
          </a:stretch>
        </p:blipFill>
        <p:spPr bwMode="auto">
          <a:xfrm>
            <a:off x="152400" y="2743200"/>
            <a:ext cx="5829430" cy="3657600"/>
          </a:xfrm>
          <a:prstGeom prst="rect">
            <a:avLst/>
          </a:prstGeom>
          <a:noFill/>
        </p:spPr>
      </p:pic>
    </p:spTree>
    <p:extLst>
      <p:ext uri="{BB962C8B-B14F-4D97-AF65-F5344CB8AC3E}">
        <p14:creationId xmlns="" xmlns:p14="http://schemas.microsoft.com/office/powerpoint/2010/main" val="418122476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3557" y="708343"/>
            <a:ext cx="5797268" cy="3041858"/>
          </a:xfrm>
          <a:prstGeom prst="rect">
            <a:avLst/>
          </a:prstGeom>
        </p:spPr>
        <p:txBody>
          <a:bodyPr wrap="square">
            <a:spAutoFit/>
          </a:bodyPr>
          <a:lstStyle/>
          <a:p>
            <a:pPr algn="ctr">
              <a:spcAft>
                <a:spcPts val="1350"/>
              </a:spcAft>
              <a:buClr>
                <a:schemeClr val="tx1"/>
              </a:buClr>
            </a:pPr>
            <a:r>
              <a:rPr lang="en-US" altLang="en-US" sz="3600" b="1" dirty="0">
                <a:solidFill>
                  <a:srgbClr val="FFFF00"/>
                </a:solidFill>
              </a:rPr>
              <a:t>Initial successes</a:t>
            </a:r>
          </a:p>
          <a:p>
            <a:pPr algn="ctr">
              <a:buClr>
                <a:schemeClr val="tx1"/>
              </a:buClr>
            </a:pPr>
            <a:r>
              <a:rPr lang="en-US" altLang="en-US" sz="2400" b="1" u="sng" dirty="0">
                <a:solidFill>
                  <a:srgbClr val="FFCC99"/>
                </a:solidFill>
              </a:rPr>
              <a:t>Flathead Land Trust</a:t>
            </a:r>
            <a:r>
              <a:rPr lang="en-US" altLang="en-US" sz="2400" b="1" dirty="0">
                <a:solidFill>
                  <a:srgbClr val="FFCC99"/>
                </a:solidFill>
              </a:rPr>
              <a:t>, American Bird Conservancy, MT Fish Wildlife &amp; Parks, Flathead Lakers, and landowners completed </a:t>
            </a:r>
            <a:r>
              <a:rPr lang="en-US" altLang="en-US" sz="2400" b="1" dirty="0" smtClean="0">
                <a:solidFill>
                  <a:srgbClr val="FFCC99"/>
                </a:solidFill>
              </a:rPr>
              <a:t>significant grant-funded </a:t>
            </a:r>
          </a:p>
          <a:p>
            <a:pPr algn="ctr">
              <a:buClr>
                <a:schemeClr val="tx1"/>
              </a:buClr>
            </a:pPr>
            <a:r>
              <a:rPr lang="en-US" altLang="en-US" sz="2400" b="1" dirty="0" smtClean="0">
                <a:solidFill>
                  <a:srgbClr val="FFCC99"/>
                </a:solidFill>
              </a:rPr>
              <a:t>(BPA, NAWCA, MT Ag Heritage) collaborative projects (~1,000 ac.) </a:t>
            </a:r>
            <a:endParaRPr lang="en-US" altLang="en-US" sz="2400" b="1" dirty="0">
              <a:solidFill>
                <a:srgbClr val="FFCC99"/>
              </a:solidFill>
            </a:endParaRPr>
          </a:p>
        </p:txBody>
      </p:sp>
      <p:pic>
        <p:nvPicPr>
          <p:cNvPr id="3" name="Picture 2" descr="Fall - Weaver Slough.jpg"/>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3132191" y="4446339"/>
            <a:ext cx="3118416" cy="2078944"/>
          </a:xfrm>
          <a:prstGeom prst="rect">
            <a:avLst/>
          </a:prstGeom>
        </p:spPr>
      </p:pic>
      <p:grpSp>
        <p:nvGrpSpPr>
          <p:cNvPr id="4" name="Group 14"/>
          <p:cNvGrpSpPr>
            <a:grpSpLocks/>
          </p:cNvGrpSpPr>
          <p:nvPr/>
        </p:nvGrpSpPr>
        <p:grpSpPr bwMode="auto">
          <a:xfrm>
            <a:off x="113481" y="4446337"/>
            <a:ext cx="3043345" cy="2179301"/>
            <a:chOff x="0" y="0"/>
            <a:chExt cx="9374687" cy="7189059"/>
          </a:xfrm>
        </p:grpSpPr>
        <p:pic>
          <p:nvPicPr>
            <p:cNvPr id="5" name="Picture 13" descr="20070329 #2 flight disk B2959.jpg"/>
            <p:cNvPicPr>
              <a:picLocks noChangeAspect="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6" name="Rectangle 12"/>
            <p:cNvSpPr>
              <a:spLocks noChangeArrowheads="1"/>
            </p:cNvSpPr>
            <p:nvPr/>
          </p:nvSpPr>
          <p:spPr bwMode="auto">
            <a:xfrm>
              <a:off x="7181284" y="6427592"/>
              <a:ext cx="2193403" cy="761467"/>
            </a:xfrm>
            <a:prstGeom prst="rect">
              <a:avLst/>
            </a:prstGeom>
            <a:noFill/>
            <a:ln w="9525">
              <a:noFill/>
              <a:miter lim="800000"/>
              <a:headEnd/>
              <a:tailEnd/>
            </a:ln>
          </p:spPr>
          <p:txBody>
            <a:bodyPr wrap="none">
              <a:spAutoFit/>
            </a:bodyPr>
            <a:lstStyle/>
            <a:p>
              <a:r>
                <a:rPr lang="en-US" sz="900" dirty="0">
                  <a:solidFill>
                    <a:srgbClr val="D0CBAC"/>
                  </a:solidFill>
                  <a:latin typeface="Brush Script MT" pitchFamily="66" charset="0"/>
                </a:rPr>
                <a:t>Karen Nichols</a:t>
              </a:r>
            </a:p>
          </p:txBody>
        </p:sp>
      </p:grpSp>
      <p:sp>
        <p:nvSpPr>
          <p:cNvPr id="8" name="TextBox 7"/>
          <p:cNvSpPr txBox="1"/>
          <p:nvPr/>
        </p:nvSpPr>
        <p:spPr>
          <a:xfrm>
            <a:off x="206511" y="6121323"/>
            <a:ext cx="2785314" cy="461665"/>
          </a:xfrm>
          <a:prstGeom prst="rect">
            <a:avLst/>
          </a:prstGeom>
          <a:noFill/>
        </p:spPr>
        <p:txBody>
          <a:bodyPr wrap="none" rtlCol="0">
            <a:spAutoFit/>
          </a:bodyPr>
          <a:lstStyle/>
          <a:p>
            <a:r>
              <a:rPr lang="en-US" sz="2400" dirty="0"/>
              <a:t>McWenneger Slough</a:t>
            </a:r>
          </a:p>
        </p:txBody>
      </p:sp>
      <p:sp>
        <p:nvSpPr>
          <p:cNvPr id="9" name="TextBox 8"/>
          <p:cNvSpPr txBox="1"/>
          <p:nvPr/>
        </p:nvSpPr>
        <p:spPr>
          <a:xfrm>
            <a:off x="3298631" y="6121327"/>
            <a:ext cx="3013454" cy="461665"/>
          </a:xfrm>
          <a:prstGeom prst="rect">
            <a:avLst/>
          </a:prstGeom>
          <a:noFill/>
        </p:spPr>
        <p:txBody>
          <a:bodyPr wrap="none" rtlCol="0">
            <a:spAutoFit/>
          </a:bodyPr>
          <a:lstStyle/>
          <a:p>
            <a:r>
              <a:rPr lang="en-US" sz="2400" dirty="0"/>
              <a:t>Weaver (Wiley) Slough</a:t>
            </a:r>
          </a:p>
        </p:txBody>
      </p:sp>
      <p:pic>
        <p:nvPicPr>
          <p:cNvPr id="15" name="Picture 3" descr="FOYSBEND.jpg"/>
          <p:cNvPicPr>
            <a:picLocks noChangeAspect="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6296353" y="4446338"/>
            <a:ext cx="2828338" cy="2062025"/>
          </a:xfrm>
          <a:prstGeom prst="rect">
            <a:avLst/>
          </a:prstGeom>
          <a:noFill/>
          <a:ln w="9525">
            <a:noFill/>
            <a:miter lim="800000"/>
            <a:headEnd/>
            <a:tailEnd/>
          </a:ln>
        </p:spPr>
      </p:pic>
      <p:sp>
        <p:nvSpPr>
          <p:cNvPr id="10" name="TextBox 9"/>
          <p:cNvSpPr txBox="1"/>
          <p:nvPr/>
        </p:nvSpPr>
        <p:spPr>
          <a:xfrm>
            <a:off x="6365531" y="6124356"/>
            <a:ext cx="2733718" cy="461665"/>
          </a:xfrm>
          <a:prstGeom prst="rect">
            <a:avLst/>
          </a:prstGeom>
          <a:noFill/>
        </p:spPr>
        <p:txBody>
          <a:bodyPr wrap="square" rtlCol="0">
            <a:spAutoFit/>
          </a:bodyPr>
          <a:lstStyle/>
          <a:p>
            <a:pPr algn="ctr"/>
            <a:r>
              <a:rPr lang="en-US" sz="2400" dirty="0" smtClean="0"/>
              <a:t>Flathead River</a:t>
            </a:r>
            <a:endParaRPr lang="en-US" sz="2400" dirty="0"/>
          </a:p>
        </p:txBody>
      </p:sp>
      <p:pic>
        <p:nvPicPr>
          <p:cNvPr id="13" name="Content Placeholder 3" descr="btrout2.jpg"/>
          <p:cNvPicPr>
            <a:picLocks noChangeAspect="1"/>
          </p:cNvPicPr>
          <p:nvPr/>
        </p:nvPicPr>
        <p:blipFill>
          <a:blip r:embed="rId6" cstate="screen">
            <a:extLst>
              <a:ext uri="{BEBA8EAE-BF5A-486C-A8C5-ECC9F3942E4B}">
                <a14:imgProps xmlns="" xmlns:a14="http://schemas.microsoft.com/office/drawing/2010/main">
                  <a14:imgLayer r:embed="rId7">
                    <a14:imgEffect>
                      <a14:sharpenSoften amount="25000"/>
                    </a14:imgEffect>
                  </a14:imgLayer>
                </a14:imgProps>
              </a:ext>
              <a:ext uri="{28A0092B-C50C-407E-A947-70E740481C1C}">
                <a14:useLocalDpi xmlns="" xmlns:a14="http://schemas.microsoft.com/office/drawing/2010/main"/>
              </a:ext>
            </a:extLst>
          </a:blip>
          <a:stretch>
            <a:fillRect/>
          </a:stretch>
        </p:blipFill>
        <p:spPr>
          <a:xfrm>
            <a:off x="6250607" y="258029"/>
            <a:ext cx="2664232" cy="1998174"/>
          </a:xfrm>
          <a:prstGeom prst="rect">
            <a:avLst/>
          </a:prstGeom>
        </p:spPr>
      </p:pic>
      <p:pic>
        <p:nvPicPr>
          <p:cNvPr id="16" name="Picture 9" descr="G:\MT Bird Conservation Partnership presentation 103012\BWTE portrait.JPG"/>
          <p:cNvPicPr>
            <a:picLocks noChangeAspect="1" noChangeArrowheads="1"/>
          </p:cNvPicPr>
          <p:nvPr/>
        </p:nvPicPr>
        <p:blipFill>
          <a:blip r:embed="rId8" cstate="screen">
            <a:extLst>
              <a:ext uri="{BEBA8EAE-BF5A-486C-A8C5-ECC9F3942E4B}">
                <a14:imgProps xmlns="" xmlns:a14="http://schemas.microsoft.com/office/drawing/2010/main">
                  <a14:imgLayer r:embed="rId9">
                    <a14:imgEffect>
                      <a14:colorTemperature colorTemp="11200"/>
                    </a14:imgEffect>
                  </a14:imgLayer>
                </a14:imgProps>
              </a:ext>
              <a:ext uri="{28A0092B-C50C-407E-A947-70E740481C1C}">
                <a14:useLocalDpi xmlns="" xmlns:a14="http://schemas.microsoft.com/office/drawing/2010/main"/>
              </a:ext>
            </a:extLst>
          </a:blip>
          <a:srcRect/>
          <a:stretch>
            <a:fillRect/>
          </a:stretch>
        </p:blipFill>
        <p:spPr bwMode="auto">
          <a:xfrm>
            <a:off x="6269924" y="2087884"/>
            <a:ext cx="2722477" cy="20418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38877097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305" y="1303005"/>
            <a:ext cx="4934240" cy="5262979"/>
          </a:xfrm>
          <a:prstGeom prst="rect">
            <a:avLst/>
          </a:prstGeom>
        </p:spPr>
        <p:txBody>
          <a:bodyPr wrap="square">
            <a:spAutoFit/>
          </a:bodyPr>
          <a:lstStyle/>
          <a:p>
            <a:r>
              <a:rPr lang="en-US" sz="2400" b="1" dirty="0" smtClean="0">
                <a:solidFill>
                  <a:srgbClr val="FFCC99"/>
                </a:solidFill>
              </a:rPr>
              <a:t>is </a:t>
            </a:r>
            <a:r>
              <a:rPr lang="en-US" sz="2400" b="1" dirty="0">
                <a:solidFill>
                  <a:srgbClr val="FFCC99"/>
                </a:solidFill>
              </a:rPr>
              <a:t>a </a:t>
            </a:r>
            <a:r>
              <a:rPr lang="en-US" sz="2400" b="1" u="sng" dirty="0">
                <a:solidFill>
                  <a:srgbClr val="FFCC99"/>
                </a:solidFill>
              </a:rPr>
              <a:t>collaborative</a:t>
            </a:r>
            <a:r>
              <a:rPr lang="en-US" sz="2400" b="1" dirty="0">
                <a:solidFill>
                  <a:srgbClr val="FFCC99"/>
                </a:solidFill>
              </a:rPr>
              <a:t> effort to </a:t>
            </a:r>
            <a:r>
              <a:rPr lang="en-US" sz="2400" b="1" dirty="0" smtClean="0">
                <a:solidFill>
                  <a:srgbClr val="FFCC99"/>
                </a:solidFill>
              </a:rPr>
              <a:t/>
            </a:r>
            <a:br>
              <a:rPr lang="en-US" sz="2400" b="1" dirty="0" smtClean="0">
                <a:solidFill>
                  <a:srgbClr val="FFCC99"/>
                </a:solidFill>
              </a:rPr>
            </a:br>
            <a:endParaRPr lang="en-US" sz="2400" b="1" dirty="0" smtClean="0">
              <a:solidFill>
                <a:srgbClr val="FFCC99"/>
              </a:solidFill>
            </a:endParaRPr>
          </a:p>
          <a:p>
            <a:r>
              <a:rPr lang="en-US" sz="2400" b="1" u="sng" dirty="0" smtClean="0">
                <a:solidFill>
                  <a:srgbClr val="FFCC99"/>
                </a:solidFill>
              </a:rPr>
              <a:t>conserve </a:t>
            </a:r>
            <a:r>
              <a:rPr lang="en-US" sz="2400" b="1" u="sng" dirty="0">
                <a:solidFill>
                  <a:srgbClr val="FFCC99"/>
                </a:solidFill>
              </a:rPr>
              <a:t>and restore </a:t>
            </a:r>
            <a:r>
              <a:rPr lang="en-US" sz="2400" b="1" dirty="0">
                <a:solidFill>
                  <a:srgbClr val="FFCC99"/>
                </a:solidFill>
              </a:rPr>
              <a:t>our Flathead River and Lake natural heritage – excellent water quality, outstanding scenic and recreation values, abundant fish and wildlife, and prime farm </a:t>
            </a:r>
            <a:r>
              <a:rPr lang="en-US" sz="2400" b="1" dirty="0" smtClean="0">
                <a:solidFill>
                  <a:srgbClr val="FFCC99"/>
                </a:solidFill>
              </a:rPr>
              <a:t>land </a:t>
            </a:r>
          </a:p>
          <a:p>
            <a:endParaRPr lang="en-US" sz="2400" b="1" dirty="0">
              <a:solidFill>
                <a:srgbClr val="FFCC99"/>
              </a:solidFill>
            </a:endParaRPr>
          </a:p>
          <a:p>
            <a:r>
              <a:rPr lang="en-US" sz="2400" b="1" u="sng" dirty="0" smtClean="0">
                <a:solidFill>
                  <a:srgbClr val="FFCC99"/>
                </a:solidFill>
              </a:rPr>
              <a:t>for </a:t>
            </a:r>
            <a:r>
              <a:rPr lang="en-US" sz="2400" b="1" u="sng" dirty="0">
                <a:solidFill>
                  <a:srgbClr val="FFCC99"/>
                </a:solidFill>
              </a:rPr>
              <a:t>people to enjoy and benefit </a:t>
            </a:r>
            <a:r>
              <a:rPr lang="en-US" sz="2400" b="1" dirty="0">
                <a:solidFill>
                  <a:srgbClr val="FFCC99"/>
                </a:solidFill>
              </a:rPr>
              <a:t>from, today and </a:t>
            </a:r>
            <a:r>
              <a:rPr lang="en-US" sz="2400" b="1" dirty="0" smtClean="0">
                <a:solidFill>
                  <a:srgbClr val="FFCC99"/>
                </a:solidFill>
              </a:rPr>
              <a:t>tomorrow</a:t>
            </a:r>
          </a:p>
          <a:p>
            <a:endParaRPr lang="en-US" sz="2400" b="1" dirty="0" smtClean="0">
              <a:solidFill>
                <a:srgbClr val="FFCC99"/>
              </a:solidFill>
            </a:endParaRPr>
          </a:p>
          <a:p>
            <a:r>
              <a:rPr lang="en-US" sz="2400" b="1" dirty="0" smtClean="0">
                <a:solidFill>
                  <a:srgbClr val="FFCC99"/>
                </a:solidFill>
              </a:rPr>
              <a:t>through </a:t>
            </a:r>
            <a:r>
              <a:rPr lang="en-US" sz="2400" b="1" u="sng" dirty="0">
                <a:solidFill>
                  <a:srgbClr val="FFCC99"/>
                </a:solidFill>
              </a:rPr>
              <a:t>voluntary</a:t>
            </a:r>
            <a:r>
              <a:rPr lang="en-US" sz="2400" b="1" dirty="0">
                <a:solidFill>
                  <a:srgbClr val="FFCC99"/>
                </a:solidFill>
              </a:rPr>
              <a:t> conservation, restoration, education and </a:t>
            </a:r>
            <a:r>
              <a:rPr lang="en-US" sz="2400" b="1" dirty="0" smtClean="0">
                <a:solidFill>
                  <a:srgbClr val="FFCC99"/>
                </a:solidFill>
              </a:rPr>
              <a:t>outreach.</a:t>
            </a:r>
          </a:p>
        </p:txBody>
      </p:sp>
      <p:pic>
        <p:nvPicPr>
          <p:cNvPr id="3" name="Content Placeholder 5" descr="P1010001.JPG"/>
          <p:cNvPicPr>
            <a:picLocks noChangeAspect="1"/>
          </p:cNvPicPr>
          <p:nvPr/>
        </p:nvPicPr>
        <p:blipFill rotWithShape="1">
          <a:blip r:embed="rId3" cstate="screen">
            <a:extLst>
              <a:ext uri="{28A0092B-C50C-407E-A947-70E740481C1C}">
                <a14:useLocalDpi xmlns="" xmlns:a14="http://schemas.microsoft.com/office/drawing/2010/main"/>
              </a:ext>
            </a:extLst>
          </a:blip>
          <a:srcRect/>
          <a:stretch/>
        </p:blipFill>
        <p:spPr>
          <a:xfrm>
            <a:off x="5114545" y="1918952"/>
            <a:ext cx="3900668" cy="4031086"/>
          </a:xfrm>
          <a:prstGeom prst="rect">
            <a:avLst/>
          </a:prstGeom>
          <a:ln w="28575">
            <a:solidFill>
              <a:schemeClr val="bg1"/>
            </a:solidFill>
          </a:ln>
        </p:spPr>
      </p:pic>
      <p:sp>
        <p:nvSpPr>
          <p:cNvPr id="5" name="Rectangle 4"/>
          <p:cNvSpPr/>
          <p:nvPr/>
        </p:nvSpPr>
        <p:spPr>
          <a:xfrm>
            <a:off x="381000" y="363893"/>
            <a:ext cx="5370829" cy="646331"/>
          </a:xfrm>
          <a:prstGeom prst="rect">
            <a:avLst/>
          </a:prstGeom>
        </p:spPr>
        <p:txBody>
          <a:bodyPr wrap="none">
            <a:spAutoFit/>
          </a:bodyPr>
          <a:lstStyle/>
          <a:p>
            <a:pPr algn="ctr">
              <a:spcAft>
                <a:spcPts val="1200"/>
              </a:spcAft>
            </a:pPr>
            <a:r>
              <a:rPr lang="en-US" sz="3600" b="1" dirty="0">
                <a:solidFill>
                  <a:srgbClr val="FFFF00"/>
                </a:solidFill>
              </a:rPr>
              <a:t>The River to Lake Initiative </a:t>
            </a:r>
          </a:p>
        </p:txBody>
      </p:sp>
    </p:spTree>
    <p:extLst>
      <p:ext uri="{BB962C8B-B14F-4D97-AF65-F5344CB8AC3E}">
        <p14:creationId xmlns="" xmlns:p14="http://schemas.microsoft.com/office/powerpoint/2010/main" val="322612674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iver-2-Lake-Logo.png"/>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3475595" y="204575"/>
            <a:ext cx="2144808" cy="18348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Content Placeholder 12" descr="fwp logo.JPG"/>
          <p:cNvPicPr>
            <a:picLocks noChangeAspect="1"/>
          </p:cNvPicPr>
          <p:nvPr/>
        </p:nvPicPr>
        <p:blipFill>
          <a:blip r:embed="rId4" cstate="screen"/>
          <a:stretch>
            <a:fillRect/>
          </a:stretch>
        </p:blipFill>
        <p:spPr>
          <a:xfrm>
            <a:off x="5820436" y="532156"/>
            <a:ext cx="3174734" cy="818990"/>
          </a:xfrm>
          <a:prstGeom prst="rect">
            <a:avLst/>
          </a:prstGeom>
        </p:spPr>
      </p:pic>
      <p:pic>
        <p:nvPicPr>
          <p:cNvPr id="6" name="Picture 5" descr="NRCS2.jpg"/>
          <p:cNvPicPr>
            <a:picLocks noChangeAspect="1"/>
          </p:cNvPicPr>
          <p:nvPr/>
        </p:nvPicPr>
        <p:blipFill>
          <a:blip r:embed="rId5" cstate="screen"/>
          <a:stretch>
            <a:fillRect/>
          </a:stretch>
        </p:blipFill>
        <p:spPr>
          <a:xfrm>
            <a:off x="285255" y="4579744"/>
            <a:ext cx="2477652" cy="616449"/>
          </a:xfrm>
          <a:prstGeom prst="rect">
            <a:avLst/>
          </a:prstGeom>
        </p:spPr>
      </p:pic>
      <p:pic>
        <p:nvPicPr>
          <p:cNvPr id="7" name="Picture 6" descr="FCD old logo.jpg"/>
          <p:cNvPicPr>
            <a:picLocks noChangeAspect="1"/>
          </p:cNvPicPr>
          <p:nvPr/>
        </p:nvPicPr>
        <p:blipFill>
          <a:blip r:embed="rId6" cstate="screen"/>
          <a:stretch>
            <a:fillRect/>
          </a:stretch>
        </p:blipFill>
        <p:spPr>
          <a:xfrm>
            <a:off x="7465844" y="1557564"/>
            <a:ext cx="1025769" cy="1333499"/>
          </a:xfrm>
          <a:prstGeom prst="rect">
            <a:avLst/>
          </a:prstGeom>
        </p:spPr>
      </p:pic>
      <p:pic>
        <p:nvPicPr>
          <p:cNvPr id="8" name="Picture 7" descr="Partners20thanniversarylogoforweb.jpg"/>
          <p:cNvPicPr>
            <a:picLocks noChangeAspect="1"/>
          </p:cNvPicPr>
          <p:nvPr/>
        </p:nvPicPr>
        <p:blipFill>
          <a:blip r:embed="rId7" cstate="screen"/>
          <a:stretch>
            <a:fillRect/>
          </a:stretch>
        </p:blipFill>
        <p:spPr>
          <a:xfrm>
            <a:off x="2999509" y="4862516"/>
            <a:ext cx="1496290" cy="1143000"/>
          </a:xfrm>
          <a:prstGeom prst="rect">
            <a:avLst/>
          </a:prstGeom>
        </p:spPr>
      </p:pic>
      <p:pic>
        <p:nvPicPr>
          <p:cNvPr id="9" name="Picture 8" descr="FHLLogoRGBlarge_transparent.gif"/>
          <p:cNvPicPr>
            <a:picLocks noChangeAspect="1"/>
          </p:cNvPicPr>
          <p:nvPr/>
        </p:nvPicPr>
        <p:blipFill>
          <a:blip r:embed="rId8" cstate="screen">
            <a:extLst>
              <a:ext uri="{28A0092B-C50C-407E-A947-70E740481C1C}">
                <a14:useLocalDpi xmlns="" xmlns:a14="http://schemas.microsoft.com/office/drawing/2010/main"/>
              </a:ext>
            </a:extLst>
          </a:blip>
          <a:stretch>
            <a:fillRect/>
          </a:stretch>
        </p:blipFill>
        <p:spPr>
          <a:xfrm>
            <a:off x="298027" y="416231"/>
            <a:ext cx="1364264" cy="1364264"/>
          </a:xfrm>
          <a:prstGeom prst="rect">
            <a:avLst/>
          </a:prstGeom>
        </p:spPr>
      </p:pic>
      <p:pic>
        <p:nvPicPr>
          <p:cNvPr id="10" name="Picture 9" descr="FLT logo color JPEG.jpg"/>
          <p:cNvPicPr>
            <a:picLocks noChangeAspect="1"/>
          </p:cNvPicPr>
          <p:nvPr/>
        </p:nvPicPr>
        <p:blipFill>
          <a:blip r:embed="rId9" cstate="screen"/>
          <a:srcRect/>
          <a:stretch>
            <a:fillRect/>
          </a:stretch>
        </p:blipFill>
        <p:spPr>
          <a:xfrm>
            <a:off x="285255" y="1827277"/>
            <a:ext cx="2362200" cy="797239"/>
          </a:xfrm>
          <a:prstGeom prst="rect">
            <a:avLst/>
          </a:prstGeom>
        </p:spPr>
      </p:pic>
      <p:pic>
        <p:nvPicPr>
          <p:cNvPr id="11" name="Picture 10" descr="IWJV_FINAL_09.jpg"/>
          <p:cNvPicPr>
            <a:picLocks noChangeAspect="1"/>
          </p:cNvPicPr>
          <p:nvPr/>
        </p:nvPicPr>
        <p:blipFill>
          <a:blip r:embed="rId10" cstate="screen"/>
          <a:stretch>
            <a:fillRect/>
          </a:stretch>
        </p:blipFill>
        <p:spPr>
          <a:xfrm>
            <a:off x="1495385" y="5270772"/>
            <a:ext cx="1364264" cy="1304237"/>
          </a:xfrm>
          <a:prstGeom prst="rect">
            <a:avLst/>
          </a:prstGeom>
        </p:spPr>
      </p:pic>
      <p:pic>
        <p:nvPicPr>
          <p:cNvPr id="12" name="Picture 11" descr="Final logo.jpg"/>
          <p:cNvPicPr>
            <a:picLocks noChangeAspect="1"/>
          </p:cNvPicPr>
          <p:nvPr/>
        </p:nvPicPr>
        <p:blipFill>
          <a:blip r:embed="rId11" cstate="screen">
            <a:extLst>
              <a:ext uri="{28A0092B-C50C-407E-A947-70E740481C1C}">
                <a14:useLocalDpi xmlns="" xmlns:a14="http://schemas.microsoft.com/office/drawing/2010/main"/>
              </a:ext>
            </a:extLst>
          </a:blip>
          <a:srcRect/>
          <a:stretch>
            <a:fillRect/>
          </a:stretch>
        </p:blipFill>
        <p:spPr>
          <a:xfrm>
            <a:off x="283418" y="3655822"/>
            <a:ext cx="2362200" cy="806300"/>
          </a:xfrm>
          <a:prstGeom prst="rect">
            <a:avLst/>
          </a:prstGeom>
        </p:spPr>
      </p:pic>
      <p:pic>
        <p:nvPicPr>
          <p:cNvPr id="13" name="Picture 12" descr="MLR.jpg"/>
          <p:cNvPicPr>
            <a:picLocks noChangeAspect="1"/>
          </p:cNvPicPr>
          <p:nvPr/>
        </p:nvPicPr>
        <p:blipFill>
          <a:blip r:embed="rId12" cstate="screen"/>
          <a:stretch>
            <a:fillRect/>
          </a:stretch>
        </p:blipFill>
        <p:spPr>
          <a:xfrm>
            <a:off x="285255" y="2718081"/>
            <a:ext cx="1981200" cy="830357"/>
          </a:xfrm>
          <a:prstGeom prst="rect">
            <a:avLst/>
          </a:prstGeom>
        </p:spPr>
      </p:pic>
      <p:pic>
        <p:nvPicPr>
          <p:cNvPr id="14" name="Picture 13" descr="FAS Pileated.JPG"/>
          <p:cNvPicPr>
            <a:picLocks noChangeAspect="1"/>
          </p:cNvPicPr>
          <p:nvPr/>
        </p:nvPicPr>
        <p:blipFill>
          <a:blip r:embed="rId13" cstate="screen"/>
          <a:stretch>
            <a:fillRect/>
          </a:stretch>
        </p:blipFill>
        <p:spPr>
          <a:xfrm>
            <a:off x="4657279" y="4887968"/>
            <a:ext cx="1259928" cy="1304925"/>
          </a:xfrm>
          <a:prstGeom prst="rect">
            <a:avLst/>
          </a:prstGeom>
        </p:spPr>
      </p:pic>
      <p:sp>
        <p:nvSpPr>
          <p:cNvPr id="17" name="AutoShape 4" descr="data:image/jpeg;base64,/9j/4AAQSkZJRgABAQAAAQABAAD/2wCEAAkGBwgHBgkIBwgKCgkLDRYPDQwMDRsUFRAWIB0iIiAdHx8kKDQsJCYxJx8fLT0tMTU3Ojo6Iys/RD84QzQ5OjcBCgoKDQwNGg8PGjclHyU3Nzc3Nzc3Nzc3Nzc3Nzc3Nzc3Nzc3Nzc3Nzc3Nzc3Nzc3Nzc3Nzc3Nzc3Nzc3Nzc3N//AABEIAHcAlwMBIgACEQEDEQH/xAAcAAEAAwADAQEAAAAAAAAAAAAABQYHAgMEAQj/xABBEAABAwMCAwUFBQYEBgMAAAABAgMEAAURBiESMUEHEyJRYRQVMnGBI0JWldJSYnKRodElQ5LBFiQzY7HwU4Ki/8QAGQEBAQEBAQEAAAAAAAAAAAAAAAMEAQIF/8QAKREAAgECAwYHAQAAAAAAAAAAAAECAxEEE1ESFCEx0fAiQWGRscHxcf/aAAwDAQACEQMRAD8AjtOyXYeqYs5Tqu6/4okwihl498oKA4UlPItJ/wBz6V+gB8NV28M2LTDAu7djiB/vm2guNHbQ5xOLCB4jjqrffzrvXqNoR7UpqFKXIubfeMRFJShwAI4lcXEQEkAgYzzNAZtaWbZerLqqbqyRi+xJD/2jzpQ5DAT9n3X7Kc+XP1rQuzqTcJmi7TIu5cVLWwCpTg8Sk5PCT6kYNeObN01MgWzUcuzx5CZLiUIkvxmyuOSDjiJ3GFJ4didyK9sXVsKRpyXe2mH/AGaLHDziMJ4weALUjGdlAEAjzoCq9pEa7uast0vTjxRcYNveloZGcSAhxAKCM77LO302zkSvZbdWr9Hvt0ZaU0iRc892vmghhriH+riqRvF+tlqtcXUkuCC44Espd+y7xtK98FZOAnIGd8VNWpEX2USokQRhLw+4nughRUUjdYH3sAA/KgK12oW1y7WeBBjyVRZD9wbQ0+kkFtWFYOxB6VCdn17nXbVzka9xyzd7ZblRpmeS1B0YWPmMHPLy2NW+FdrVf7rOtyoyXX7U8hQLyEqAVuAtHPBBSpOdiCDXnsV/tl3u57q3OR5rjbwbkOtoy62073awFAk7LxsccwaA7O0MlOhr8pJIUmA6QRzBCTg1GdlDbTWlYSimKmRIjtOq7l8rU6OBPjWD8Ksk5A29a7o2sbLfLiixLiuOrkOvx3GX20lA7sZ8QPRad0+YzXdCl2W0M6gk2qytxlWxfBJTEjtoU+UthwYxjOy9s9c0B3doVlcvukLlDj8Qk90XI5SSD3idwM+vL61Adn12VrCbGvq88EG2oiq2IzJWeJ3PyCUY/jNWBvV0B3T9wvTCXnYkFrvV4AClAICyACdlDOCDjcGuUi626yXSDbUwxHNzUpwOpShtsubAgnbKznlzIBoDh2jKKdCX1SThSYThBHQ42Nduhd9F2MncmC0ST18IrseuDM68v2CVbVPN+zh5xboQppaFEgZSTk7pI5V5tLagt9zfm2y2w3IqLYssqSEoDaeFakYASfDugkAgbEGgK5cn0Ndt9vDzyW2RYysBa8J4u8cGfLOP6CtEbcQ4hK21BSFAFKknIIPUVWI7mm9VXO5MSLTDlyresMuKlR23CpOVYKScnh4gsb43BrtjanY9wXS6qgSI8e19+hxslHEos5CwnCiPukDNAVyySWo/bDqsyJCG20w45HeOAAeBGcZO3StGBzVVvYsTdxYce05GuFzfZVMBTGaLgS2E5UVqxuOJAG+fpXomawtkOFaJ7hd9iunD3UjhwlsKSCkrz8IJITnoSKApWge5RrPVMuYqKhqNdX0ofeklK2sqUAlKTtwnf+3kq926zWCc1HuqLFb0PSUCQHFRG+8BWMnJxzPEcnPnSgPVqJdtatyXbwlSoyH2lJCULWe84093hKASTx8NRdxuVhuQaE2LdFqZVxtLTbZaFtqxglKkoBGxI2NcO0+2TbvomfFtaVKlgtutpQohSuBaVkJI+9hJx64qsaQ1hddW6Rfh22cmNqiC2Dl1tJEoDbOCNs8j+ySDyO4Foen6detabW7b5qoKQlKWPdErhASQU7d30IFfDN057vlW/wBgniJLLhfaFplALKySvP2fXJrNrHrXWFzMlEnUMWC/HcLa2HYLZWCOeQSMb5HzFSvv3Vn4thfl7X6qrGjOSuicqsIuzLm/L05IhMwpEK5vR2XA4hDttmKwocskoyefI16oV9tEGI1FjM3RLLSQhCTbJasAchkozVC9/as/FsL8va/VT39qz8Wwvy9r9Vd3epoec+GpdYs7T0SUiVHh3JD6Gi0Fi2TMlJVxEHwb7771wtsrTdreW9Ag3FpxfFlXuuWo+JRUoDKDgFRJIHWqb7+1Z+LYX5e1+qnv3Vn4thfl7X6qbvU0G8Q1Le07pdmSzJat1wS+wpKm3Ba5eQQhSAT4N/CpQ3867xcbAEzUiJcwJy+OTi2S/tDwhOfg22AG3lVJ9+6s/FsL8va/VT37qz8Ww/y9r9VN3qaDeKepclStNKiz4vu+eGLgpSpaE2qWkOlQwonCOoG+K5zLhYJzsdyXFujpjqSptKrbM4QUnKSU8GFEEZGQcGqV791Z+LYX5e1+qnv3Vn4thfl7X6qbvU0G8Q1L2LzZRcFzxGuXtS2gypz3XL3QCSBju8cyf515rfK03bpbsuDBuLL73F3i02yZ4+JZWc5Rv4lKPpk+dU339qz8Wwvy9v8AVT37qz8Wwvy9r9VMiYz4doucObp2FJTJiwrk2+GBH4xbJhJbBKgDlG+5Jyd9zX323TvsEyB7FcvZZqnVSG/dkvDhcyV/czvk8qpfv3Vn4thfl7X6qe/dV/i2H+XtfqpkTGfAuc+Zp24dz7XDua1MpKW1i2zEKSlQwU8SUA4IAyM74Ga5S7npx6KGZUKaYzTKmu7VaZQbS2RhQI7vGMDrWctar11N1KxYrTe4kx10BS3UQ0BLI+8VYzjAwefUDrXt7U9SzZ7rWhLC6uVNfCWpr6MJK1Ef9Pw7DlxK6AbedSaadmVTuro1i2CMm3xUwQBFDKAyBnZGBw89+WOdKWuOqJbYkZwgrZYQ2ojkSABt/KlcOnqrGe0zTsvSl9a1rpkd0kO8UttPwoWTuoj9heSFeROeuRs1dMqMzKjux5LSXWXUFDjaxlK0kYII6jFAYlrK2QNWWhjXdhipeW2QLrBPM8PMkDqBz80kHpvFQEwbhFTJh6LbcZVnhVlhIODjbJFSbyJfZLrTjHev6duBxw4Kso8v40ZP8Sfntw1DoaWnUltGk5y27Fel8TDrDqu7jkpKlDAI24Ukp8+W2KrTqbBOrT2zz+wM/ghr/XH/AL0MFhIJVohoADJJXH2H860M9ltrNu7hN1vQk8O0r25ZPF58Pw49MfWoKxdnFxNzjC+pQuCwtXfYuDrvteNk8TatglRwSMnljrVs+Onx0IZEtfnqVe1wW7vGEq26AdfjqGUuhlpKVfIqxn6V0hMIznIKtDKbltpC1MuttNqCT18WMj5V+hkpSkBKQAAMADpUBrHTEfU9uEZxZYfQtKmpTezjQyOLB9RkY5VNV5X429kUdBW4X92Y/wCws/gVH+qP/ensLP4FR/qj/wB6u907J4KoKharndUTEDKS9LUpDh8lDbGeWRjFVeFpGfdzCZatV1taJe5lyJalBlIGT4QvOTyGcc81VVoPtdCTozT/AHqeD2Fn8DIHzVH/AL1J6a0eNVxkyY9igWmASpJkvsIcccxt9mkbY/eJxtsDVytfZdZYckuS5VwuLSm+DuJj5KM/tYGN6t8i1Q5ERqG40PZWsYYAwgpAwEkdU+noKlOtdWj9FYUbO8vsz9HYpphLHdqk3JTmMd73qAf5cGKhb/oBGmYS5SLTEvMBlGVFMdKZLYHVQ5LHmRg+h6SWj06evOprxZ2oaUG2Bbbb4Pie8XAVjyKOAb75KioYrU+EcOCSRy3qUZOLuisoqSszAG4cRxtLjWiUKQsBSVBUYgjz+Ko69+wxWBFOjwxJlgtxsBolSjgDHASc5IwOtXK6dn01u8XU2qEly3tqDrDRnOsEBSQS2gJ8OxCscuYHrXi0hCt9jtz2v76y6hkJ/wAJhvulxZyMBQKuqunkMn5aJVls8OffoZ40XtceXfqclqZ7JtIcILStU3RHiVsQwkdf4U5+qj5crH2SaJcssNV7u7ZVdpicgOHKmUHffP31c1H6eea/2dWCZrPULus9SpC44d/5VlQyla0nbAP3Ech5q36b7OBispqGK+0pQClKUBD6q0/D1PZnrZPHgX4m3B8TSxyUPUf13HWso0PdZGm7vI0JqxRQw44PZXgcBpwnKVJV0SogFPkrbrtt9UftS0UnVVo7+GlKbtESSwrl3qeZbJ9enkfrQFntUxxwuQ5uBNj47wgYDiTnhcT6HB26EEdMnzXjVlgsoPvO7RWVD/L7ziWfkkZP9Ky2ySW+0jS72mbw6pjUVuQfZnnMhToGxC/PkErHyPPlmzMefbZUqCbUhx2OoiRHdhh3gI89sgeucfzoHwNbvPbdb2VFNmtT8vB/6klYZSR6Dc/zAqHmdt11WpPsVmhMpHPvXVOk/wAuHH9apsCbbHncsEWiUrwniT3sVz0Uk7p/2rnKtMeY/wCzJZbtt0Iyhri/5aV6tK6Z2wM9aE8xJ2aNEtvbhEKEi7WWShfUxHEuD+SimphXbNpQMlaRcVr/APjEbBP1JCf61hTDgiPLjXCJ3jYVhxtQ4XGz1KT0P8wf61JSoDP2LCnW1NvjMGeE8IX/ANt0efTPMdcjkPbkky6aj7aLhKWlGnoaYTQOVOSkhxa/ThBwB9SflVhsPa/b51neTdii33VCSEkIUplZOwUCMkY5kHy2zWKsMBpxbkyO8ppglLiEgjxjkhRHw7/+Djephl1DyA4sRPDsX328Ro/7jTX31+u/+9BKVi4aY/4U01qJ67xdWIfLS0IQlecvtqSA8TtueIhW3Lgq/wArtV0dGwPeinj/ANmO4rH/AOawl+4Wdtau4iLuL5+J+UrgQfk2jGB9a5afskzWF9Zt8COzH4xl1bKDwMIHNZBJ+gzuSBQJ38jfkaht2qYalWyZ/hLYKp8opKAEgZLW+MEjdR6J9VAjNlqldrOskR4/eMact2Nh4cN5546LXjA/ZA+eezWM0S3oXZvolvMdpQRJWg/GsHKgo+Q+JR6nbpg6tpHTkTS9lZtsQcXD4nniN3nDzUf9h0AAodJSFFYhRWY0RpDLDKAhttAwEpGwArvpSgFKUoBSlKAV8IzX2lAZH2saVlWycjWmm8syYyg5LCOhH+bjqMbKHUHPnmP1AyNcafb1lpnijXyGnu7hGZV4lpHy5kDceaTjmBjanEpWhSFpCkqGCFDIIrDr1CmdlGsUXi1tKdsU08CmQeQ5lr5jcoPlkedAUtL0i7w1SrlbHJTIPCZ8RAS4n+IDZXPqPrXSh0MREx5LnttndV9k+2PEwvzTn4VeaDsfXnVq7Q9Ppty2NX6UeWm03HC1Kjko7lxR2+SSeh5HI6gVV1i7zojjxt63VuoHE+y3hTqefjSPi9DgEHrQm42/h5rvLTIbT7W825Kj4QJIO0hvoT+8PM9M53FcrcJkm2yYCIciQy7hxrgbJDbgxvnyIyD9K0DSzdo9gb92oZ71CQHsj7ULxvxZ3FTuSee/zrZDCbSu2ZJ4pR8OyU3S9qk2/wBsuF/LTDLrAbWh1Q8QH3l9OQ/qapqJbEaU6uPGbfbDiu4EjK0tpyceHkTy55qW1HHnQby9KurK5jRcUYy3CS1udgR0wOm2ceVeRstzFIL7b9ymrTlMdgcDbSf3ikf0GAOpqNVpeC3I0QXOb43OKrrdbqpEBLTL6n1BttluI2FFROAEkDIP1rRbnIb7L9KIs9vWlzU9zSFSHmvEWQdhw/L4UjqcmurR9uiaFsDmsr/HQLhISUWyFvlPEDjmScqG+eifmakOy3TMu/XZzW+pftXnnCuIhScAq5d5jyAHCkeQz5Gol0kuRY+yrRA0xazMnozd5icuknJZRzCPn1J6n0Aq+18G1faAUpSgFKUoBSlKAUpSgFR1+s8O/WuRbbi13kd9OD5pPRQ8iDuDUjSgMK03Kc0VfZmiNXJS/ZZ+yFq+AcewcHklWMH9lQz5mq5qbTKtH6iXAlMxHYr2XIkuQpxBWjI8PE3uFDIzt69cVtfaNo5nV1kLKeFFwYyuI6eQPVJ/dOMemx6Vnul5KNY2KRoXU/FHu8LPsD7oytKk5HCfMp5H9pPyzQNX4FDuL0iE+zcIzr7bo2bcLwfQoeQdG6h+6oVeyqSLokR1LTxtNPus5yGyV8J29U8X1RnnmoTT+jnoMt568oBkRHCkREnPjTyJPqMEehB9KtsGL7OhRcPHIdPG85+0rHTyA5AeQrfhqUrXPn4ipFO3mjtkMMymFsSG0uMuDCkK5EVWuz7SwM643K7yCzp21vLLpUeFMlSOiv2kDqORO3nVuhxH7jNbhRMhbm63ANmUDmo+vkOp9ASK7q+c7qy8xNCaS4RbYq/t3dyFqScqWo9UpJzn7yvpnzjJRbSXM94OMrNvkcbfHmdreslTZSVs6et6uENHqnOQj+JeAVeQwPKtxZabZaQ00hKG0JCUpSMBIHICo7TVkh6ds8e1wEENMp3UficV95SvUnepSsRtFKUoBSlKAUpSgFKUoBSlKAUpSgPhrLe1zRzzpTqqwcbVzh4cf7n4lpTycHmpOPqNulanXwjblQGXWy6t63sSbzBQkXmGkNz4qP8AOT0KR16lP/2T6joDocS0WAXlPFKWUt794Vcsf36DJOwqL1laJnZtqlnVGnm/8LkL4X2B8KCo+Js+SVc0nofoDYbpqHTtis6tYWxffv3FBECKogJQ8clw45p3+L5HHxb6aWIdOLiZq2GVSSkRWur2vS1rGm7MsvaguePanmPiaCtkoT1BOcJ+quZ3tvZnoprSVm+3CFXOSAqS4n7vk2k+Q/qcmq32SaSkSJC9Y6i4nZ0tRcihzmArm6R0JGyfJPz21is7d3dmhJJWQpSlcOilKUApSlAKUpQClKUApSlAKUpQClKUB5bnAi3SC9BnMpejPoKFoV1H/vWsZ072UvI1k9Eu7gfs0Ah5HEoH2gLPhSU9Ph8Xnw+R2+0oDbUpCUgJAAAwAOlcqUoBSlKAUpSgFKUoBSlKA//Z"/>
          <p:cNvSpPr>
            <a:spLocks noChangeAspect="1" noChangeArrowheads="1"/>
          </p:cNvSpPr>
          <p:nvPr/>
        </p:nvSpPr>
        <p:spPr bwMode="auto">
          <a:xfrm>
            <a:off x="155575" y="-541338"/>
            <a:ext cx="1438275" cy="11334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8" name="Picture 17" descr="BPA logo.jpg"/>
          <p:cNvPicPr>
            <a:picLocks noChangeAspect="1"/>
          </p:cNvPicPr>
          <p:nvPr/>
        </p:nvPicPr>
        <p:blipFill>
          <a:blip r:embed="rId14" cstate="screen"/>
          <a:stretch>
            <a:fillRect/>
          </a:stretch>
        </p:blipFill>
        <p:spPr>
          <a:xfrm>
            <a:off x="6069794" y="6148169"/>
            <a:ext cx="806554" cy="635629"/>
          </a:xfrm>
          <a:prstGeom prst="rect">
            <a:avLst/>
          </a:prstGeom>
        </p:spPr>
      </p:pic>
      <p:pic>
        <p:nvPicPr>
          <p:cNvPr id="19" name="Picture 18" descr="DEQlogo2.jpg"/>
          <p:cNvPicPr>
            <a:picLocks noChangeAspect="1"/>
          </p:cNvPicPr>
          <p:nvPr/>
        </p:nvPicPr>
        <p:blipFill>
          <a:blip r:embed="rId15" cstate="screen"/>
          <a:stretch>
            <a:fillRect/>
          </a:stretch>
        </p:blipFill>
        <p:spPr>
          <a:xfrm>
            <a:off x="4071245" y="6360126"/>
            <a:ext cx="1858689" cy="423672"/>
          </a:xfrm>
          <a:prstGeom prst="rect">
            <a:avLst/>
          </a:prstGeom>
        </p:spPr>
      </p:pic>
      <p:pic>
        <p:nvPicPr>
          <p:cNvPr id="25" name="Picture 24" descr="MT TU.jpg"/>
          <p:cNvPicPr>
            <a:picLocks noChangeAspect="1"/>
          </p:cNvPicPr>
          <p:nvPr/>
        </p:nvPicPr>
        <p:blipFill>
          <a:blip r:embed="rId16" cstate="screen"/>
          <a:stretch>
            <a:fillRect/>
          </a:stretch>
        </p:blipFill>
        <p:spPr>
          <a:xfrm>
            <a:off x="7465844" y="4348669"/>
            <a:ext cx="1553298" cy="793292"/>
          </a:xfrm>
          <a:prstGeom prst="rect">
            <a:avLst/>
          </a:prstGeom>
        </p:spPr>
      </p:pic>
      <p:pic>
        <p:nvPicPr>
          <p:cNvPr id="28" name="Picture 27"/>
          <p:cNvPicPr>
            <a:picLocks noChangeAspect="1"/>
          </p:cNvPicPr>
          <p:nvPr/>
        </p:nvPicPr>
        <p:blipFill>
          <a:blip r:embed="rId17" cstate="screen">
            <a:extLst>
              <a:ext uri="{28A0092B-C50C-407E-A947-70E740481C1C}">
                <a14:useLocalDpi xmlns="" xmlns:a14="http://schemas.microsoft.com/office/drawing/2010/main"/>
              </a:ext>
            </a:extLst>
          </a:blip>
          <a:stretch>
            <a:fillRect/>
          </a:stretch>
        </p:blipFill>
        <p:spPr>
          <a:xfrm>
            <a:off x="3087118" y="2566329"/>
            <a:ext cx="2817361" cy="2178986"/>
          </a:xfrm>
          <a:prstGeom prst="ellipse">
            <a:avLst/>
          </a:prstGeom>
          <a:ln>
            <a:noFill/>
          </a:ln>
          <a:effectLst>
            <a:softEdge rad="112500"/>
          </a:effectLst>
        </p:spPr>
      </p:pic>
      <p:pic>
        <p:nvPicPr>
          <p:cNvPr id="29" name="Picture 28"/>
          <p:cNvPicPr>
            <a:picLocks noChangeAspect="1"/>
          </p:cNvPicPr>
          <p:nvPr/>
        </p:nvPicPr>
        <p:blipFill>
          <a:blip r:embed="rId18" cstate="screen"/>
          <a:stretch>
            <a:fillRect/>
          </a:stretch>
        </p:blipFill>
        <p:spPr>
          <a:xfrm>
            <a:off x="5929934" y="4498853"/>
            <a:ext cx="1357552" cy="1357552"/>
          </a:xfrm>
          <a:prstGeom prst="rect">
            <a:avLst/>
          </a:prstGeom>
        </p:spPr>
      </p:pic>
      <p:sp>
        <p:nvSpPr>
          <p:cNvPr id="2" name="Rectangle 1"/>
          <p:cNvSpPr/>
          <p:nvPr/>
        </p:nvSpPr>
        <p:spPr>
          <a:xfrm>
            <a:off x="5998194" y="2913455"/>
            <a:ext cx="3068532" cy="400110"/>
          </a:xfrm>
          <a:prstGeom prst="rect">
            <a:avLst/>
          </a:prstGeom>
        </p:spPr>
        <p:txBody>
          <a:bodyPr wrap="none">
            <a:spAutoFit/>
          </a:bodyPr>
          <a:lstStyle/>
          <a:p>
            <a:r>
              <a:rPr lang="en-US" sz="2000" b="1" dirty="0"/>
              <a:t>Flathead River Commission</a:t>
            </a:r>
          </a:p>
        </p:txBody>
      </p:sp>
      <p:pic>
        <p:nvPicPr>
          <p:cNvPr id="3" name="Picture 2"/>
          <p:cNvPicPr>
            <a:picLocks noChangeAspect="1"/>
          </p:cNvPicPr>
          <p:nvPr/>
        </p:nvPicPr>
        <p:blipFill>
          <a:blip r:embed="rId19" cstate="screen">
            <a:extLst>
              <a:ext uri="{28A0092B-C50C-407E-A947-70E740481C1C}">
                <a14:useLocalDpi xmlns="" xmlns:a14="http://schemas.microsoft.com/office/drawing/2010/main"/>
              </a:ext>
            </a:extLst>
          </a:blip>
          <a:stretch>
            <a:fillRect/>
          </a:stretch>
        </p:blipFill>
        <p:spPr>
          <a:xfrm>
            <a:off x="7471319" y="3335957"/>
            <a:ext cx="1552866" cy="892535"/>
          </a:xfrm>
          <a:prstGeom prst="rect">
            <a:avLst/>
          </a:prstGeom>
        </p:spPr>
      </p:pic>
      <p:pic>
        <p:nvPicPr>
          <p:cNvPr id="15" name="Picture 14"/>
          <p:cNvPicPr>
            <a:picLocks noChangeAspect="1"/>
          </p:cNvPicPr>
          <p:nvPr/>
        </p:nvPicPr>
        <p:blipFill>
          <a:blip r:embed="rId20" cstate="screen">
            <a:extLst>
              <a:ext uri="{28A0092B-C50C-407E-A947-70E740481C1C}">
                <a14:useLocalDpi xmlns="" xmlns:a14="http://schemas.microsoft.com/office/drawing/2010/main"/>
              </a:ext>
            </a:extLst>
          </a:blip>
          <a:stretch>
            <a:fillRect/>
          </a:stretch>
        </p:blipFill>
        <p:spPr>
          <a:xfrm>
            <a:off x="7466600" y="5262138"/>
            <a:ext cx="1552542" cy="1016639"/>
          </a:xfrm>
          <a:prstGeom prst="rect">
            <a:avLst/>
          </a:prstGeom>
        </p:spPr>
      </p:pic>
      <p:sp>
        <p:nvSpPr>
          <p:cNvPr id="30" name="Rectangle 29"/>
          <p:cNvSpPr/>
          <p:nvPr/>
        </p:nvSpPr>
        <p:spPr>
          <a:xfrm>
            <a:off x="3546167" y="2323063"/>
            <a:ext cx="1864613" cy="369332"/>
          </a:xfrm>
          <a:prstGeom prst="rect">
            <a:avLst/>
          </a:prstGeom>
        </p:spPr>
        <p:txBody>
          <a:bodyPr wrap="none">
            <a:spAutoFit/>
          </a:bodyPr>
          <a:lstStyle/>
          <a:p>
            <a:r>
              <a:rPr lang="en-US" b="1" dirty="0" smtClean="0">
                <a:latin typeface="Arial" panose="020B0604020202020204" pitchFamily="34" charset="0"/>
                <a:cs typeface="Arial" panose="020B0604020202020204" pitchFamily="34" charset="0"/>
              </a:rPr>
              <a:t>LANDOWNERS</a:t>
            </a:r>
            <a:endParaRPr lang="en-US" b="1"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20944725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Text Box 7"/>
          <p:cNvSpPr txBox="1">
            <a:spLocks noChangeArrowheads="1"/>
          </p:cNvSpPr>
          <p:nvPr/>
        </p:nvSpPr>
        <p:spPr bwMode="auto">
          <a:xfrm>
            <a:off x="3108325" y="72548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2400" b="0">
              <a:solidFill>
                <a:srgbClr val="FFFF00"/>
              </a:solidFill>
              <a:latin typeface="Times New Roman" panose="02020603050405020304" pitchFamily="18" charset="0"/>
            </a:endParaRPr>
          </a:p>
        </p:txBody>
      </p:sp>
      <p:sp>
        <p:nvSpPr>
          <p:cNvPr id="8195" name="Text Box 8"/>
          <p:cNvSpPr txBox="1">
            <a:spLocks noChangeArrowheads="1"/>
          </p:cNvSpPr>
          <p:nvPr/>
        </p:nvSpPr>
        <p:spPr bwMode="auto">
          <a:xfrm>
            <a:off x="485172" y="519887"/>
            <a:ext cx="8686800"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eaLnBrk="1" hangingPunct="1">
              <a:spcBef>
                <a:spcPct val="50000"/>
              </a:spcBef>
              <a:buClrTx/>
              <a:buSzTx/>
              <a:buFontTx/>
              <a:buNone/>
            </a:pPr>
            <a:r>
              <a:rPr lang="en-US" altLang="en-US" sz="4400" dirty="0" smtClean="0">
                <a:solidFill>
                  <a:srgbClr val="FFFF00"/>
                </a:solidFill>
                <a:latin typeface="Times New Roman" panose="02020603050405020304" pitchFamily="18" charset="0"/>
              </a:rPr>
              <a:t>Success of Flathead River to Lake Initiative</a:t>
            </a:r>
            <a:endParaRPr lang="en-US" altLang="en-US" sz="4400" dirty="0">
              <a:solidFill>
                <a:srgbClr val="FFFF00"/>
              </a:solidFill>
              <a:latin typeface="Times New Roman" panose="02020603050405020304" pitchFamily="18" charset="0"/>
            </a:endParaRPr>
          </a:p>
        </p:txBody>
      </p:sp>
      <p:sp>
        <p:nvSpPr>
          <p:cNvPr id="15370" name="Rectangle 10"/>
          <p:cNvSpPr>
            <a:spLocks noGrp="1"/>
          </p:cNvSpPr>
          <p:nvPr>
            <p:ph type="title" idx="4294967295"/>
          </p:nvPr>
        </p:nvSpPr>
        <p:spPr bwMode="auto">
          <a:xfrm>
            <a:off x="758667" y="143114"/>
            <a:ext cx="7543800" cy="304800"/>
          </a:xfrm>
          <a:ln w="9525"/>
        </p:spPr>
        <p:txBody>
          <a:bodyPr wrap="square" lIns="91440" tIns="45720" rIns="91440" bIns="45720" numCol="1" compatLnSpc="1">
            <a:prstTxWarp prst="textNoShape">
              <a:avLst/>
            </a:prstTxWarp>
            <a:normAutofit fontScale="90000"/>
          </a:bodyPr>
          <a:lstStyle/>
          <a:p>
            <a:pPr eaLnBrk="1" hangingPunct="1">
              <a:defRPr/>
            </a:pPr>
            <a:endParaRPr sz="3400" smtClean="0">
              <a:ln>
                <a:noFill/>
              </a:ln>
              <a:effectLst/>
            </a:endParaRPr>
          </a:p>
        </p:txBody>
      </p:sp>
      <p:pic>
        <p:nvPicPr>
          <p:cNvPr id="8197" name="Picture 16" descr="Ducks_North_Shore_20120322 018 compressed"/>
          <p:cNvPicPr>
            <a:picLocks noGrp="1" noChangeAspect="1" noChangeArrowheads="1"/>
          </p:cNvPicPr>
          <p:nvPr>
            <p:ph sz="quarter" idx="4294967295"/>
          </p:nvPr>
        </p:nvPicPr>
        <p:blipFill>
          <a:blip r:embed="rId3" cstate="screen">
            <a:extLst>
              <a:ext uri="{28A0092B-C50C-407E-A947-70E740481C1C}">
                <a14:useLocalDpi xmlns="" xmlns:a14="http://schemas.microsoft.com/office/drawing/2010/main" val="0"/>
              </a:ext>
            </a:extLst>
          </a:blip>
          <a:srcRect/>
          <a:stretch>
            <a:fillRect/>
          </a:stretch>
        </p:blipFill>
        <p:spPr>
          <a:xfrm>
            <a:off x="4660900" y="4194968"/>
            <a:ext cx="4025900" cy="2263775"/>
          </a:xfrm>
          <a:noFill/>
          <a:ln w="38100">
            <a:solidFill>
              <a:schemeClr val="bg1"/>
            </a:solidFill>
          </a:ln>
        </p:spPr>
      </p:pic>
      <p:pic>
        <p:nvPicPr>
          <p:cNvPr id="8198" name="Picture 18" descr="WFCU092910i"/>
          <p:cNvPicPr>
            <a:picLocks noGrp="1" noChangeAspect="1" noChangeArrowheads="1"/>
          </p:cNvPicPr>
          <p:nvPr>
            <p:ph sz="quarter" idx="4294967295"/>
          </p:nvPr>
        </p:nvPicPr>
        <p:blipFill>
          <a:blip r:embed="rId4" cstate="screen">
            <a:extLst>
              <a:ext uri="{28A0092B-C50C-407E-A947-70E740481C1C}">
                <a14:useLocalDpi xmlns="" xmlns:a14="http://schemas.microsoft.com/office/drawing/2010/main" val="0"/>
              </a:ext>
            </a:extLst>
          </a:blip>
          <a:srcRect/>
          <a:stretch>
            <a:fillRect/>
          </a:stretch>
        </p:blipFill>
        <p:spPr>
          <a:xfrm>
            <a:off x="5153025" y="1544240"/>
            <a:ext cx="3016250" cy="2262188"/>
          </a:xfrm>
          <a:ln w="38100">
            <a:solidFill>
              <a:schemeClr val="bg1"/>
            </a:solidFill>
          </a:ln>
        </p:spPr>
      </p:pic>
      <p:pic>
        <p:nvPicPr>
          <p:cNvPr id="8199" name="Picture 21" descr="LookingE WFCU092910c"/>
          <p:cNvPicPr>
            <a:picLocks noGrp="1" noChangeAspect="1" noChangeArrowheads="1"/>
          </p:cNvPicPr>
          <p:nvPr>
            <p:ph sz="half" idx="4294967295"/>
          </p:nvPr>
        </p:nvPicPr>
        <p:blipFill>
          <a:blip r:embed="rId5" cstate="screen">
            <a:extLst>
              <a:ext uri="{28A0092B-C50C-407E-A947-70E740481C1C}">
                <a14:useLocalDpi xmlns="" xmlns:a14="http://schemas.microsoft.com/office/drawing/2010/main" val="0"/>
              </a:ext>
            </a:extLst>
          </a:blip>
          <a:srcRect/>
          <a:stretch>
            <a:fillRect/>
          </a:stretch>
        </p:blipFill>
        <p:spPr>
          <a:xfrm>
            <a:off x="373002" y="2514600"/>
            <a:ext cx="4054475" cy="3040856"/>
          </a:xfrm>
          <a:ln w="38100">
            <a:solidFill>
              <a:schemeClr val="bg1"/>
            </a:solid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Content Placeholder 1"/>
          <p:cNvSpPr>
            <a:spLocks noGrp="1"/>
          </p:cNvSpPr>
          <p:nvPr>
            <p:ph sz="quarter" idx="1"/>
          </p:nvPr>
        </p:nvSpPr>
        <p:spPr>
          <a:xfrm>
            <a:off x="304800" y="1143000"/>
            <a:ext cx="5791200" cy="5715000"/>
          </a:xfrm>
        </p:spPr>
        <p:txBody>
          <a:bodyPr/>
          <a:lstStyle/>
          <a:p>
            <a:pPr eaLnBrk="1" hangingPunct="1">
              <a:buFontTx/>
              <a:buNone/>
            </a:pPr>
            <a:r>
              <a:rPr lang="en-US" altLang="en-US" sz="2800" b="1" dirty="0" smtClean="0">
                <a:solidFill>
                  <a:srgbClr val="F8C891"/>
                </a:solidFill>
                <a:latin typeface="Times New Roman" panose="02020603050405020304" pitchFamily="18" charset="0"/>
                <a:cs typeface="Times New Roman" panose="02020603050405020304" pitchFamily="18" charset="0"/>
              </a:rPr>
              <a:t>   Non-profit organization implementing land conservation  to protect the Flathead Valley’s  natural beauty, clean water,       and special places that           sustain our high quality of life.</a:t>
            </a:r>
          </a:p>
        </p:txBody>
      </p:sp>
      <p:sp>
        <p:nvSpPr>
          <p:cNvPr id="10244" name="Rectangle 4"/>
          <p:cNvSpPr>
            <a:spLocks noChangeArrowheads="1"/>
          </p:cNvSpPr>
          <p:nvPr/>
        </p:nvSpPr>
        <p:spPr bwMode="auto">
          <a:xfrm>
            <a:off x="457200" y="381000"/>
            <a:ext cx="42735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eaLnBrk="1" hangingPunct="1">
              <a:spcBef>
                <a:spcPct val="0"/>
              </a:spcBef>
              <a:buClrTx/>
              <a:buSzTx/>
              <a:buFontTx/>
              <a:buNone/>
            </a:pPr>
            <a:r>
              <a:rPr lang="en-US" altLang="en-US" sz="3600">
                <a:solidFill>
                  <a:srgbClr val="FFFF00"/>
                </a:solidFill>
                <a:latin typeface="Times New Roman" panose="02020603050405020304" pitchFamily="18" charset="0"/>
              </a:rPr>
              <a:t>Flathead Land Trust</a:t>
            </a:r>
            <a:endParaRPr lang="en-US" altLang="en-US" sz="3600">
              <a:solidFill>
                <a:prstClr val="white"/>
              </a:solidFill>
              <a:latin typeface="Times New Roman" panose="02020603050405020304" pitchFamily="18" charset="0"/>
            </a:endParaRPr>
          </a:p>
        </p:txBody>
      </p:sp>
      <p:pic>
        <p:nvPicPr>
          <p:cNvPr id="10245" name="Picture 12" descr="N shore from Pikes Pk.JPG"/>
          <p:cNvPicPr>
            <a:picLocks noChangeAspect="1"/>
          </p:cNvPicPr>
          <p:nvPr/>
        </p:nvPicPr>
        <p:blipFill>
          <a:blip r:embed="rId3" cstate="screen">
            <a:extLst>
              <a:ext uri="{28A0092B-C50C-407E-A947-70E740481C1C}">
                <a14:useLocalDpi xmlns="" xmlns:a14="http://schemas.microsoft.com/office/drawing/2010/main" val="0"/>
              </a:ext>
            </a:extLst>
          </a:blip>
          <a:srcRect/>
          <a:stretch>
            <a:fillRect/>
          </a:stretch>
        </p:blipFill>
        <p:spPr bwMode="auto">
          <a:xfrm>
            <a:off x="6085872" y="1289211"/>
            <a:ext cx="2514600" cy="1885950"/>
          </a:xfrm>
          <a:prstGeom prst="rect">
            <a:avLst/>
          </a:prstGeom>
          <a:noFill/>
          <a:ln w="38100" cap="rnd">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pic>
        <p:nvPicPr>
          <p:cNvPr id="10246" name="Picture 10" descr="LookingW WFCU092910 compressed"/>
          <p:cNvPicPr>
            <a:picLocks noChangeAspect="1" noChangeArrowheads="1"/>
          </p:cNvPicPr>
          <p:nvPr/>
        </p:nvPicPr>
        <p:blipFill>
          <a:blip r:embed="rId4" cstate="screen">
            <a:extLst>
              <a:ext uri="{28A0092B-C50C-407E-A947-70E740481C1C}">
                <a14:useLocalDpi xmlns="" xmlns:a14="http://schemas.microsoft.com/office/drawing/2010/main" val="0"/>
              </a:ext>
            </a:extLst>
          </a:blip>
          <a:srcRect/>
          <a:stretch>
            <a:fillRect/>
          </a:stretch>
        </p:blipFill>
        <p:spPr bwMode="auto">
          <a:xfrm>
            <a:off x="5676900" y="3922862"/>
            <a:ext cx="2819400" cy="2114550"/>
          </a:xfrm>
          <a:prstGeom prst="rect">
            <a:avLst/>
          </a:prstGeom>
          <a:noFill/>
          <a:ln w="381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4" name="Picture 3"/>
          <p:cNvPicPr>
            <a:picLocks noChangeAspect="1"/>
          </p:cNvPicPr>
          <p:nvPr/>
        </p:nvPicPr>
        <p:blipFill>
          <a:blip r:embed="rId5" cstate="screen">
            <a:extLst>
              <a:ext uri="{28A0092B-C50C-407E-A947-70E740481C1C}">
                <a14:useLocalDpi xmlns="" xmlns:a14="http://schemas.microsoft.com/office/drawing/2010/main" val="0"/>
              </a:ext>
            </a:extLst>
          </a:blip>
          <a:stretch>
            <a:fillRect/>
          </a:stretch>
        </p:blipFill>
        <p:spPr>
          <a:xfrm>
            <a:off x="1295400" y="4000500"/>
            <a:ext cx="3200400" cy="2400300"/>
          </a:xfrm>
          <a:prstGeom prst="rect">
            <a:avLst/>
          </a:prstGeom>
          <a:ln w="38100">
            <a:solidFill>
              <a:schemeClr val="bg1"/>
            </a:solidFill>
          </a:ln>
        </p:spPr>
      </p:pic>
    </p:spTree>
    <p:extLst>
      <p:ext uri="{BB962C8B-B14F-4D97-AF65-F5344CB8AC3E}">
        <p14:creationId xmlns="" xmlns:p14="http://schemas.microsoft.com/office/powerpoint/2010/main" val="3527451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Content Placeholder 1"/>
          <p:cNvSpPr>
            <a:spLocks noGrp="1"/>
          </p:cNvSpPr>
          <p:nvPr>
            <p:ph sz="quarter" idx="1"/>
          </p:nvPr>
        </p:nvSpPr>
        <p:spPr>
          <a:xfrm>
            <a:off x="533400" y="990600"/>
            <a:ext cx="4953000" cy="2895600"/>
          </a:xfrm>
        </p:spPr>
        <p:txBody>
          <a:bodyPr/>
          <a:lstStyle/>
          <a:p>
            <a:pPr eaLnBrk="1" hangingPunct="1">
              <a:lnSpc>
                <a:spcPct val="90000"/>
              </a:lnSpc>
              <a:buFontTx/>
              <a:buNone/>
            </a:pPr>
            <a:endParaRPr lang="en-US" altLang="en-US" b="1" u="sng" dirty="0" smtClean="0">
              <a:solidFill>
                <a:srgbClr val="FF9933"/>
              </a:solidFill>
              <a:latin typeface="Times New Roman" panose="02020603050405020304" pitchFamily="18" charset="0"/>
            </a:endParaRPr>
          </a:p>
          <a:p>
            <a:pPr eaLnBrk="1" hangingPunct="1">
              <a:lnSpc>
                <a:spcPct val="90000"/>
              </a:lnSpc>
              <a:buFontTx/>
              <a:buNone/>
            </a:pPr>
            <a:r>
              <a:rPr lang="en-US" altLang="en-US" sz="2800" b="1" i="1" dirty="0" smtClean="0">
                <a:solidFill>
                  <a:srgbClr val="FFCC99"/>
                </a:solidFill>
                <a:latin typeface="Times New Roman" panose="02020603050405020304" pitchFamily="18" charset="0"/>
              </a:rPr>
              <a:t>   - </a:t>
            </a:r>
            <a:r>
              <a:rPr lang="en-US" altLang="en-US" sz="2800" b="1" dirty="0" smtClean="0">
                <a:solidFill>
                  <a:srgbClr val="FFCC99"/>
                </a:solidFill>
                <a:latin typeface="Times New Roman" panose="02020603050405020304" pitchFamily="18" charset="0"/>
              </a:rPr>
              <a:t>Protected over 5,000 acres   of critical lands adding to a network totaling over 11,000 acres of protected private and public lands</a:t>
            </a:r>
            <a:r>
              <a:rPr lang="en-US" altLang="en-US" sz="2800" dirty="0" smtClean="0">
                <a:solidFill>
                  <a:srgbClr val="FFCC99"/>
                </a:solidFill>
                <a:latin typeface="Times New Roman" panose="02020603050405020304" pitchFamily="18" charset="0"/>
              </a:rPr>
              <a:t> </a:t>
            </a:r>
          </a:p>
        </p:txBody>
      </p:sp>
      <p:pic>
        <p:nvPicPr>
          <p:cNvPr id="22533" name="Picture 2" descr="G:\MT Bird Conservation Partnership presentation 103012\SACR Wisdom River.JPG"/>
          <p:cNvPicPr>
            <a:picLocks noChangeAspect="1" noChangeArrowheads="1"/>
          </p:cNvPicPr>
          <p:nvPr/>
        </p:nvPicPr>
        <p:blipFill>
          <a:blip r:embed="rId3" cstate="screen">
            <a:extLst>
              <a:ext uri="{28A0092B-C50C-407E-A947-70E740481C1C}">
                <a14:useLocalDpi xmlns="" xmlns:a14="http://schemas.microsoft.com/office/drawing/2010/main" val="0"/>
              </a:ext>
            </a:extLst>
          </a:blip>
          <a:srcRect/>
          <a:stretch>
            <a:fillRect/>
          </a:stretch>
        </p:blipFill>
        <p:spPr bwMode="auto">
          <a:xfrm>
            <a:off x="6019800" y="4191000"/>
            <a:ext cx="2576513" cy="162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4" name="Picture 4" descr="common yellowthroat.jpg"/>
          <p:cNvPicPr>
            <a:picLocks noChangeAspect="1"/>
          </p:cNvPicPr>
          <p:nvPr/>
        </p:nvPicPr>
        <p:blipFill>
          <a:blip r:embed="rId4" cstate="screen">
            <a:extLst>
              <a:ext uri="{28A0092B-C50C-407E-A947-70E740481C1C}">
                <a14:useLocalDpi xmlns="" xmlns:a14="http://schemas.microsoft.com/office/drawing/2010/main" val="0"/>
              </a:ext>
            </a:extLst>
          </a:blip>
          <a:srcRect/>
          <a:stretch>
            <a:fillRect/>
          </a:stretch>
        </p:blipFill>
        <p:spPr bwMode="auto">
          <a:xfrm>
            <a:off x="6096000" y="1447800"/>
            <a:ext cx="2532063" cy="1905000"/>
          </a:xfrm>
          <a:prstGeom prst="rect">
            <a:avLst/>
          </a:prstGeom>
          <a:noFill/>
          <a:ln w="38100" cmpd="thickThin">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11" name="Rectangle 10"/>
          <p:cNvSpPr/>
          <p:nvPr/>
        </p:nvSpPr>
        <p:spPr>
          <a:xfrm>
            <a:off x="6019800" y="4191000"/>
            <a:ext cx="2590800" cy="1676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b="0"/>
          </a:p>
        </p:txBody>
      </p:sp>
      <p:pic>
        <p:nvPicPr>
          <p:cNvPr id="22536" name="Picture 4" descr="G:\MT Bird Conservation Partnership presentation 103012\foysbend.jpg"/>
          <p:cNvPicPr>
            <a:picLocks noChangeAspect="1" noChangeArrowheads="1"/>
          </p:cNvPicPr>
          <p:nvPr/>
        </p:nvPicPr>
        <p:blipFill>
          <a:blip r:embed="rId5" cstate="screen">
            <a:extLst>
              <a:ext uri="{28A0092B-C50C-407E-A947-70E740481C1C}">
                <a14:useLocalDpi xmlns="" xmlns:a14="http://schemas.microsoft.com/office/drawing/2010/main" val="0"/>
              </a:ext>
            </a:extLst>
          </a:blip>
          <a:srcRect/>
          <a:stretch>
            <a:fillRect/>
          </a:stretch>
        </p:blipFill>
        <p:spPr bwMode="auto">
          <a:xfrm>
            <a:off x="1016070" y="3979068"/>
            <a:ext cx="3810000" cy="210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11"/>
          <p:cNvSpPr/>
          <p:nvPr/>
        </p:nvSpPr>
        <p:spPr>
          <a:xfrm>
            <a:off x="1016070" y="3962399"/>
            <a:ext cx="3810000" cy="2133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b="0"/>
          </a:p>
        </p:txBody>
      </p:sp>
      <p:sp>
        <p:nvSpPr>
          <p:cNvPr id="22538" name="Text Box 12"/>
          <p:cNvSpPr txBox="1">
            <a:spLocks noChangeArrowheads="1"/>
          </p:cNvSpPr>
          <p:nvPr/>
        </p:nvSpPr>
        <p:spPr bwMode="auto">
          <a:xfrm>
            <a:off x="609600" y="533400"/>
            <a:ext cx="58674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eaLnBrk="1" hangingPunct="1">
              <a:spcBef>
                <a:spcPct val="50000"/>
              </a:spcBef>
              <a:buClrTx/>
              <a:buSzTx/>
              <a:buFontTx/>
              <a:buNone/>
            </a:pPr>
            <a:r>
              <a:rPr lang="en-US" altLang="en-US" sz="3600">
                <a:solidFill>
                  <a:srgbClr val="FFFF00"/>
                </a:solidFill>
                <a:latin typeface="Times New Roman" panose="02020603050405020304" pitchFamily="18" charset="0"/>
              </a:rPr>
              <a:t>Conservation Success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7" name="Rectangle 3"/>
          <p:cNvSpPr>
            <a:spLocks noGrp="1"/>
          </p:cNvSpPr>
          <p:nvPr>
            <p:ph type="body" idx="1"/>
          </p:nvPr>
        </p:nvSpPr>
        <p:spPr>
          <a:xfrm>
            <a:off x="457200" y="1447800"/>
            <a:ext cx="8229600" cy="4678363"/>
          </a:xfrm>
        </p:spPr>
        <p:txBody>
          <a:bodyPr/>
          <a:lstStyle/>
          <a:p>
            <a:pPr>
              <a:buClr>
                <a:srgbClr val="FFCC99"/>
              </a:buClr>
              <a:buFont typeface="Wingdings" pitchFamily="2" charset="2"/>
              <a:buChar char="v"/>
            </a:pPr>
            <a:r>
              <a:rPr lang="en-US" sz="2200" b="1" dirty="0" smtClean="0">
                <a:solidFill>
                  <a:srgbClr val="FFCC99"/>
                </a:solidFill>
              </a:rPr>
              <a:t>North American Wetland Conservation Act</a:t>
            </a:r>
          </a:p>
          <a:p>
            <a:pPr>
              <a:buClr>
                <a:srgbClr val="FFCC99"/>
              </a:buClr>
              <a:buFont typeface="Wingdings" pitchFamily="2" charset="2"/>
              <a:buChar char="v"/>
            </a:pPr>
            <a:r>
              <a:rPr lang="en-US" sz="2200" b="1" dirty="0" smtClean="0">
                <a:solidFill>
                  <a:srgbClr val="FFCC99"/>
                </a:solidFill>
              </a:rPr>
              <a:t>State Agricultural Heritage</a:t>
            </a:r>
          </a:p>
          <a:p>
            <a:pPr>
              <a:buClr>
                <a:srgbClr val="FFCC99"/>
              </a:buClr>
              <a:buFont typeface="Wingdings" pitchFamily="2" charset="2"/>
              <a:buChar char="v"/>
            </a:pPr>
            <a:r>
              <a:rPr lang="en-US" sz="2200" b="1" dirty="0" smtClean="0">
                <a:solidFill>
                  <a:srgbClr val="FFCC99"/>
                </a:solidFill>
              </a:rPr>
              <a:t>Bonneville Power Administration Fish Mitigation</a:t>
            </a:r>
          </a:p>
          <a:p>
            <a:pPr>
              <a:buClr>
                <a:srgbClr val="FFCC99"/>
              </a:buClr>
              <a:buFont typeface="Wingdings" pitchFamily="2" charset="2"/>
              <a:buChar char="v"/>
            </a:pPr>
            <a:r>
              <a:rPr lang="en-US" sz="2200" b="1" dirty="0" smtClean="0">
                <a:solidFill>
                  <a:srgbClr val="FFCC99"/>
                </a:solidFill>
              </a:rPr>
              <a:t>NRCS Farm and Ranch Lands Protection Program</a:t>
            </a:r>
          </a:p>
          <a:p>
            <a:pPr>
              <a:buClr>
                <a:srgbClr val="FFCC99"/>
              </a:buClr>
              <a:buFont typeface="Wingdings" pitchFamily="2" charset="2"/>
              <a:buChar char="v"/>
            </a:pPr>
            <a:r>
              <a:rPr lang="en-US" sz="2200" b="1" dirty="0" smtClean="0">
                <a:solidFill>
                  <a:srgbClr val="FFCC99"/>
                </a:solidFill>
              </a:rPr>
              <a:t>MFWP Migratory Bird Stamp </a:t>
            </a:r>
          </a:p>
          <a:p>
            <a:pPr>
              <a:buClr>
                <a:srgbClr val="FFCC99"/>
              </a:buClr>
              <a:buFont typeface="Wingdings" pitchFamily="2" charset="2"/>
              <a:buNone/>
            </a:pPr>
            <a:endParaRPr lang="en-US" sz="2200" b="1" dirty="0" smtClean="0">
              <a:solidFill>
                <a:srgbClr val="FFCC99"/>
              </a:solidFill>
            </a:endParaRPr>
          </a:p>
          <a:p>
            <a:endParaRPr lang="en-US" dirty="0" smtClean="0">
              <a:solidFill>
                <a:srgbClr val="FFCC99"/>
              </a:solidFill>
            </a:endParaRPr>
          </a:p>
        </p:txBody>
      </p:sp>
      <p:sp>
        <p:nvSpPr>
          <p:cNvPr id="77829" name="Rectangle 5"/>
          <p:cNvSpPr>
            <a:spLocks noGrp="1"/>
          </p:cNvSpPr>
          <p:nvPr>
            <p:ph type="title"/>
          </p:nvPr>
        </p:nvSpPr>
        <p:spPr bwMode="auto">
          <a:xfrm>
            <a:off x="457200" y="208722"/>
            <a:ext cx="8229600" cy="1162878"/>
          </a:xfrm>
          <a:noFill/>
          <a:ln w="9525"/>
        </p:spPr>
        <p:txBody>
          <a:bodyPr wrap="square" lIns="91440" tIns="45720" rIns="91440" bIns="45720" numCol="1" compatLnSpc="1">
            <a:prstTxWarp prst="textNoShape">
              <a:avLst/>
            </a:prstTxWarp>
          </a:bodyPr>
          <a:lstStyle/>
          <a:p>
            <a:r>
              <a:rPr b="1" dirty="0" smtClean="0">
                <a:ln>
                  <a:noFill/>
                </a:ln>
                <a:solidFill>
                  <a:srgbClr val="FFFF00"/>
                </a:solidFill>
                <a:effectLst/>
                <a:latin typeface="Times New Roman" pitchFamily="18" charset="0"/>
              </a:rPr>
              <a:t>$15 Million in Funding</a:t>
            </a:r>
          </a:p>
        </p:txBody>
      </p:sp>
      <p:pic>
        <p:nvPicPr>
          <p:cNvPr id="77830" name="Picture 6" descr="B AEA best from house"/>
          <p:cNvPicPr>
            <a:picLocks noChangeAspect="1" noChangeArrowheads="1"/>
          </p:cNvPicPr>
          <p:nvPr/>
        </p:nvPicPr>
        <p:blipFill>
          <a:blip r:embed="rId3" cstate="screen"/>
          <a:srcRect/>
          <a:stretch>
            <a:fillRect/>
          </a:stretch>
        </p:blipFill>
        <p:spPr bwMode="auto">
          <a:xfrm>
            <a:off x="5486399" y="3429000"/>
            <a:ext cx="2845133" cy="2971800"/>
          </a:xfrm>
          <a:prstGeom prst="rect">
            <a:avLst/>
          </a:prstGeom>
          <a:noFill/>
        </p:spPr>
      </p:pic>
      <p:pic>
        <p:nvPicPr>
          <p:cNvPr id="77831" name="Picture 7" descr="LookingW WFCU092910 compressed"/>
          <p:cNvPicPr>
            <a:picLocks noChangeAspect="1" noChangeArrowheads="1"/>
          </p:cNvPicPr>
          <p:nvPr/>
        </p:nvPicPr>
        <p:blipFill>
          <a:blip r:embed="rId4" cstate="screen"/>
          <a:srcRect/>
          <a:stretch>
            <a:fillRect/>
          </a:stretch>
        </p:blipFill>
        <p:spPr bwMode="auto">
          <a:xfrm>
            <a:off x="1066800" y="3657600"/>
            <a:ext cx="3657600" cy="2743200"/>
          </a:xfrm>
          <a:prstGeom prst="rect">
            <a:avLst/>
          </a:prstGeom>
          <a:noFill/>
        </p:spPr>
      </p:pic>
      <p:sp>
        <p:nvSpPr>
          <p:cNvPr id="6" name="Rectangle 5"/>
          <p:cNvSpPr/>
          <p:nvPr/>
        </p:nvSpPr>
        <p:spPr>
          <a:xfrm>
            <a:off x="1066800" y="3657600"/>
            <a:ext cx="3657600" cy="27432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b="0">
              <a:solidFill>
                <a:prstClr val="white"/>
              </a:solidFill>
            </a:endParaRPr>
          </a:p>
        </p:txBody>
      </p:sp>
      <p:sp>
        <p:nvSpPr>
          <p:cNvPr id="7" name="Rectangle 6"/>
          <p:cNvSpPr/>
          <p:nvPr/>
        </p:nvSpPr>
        <p:spPr>
          <a:xfrm>
            <a:off x="5486400" y="3429000"/>
            <a:ext cx="2819400" cy="29718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b="0">
              <a:solidFill>
                <a:prstClr val="white"/>
              </a:solidFill>
            </a:endParaRPr>
          </a:p>
        </p:txBody>
      </p:sp>
    </p:spTree>
    <p:extLst>
      <p:ext uri="{BB962C8B-B14F-4D97-AF65-F5344CB8AC3E}">
        <p14:creationId xmlns="" xmlns:p14="http://schemas.microsoft.com/office/powerpoint/2010/main" val="2732830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Content Placeholder 1"/>
          <p:cNvSpPr>
            <a:spLocks noGrp="1"/>
          </p:cNvSpPr>
          <p:nvPr>
            <p:ph sz="quarter" idx="1"/>
          </p:nvPr>
        </p:nvSpPr>
        <p:spPr>
          <a:xfrm>
            <a:off x="381000" y="0"/>
            <a:ext cx="6248400" cy="5181600"/>
          </a:xfrm>
        </p:spPr>
        <p:txBody>
          <a:bodyPr/>
          <a:lstStyle/>
          <a:p>
            <a:pPr eaLnBrk="1" hangingPunct="1">
              <a:buFont typeface="Wingdings 2" panose="05020102010507070707" pitchFamily="18" charset="2"/>
              <a:buNone/>
            </a:pPr>
            <a:endParaRPr lang="en-US" altLang="en-US" dirty="0" smtClean="0">
              <a:solidFill>
                <a:srgbClr val="F8C891"/>
              </a:solidFill>
            </a:endParaRPr>
          </a:p>
          <a:p>
            <a:pPr eaLnBrk="1" hangingPunct="1">
              <a:buFont typeface="Wingdings 2" panose="05020102010507070707" pitchFamily="18" charset="2"/>
              <a:buNone/>
            </a:pPr>
            <a:endParaRPr lang="en-US" altLang="en-US" dirty="0" smtClean="0">
              <a:solidFill>
                <a:srgbClr val="F8C891"/>
              </a:solidFill>
            </a:endParaRPr>
          </a:p>
          <a:p>
            <a:pPr eaLnBrk="1" hangingPunct="1">
              <a:buFont typeface="Wingdings 2" panose="05020102010507070707" pitchFamily="18" charset="2"/>
              <a:buNone/>
            </a:pPr>
            <a:r>
              <a:rPr lang="en-US" altLang="en-US" sz="3600" b="1" dirty="0" smtClean="0">
                <a:solidFill>
                  <a:srgbClr val="FFFF00"/>
                </a:solidFill>
                <a:latin typeface="Times New Roman" panose="02020603050405020304" pitchFamily="18" charset="0"/>
                <a:cs typeface="Times New Roman" panose="02020603050405020304" pitchFamily="18" charset="0"/>
              </a:rPr>
              <a:t>Conservation Metrics</a:t>
            </a:r>
            <a:endParaRPr lang="en-US" altLang="en-US" sz="3600" b="1" dirty="0" smtClean="0">
              <a:solidFill>
                <a:srgbClr val="F8C891"/>
              </a:solidFill>
              <a:latin typeface="Times New Roman" panose="02020603050405020304" pitchFamily="18" charset="0"/>
              <a:cs typeface="Times New Roman" panose="02020603050405020304" pitchFamily="18" charset="0"/>
            </a:endParaRPr>
          </a:p>
          <a:p>
            <a:pPr eaLnBrk="1" hangingPunct="1">
              <a:buFont typeface="Wingdings 2" panose="05020102010507070707" pitchFamily="18" charset="2"/>
              <a:buNone/>
            </a:pPr>
            <a:endParaRPr lang="en-US" altLang="en-US" dirty="0" smtClean="0">
              <a:solidFill>
                <a:srgbClr val="F8C891"/>
              </a:solidFill>
            </a:endParaRPr>
          </a:p>
          <a:p>
            <a:pPr eaLnBrk="1" hangingPunct="1">
              <a:buClr>
                <a:srgbClr val="F8C891"/>
              </a:buClr>
            </a:pPr>
            <a:r>
              <a:rPr lang="en-US" altLang="en-US" b="1" dirty="0" smtClean="0">
                <a:solidFill>
                  <a:srgbClr val="F8C891"/>
                </a:solidFill>
                <a:latin typeface="Times New Roman" panose="02020603050405020304" pitchFamily="18" charset="0"/>
              </a:rPr>
              <a:t>Acres of 100-yr floodplain</a:t>
            </a:r>
          </a:p>
          <a:p>
            <a:pPr eaLnBrk="1" hangingPunct="1">
              <a:buClr>
                <a:srgbClr val="F8C891"/>
              </a:buClr>
            </a:pPr>
            <a:r>
              <a:rPr lang="en-US" altLang="en-US" b="1" dirty="0" smtClean="0">
                <a:solidFill>
                  <a:srgbClr val="F8C891"/>
                </a:solidFill>
                <a:latin typeface="Times New Roman" panose="02020603050405020304" pitchFamily="18" charset="0"/>
              </a:rPr>
              <a:t>Miles bordering Flathead River</a:t>
            </a:r>
          </a:p>
          <a:p>
            <a:pPr eaLnBrk="1" hangingPunct="1">
              <a:buClr>
                <a:srgbClr val="F8C891"/>
              </a:buClr>
            </a:pPr>
            <a:r>
              <a:rPr lang="en-US" altLang="en-US" b="1" dirty="0" smtClean="0">
                <a:solidFill>
                  <a:srgbClr val="F8C891"/>
                </a:solidFill>
                <a:latin typeface="Times New Roman" panose="02020603050405020304" pitchFamily="18" charset="0"/>
              </a:rPr>
              <a:t>Acres of shallow groundwater</a:t>
            </a:r>
          </a:p>
          <a:p>
            <a:pPr eaLnBrk="1" hangingPunct="1">
              <a:buClr>
                <a:srgbClr val="F8C891"/>
              </a:buClr>
            </a:pPr>
            <a:r>
              <a:rPr lang="en-US" altLang="en-US" b="1" dirty="0" smtClean="0">
                <a:solidFill>
                  <a:srgbClr val="F8C891"/>
                </a:solidFill>
                <a:latin typeface="Times New Roman" panose="02020603050405020304" pitchFamily="18" charset="0"/>
              </a:rPr>
              <a:t>Acres of wetland</a:t>
            </a:r>
          </a:p>
          <a:p>
            <a:pPr eaLnBrk="1" hangingPunct="1">
              <a:buClr>
                <a:srgbClr val="F8C891"/>
              </a:buClr>
            </a:pPr>
            <a:r>
              <a:rPr lang="en-US" altLang="en-US" b="1" dirty="0" smtClean="0">
                <a:solidFill>
                  <a:srgbClr val="F8C891"/>
                </a:solidFill>
                <a:latin typeface="Times New Roman" panose="02020603050405020304" pitchFamily="18" charset="0"/>
              </a:rPr>
              <a:t>Acres within ¼ mile buffer of slough</a:t>
            </a:r>
          </a:p>
          <a:p>
            <a:pPr eaLnBrk="1" hangingPunct="1">
              <a:buClr>
                <a:srgbClr val="F8C891"/>
              </a:buClr>
            </a:pPr>
            <a:r>
              <a:rPr lang="en-US" altLang="en-US" b="1" dirty="0" smtClean="0">
                <a:solidFill>
                  <a:srgbClr val="F8C891"/>
                </a:solidFill>
                <a:latin typeface="Times New Roman" panose="02020603050405020304" pitchFamily="18" charset="0"/>
              </a:rPr>
              <a:t>Acres of quality riparian habitat</a:t>
            </a:r>
          </a:p>
          <a:p>
            <a:pPr eaLnBrk="1" hangingPunct="1">
              <a:buClr>
                <a:srgbClr val="F8C891"/>
              </a:buClr>
            </a:pPr>
            <a:r>
              <a:rPr lang="en-US" altLang="en-US" b="1" dirty="0" smtClean="0">
                <a:solidFill>
                  <a:srgbClr val="F8C891"/>
                </a:solidFill>
                <a:latin typeface="Times New Roman" panose="02020603050405020304" pitchFamily="18" charset="0"/>
              </a:rPr>
              <a:t>Acres of important agricultural soils</a:t>
            </a:r>
          </a:p>
          <a:p>
            <a:pPr>
              <a:buFont typeface="Wingdings 2" panose="05020102010507070707" pitchFamily="18" charset="2"/>
              <a:buNone/>
            </a:pPr>
            <a:endParaRPr lang="en-US" altLang="en-US" dirty="0" smtClean="0"/>
          </a:p>
        </p:txBody>
      </p:sp>
      <p:pic>
        <p:nvPicPr>
          <p:cNvPr id="23557" name="Picture 3" descr="G:\MT Bird Conservation Partnership presentation 103012\GRSC best Wiley cropped.jpg"/>
          <p:cNvPicPr>
            <a:picLocks noChangeAspect="1" noChangeArrowheads="1"/>
          </p:cNvPicPr>
          <p:nvPr/>
        </p:nvPicPr>
        <p:blipFill>
          <a:blip r:embed="rId3" cstate="screen">
            <a:extLst>
              <a:ext uri="{28A0092B-C50C-407E-A947-70E740481C1C}">
                <a14:useLocalDpi xmlns="" xmlns:a14="http://schemas.microsoft.com/office/drawing/2010/main" val="0"/>
              </a:ext>
            </a:extLst>
          </a:blip>
          <a:srcRect/>
          <a:stretch>
            <a:fillRect/>
          </a:stretch>
        </p:blipFill>
        <p:spPr bwMode="auto">
          <a:xfrm>
            <a:off x="6553200" y="4267200"/>
            <a:ext cx="2124075" cy="1595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58" name="Picture 8" descr="Cottonwood"/>
          <p:cNvPicPr>
            <a:picLocks noChangeAspect="1" noChangeArrowheads="1"/>
          </p:cNvPicPr>
          <p:nvPr/>
        </p:nvPicPr>
        <p:blipFill>
          <a:blip r:embed="rId4" cstate="screen">
            <a:extLst>
              <a:ext uri="{28A0092B-C50C-407E-A947-70E740481C1C}">
                <a14:useLocalDpi xmlns="" xmlns:a14="http://schemas.microsoft.com/office/drawing/2010/main" val="0"/>
              </a:ext>
            </a:extLst>
          </a:blip>
          <a:srcRect/>
          <a:stretch>
            <a:fillRect/>
          </a:stretch>
        </p:blipFill>
        <p:spPr bwMode="auto">
          <a:xfrm>
            <a:off x="5791200" y="1295400"/>
            <a:ext cx="3028950" cy="2179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p:nvSpPr>
        <p:spPr>
          <a:xfrm>
            <a:off x="5791200" y="1295400"/>
            <a:ext cx="3048000" cy="22098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b="0"/>
          </a:p>
        </p:txBody>
      </p:sp>
      <p:sp>
        <p:nvSpPr>
          <p:cNvPr id="8" name="Rectangle 7"/>
          <p:cNvSpPr/>
          <p:nvPr/>
        </p:nvSpPr>
        <p:spPr>
          <a:xfrm>
            <a:off x="6553200" y="4267200"/>
            <a:ext cx="2133600" cy="16002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b="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Rectangle 2"/>
          <p:cNvSpPr>
            <a:spLocks noGrp="1"/>
          </p:cNvSpPr>
          <p:nvPr>
            <p:ph type="title" idx="4294967295"/>
          </p:nvPr>
        </p:nvSpPr>
        <p:spPr bwMode="auto">
          <a:xfrm>
            <a:off x="381000" y="2209800"/>
            <a:ext cx="2590800" cy="1676400"/>
          </a:xfrm>
          <a:ln w="9525"/>
        </p:spPr>
        <p:txBody>
          <a:bodyPr wrap="square" lIns="91440" tIns="45720" rIns="91440" bIns="45720" numCol="1" rtlCol="0" compatLnSpc="1">
            <a:prstTxWarp prst="textNoShape">
              <a:avLst/>
            </a:prstTxWarp>
            <a:normAutofit fontScale="90000"/>
          </a:bodyPr>
          <a:lstStyle/>
          <a:p>
            <a:pPr algn="ctr" eaLnBrk="1" hangingPunct="1">
              <a:defRPr/>
            </a:pPr>
            <a:r>
              <a:rPr b="1" dirty="0" smtClean="0">
                <a:ln>
                  <a:noFill/>
                </a:ln>
                <a:solidFill>
                  <a:srgbClr val="FFFF00"/>
                </a:solidFill>
                <a:effectLst/>
                <a:latin typeface="Times New Roman" panose="02020603050405020304" pitchFamily="18" charset="0"/>
                <a:cs typeface="Times New Roman" panose="02020603050405020304" pitchFamily="18" charset="0"/>
              </a:rPr>
              <a:t>41% of</a:t>
            </a:r>
            <a:br>
              <a:rPr b="1" dirty="0" smtClean="0">
                <a:ln>
                  <a:noFill/>
                </a:ln>
                <a:solidFill>
                  <a:srgbClr val="FFFF00"/>
                </a:solidFill>
                <a:effectLst/>
                <a:latin typeface="Times New Roman" panose="02020603050405020304" pitchFamily="18" charset="0"/>
                <a:cs typeface="Times New Roman" panose="02020603050405020304" pitchFamily="18" charset="0"/>
              </a:rPr>
            </a:br>
            <a:r>
              <a:rPr b="1" dirty="0" smtClean="0">
                <a:ln>
                  <a:noFill/>
                </a:ln>
                <a:solidFill>
                  <a:srgbClr val="FFFF00"/>
                </a:solidFill>
                <a:effectLst/>
                <a:latin typeface="Times New Roman" panose="02020603050405020304" pitchFamily="18" charset="0"/>
                <a:cs typeface="Times New Roman" panose="02020603050405020304" pitchFamily="18" charset="0"/>
              </a:rPr>
              <a:t>100-yr.</a:t>
            </a:r>
            <a:br>
              <a:rPr b="1" dirty="0" smtClean="0">
                <a:ln>
                  <a:noFill/>
                </a:ln>
                <a:solidFill>
                  <a:srgbClr val="FFFF00"/>
                </a:solidFill>
                <a:effectLst/>
                <a:latin typeface="Times New Roman" panose="02020603050405020304" pitchFamily="18" charset="0"/>
                <a:cs typeface="Times New Roman" panose="02020603050405020304" pitchFamily="18" charset="0"/>
              </a:rPr>
            </a:br>
            <a:r>
              <a:rPr b="1" dirty="0" smtClean="0">
                <a:ln>
                  <a:noFill/>
                </a:ln>
                <a:solidFill>
                  <a:srgbClr val="FFFF00"/>
                </a:solidFill>
                <a:effectLst/>
                <a:latin typeface="Times New Roman" panose="02020603050405020304" pitchFamily="18" charset="0"/>
                <a:cs typeface="Times New Roman" panose="02020603050405020304" pitchFamily="18" charset="0"/>
              </a:rPr>
              <a:t>Floodplain </a:t>
            </a:r>
            <a:br>
              <a:rPr b="1" dirty="0" smtClean="0">
                <a:ln>
                  <a:noFill/>
                </a:ln>
                <a:solidFill>
                  <a:srgbClr val="FFFF00"/>
                </a:solidFill>
                <a:effectLst/>
                <a:latin typeface="Times New Roman" panose="02020603050405020304" pitchFamily="18" charset="0"/>
                <a:cs typeface="Times New Roman" panose="02020603050405020304" pitchFamily="18" charset="0"/>
              </a:rPr>
            </a:br>
            <a:r>
              <a:rPr b="1" dirty="0" smtClean="0">
                <a:ln>
                  <a:noFill/>
                </a:ln>
                <a:solidFill>
                  <a:srgbClr val="FFFF00"/>
                </a:solidFill>
                <a:effectLst/>
                <a:latin typeface="Times New Roman" panose="02020603050405020304" pitchFamily="18" charset="0"/>
                <a:cs typeface="Times New Roman" panose="02020603050405020304" pitchFamily="18" charset="0"/>
              </a:rPr>
              <a:t>Protected</a:t>
            </a:r>
          </a:p>
        </p:txBody>
      </p:sp>
      <p:pic>
        <p:nvPicPr>
          <p:cNvPr id="40962" name="Picture 5" descr="R2L Successs w Floodplain"/>
          <p:cNvPicPr>
            <a:picLocks noChangeAspect="1" noChangeArrowheads="1"/>
          </p:cNvPicPr>
          <p:nvPr/>
        </p:nvPicPr>
        <p:blipFill>
          <a:blip r:embed="rId3" cstate="screen"/>
          <a:srcRect/>
          <a:stretch>
            <a:fillRect/>
          </a:stretch>
        </p:blipFill>
        <p:spPr bwMode="auto">
          <a:xfrm>
            <a:off x="3352800" y="0"/>
            <a:ext cx="5561013" cy="6858000"/>
          </a:xfrm>
          <a:prstGeom prst="rect">
            <a:avLst/>
          </a:prstGeom>
          <a:noFill/>
          <a:ln w="9525">
            <a:noFill/>
            <a:miter lim="800000"/>
            <a:headEnd/>
            <a:tailEnd/>
          </a:ln>
        </p:spPr>
      </p:pic>
    </p:spTree>
    <p:extLst>
      <p:ext uri="{BB962C8B-B14F-4D97-AF65-F5344CB8AC3E}">
        <p14:creationId xmlns="" xmlns:p14="http://schemas.microsoft.com/office/powerpoint/2010/main" val="25624787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37" name="Picture 1"/>
          <p:cNvPicPr>
            <a:picLocks noChangeAspect="1"/>
          </p:cNvPicPr>
          <p:nvPr/>
        </p:nvPicPr>
        <p:blipFill>
          <a:blip r:embed="rId3" cstate="screen"/>
          <a:srcRect/>
          <a:stretch>
            <a:fillRect/>
          </a:stretch>
        </p:blipFill>
        <p:spPr bwMode="auto">
          <a:xfrm>
            <a:off x="3124200" y="0"/>
            <a:ext cx="5541963" cy="6858000"/>
          </a:xfrm>
          <a:prstGeom prst="rect">
            <a:avLst/>
          </a:prstGeom>
          <a:noFill/>
          <a:ln w="9525">
            <a:noFill/>
            <a:miter lim="800000"/>
            <a:headEnd/>
            <a:tailEnd/>
          </a:ln>
        </p:spPr>
      </p:pic>
      <p:sp>
        <p:nvSpPr>
          <p:cNvPr id="4" name="Title 3"/>
          <p:cNvSpPr>
            <a:spLocks noGrp="1"/>
          </p:cNvSpPr>
          <p:nvPr>
            <p:ph type="title" idx="4294967295"/>
          </p:nvPr>
        </p:nvSpPr>
        <p:spPr>
          <a:xfrm>
            <a:off x="304800" y="533400"/>
            <a:ext cx="2667000" cy="3962400"/>
          </a:xfrm>
        </p:spPr>
        <p:txBody>
          <a:bodyPr/>
          <a:lstStyle/>
          <a:p>
            <a:pPr algn="ctr">
              <a:defRPr/>
            </a:pPr>
            <a:r>
              <a:rPr sz="3800" b="1" dirty="0" smtClean="0">
                <a:solidFill>
                  <a:srgbClr val="FFFF00"/>
                </a:solidFill>
                <a:latin typeface="Times New Roman" panose="02020603050405020304" pitchFamily="18" charset="0"/>
                <a:cs typeface="Times New Roman" panose="02020603050405020304" pitchFamily="18" charset="0"/>
              </a:rPr>
              <a:t>29% of Flathead R. Main Channel Protected</a:t>
            </a:r>
            <a:endParaRPr sz="3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4034826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798" y="2180151"/>
            <a:ext cx="4877202" cy="715449"/>
          </a:xfrm>
          <a:solidFill>
            <a:srgbClr val="92B1D6">
              <a:alpha val="35000"/>
            </a:srgbClr>
          </a:solidFill>
          <a:ln>
            <a:miter lim="800000"/>
            <a:headEnd/>
            <a:tailEnd/>
          </a:ln>
          <a:effectLst>
            <a:softEdge rad="127000"/>
          </a:effectLst>
        </p:spPr>
        <p:txBody>
          <a:bodyPr rtlCol="0">
            <a:noAutofit/>
          </a:bodyPr>
          <a:lstStyle/>
          <a:p>
            <a:pPr>
              <a:defRPr/>
            </a:pPr>
            <a:r>
              <a:rPr lang="en-US" sz="3600" b="1" dirty="0" smtClean="0">
                <a:solidFill>
                  <a:srgbClr val="FFFF00"/>
                </a:solidFill>
                <a:effectLst>
                  <a:outerShdw blurRad="38100" dist="38100" dir="2700000" algn="tl">
                    <a:srgbClr val="000000">
                      <a:alpha val="43137"/>
                    </a:srgbClr>
                  </a:outerShdw>
                </a:effectLst>
              </a:rPr>
              <a:t>  The </a:t>
            </a:r>
            <a:r>
              <a:rPr lang="en-US" sz="3600" b="1" dirty="0">
                <a:solidFill>
                  <a:srgbClr val="FFFF00"/>
                </a:solidFill>
                <a:effectLst>
                  <a:outerShdw blurRad="38100" dist="38100" dir="2700000" algn="tl">
                    <a:srgbClr val="000000">
                      <a:alpha val="43137"/>
                    </a:srgbClr>
                  </a:outerShdw>
                </a:effectLst>
              </a:rPr>
              <a:t>Flathead Lakers</a:t>
            </a:r>
            <a:endParaRPr lang="en-US" sz="3600" dirty="0">
              <a:solidFill>
                <a:srgbClr val="FFFF00"/>
              </a:solidFill>
              <a:effectLst>
                <a:outerShdw blurRad="38100" dist="38100" dir="2700000" algn="tl">
                  <a:srgbClr val="000000">
                    <a:alpha val="43137"/>
                  </a:srgbClr>
                </a:outerShdw>
              </a:effectLst>
            </a:endParaRPr>
          </a:p>
        </p:txBody>
      </p:sp>
      <p:sp>
        <p:nvSpPr>
          <p:cNvPr id="4" name="TextBox 3"/>
          <p:cNvSpPr txBox="1"/>
          <p:nvPr/>
        </p:nvSpPr>
        <p:spPr>
          <a:xfrm>
            <a:off x="1048729" y="3191947"/>
            <a:ext cx="6356621" cy="2308324"/>
          </a:xfrm>
          <a:prstGeom prst="rect">
            <a:avLst/>
          </a:prstGeom>
          <a:noFill/>
        </p:spPr>
        <p:txBody>
          <a:bodyPr wrap="square">
            <a:spAutoFit/>
          </a:bodyPr>
          <a:lstStyle/>
          <a:p>
            <a:pPr>
              <a:defRPr/>
            </a:pPr>
            <a:r>
              <a:rPr lang="en-US" sz="2400" b="1" dirty="0">
                <a:effectLst>
                  <a:outerShdw blurRad="38100" dist="38100" dir="2700000" algn="tl">
                    <a:srgbClr val="000000">
                      <a:alpha val="43137"/>
                    </a:srgbClr>
                  </a:outerShdw>
                </a:effectLst>
              </a:rPr>
              <a:t>Working for clean water, healthy ecosystems and lasting quality of life in the </a:t>
            </a:r>
            <a:r>
              <a:rPr lang="en-US" sz="2400" b="1" dirty="0" smtClean="0">
                <a:effectLst>
                  <a:outerShdw blurRad="38100" dist="38100" dir="2700000" algn="tl">
                    <a:srgbClr val="000000">
                      <a:alpha val="43137"/>
                    </a:srgbClr>
                  </a:outerShdw>
                </a:effectLst>
              </a:rPr>
              <a:t>Flathead </a:t>
            </a:r>
            <a:r>
              <a:rPr lang="en-US" sz="2400" b="1" dirty="0">
                <a:effectLst>
                  <a:outerShdw blurRad="38100" dist="38100" dir="2700000" algn="tl">
                    <a:srgbClr val="000000">
                      <a:alpha val="43137"/>
                    </a:srgbClr>
                  </a:outerShdw>
                </a:effectLst>
              </a:rPr>
              <a:t>watershed in northwest Montana</a:t>
            </a:r>
            <a:r>
              <a:rPr lang="en-US" sz="2400" b="1" dirty="0" smtClean="0">
                <a:effectLst>
                  <a:outerShdw blurRad="38100" dist="38100" dir="2700000" algn="tl">
                    <a:srgbClr val="000000">
                      <a:alpha val="43137"/>
                    </a:srgbClr>
                  </a:outerShdw>
                </a:effectLst>
              </a:rPr>
              <a:t>.</a:t>
            </a:r>
          </a:p>
          <a:p>
            <a:pPr algn="r">
              <a:defRPr/>
            </a:pPr>
            <a:endParaRPr lang="en-US" sz="2400" b="1" dirty="0" smtClean="0">
              <a:effectLst>
                <a:outerShdw blurRad="38100" dist="38100" dir="2700000" algn="tl">
                  <a:srgbClr val="000000">
                    <a:alpha val="43137"/>
                  </a:srgbClr>
                </a:outerShdw>
              </a:effectLst>
            </a:endParaRPr>
          </a:p>
          <a:p>
            <a:pPr>
              <a:defRPr/>
            </a:pPr>
            <a:r>
              <a:rPr lang="en-US" sz="2400" b="1" dirty="0" smtClean="0">
                <a:effectLst>
                  <a:outerShdw blurRad="38100" dist="38100" dir="2700000" algn="tl">
                    <a:srgbClr val="000000">
                      <a:alpha val="43137"/>
                    </a:srgbClr>
                  </a:outerShdw>
                </a:effectLst>
              </a:rPr>
              <a:t>Constanza von der Pahlen</a:t>
            </a:r>
          </a:p>
          <a:p>
            <a:pPr>
              <a:defRPr/>
            </a:pPr>
            <a:r>
              <a:rPr lang="en-US" sz="2400" b="1" dirty="0" smtClean="0">
                <a:effectLst>
                  <a:outerShdw blurRad="38100" dist="38100" dir="2700000" algn="tl">
                    <a:srgbClr val="000000">
                      <a:alpha val="43137"/>
                    </a:srgbClr>
                  </a:outerShdw>
                </a:effectLst>
              </a:rPr>
              <a:t>Critical Lands Program Director</a:t>
            </a:r>
          </a:p>
        </p:txBody>
      </p:sp>
      <p:pic>
        <p:nvPicPr>
          <p:cNvPr id="5" name="Picture 4"/>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69564" y="0"/>
            <a:ext cx="9213564" cy="1738648"/>
          </a:xfrm>
          <a:prstGeom prst="rect">
            <a:avLst/>
          </a:prstGeom>
        </p:spPr>
      </p:pic>
      <p:pic>
        <p:nvPicPr>
          <p:cNvPr id="8" name="Picture 7" descr="FHLLogoRGBlarge_transparent.gif"/>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7068799" y="401657"/>
            <a:ext cx="1912513" cy="1912513"/>
          </a:xfrm>
          <a:prstGeom prst="rect">
            <a:avLst/>
          </a:prstGeom>
        </p:spPr>
      </p:pic>
    </p:spTree>
    <p:extLst>
      <p:ext uri="{BB962C8B-B14F-4D97-AF65-F5344CB8AC3E}">
        <p14:creationId xmlns="" xmlns:p14="http://schemas.microsoft.com/office/powerpoint/2010/main" val="162089585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stretch>
            <a:fillRect/>
          </a:stretch>
        </p:blipFill>
        <p:spPr>
          <a:xfrm>
            <a:off x="3505200" y="-594"/>
            <a:ext cx="5529551" cy="6858594"/>
          </a:xfrm>
          <a:prstGeom prst="rect">
            <a:avLst/>
          </a:prstGeom>
        </p:spPr>
      </p:pic>
      <p:sp>
        <p:nvSpPr>
          <p:cNvPr id="5" name="Title 4"/>
          <p:cNvSpPr>
            <a:spLocks noGrp="1"/>
          </p:cNvSpPr>
          <p:nvPr>
            <p:ph type="title"/>
          </p:nvPr>
        </p:nvSpPr>
        <p:spPr>
          <a:xfrm>
            <a:off x="499641" y="304800"/>
            <a:ext cx="2971800" cy="3810000"/>
          </a:xfrm>
        </p:spPr>
        <p:txBody>
          <a:bodyPr>
            <a:normAutofit/>
          </a:bodyPr>
          <a:lstStyle/>
          <a:p>
            <a:pPr algn="ctr"/>
            <a:r>
              <a:rPr lang="en-US" sz="4000" b="1" dirty="0" smtClean="0">
                <a:solidFill>
                  <a:srgbClr val="FFFF00"/>
                </a:solidFill>
                <a:latin typeface="Times New Roman" panose="02020603050405020304" pitchFamily="18" charset="0"/>
                <a:cs typeface="Times New Roman" panose="02020603050405020304" pitchFamily="18" charset="0"/>
              </a:rPr>
              <a:t>49% of Quality Riparian Area</a:t>
            </a:r>
            <a:endParaRPr lang="en-US" sz="40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9312667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1371600"/>
            <a:ext cx="2895600" cy="2209800"/>
          </a:xfrm>
        </p:spPr>
        <p:txBody>
          <a:bodyPr>
            <a:normAutofit/>
          </a:bodyPr>
          <a:lstStyle/>
          <a:p>
            <a:pPr algn="ctr"/>
            <a:r>
              <a:rPr lang="en-US" sz="4000" b="1" dirty="0" smtClean="0">
                <a:solidFill>
                  <a:srgbClr val="FFFF00"/>
                </a:solidFill>
                <a:latin typeface="Times New Roman" panose="02020603050405020304" pitchFamily="18" charset="0"/>
                <a:cs typeface="Times New Roman" panose="02020603050405020304" pitchFamily="18" charset="0"/>
              </a:rPr>
              <a:t>51% of Wetlands in Focus Area</a:t>
            </a:r>
            <a:endParaRPr lang="en-US" sz="4000" b="1" dirty="0">
              <a:solidFill>
                <a:srgbClr val="FFFF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screen"/>
          <a:stretch>
            <a:fillRect/>
          </a:stretch>
        </p:blipFill>
        <p:spPr>
          <a:xfrm>
            <a:off x="3505200" y="0"/>
            <a:ext cx="5535648" cy="6858594"/>
          </a:xfrm>
          <a:prstGeom prst="rect">
            <a:avLst/>
          </a:prstGeom>
        </p:spPr>
      </p:pic>
    </p:spTree>
    <p:extLst>
      <p:ext uri="{BB962C8B-B14F-4D97-AF65-F5344CB8AC3E}">
        <p14:creationId xmlns="" xmlns:p14="http://schemas.microsoft.com/office/powerpoint/2010/main" val="41258233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457200" y="2667000"/>
            <a:ext cx="2209800" cy="1219200"/>
          </a:xfrm>
        </p:spPr>
        <p:txBody>
          <a:bodyPr rtlCol="0">
            <a:noAutofit/>
          </a:bodyPr>
          <a:lstStyle/>
          <a:p>
            <a:pPr algn="ctr" eaLnBrk="1" hangingPunct="1">
              <a:defRPr/>
            </a:pPr>
            <a:r>
              <a:rPr sz="4000" b="1" dirty="0" smtClean="0">
                <a:solidFill>
                  <a:srgbClr val="FFFF00"/>
                </a:solidFill>
                <a:latin typeface="Times New Roman" panose="02020603050405020304" pitchFamily="18" charset="0"/>
                <a:cs typeface="Times New Roman" panose="02020603050405020304" pitchFamily="18" charset="0"/>
              </a:rPr>
              <a:t>27% of </a:t>
            </a:r>
            <a:br>
              <a:rPr sz="4000" b="1" dirty="0" smtClean="0">
                <a:solidFill>
                  <a:srgbClr val="FFFF00"/>
                </a:solidFill>
                <a:latin typeface="Times New Roman" panose="02020603050405020304" pitchFamily="18" charset="0"/>
                <a:cs typeface="Times New Roman" panose="02020603050405020304" pitchFamily="18" charset="0"/>
              </a:rPr>
            </a:br>
            <a:r>
              <a:rPr sz="4000" b="1" dirty="0" smtClean="0">
                <a:solidFill>
                  <a:srgbClr val="FFFF00"/>
                </a:solidFill>
                <a:latin typeface="Times New Roman" panose="02020603050405020304" pitchFamily="18" charset="0"/>
                <a:cs typeface="Times New Roman" panose="02020603050405020304" pitchFamily="18" charset="0"/>
              </a:rPr>
              <a:t>Slough</a:t>
            </a:r>
            <a:br>
              <a:rPr sz="4000" b="1" dirty="0" smtClean="0">
                <a:solidFill>
                  <a:srgbClr val="FFFF00"/>
                </a:solidFill>
                <a:latin typeface="Times New Roman" panose="02020603050405020304" pitchFamily="18" charset="0"/>
                <a:cs typeface="Times New Roman" panose="02020603050405020304" pitchFamily="18" charset="0"/>
              </a:rPr>
            </a:br>
            <a:r>
              <a:rPr sz="4000" b="1" dirty="0" smtClean="0">
                <a:solidFill>
                  <a:srgbClr val="FFFF00"/>
                </a:solidFill>
                <a:latin typeface="Times New Roman" panose="02020603050405020304" pitchFamily="18" charset="0"/>
                <a:cs typeface="Times New Roman" panose="02020603050405020304" pitchFamily="18" charset="0"/>
              </a:rPr>
              <a:t>Buffers</a:t>
            </a:r>
            <a:br>
              <a:rPr sz="4000" b="1" dirty="0" smtClean="0">
                <a:solidFill>
                  <a:srgbClr val="FFFF00"/>
                </a:solidFill>
                <a:latin typeface="Times New Roman" panose="02020603050405020304" pitchFamily="18" charset="0"/>
                <a:cs typeface="Times New Roman" panose="02020603050405020304" pitchFamily="18" charset="0"/>
              </a:rPr>
            </a:br>
            <a:r>
              <a:rPr sz="4000" b="1" dirty="0" smtClean="0">
                <a:solidFill>
                  <a:srgbClr val="FFFF00"/>
                </a:solidFill>
                <a:latin typeface="Times New Roman" panose="02020603050405020304" pitchFamily="18" charset="0"/>
                <a:cs typeface="Times New Roman" panose="02020603050405020304" pitchFamily="18" charset="0"/>
              </a:rPr>
              <a:t>Protected</a:t>
            </a:r>
            <a:endParaRPr sz="4000" b="1" dirty="0">
              <a:solidFill>
                <a:srgbClr val="FFFF00"/>
              </a:solidFill>
              <a:latin typeface="Times New Roman" panose="02020603050405020304" pitchFamily="18" charset="0"/>
              <a:cs typeface="Times New Roman" panose="02020603050405020304" pitchFamily="18" charset="0"/>
            </a:endParaRPr>
          </a:p>
        </p:txBody>
      </p:sp>
      <p:pic>
        <p:nvPicPr>
          <p:cNvPr id="41986" name="Picture 6" descr="R2L Unprotected Slough Parcels compressed"/>
          <p:cNvPicPr>
            <a:picLocks noChangeAspect="1" noChangeArrowheads="1"/>
          </p:cNvPicPr>
          <p:nvPr/>
        </p:nvPicPr>
        <p:blipFill>
          <a:blip r:embed="rId3" cstate="screen"/>
          <a:srcRect/>
          <a:stretch>
            <a:fillRect/>
          </a:stretch>
        </p:blipFill>
        <p:spPr bwMode="auto">
          <a:xfrm>
            <a:off x="3048000" y="0"/>
            <a:ext cx="5737225" cy="6858000"/>
          </a:xfrm>
          <a:prstGeom prst="rect">
            <a:avLst/>
          </a:prstGeom>
          <a:noFill/>
          <a:ln w="9525">
            <a:noFill/>
            <a:miter lim="800000"/>
            <a:headEnd/>
            <a:tailEnd/>
          </a:ln>
        </p:spPr>
      </p:pic>
    </p:spTree>
    <p:extLst>
      <p:ext uri="{BB962C8B-B14F-4D97-AF65-F5344CB8AC3E}">
        <p14:creationId xmlns="" xmlns:p14="http://schemas.microsoft.com/office/powerpoint/2010/main" val="17001183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Rectangle 2"/>
          <p:cNvSpPr>
            <a:spLocks noGrp="1"/>
          </p:cNvSpPr>
          <p:nvPr>
            <p:ph type="title" idx="4294967295"/>
          </p:nvPr>
        </p:nvSpPr>
        <p:spPr bwMode="auto">
          <a:ln w="9525"/>
        </p:spPr>
        <p:txBody>
          <a:bodyPr wrap="square" lIns="91440" tIns="45720" rIns="91440" bIns="45720" numCol="1" compatLnSpc="1">
            <a:prstTxWarp prst="textNoShape">
              <a:avLst/>
            </a:prstTxWarp>
          </a:bodyPr>
          <a:lstStyle/>
          <a:p>
            <a:pPr algn="ctr">
              <a:defRPr/>
            </a:pPr>
            <a:r>
              <a:rPr sz="3600" b="1" dirty="0" smtClean="0">
                <a:ln>
                  <a:noFill/>
                </a:ln>
                <a:solidFill>
                  <a:srgbClr val="FFFF00"/>
                </a:solidFill>
                <a:effectLst/>
                <a:latin typeface="Times New Roman" pitchFamily="18" charset="0"/>
                <a:cs typeface="Times New Roman" pitchFamily="18" charset="0"/>
              </a:rPr>
              <a:t>Protection Added to </a:t>
            </a:r>
            <a:br>
              <a:rPr sz="3600" b="1" dirty="0" smtClean="0">
                <a:ln>
                  <a:noFill/>
                </a:ln>
                <a:solidFill>
                  <a:srgbClr val="FFFF00"/>
                </a:solidFill>
                <a:effectLst/>
                <a:latin typeface="Times New Roman" pitchFamily="18" charset="0"/>
                <a:cs typeface="Times New Roman" pitchFamily="18" charset="0"/>
              </a:rPr>
            </a:br>
            <a:r>
              <a:rPr sz="3600" b="1" dirty="0" smtClean="0">
                <a:ln>
                  <a:noFill/>
                </a:ln>
                <a:solidFill>
                  <a:srgbClr val="FFFF00"/>
                </a:solidFill>
                <a:effectLst/>
                <a:latin typeface="Times New Roman" pitchFamily="18" charset="0"/>
                <a:cs typeface="Times New Roman" pitchFamily="18" charset="0"/>
              </a:rPr>
              <a:t>North Shore Flathead Lake</a:t>
            </a:r>
          </a:p>
        </p:txBody>
      </p:sp>
      <p:sp>
        <p:nvSpPr>
          <p:cNvPr id="43010" name="Rectangle 3"/>
          <p:cNvSpPr>
            <a:spLocks noGrp="1"/>
          </p:cNvSpPr>
          <p:nvPr>
            <p:ph type="body" idx="4294967295"/>
          </p:nvPr>
        </p:nvSpPr>
        <p:spPr/>
        <p:txBody>
          <a:bodyPr/>
          <a:lstStyle/>
          <a:p>
            <a:endParaRPr lang="en-US" altLang="en-US" smtClean="0"/>
          </a:p>
        </p:txBody>
      </p:sp>
      <p:sp>
        <p:nvSpPr>
          <p:cNvPr id="43011" name="Text Box 7"/>
          <p:cNvSpPr txBox="1">
            <a:spLocks noChangeArrowheads="1"/>
          </p:cNvSpPr>
          <p:nvPr/>
        </p:nvSpPr>
        <p:spPr bwMode="auto">
          <a:xfrm>
            <a:off x="2362200" y="3657600"/>
            <a:ext cx="3810000" cy="457200"/>
          </a:xfrm>
          <a:prstGeom prst="rect">
            <a:avLst/>
          </a:prstGeom>
          <a:noFill/>
          <a:ln w="9525">
            <a:noFill/>
            <a:miter lim="800000"/>
            <a:headEnd/>
            <a:tailEnd/>
          </a:ln>
        </p:spPr>
        <p:txBody>
          <a:bodyPr>
            <a:spAutoFit/>
          </a:bodyPr>
          <a:lstStyle/>
          <a:p>
            <a:pPr eaLnBrk="1" hangingPunct="1">
              <a:spcBef>
                <a:spcPct val="50000"/>
              </a:spcBef>
            </a:pPr>
            <a:r>
              <a:rPr lang="en-US" altLang="en-US" b="0">
                <a:solidFill>
                  <a:srgbClr val="FFFFFF"/>
                </a:solidFill>
                <a:cs typeface="Arial" charset="0"/>
              </a:rPr>
              <a:t>Flathead Lake</a:t>
            </a:r>
          </a:p>
        </p:txBody>
      </p:sp>
      <p:pic>
        <p:nvPicPr>
          <p:cNvPr id="43012" name="Picture 3"/>
          <p:cNvPicPr>
            <a:picLocks noChangeAspect="1"/>
          </p:cNvPicPr>
          <p:nvPr/>
        </p:nvPicPr>
        <p:blipFill>
          <a:blip r:embed="rId3" cstate="screen"/>
          <a:srcRect/>
          <a:stretch>
            <a:fillRect/>
          </a:stretch>
        </p:blipFill>
        <p:spPr bwMode="auto">
          <a:xfrm>
            <a:off x="609600" y="1295400"/>
            <a:ext cx="7905750" cy="5294313"/>
          </a:xfrm>
          <a:prstGeom prst="rect">
            <a:avLst/>
          </a:prstGeom>
          <a:noFill/>
          <a:ln w="9525">
            <a:noFill/>
            <a:miter lim="800000"/>
            <a:headEnd/>
            <a:tailEnd/>
          </a:ln>
        </p:spPr>
      </p:pic>
    </p:spTree>
    <p:extLst>
      <p:ext uri="{BB962C8B-B14F-4D97-AF65-F5344CB8AC3E}">
        <p14:creationId xmlns="" xmlns:p14="http://schemas.microsoft.com/office/powerpoint/2010/main" val="2238471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hangingPunct="1">
              <a:defRPr/>
            </a:pPr>
            <a:endParaRPr dirty="0"/>
          </a:p>
        </p:txBody>
      </p:sp>
      <p:sp>
        <p:nvSpPr>
          <p:cNvPr id="31749" name="TextBox 12"/>
          <p:cNvSpPr txBox="1">
            <a:spLocks noChangeArrowheads="1"/>
          </p:cNvSpPr>
          <p:nvPr/>
        </p:nvSpPr>
        <p:spPr bwMode="auto">
          <a:xfrm>
            <a:off x="685800" y="762000"/>
            <a:ext cx="4495800" cy="1920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eaLnBrk="1" hangingPunct="1">
              <a:spcBef>
                <a:spcPct val="0"/>
              </a:spcBef>
              <a:buClrTx/>
              <a:buSzTx/>
              <a:buFontTx/>
              <a:buNone/>
            </a:pPr>
            <a:r>
              <a:rPr lang="en-US" altLang="en-US" sz="4000" dirty="0">
                <a:solidFill>
                  <a:srgbClr val="FFFF00"/>
                </a:solidFill>
                <a:latin typeface="Times New Roman" panose="02020603050405020304" pitchFamily="18" charset="0"/>
              </a:rPr>
              <a:t>Future Conservation Opportunities</a:t>
            </a:r>
          </a:p>
        </p:txBody>
      </p:sp>
      <p:pic>
        <p:nvPicPr>
          <p:cNvPr id="31750" name="Picture 10" descr="Swans in flight_CP"/>
          <p:cNvPicPr>
            <a:picLocks noChangeAspect="1" noChangeArrowheads="1"/>
          </p:cNvPicPr>
          <p:nvPr/>
        </p:nvPicPr>
        <p:blipFill>
          <a:blip r:embed="rId3" cstate="screen">
            <a:extLst>
              <a:ext uri="{28A0092B-C50C-407E-A947-70E740481C1C}">
                <a14:useLocalDpi xmlns="" xmlns:a14="http://schemas.microsoft.com/office/drawing/2010/main" val="0"/>
              </a:ext>
            </a:extLst>
          </a:blip>
          <a:srcRect/>
          <a:stretch>
            <a:fillRect/>
          </a:stretch>
        </p:blipFill>
        <p:spPr bwMode="auto">
          <a:xfrm>
            <a:off x="5441576" y="3698077"/>
            <a:ext cx="3200400" cy="2309813"/>
          </a:xfrm>
          <a:prstGeom prst="rect">
            <a:avLst/>
          </a:prstGeom>
          <a:noFill/>
          <a:ln w="381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31751" name="Picture 9" descr="C:\Documents and Settings\cf2886\My Documents\HabCons\FlatValley\NAWCA\FieldTrip-Photos\weaver38.JPG"/>
          <p:cNvPicPr>
            <a:picLocks noChangeAspect="1" noChangeArrowheads="1"/>
          </p:cNvPicPr>
          <p:nvPr/>
        </p:nvPicPr>
        <p:blipFill>
          <a:blip r:embed="rId4" cstate="screen">
            <a:extLst>
              <a:ext uri="{28A0092B-C50C-407E-A947-70E740481C1C}">
                <a14:useLocalDpi xmlns="" xmlns:a14="http://schemas.microsoft.com/office/drawing/2010/main" val="0"/>
              </a:ext>
            </a:extLst>
          </a:blip>
          <a:srcRect/>
          <a:stretch>
            <a:fillRect/>
          </a:stretch>
        </p:blipFill>
        <p:spPr bwMode="auto">
          <a:xfrm>
            <a:off x="4800600" y="473075"/>
            <a:ext cx="3962400" cy="2498725"/>
          </a:xfrm>
          <a:prstGeom prst="rect">
            <a:avLst/>
          </a:prstGeom>
          <a:noFill/>
          <a:ln w="38100" cap="rnd">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pic>
        <p:nvPicPr>
          <p:cNvPr id="3" name="Content Placeholder 2"/>
          <p:cNvPicPr>
            <a:picLocks noGrp="1" noChangeAspect="1"/>
          </p:cNvPicPr>
          <p:nvPr>
            <p:ph sz="quarter" idx="1"/>
          </p:nvPr>
        </p:nvPicPr>
        <p:blipFill>
          <a:blip r:embed="rId5" cstate="screen"/>
          <a:stretch>
            <a:fillRect/>
          </a:stretch>
        </p:blipFill>
        <p:spPr>
          <a:xfrm>
            <a:off x="676835" y="3278654"/>
            <a:ext cx="4451589" cy="3000371"/>
          </a:xfrm>
          <a:prstGeom prst="rect">
            <a:avLst/>
          </a:prstGeom>
          <a:ln>
            <a:solidFill>
              <a:srgbClr val="000000"/>
            </a:solid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914400" y="1143000"/>
            <a:ext cx="7772400" cy="5181600"/>
          </a:xfrm>
        </p:spPr>
        <p:txBody>
          <a:bodyPr/>
          <a:lstStyle/>
          <a:p>
            <a:pPr marL="0" indent="0">
              <a:buFont typeface="Wingdings 2" panose="05020102010507070707" pitchFamily="18" charset="2"/>
              <a:buNone/>
              <a:defRPr/>
            </a:pPr>
            <a:r>
              <a:rPr lang="en-US" sz="2400" b="1" dirty="0" smtClean="0">
                <a:solidFill>
                  <a:srgbClr val="FFCC99"/>
                </a:solidFill>
                <a:latin typeface="Times New Roman" panose="02020603050405020304" pitchFamily="18" charset="0"/>
                <a:cs typeface="Times New Roman" panose="02020603050405020304" pitchFamily="18" charset="0"/>
              </a:rPr>
              <a:t>Of 135 unprotected parcels, </a:t>
            </a:r>
          </a:p>
          <a:p>
            <a:pPr marL="0" indent="0">
              <a:spcBef>
                <a:spcPts val="0"/>
              </a:spcBef>
              <a:buFont typeface="Wingdings 2" panose="05020102010507070707" pitchFamily="18" charset="2"/>
              <a:buNone/>
              <a:defRPr/>
            </a:pPr>
            <a:r>
              <a:rPr lang="en-US" sz="2400" b="1" dirty="0" smtClean="0">
                <a:solidFill>
                  <a:srgbClr val="FFCC99"/>
                </a:solidFill>
                <a:latin typeface="Times New Roman" panose="02020603050405020304" pitchFamily="18" charset="0"/>
                <a:cs typeface="Times New Roman" panose="02020603050405020304" pitchFamily="18" charset="0"/>
              </a:rPr>
              <a:t>	     a) 37 are &gt;160 acres in size</a:t>
            </a:r>
          </a:p>
          <a:p>
            <a:pPr marL="0" indent="0">
              <a:spcBef>
                <a:spcPts val="0"/>
              </a:spcBef>
              <a:buFont typeface="Wingdings 2" panose="05020102010507070707" pitchFamily="18" charset="2"/>
              <a:buNone/>
              <a:defRPr/>
            </a:pPr>
            <a:r>
              <a:rPr lang="en-US" sz="2400" b="1" dirty="0" smtClean="0">
                <a:solidFill>
                  <a:srgbClr val="FFCC99"/>
                </a:solidFill>
                <a:latin typeface="Times New Roman" panose="02020603050405020304" pitchFamily="18" charset="0"/>
                <a:cs typeface="Times New Roman" panose="02020603050405020304" pitchFamily="18" charset="0"/>
              </a:rPr>
              <a:t>	     b) 35 contain &gt;80 acres 100-year floodplain</a:t>
            </a:r>
          </a:p>
          <a:p>
            <a:pPr marL="0" indent="0">
              <a:spcBef>
                <a:spcPts val="0"/>
              </a:spcBef>
              <a:buFont typeface="Wingdings 2" panose="05020102010507070707" pitchFamily="18" charset="2"/>
              <a:buNone/>
              <a:defRPr/>
            </a:pPr>
            <a:r>
              <a:rPr lang="en-US" sz="2400" b="1" dirty="0" smtClean="0">
                <a:solidFill>
                  <a:srgbClr val="FFCC99"/>
                </a:solidFill>
                <a:latin typeface="Times New Roman" panose="02020603050405020304" pitchFamily="18" charset="0"/>
                <a:cs typeface="Times New Roman" panose="02020603050405020304" pitchFamily="18" charset="0"/>
              </a:rPr>
              <a:t>	     c) 47 border &gt;0.3 miles FR main channel</a:t>
            </a:r>
          </a:p>
          <a:p>
            <a:pPr marL="0" indent="0">
              <a:spcBef>
                <a:spcPts val="0"/>
              </a:spcBef>
              <a:buFont typeface="Wingdings 2" panose="05020102010507070707" pitchFamily="18" charset="2"/>
              <a:buNone/>
              <a:defRPr/>
            </a:pPr>
            <a:r>
              <a:rPr lang="en-US" sz="2400" b="1" dirty="0" smtClean="0">
                <a:solidFill>
                  <a:srgbClr val="FFCC99"/>
                </a:solidFill>
                <a:latin typeface="Times New Roman" panose="02020603050405020304" pitchFamily="18" charset="0"/>
                <a:cs typeface="Times New Roman" panose="02020603050405020304" pitchFamily="18" charset="0"/>
              </a:rPr>
              <a:t>	     d) 33 contain &gt;80 acres shallow groundwater</a:t>
            </a:r>
          </a:p>
          <a:p>
            <a:pPr marL="0" indent="0">
              <a:spcBef>
                <a:spcPts val="0"/>
              </a:spcBef>
              <a:buFont typeface="Wingdings 2" panose="05020102010507070707" pitchFamily="18" charset="2"/>
              <a:buNone/>
              <a:defRPr/>
            </a:pPr>
            <a:r>
              <a:rPr lang="en-US" sz="2400" b="1" dirty="0" smtClean="0">
                <a:solidFill>
                  <a:srgbClr val="FFCC99"/>
                </a:solidFill>
                <a:latin typeface="Times New Roman" panose="02020603050405020304" pitchFamily="18" charset="0"/>
                <a:cs typeface="Times New Roman" panose="02020603050405020304" pitchFamily="18" charset="0"/>
              </a:rPr>
              <a:t>	     e) 35 contain &gt;30 acres wetlands</a:t>
            </a:r>
          </a:p>
          <a:p>
            <a:pPr marL="0" indent="0">
              <a:spcBef>
                <a:spcPts val="0"/>
              </a:spcBef>
              <a:buFont typeface="Wingdings 2" panose="05020102010507070707" pitchFamily="18" charset="2"/>
              <a:buNone/>
              <a:defRPr/>
            </a:pPr>
            <a:r>
              <a:rPr lang="en-US" sz="2400" b="1" dirty="0" smtClean="0">
                <a:solidFill>
                  <a:srgbClr val="FFCC99"/>
                </a:solidFill>
                <a:latin typeface="Times New Roman" panose="02020603050405020304" pitchFamily="18" charset="0"/>
                <a:cs typeface="Times New Roman" panose="02020603050405020304" pitchFamily="18" charset="0"/>
              </a:rPr>
              <a:t>	     f) 32 contain &gt;40 acres slough buffer</a:t>
            </a:r>
          </a:p>
          <a:p>
            <a:pPr marL="0" indent="0">
              <a:spcBef>
                <a:spcPts val="0"/>
              </a:spcBef>
              <a:buFont typeface="Wingdings 2" panose="05020102010507070707" pitchFamily="18" charset="2"/>
              <a:buNone/>
              <a:defRPr/>
            </a:pPr>
            <a:r>
              <a:rPr lang="en-US" sz="2400" b="1" dirty="0" smtClean="0">
                <a:solidFill>
                  <a:srgbClr val="FFCC99"/>
                </a:solidFill>
                <a:latin typeface="Times New Roman" panose="02020603050405020304" pitchFamily="18" charset="0"/>
                <a:cs typeface="Times New Roman" panose="02020603050405020304" pitchFamily="18" charset="0"/>
              </a:rPr>
              <a:t>	     g) 30 contain &gt;30 acres quality riparian habitat</a:t>
            </a:r>
          </a:p>
          <a:p>
            <a:pPr marL="0" indent="0">
              <a:spcBef>
                <a:spcPts val="0"/>
              </a:spcBef>
              <a:buFont typeface="Wingdings 2" panose="05020102010507070707" pitchFamily="18" charset="2"/>
              <a:buNone/>
              <a:defRPr/>
            </a:pPr>
            <a:r>
              <a:rPr lang="en-US" sz="2400" b="1" dirty="0" smtClean="0">
                <a:solidFill>
                  <a:srgbClr val="FFCC99"/>
                </a:solidFill>
                <a:latin typeface="Times New Roman" panose="02020603050405020304" pitchFamily="18" charset="0"/>
                <a:cs typeface="Times New Roman" panose="02020603050405020304" pitchFamily="18" charset="0"/>
              </a:rPr>
              <a:t>	     h) 30 contain &gt;80 acres important </a:t>
            </a:r>
            <a:r>
              <a:rPr lang="en-US" sz="2400" b="1" dirty="0" err="1" smtClean="0">
                <a:solidFill>
                  <a:srgbClr val="FFCC99"/>
                </a:solidFill>
                <a:latin typeface="Times New Roman" panose="02020603050405020304" pitchFamily="18" charset="0"/>
                <a:cs typeface="Times New Roman" panose="02020603050405020304" pitchFamily="18" charset="0"/>
              </a:rPr>
              <a:t>ag</a:t>
            </a:r>
            <a:r>
              <a:rPr lang="en-US" sz="2400" b="1" dirty="0" smtClean="0">
                <a:solidFill>
                  <a:srgbClr val="FFCC99"/>
                </a:solidFill>
                <a:latin typeface="Times New Roman" panose="02020603050405020304" pitchFamily="18" charset="0"/>
                <a:cs typeface="Times New Roman" panose="02020603050405020304" pitchFamily="18" charset="0"/>
              </a:rPr>
              <a:t>. soils</a:t>
            </a:r>
          </a:p>
          <a:p>
            <a:pPr>
              <a:defRPr/>
            </a:pPr>
            <a:endParaRPr lang="en-US" dirty="0"/>
          </a:p>
        </p:txBody>
      </p:sp>
      <p:sp>
        <p:nvSpPr>
          <p:cNvPr id="33797" name="Rectangle 5"/>
          <p:cNvSpPr>
            <a:spLocks noChangeArrowheads="1"/>
          </p:cNvSpPr>
          <p:nvPr/>
        </p:nvSpPr>
        <p:spPr bwMode="auto">
          <a:xfrm>
            <a:off x="762000" y="304800"/>
            <a:ext cx="80772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eaLnBrk="1" hangingPunct="1">
              <a:spcBef>
                <a:spcPct val="0"/>
              </a:spcBef>
              <a:buClrTx/>
              <a:buSzTx/>
              <a:buFontTx/>
              <a:buNone/>
            </a:pPr>
            <a:r>
              <a:rPr lang="en-US" altLang="en-US" sz="3200" dirty="0">
                <a:solidFill>
                  <a:srgbClr val="FFFF00"/>
                </a:solidFill>
                <a:latin typeface="Times New Roman" panose="02020603050405020304" pitchFamily="18" charset="0"/>
              </a:rPr>
              <a:t>Land Protection Opportunities Identified</a:t>
            </a:r>
          </a:p>
        </p:txBody>
      </p:sp>
      <p:pic>
        <p:nvPicPr>
          <p:cNvPr id="33798" name="Picture 3"/>
          <p:cNvPicPr>
            <a:picLocks noChangeAspect="1" noChangeArrowheads="1"/>
          </p:cNvPicPr>
          <p:nvPr/>
        </p:nvPicPr>
        <p:blipFill>
          <a:blip r:embed="rId3" cstate="screen">
            <a:extLst>
              <a:ext uri="{28A0092B-C50C-407E-A947-70E740481C1C}">
                <a14:useLocalDpi xmlns="" xmlns:a14="http://schemas.microsoft.com/office/drawing/2010/main" val="0"/>
              </a:ext>
            </a:extLst>
          </a:blip>
          <a:srcRect/>
          <a:stretch>
            <a:fillRect/>
          </a:stretch>
        </p:blipFill>
        <p:spPr bwMode="auto">
          <a:xfrm>
            <a:off x="703263" y="4884738"/>
            <a:ext cx="1890712" cy="1427162"/>
          </a:xfrm>
          <a:prstGeom prst="rect">
            <a:avLst/>
          </a:prstGeom>
          <a:noFill/>
          <a:ln w="38100">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3799" name="Picture 4"/>
          <p:cNvPicPr>
            <a:picLocks noChangeAspect="1" noChangeArrowheads="1"/>
          </p:cNvPicPr>
          <p:nvPr/>
        </p:nvPicPr>
        <p:blipFill>
          <a:blip r:embed="rId4" cstate="screen">
            <a:extLst>
              <a:ext uri="{28A0092B-C50C-407E-A947-70E740481C1C}">
                <a14:useLocalDpi xmlns="" xmlns:a14="http://schemas.microsoft.com/office/drawing/2010/main" val="0"/>
              </a:ext>
            </a:extLst>
          </a:blip>
          <a:srcRect/>
          <a:stretch>
            <a:fillRect/>
          </a:stretch>
        </p:blipFill>
        <p:spPr bwMode="auto">
          <a:xfrm>
            <a:off x="6332538" y="4908550"/>
            <a:ext cx="1981200" cy="1487488"/>
          </a:xfrm>
          <a:prstGeom prst="rect">
            <a:avLst/>
          </a:prstGeom>
          <a:noFill/>
          <a:ln w="38100">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3800" name="Picture 5"/>
          <p:cNvPicPr>
            <a:picLocks noChangeAspect="1" noChangeArrowheads="1"/>
          </p:cNvPicPr>
          <p:nvPr/>
        </p:nvPicPr>
        <p:blipFill>
          <a:blip r:embed="rId5" cstate="screen">
            <a:extLst>
              <a:ext uri="{28A0092B-C50C-407E-A947-70E740481C1C}">
                <a14:useLocalDpi xmlns="" xmlns:a14="http://schemas.microsoft.com/office/drawing/2010/main" val="0"/>
              </a:ext>
            </a:extLst>
          </a:blip>
          <a:srcRect/>
          <a:stretch>
            <a:fillRect/>
          </a:stretch>
        </p:blipFill>
        <p:spPr bwMode="auto">
          <a:xfrm>
            <a:off x="3003550" y="4705350"/>
            <a:ext cx="3041650" cy="178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63500" y="1437246"/>
            <a:ext cx="4191000" cy="838200"/>
          </a:xfrm>
        </p:spPr>
        <p:txBody>
          <a:bodyPr>
            <a:noAutofit/>
          </a:bodyPr>
          <a:lstStyle/>
          <a:p>
            <a:pPr algn="ctr">
              <a:defRPr/>
            </a:pPr>
            <a:r>
              <a:rPr sz="4000" b="1" dirty="0" smtClean="0">
                <a:solidFill>
                  <a:srgbClr val="FFFF00"/>
                </a:solidFill>
                <a:latin typeface="Times New Roman" panose="02020603050405020304" pitchFamily="18" charset="0"/>
                <a:cs typeface="Times New Roman" panose="02020603050405020304" pitchFamily="18" charset="0"/>
              </a:rPr>
              <a:t>Land Conservation</a:t>
            </a:r>
            <a:br>
              <a:rPr sz="4000" b="1" dirty="0" smtClean="0">
                <a:solidFill>
                  <a:srgbClr val="FFFF00"/>
                </a:solidFill>
                <a:latin typeface="Times New Roman" panose="02020603050405020304" pitchFamily="18" charset="0"/>
                <a:cs typeface="Times New Roman" panose="02020603050405020304" pitchFamily="18" charset="0"/>
              </a:rPr>
            </a:br>
            <a:r>
              <a:rPr sz="4000" b="1" dirty="0" smtClean="0">
                <a:solidFill>
                  <a:srgbClr val="FFFF00"/>
                </a:solidFill>
                <a:latin typeface="Times New Roman" panose="02020603050405020304" pitchFamily="18" charset="0"/>
                <a:cs typeface="Times New Roman" panose="02020603050405020304" pitchFamily="18" charset="0"/>
              </a:rPr>
              <a:t>Continues</a:t>
            </a:r>
            <a:endParaRPr sz="4000" b="1" dirty="0">
              <a:solidFill>
                <a:srgbClr val="FFFF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cstate="screen"/>
          <a:stretch>
            <a:fillRect/>
          </a:stretch>
        </p:blipFill>
        <p:spPr>
          <a:xfrm>
            <a:off x="4285129" y="533400"/>
            <a:ext cx="4645555" cy="2645893"/>
          </a:xfrm>
          <a:prstGeom prst="rect">
            <a:avLst/>
          </a:prstGeom>
        </p:spPr>
      </p:pic>
      <p:pic>
        <p:nvPicPr>
          <p:cNvPr id="4" name="Picture 3"/>
          <p:cNvPicPr>
            <a:picLocks noChangeAspect="1"/>
          </p:cNvPicPr>
          <p:nvPr/>
        </p:nvPicPr>
        <p:blipFill>
          <a:blip r:embed="rId4" cstate="screen">
            <a:extLst>
              <a:ext uri="{28A0092B-C50C-407E-A947-70E740481C1C}">
                <a14:useLocalDpi xmlns="" xmlns:a14="http://schemas.microsoft.com/office/drawing/2010/main" val="0"/>
              </a:ext>
            </a:extLst>
          </a:blip>
          <a:stretch>
            <a:fillRect/>
          </a:stretch>
        </p:blipFill>
        <p:spPr>
          <a:xfrm>
            <a:off x="393700" y="3179293"/>
            <a:ext cx="3860800" cy="2895600"/>
          </a:xfrm>
          <a:prstGeom prst="rect">
            <a:avLst/>
          </a:prstGeom>
          <a:ln w="38100">
            <a:solidFill>
              <a:schemeClr val="bg1"/>
            </a:solidFill>
          </a:ln>
        </p:spPr>
      </p:pic>
      <p:pic>
        <p:nvPicPr>
          <p:cNvPr id="5" name="Picture 4"/>
          <p:cNvPicPr>
            <a:picLocks noChangeAspect="1"/>
          </p:cNvPicPr>
          <p:nvPr/>
        </p:nvPicPr>
        <p:blipFill rotWithShape="1">
          <a:blip r:embed="rId5" cstate="screen">
            <a:extLst>
              <a:ext uri="{28A0092B-C50C-407E-A947-70E740481C1C}">
                <a14:useLocalDpi xmlns="" xmlns:a14="http://schemas.microsoft.com/office/drawing/2010/main" val="0"/>
              </a:ext>
            </a:extLst>
          </a:blip>
          <a:srcRect r="-272"/>
          <a:stretch/>
        </p:blipFill>
        <p:spPr>
          <a:xfrm>
            <a:off x="4616029" y="3657600"/>
            <a:ext cx="4278796" cy="2683672"/>
          </a:xfrm>
          <a:prstGeom prst="rect">
            <a:avLst/>
          </a:prstGeom>
          <a:ln w="38100">
            <a:solidFill>
              <a:schemeClr val="bg1"/>
            </a:solidFill>
          </a:ln>
        </p:spPr>
      </p:pic>
    </p:spTree>
    <p:extLst>
      <p:ext uri="{BB962C8B-B14F-4D97-AF65-F5344CB8AC3E}">
        <p14:creationId xmlns="" xmlns:p14="http://schemas.microsoft.com/office/powerpoint/2010/main" val="6023372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 xmlns:a14="http://schemas.microsoft.com/office/drawing/2010/main" val="0"/>
              </a:ext>
            </a:extLst>
          </a:blip>
          <a:stretch>
            <a:fillRect/>
          </a:stretch>
        </p:blipFill>
        <p:spPr>
          <a:xfrm>
            <a:off x="3886200" y="668934"/>
            <a:ext cx="4165600" cy="3124200"/>
          </a:xfrm>
          <a:prstGeom prst="rect">
            <a:avLst/>
          </a:prstGeom>
          <a:ln w="38100">
            <a:solidFill>
              <a:schemeClr val="tx1"/>
            </a:solidFill>
          </a:ln>
        </p:spPr>
      </p:pic>
      <p:pic>
        <p:nvPicPr>
          <p:cNvPr id="4" name="Picture 3"/>
          <p:cNvPicPr>
            <a:picLocks noChangeAspect="1"/>
          </p:cNvPicPr>
          <p:nvPr/>
        </p:nvPicPr>
        <p:blipFill rotWithShape="1">
          <a:blip r:embed="rId4" cstate="screen">
            <a:extLst>
              <a:ext uri="{28A0092B-C50C-407E-A947-70E740481C1C}">
                <a14:useLocalDpi xmlns="" xmlns:a14="http://schemas.microsoft.com/office/drawing/2010/main" val="0"/>
              </a:ext>
            </a:extLst>
          </a:blip>
          <a:srcRect/>
          <a:stretch/>
        </p:blipFill>
        <p:spPr>
          <a:xfrm>
            <a:off x="304800" y="2743200"/>
            <a:ext cx="3977503" cy="3292175"/>
          </a:xfrm>
          <a:prstGeom prst="rect">
            <a:avLst/>
          </a:prstGeom>
          <a:ln w="38100">
            <a:solidFill>
              <a:schemeClr val="tx1"/>
            </a:solidFill>
          </a:ln>
        </p:spPr>
      </p:pic>
      <p:pic>
        <p:nvPicPr>
          <p:cNvPr id="7" name="Picture 6"/>
          <p:cNvPicPr>
            <a:picLocks noChangeAspect="1"/>
          </p:cNvPicPr>
          <p:nvPr/>
        </p:nvPicPr>
        <p:blipFill rotWithShape="1">
          <a:blip r:embed="rId5" cstate="screen">
            <a:extLst>
              <a:ext uri="{28A0092B-C50C-407E-A947-70E740481C1C}">
                <a14:useLocalDpi xmlns="" xmlns:a14="http://schemas.microsoft.com/office/drawing/2010/main" val="0"/>
              </a:ext>
            </a:extLst>
          </a:blip>
          <a:srcRect/>
          <a:stretch/>
        </p:blipFill>
        <p:spPr>
          <a:xfrm>
            <a:off x="5029200" y="3497831"/>
            <a:ext cx="3901440" cy="2819400"/>
          </a:xfrm>
          <a:prstGeom prst="rect">
            <a:avLst/>
          </a:prstGeom>
          <a:ln w="38100">
            <a:solidFill>
              <a:schemeClr val="tx1"/>
            </a:solidFill>
          </a:ln>
        </p:spPr>
      </p:pic>
      <p:sp>
        <p:nvSpPr>
          <p:cNvPr id="8" name="Title 7"/>
          <p:cNvSpPr>
            <a:spLocks noGrp="1"/>
          </p:cNvSpPr>
          <p:nvPr>
            <p:ph type="title"/>
          </p:nvPr>
        </p:nvSpPr>
        <p:spPr>
          <a:xfrm>
            <a:off x="304800" y="704793"/>
            <a:ext cx="3429000" cy="1143000"/>
          </a:xfrm>
        </p:spPr>
        <p:txBody>
          <a:bodyPr/>
          <a:lstStyle/>
          <a:p>
            <a:r>
              <a:rPr lang="en-US" sz="4000" b="1" dirty="0" smtClean="0">
                <a:solidFill>
                  <a:srgbClr val="FFFF00"/>
                </a:solidFill>
                <a:latin typeface="Times New Roman" panose="02020603050405020304" pitchFamily="18" charset="0"/>
                <a:cs typeface="Times New Roman" panose="02020603050405020304" pitchFamily="18" charset="0"/>
              </a:rPr>
              <a:t>Outreach</a:t>
            </a:r>
            <a:br>
              <a:rPr lang="en-US" sz="4000" b="1" dirty="0" smtClean="0">
                <a:solidFill>
                  <a:srgbClr val="FFFF00"/>
                </a:solidFill>
                <a:latin typeface="Times New Roman" panose="02020603050405020304" pitchFamily="18" charset="0"/>
                <a:cs typeface="Times New Roman" panose="02020603050405020304" pitchFamily="18" charset="0"/>
              </a:rPr>
            </a:br>
            <a:r>
              <a:rPr lang="en-US" sz="4000" b="1" dirty="0" smtClean="0">
                <a:solidFill>
                  <a:srgbClr val="FFFF00"/>
                </a:solidFill>
                <a:latin typeface="Times New Roman" panose="02020603050405020304" pitchFamily="18" charset="0"/>
                <a:cs typeface="Times New Roman" panose="02020603050405020304" pitchFamily="18" charset="0"/>
              </a:rPr>
              <a:t> with Events</a:t>
            </a:r>
            <a:endParaRPr lang="en-US" sz="40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5900338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effectLst>
                  <a:outerShdw blurRad="38100" dist="38100" dir="2700000" algn="tl">
                    <a:srgbClr val="000000">
                      <a:alpha val="43137"/>
                    </a:srgbClr>
                  </a:outerShdw>
                </a:effectLst>
              </a:rPr>
              <a:t>Hungry Horse Dam</a:t>
            </a:r>
            <a:br>
              <a:rPr lang="en-US" sz="4800" dirty="0" smtClean="0">
                <a:effectLst>
                  <a:outerShdw blurRad="38100" dist="38100" dir="2700000" algn="tl">
                    <a:srgbClr val="000000">
                      <a:alpha val="43137"/>
                    </a:srgbClr>
                  </a:outerShdw>
                </a:effectLst>
              </a:rPr>
            </a:br>
            <a:r>
              <a:rPr lang="en-US" sz="4800" dirty="0" smtClean="0">
                <a:effectLst>
                  <a:outerShdw blurRad="38100" dist="38100" dir="2700000" algn="tl">
                    <a:srgbClr val="000000">
                      <a:alpha val="43137"/>
                    </a:srgbClr>
                  </a:outerShdw>
                </a:effectLst>
              </a:rPr>
              <a:t>and Reservoir</a:t>
            </a:r>
            <a:endParaRPr lang="en-US" dirty="0"/>
          </a:p>
        </p:txBody>
      </p:sp>
      <p:pic>
        <p:nvPicPr>
          <p:cNvPr id="4" name="Content Placeholder 3" descr="HHR_dam.BMP"/>
          <p:cNvPicPr>
            <a:picLocks noGrp="1" noChangeAspect="1"/>
          </p:cNvPicPr>
          <p:nvPr>
            <p:ph idx="1"/>
          </p:nvPr>
        </p:nvPicPr>
        <p:blipFill>
          <a:blip r:embed="rId2" cstate="print"/>
          <a:srcRect/>
          <a:stretch>
            <a:fillRect/>
          </a:stretch>
        </p:blipFill>
        <p:spPr>
          <a:xfrm>
            <a:off x="1553029" y="1444532"/>
            <a:ext cx="5819538" cy="4531243"/>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042276" cy="1485727"/>
          </a:xfrm>
        </p:spPr>
        <p:txBody>
          <a:bodyPr/>
          <a:lstStyle/>
          <a:p>
            <a:r>
              <a:rPr lang="en-US" sz="4800" dirty="0" smtClean="0">
                <a:effectLst>
                  <a:outerShdw blurRad="38100" dist="38100" dir="2700000" algn="tl">
                    <a:srgbClr val="000000">
                      <a:alpha val="43137"/>
                    </a:srgbClr>
                  </a:outerShdw>
                </a:effectLst>
              </a:rPr>
              <a:t>Fisheries Habitat</a:t>
            </a:r>
            <a:br>
              <a:rPr lang="en-US" sz="4800" dirty="0" smtClean="0">
                <a:effectLst>
                  <a:outerShdw blurRad="38100" dist="38100" dir="2700000" algn="tl">
                    <a:srgbClr val="000000">
                      <a:alpha val="43137"/>
                    </a:srgbClr>
                  </a:outerShdw>
                </a:effectLst>
              </a:rPr>
            </a:br>
            <a:r>
              <a:rPr lang="en-US" sz="4800" dirty="0" smtClean="0">
                <a:effectLst>
                  <a:outerShdw blurRad="38100" dist="38100" dir="2700000" algn="tl">
                    <a:srgbClr val="000000">
                      <a:alpha val="43137"/>
                    </a:srgbClr>
                  </a:outerShdw>
                </a:effectLst>
              </a:rPr>
              <a:t>Mitigation Program</a:t>
            </a:r>
            <a:endParaRPr lang="en-US" dirty="0"/>
          </a:p>
        </p:txBody>
      </p:sp>
      <p:sp>
        <p:nvSpPr>
          <p:cNvPr id="3" name="Content Placeholder 2"/>
          <p:cNvSpPr>
            <a:spLocks noGrp="1"/>
          </p:cNvSpPr>
          <p:nvPr>
            <p:ph idx="1"/>
          </p:nvPr>
        </p:nvSpPr>
        <p:spPr>
          <a:xfrm>
            <a:off x="609600" y="2667000"/>
            <a:ext cx="8042276" cy="2826657"/>
          </a:xfrm>
        </p:spPr>
        <p:txBody>
          <a:bodyPr>
            <a:normAutofit/>
          </a:bodyPr>
          <a:lstStyle/>
          <a:p>
            <a:r>
              <a:rPr lang="en-US" sz="2200" dirty="0" smtClean="0"/>
              <a:t>126 km of fish habitat lost within the SF Flathead River and its tributaries</a:t>
            </a:r>
          </a:p>
          <a:p>
            <a:r>
              <a:rPr lang="en-US" sz="2200" dirty="0" smtClean="0"/>
              <a:t>Bonneville Power Administration (BPA) is required under the Northwest Power Act to mitigate these loses to both Montana Fish, Wildlife &amp; Parks and the Confederated Salish and Kootenai Tribes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itle 1"/>
          <p:cNvSpPr>
            <a:spLocks noGrp="1"/>
          </p:cNvSpPr>
          <p:nvPr>
            <p:ph type="title"/>
          </p:nvPr>
        </p:nvSpPr>
        <p:spPr>
          <a:xfrm>
            <a:off x="1295400" y="457200"/>
            <a:ext cx="6636655" cy="629660"/>
          </a:xfrm>
        </p:spPr>
        <p:txBody>
          <a:bodyPr>
            <a:noAutofit/>
          </a:bodyPr>
          <a:lstStyle/>
          <a:p>
            <a:pPr algn="l" eaLnBrk="1" hangingPunct="1"/>
            <a:r>
              <a:rPr lang="en-US" sz="3600" b="1" dirty="0">
                <a:solidFill>
                  <a:srgbClr val="FFFF00"/>
                </a:solidFill>
              </a:rPr>
              <a:t>The Flathead Watershed</a:t>
            </a:r>
            <a:endParaRPr lang="en-US" sz="3600" dirty="0">
              <a:solidFill>
                <a:srgbClr val="FFFF00"/>
              </a:solidFill>
            </a:endParaRPr>
          </a:p>
        </p:txBody>
      </p:sp>
      <p:sp>
        <p:nvSpPr>
          <p:cNvPr id="3" name="Content Placeholder 2"/>
          <p:cNvSpPr>
            <a:spLocks noGrp="1"/>
          </p:cNvSpPr>
          <p:nvPr>
            <p:ph idx="1"/>
          </p:nvPr>
        </p:nvSpPr>
        <p:spPr>
          <a:xfrm>
            <a:off x="1" y="2144333"/>
            <a:ext cx="2743200" cy="3570667"/>
          </a:xfrm>
        </p:spPr>
        <p:txBody>
          <a:bodyPr rtlCol="0">
            <a:noAutofit/>
          </a:bodyPr>
          <a:lstStyle/>
          <a:p>
            <a:pPr>
              <a:spcBef>
                <a:spcPts val="1800"/>
              </a:spcBef>
              <a:buNone/>
              <a:defRPr/>
            </a:pPr>
            <a:r>
              <a:rPr lang="en-US" sz="2400" b="1" dirty="0" smtClean="0">
                <a:solidFill>
                  <a:srgbClr val="FFCC99"/>
                </a:solidFill>
              </a:rPr>
              <a:t>	Nearly </a:t>
            </a:r>
            <a:r>
              <a:rPr lang="en-US" sz="2400" b="1" dirty="0">
                <a:solidFill>
                  <a:srgbClr val="FFCC99"/>
                </a:solidFill>
              </a:rPr>
              <a:t>6 million acres of scenic landscapes contribute water to the Flathead </a:t>
            </a:r>
            <a:r>
              <a:rPr lang="en-US" sz="2400" b="1" dirty="0" smtClean="0">
                <a:solidFill>
                  <a:srgbClr val="FFCC99"/>
                </a:solidFill>
              </a:rPr>
              <a:t>Lake</a:t>
            </a:r>
            <a:endParaRPr lang="en-US" sz="2000" dirty="0">
              <a:solidFill>
                <a:srgbClr val="FFCC99"/>
              </a:solidFill>
            </a:endParaRPr>
          </a:p>
        </p:txBody>
      </p:sp>
      <p:sp>
        <p:nvSpPr>
          <p:cNvPr id="5" name="TextBox 4"/>
          <p:cNvSpPr txBox="1"/>
          <p:nvPr/>
        </p:nvSpPr>
        <p:spPr>
          <a:xfrm>
            <a:off x="7891533" y="5403651"/>
            <a:ext cx="899606" cy="507831"/>
          </a:xfrm>
          <a:prstGeom prst="rect">
            <a:avLst/>
          </a:prstGeom>
          <a:noFill/>
        </p:spPr>
        <p:txBody>
          <a:bodyPr wrap="square" rtlCol="0">
            <a:spAutoFit/>
          </a:bodyPr>
          <a:lstStyle/>
          <a:p>
            <a:r>
              <a:rPr lang="en-US" sz="675" i="1" dirty="0">
                <a:solidFill>
                  <a:schemeClr val="bg1"/>
                </a:solidFill>
              </a:rPr>
              <a:t>CSKT &amp; MFWP, 2003. Flathead </a:t>
            </a:r>
            <a:r>
              <a:rPr lang="en-US" sz="675" i="1" dirty="0" err="1">
                <a:solidFill>
                  <a:schemeClr val="bg1"/>
                </a:solidFill>
              </a:rPr>
              <a:t>Subbasin</a:t>
            </a:r>
            <a:r>
              <a:rPr lang="en-US" sz="675" i="1" dirty="0">
                <a:solidFill>
                  <a:schemeClr val="bg1"/>
                </a:solidFill>
              </a:rPr>
              <a:t> Plan: Part I.</a:t>
            </a:r>
          </a:p>
        </p:txBody>
      </p:sp>
      <p:pic>
        <p:nvPicPr>
          <p:cNvPr id="9" name="Content Placeholder 2"/>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bwMode="auto">
          <a:xfrm>
            <a:off x="2895600" y="1828800"/>
            <a:ext cx="5857668" cy="4191000"/>
          </a:xfrm>
          <a:prstGeom prst="rect">
            <a:avLst/>
          </a:prstGeom>
          <a:noFill/>
          <a:ln w="28575">
            <a:solidFill>
              <a:schemeClr val="bg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88100151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362857"/>
            <a:ext cx="8042276" cy="2104572"/>
          </a:xfrm>
        </p:spPr>
        <p:txBody>
          <a:bodyPr/>
          <a:lstStyle/>
          <a:p>
            <a:r>
              <a:rPr lang="en-US" dirty="0" smtClean="0">
                <a:effectLst>
                  <a:outerShdw blurRad="38100" dist="38100" dir="2700000" algn="tl">
                    <a:srgbClr val="000000">
                      <a:alpha val="43137"/>
                    </a:srgbClr>
                  </a:outerShdw>
                </a:effectLst>
              </a:rPr>
              <a:t>Montana Fish, Wildlife &amp; Parks (FWP) Mitigation Program</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49275" y="2844801"/>
            <a:ext cx="8042276" cy="3135086"/>
          </a:xfrm>
        </p:spPr>
        <p:txBody>
          <a:bodyPr>
            <a:noAutofit/>
          </a:bodyPr>
          <a:lstStyle/>
          <a:p>
            <a:r>
              <a:rPr lang="en-US" sz="2200" dirty="0" smtClean="0"/>
              <a:t>Accomplish habitat mitigation in two ways:</a:t>
            </a:r>
          </a:p>
          <a:p>
            <a:pPr lvl="1"/>
            <a:r>
              <a:rPr lang="en-US" dirty="0" smtClean="0"/>
              <a:t>Fee title acquisitions – FWP owns and manages the land</a:t>
            </a:r>
          </a:p>
          <a:p>
            <a:pPr lvl="1"/>
            <a:r>
              <a:rPr lang="en-US" dirty="0" smtClean="0"/>
              <a:t>Conservation Easements – private landowners continue to own the land, a land trust holds the easement, FWP helps with management of riparian and other wildlife habitat areas</a:t>
            </a:r>
          </a:p>
          <a:p>
            <a:r>
              <a:rPr lang="en-US" sz="2200" dirty="0" smtClean="0"/>
              <a:t>BPA provides yearly O&amp;M funding for all properties – restoration, weed management, etc.</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Restoration of Properties</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r>
              <a:rPr lang="en-US" sz="2200" dirty="0" smtClean="0"/>
              <a:t>After conservation, restoration becomes the priority</a:t>
            </a:r>
          </a:p>
          <a:p>
            <a:r>
              <a:rPr lang="en-US" sz="2200" dirty="0" smtClean="0"/>
              <a:t>Focused on fisheries habitat (riparian areas), but includes some upland restoration</a:t>
            </a:r>
          </a:p>
          <a:p>
            <a:r>
              <a:rPr lang="en-US" sz="2200" dirty="0" smtClean="0"/>
              <a:t>Funding</a:t>
            </a:r>
          </a:p>
          <a:p>
            <a:pPr lvl="1"/>
            <a:r>
              <a:rPr lang="en-US" dirty="0" smtClean="0"/>
              <a:t>BPA O&amp;M</a:t>
            </a:r>
          </a:p>
          <a:p>
            <a:pPr lvl="1"/>
            <a:r>
              <a:rPr lang="en-US" dirty="0" smtClean="0"/>
              <a:t>NRCS Environmental Quality Incentives Program (EQIP)</a:t>
            </a:r>
          </a:p>
          <a:p>
            <a:pPr lvl="1"/>
            <a:r>
              <a:rPr lang="en-US" dirty="0" smtClean="0"/>
              <a:t>State Wildlife Grants (SWG) Program</a:t>
            </a:r>
          </a:p>
          <a:p>
            <a:pPr lvl="1"/>
            <a:r>
              <a:rPr lang="en-US" dirty="0" smtClean="0"/>
              <a:t>FWP’s Private Land Technical Assistance </a:t>
            </a:r>
          </a:p>
          <a:p>
            <a:pPr lvl="1"/>
            <a:r>
              <a:rPr lang="en-US" dirty="0" smtClean="0"/>
              <a:t>Landowner Contributions</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Restoration Approach</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fontScale="92500" lnSpcReduction="10000"/>
          </a:bodyPr>
          <a:lstStyle/>
          <a:p>
            <a:r>
              <a:rPr lang="en-US" dirty="0" smtClean="0"/>
              <a:t>Started with consultants – plans developed and implemented by restoration professionals</a:t>
            </a:r>
          </a:p>
          <a:p>
            <a:r>
              <a:rPr lang="en-US" dirty="0" smtClean="0"/>
              <a:t>Overall successful, but expensive</a:t>
            </a:r>
          </a:p>
          <a:p>
            <a:r>
              <a:rPr lang="en-US" dirty="0" smtClean="0"/>
              <a:t>Need for cheaper alternatives and a desire to “take ownership” for restoration activities</a:t>
            </a:r>
          </a:p>
          <a:p>
            <a:pPr lvl="1"/>
            <a:r>
              <a:rPr lang="en-US" sz="2400" dirty="0" smtClean="0"/>
              <a:t>Learn from mistakes – requires consistent monitoring</a:t>
            </a:r>
          </a:p>
          <a:p>
            <a:pPr lvl="1"/>
            <a:r>
              <a:rPr lang="en-US" sz="2400" dirty="0" smtClean="0"/>
              <a:t>Develop  site specific plans</a:t>
            </a:r>
          </a:p>
          <a:p>
            <a:pPr lvl="1"/>
            <a:r>
              <a:rPr lang="en-US" sz="2400" dirty="0" smtClean="0"/>
              <a:t>Use volunteer labor and involve the community</a:t>
            </a:r>
          </a:p>
          <a:p>
            <a:pPr lvl="1"/>
            <a:r>
              <a:rPr lang="en-US" sz="2400" dirty="0" smtClean="0"/>
              <a:t>Attempt to become the “experts” when it comes to restoration within the Flathead Valley above Flathead Lake</a:t>
            </a:r>
          </a:p>
          <a:p>
            <a:endParaRPr lang="en-US" dirty="0" smtClean="0"/>
          </a:p>
          <a:p>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Restoration Challenge</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dirty="0" smtClean="0"/>
              <a:t>Lower 22 miles of Flathead River is influenced by Kerr Dam – artificially high all summer long</a:t>
            </a:r>
          </a:p>
          <a:p>
            <a:r>
              <a:rPr lang="en-US" dirty="0" smtClean="0"/>
              <a:t>Leads to massive erosion mainly occurring in the winter</a:t>
            </a:r>
          </a:p>
          <a:p>
            <a:endParaRPr lang="en-US" dirty="0" smtClean="0"/>
          </a:p>
          <a:p>
            <a:pPr>
              <a:buNone/>
            </a:pPr>
            <a:endParaRPr lang="en-US" dirty="0"/>
          </a:p>
        </p:txBody>
      </p:sp>
      <p:pic>
        <p:nvPicPr>
          <p:cNvPr id="6" name="Picture 5" descr="P3210014.JPG"/>
          <p:cNvPicPr>
            <a:picLocks noChangeAspect="1"/>
          </p:cNvPicPr>
          <p:nvPr/>
        </p:nvPicPr>
        <p:blipFill>
          <a:blip r:embed="rId2" cstate="print"/>
          <a:stretch>
            <a:fillRect/>
          </a:stretch>
        </p:blipFill>
        <p:spPr>
          <a:xfrm>
            <a:off x="2068979" y="3058885"/>
            <a:ext cx="4346335" cy="3259752"/>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2011.JPG"/>
          <p:cNvPicPr>
            <a:picLocks noGrp="1" noChangeAspect="1"/>
          </p:cNvPicPr>
          <p:nvPr>
            <p:ph idx="1"/>
          </p:nvPr>
        </p:nvPicPr>
        <p:blipFill>
          <a:blip r:embed="rId2" cstate="print"/>
          <a:stretch>
            <a:fillRect/>
          </a:stretch>
        </p:blipFill>
        <p:spPr>
          <a:xfrm>
            <a:off x="595086" y="464458"/>
            <a:ext cx="8041743" cy="6031308"/>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2921" y="1899252"/>
            <a:ext cx="6498158" cy="1724867"/>
          </a:xfrm>
        </p:spPr>
        <p:txBody>
          <a:bodyPr/>
          <a:lstStyle/>
          <a:p>
            <a:r>
              <a:rPr lang="en-US" dirty="0" smtClean="0"/>
              <a:t>Flathead River Steward Program</a:t>
            </a:r>
            <a:endParaRPr lang="en-US" dirty="0"/>
          </a:p>
        </p:txBody>
      </p:sp>
      <p:pic>
        <p:nvPicPr>
          <p:cNvPr id="4" name="Picture 3" descr="River-2-Lake-Logo.png"/>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a:off x="7588233" y="5637146"/>
            <a:ext cx="1427080" cy="1220854"/>
          </a:xfrm>
          <a:prstGeom prst="rect">
            <a:avLst/>
          </a:prstGeom>
        </p:spPr>
      </p:pic>
      <p:pic>
        <p:nvPicPr>
          <p:cNvPr id="5" name="Picture 4" descr="FHLLogoRGBlarge_transparent.gif"/>
          <p:cNvPicPr>
            <a:picLocks noChangeAspect="1"/>
          </p:cNvPicPr>
          <p:nvPr/>
        </p:nvPicPr>
        <p:blipFill>
          <a:blip r:embed="rId4" cstate="screen"/>
          <a:stretch>
            <a:fillRect/>
          </a:stretch>
        </p:blipFill>
        <p:spPr>
          <a:xfrm>
            <a:off x="231808" y="5375553"/>
            <a:ext cx="1364264" cy="1364264"/>
          </a:xfrm>
          <a:prstGeom prst="rect">
            <a:avLst/>
          </a:prstGeom>
        </p:spPr>
      </p:pic>
    </p:spTree>
    <p:extLst>
      <p:ext uri="{BB962C8B-B14F-4D97-AF65-F5344CB8AC3E}">
        <p14:creationId xmlns:p14="http://schemas.microsoft.com/office/powerpoint/2010/main" xmlns="" val="5227855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624930" y="1251383"/>
            <a:ext cx="7982357" cy="3416320"/>
          </a:xfrm>
          <a:prstGeom prst="rect">
            <a:avLst/>
          </a:prstGeom>
          <a:solidFill>
            <a:schemeClr val="bg1">
              <a:lumMod val="85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lstStyle/>
          <a:p>
            <a:pPr eaLnBrk="1" fontAlgn="auto" hangingPunct="1">
              <a:spcBef>
                <a:spcPts val="0"/>
              </a:spcBef>
              <a:spcAft>
                <a:spcPts val="0"/>
              </a:spcAft>
            </a:pPr>
            <a:r>
              <a:rPr lang="en-US" b="0" dirty="0" smtClean="0">
                <a:solidFill>
                  <a:prstClr val="black"/>
                </a:solidFill>
                <a:latin typeface="News Gothic MT"/>
                <a:cs typeface="+mn-cs"/>
              </a:rPr>
              <a:t>Of 37,000 projects in the National River Restoration Science Synthesis database:</a:t>
            </a:r>
          </a:p>
          <a:p>
            <a:pPr eaLnBrk="1" fontAlgn="auto" hangingPunct="1">
              <a:spcBef>
                <a:spcPts val="0"/>
              </a:spcBef>
              <a:spcAft>
                <a:spcPts val="0"/>
              </a:spcAft>
            </a:pPr>
            <a:endParaRPr lang="en-US" b="0" dirty="0" smtClean="0">
              <a:solidFill>
                <a:prstClr val="black"/>
              </a:solidFill>
              <a:latin typeface="News Gothic MT"/>
              <a:cs typeface="+mn-cs"/>
            </a:endParaRPr>
          </a:p>
          <a:p>
            <a:pPr marL="285750" indent="-285750" eaLnBrk="1" fontAlgn="auto" hangingPunct="1">
              <a:spcBef>
                <a:spcPts val="0"/>
              </a:spcBef>
              <a:spcAft>
                <a:spcPts val="0"/>
              </a:spcAft>
              <a:buFont typeface="Arial" panose="020B0604020202020204" pitchFamily="34" charset="0"/>
              <a:buChar char="•"/>
            </a:pPr>
            <a:r>
              <a:rPr lang="en-US" b="0" dirty="0" smtClean="0">
                <a:solidFill>
                  <a:prstClr val="black"/>
                </a:solidFill>
                <a:latin typeface="News Gothic MT"/>
                <a:cs typeface="+mn-cs"/>
              </a:rPr>
              <a:t>20% had no listed goals</a:t>
            </a:r>
          </a:p>
          <a:p>
            <a:pPr marL="285750" indent="-285750" eaLnBrk="1" fontAlgn="auto" hangingPunct="1">
              <a:spcBef>
                <a:spcPts val="0"/>
              </a:spcBef>
              <a:spcAft>
                <a:spcPts val="0"/>
              </a:spcAft>
              <a:buFont typeface="Arial" panose="020B0604020202020204" pitchFamily="34" charset="0"/>
              <a:buChar char="•"/>
            </a:pPr>
            <a:r>
              <a:rPr lang="en-US" b="0" dirty="0" smtClean="0">
                <a:solidFill>
                  <a:prstClr val="black"/>
                </a:solidFill>
                <a:latin typeface="News Gothic MT"/>
                <a:cs typeface="+mn-cs"/>
              </a:rPr>
              <a:t>54% had project cost information</a:t>
            </a:r>
          </a:p>
          <a:p>
            <a:pPr marL="285750" indent="-285750" eaLnBrk="1" fontAlgn="auto" hangingPunct="1">
              <a:spcBef>
                <a:spcPts val="0"/>
              </a:spcBef>
              <a:spcAft>
                <a:spcPts val="0"/>
              </a:spcAft>
              <a:buFont typeface="Arial" panose="020B0604020202020204" pitchFamily="34" charset="0"/>
              <a:buChar char="•"/>
            </a:pPr>
            <a:r>
              <a:rPr lang="en-US" b="0" dirty="0" smtClean="0">
                <a:solidFill>
                  <a:prstClr val="black"/>
                </a:solidFill>
                <a:latin typeface="News Gothic MT"/>
                <a:cs typeface="+mn-cs"/>
              </a:rPr>
              <a:t>10% indicated that assessment </a:t>
            </a:r>
          </a:p>
          <a:p>
            <a:pPr eaLnBrk="1" fontAlgn="auto" hangingPunct="1">
              <a:spcBef>
                <a:spcPts val="0"/>
              </a:spcBef>
              <a:spcAft>
                <a:spcPts val="0"/>
              </a:spcAft>
            </a:pPr>
            <a:r>
              <a:rPr lang="en-US" b="0" dirty="0">
                <a:solidFill>
                  <a:prstClr val="black"/>
                </a:solidFill>
                <a:latin typeface="News Gothic MT"/>
                <a:cs typeface="+mn-cs"/>
              </a:rPr>
              <a:t> </a:t>
            </a:r>
            <a:r>
              <a:rPr lang="en-US" b="0" dirty="0" smtClean="0">
                <a:solidFill>
                  <a:prstClr val="black"/>
                </a:solidFill>
                <a:latin typeface="News Gothic MT"/>
                <a:cs typeface="+mn-cs"/>
              </a:rPr>
              <a:t>    or monitoring had occurred</a:t>
            </a:r>
          </a:p>
          <a:p>
            <a:pPr eaLnBrk="1" fontAlgn="auto" hangingPunct="1">
              <a:spcBef>
                <a:spcPts val="0"/>
              </a:spcBef>
              <a:spcAft>
                <a:spcPts val="0"/>
              </a:spcAft>
            </a:pPr>
            <a:endParaRPr lang="en-US" sz="1800" b="0" dirty="0">
              <a:solidFill>
                <a:prstClr val="black"/>
              </a:solidFill>
              <a:latin typeface="News Gothic MT"/>
              <a:cs typeface="+mn-cs"/>
            </a:endParaRPr>
          </a:p>
          <a:p>
            <a:pPr eaLnBrk="1" fontAlgn="auto" hangingPunct="1">
              <a:spcBef>
                <a:spcPts val="0"/>
              </a:spcBef>
              <a:spcAft>
                <a:spcPts val="0"/>
              </a:spcAft>
            </a:pPr>
            <a:r>
              <a:rPr lang="en-US" sz="1200" b="0" dirty="0">
                <a:solidFill>
                  <a:prstClr val="black"/>
                </a:solidFill>
                <a:latin typeface="News Gothic MT"/>
                <a:cs typeface="+mn-cs"/>
              </a:rPr>
              <a:t>Bernhardt, E. S., Palmer, M., &amp; Allan, J. D (2005). Synthesizing US </a:t>
            </a:r>
            <a:r>
              <a:rPr lang="en-US" sz="1200" b="0" dirty="0" smtClean="0">
                <a:solidFill>
                  <a:prstClr val="black"/>
                </a:solidFill>
                <a:latin typeface="News Gothic MT"/>
                <a:cs typeface="+mn-cs"/>
              </a:rPr>
              <a:t>-river </a:t>
            </a:r>
            <a:r>
              <a:rPr lang="en-US" sz="1200" b="0" dirty="0">
                <a:solidFill>
                  <a:prstClr val="black"/>
                </a:solidFill>
                <a:latin typeface="News Gothic MT"/>
                <a:cs typeface="+mn-cs"/>
              </a:rPr>
              <a:t>restoration efforts. </a:t>
            </a:r>
            <a:r>
              <a:rPr lang="en-US" sz="1200" b="0" dirty="0" smtClean="0">
                <a:solidFill>
                  <a:prstClr val="black"/>
                </a:solidFill>
                <a:latin typeface="News Gothic MT"/>
                <a:cs typeface="+mn-cs"/>
              </a:rPr>
              <a:t>Science, </a:t>
            </a:r>
            <a:r>
              <a:rPr lang="en-US" sz="1200" dirty="0" smtClean="0">
                <a:solidFill>
                  <a:prstClr val="black"/>
                </a:solidFill>
                <a:latin typeface="News Gothic MT"/>
                <a:cs typeface="+mn-cs"/>
              </a:rPr>
              <a:t>305</a:t>
            </a:r>
            <a:r>
              <a:rPr lang="en-US" sz="1200" b="0" dirty="0" smtClean="0">
                <a:solidFill>
                  <a:prstClr val="black"/>
                </a:solidFill>
                <a:latin typeface="News Gothic MT"/>
                <a:cs typeface="+mn-cs"/>
              </a:rPr>
              <a:t>:636-637</a:t>
            </a:r>
            <a:r>
              <a:rPr lang="en-US" sz="1100" b="0" dirty="0" smtClean="0">
                <a:solidFill>
                  <a:prstClr val="black"/>
                </a:solidFill>
                <a:latin typeface="News Gothic MT"/>
                <a:cs typeface="+mn-cs"/>
              </a:rPr>
              <a:t>.</a:t>
            </a:r>
          </a:p>
          <a:p>
            <a:pPr marL="285750" indent="-285750" eaLnBrk="1" fontAlgn="auto" hangingPunct="1">
              <a:spcBef>
                <a:spcPts val="0"/>
              </a:spcBef>
              <a:spcAft>
                <a:spcPts val="0"/>
              </a:spcAft>
              <a:buFont typeface="Arial" panose="020B0604020202020204" pitchFamily="34" charset="0"/>
              <a:buChar char="•"/>
            </a:pPr>
            <a:endParaRPr lang="en-US" sz="1800" b="0" dirty="0">
              <a:solidFill>
                <a:prstClr val="black"/>
              </a:solidFill>
              <a:latin typeface="News Gothic MT"/>
              <a:cs typeface="+mn-cs"/>
            </a:endParaRPr>
          </a:p>
        </p:txBody>
      </p:sp>
    </p:spTree>
    <p:extLst>
      <p:ext uri="{BB962C8B-B14F-4D97-AF65-F5344CB8AC3E}">
        <p14:creationId xmlns:p14="http://schemas.microsoft.com/office/powerpoint/2010/main" xmlns="" val="286653614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12" descr="fwp logo.JPG"/>
          <p:cNvPicPr>
            <a:picLocks noChangeAspect="1"/>
          </p:cNvPicPr>
          <p:nvPr/>
        </p:nvPicPr>
        <p:blipFill>
          <a:blip r:embed="rId3" cstate="screen"/>
          <a:stretch>
            <a:fillRect/>
          </a:stretch>
        </p:blipFill>
        <p:spPr>
          <a:xfrm>
            <a:off x="5842000" y="351274"/>
            <a:ext cx="3249200" cy="838200"/>
          </a:xfrm>
          <a:prstGeom prst="rect">
            <a:avLst/>
          </a:prstGeom>
        </p:spPr>
      </p:pic>
      <p:pic>
        <p:nvPicPr>
          <p:cNvPr id="7" name="Picture 6" descr="FCD old logo.jpg"/>
          <p:cNvPicPr>
            <a:picLocks noChangeAspect="1"/>
          </p:cNvPicPr>
          <p:nvPr/>
        </p:nvPicPr>
        <p:blipFill>
          <a:blip r:embed="rId4" cstate="screen"/>
          <a:stretch>
            <a:fillRect/>
          </a:stretch>
        </p:blipFill>
        <p:spPr>
          <a:xfrm>
            <a:off x="6927561" y="1641321"/>
            <a:ext cx="1025769" cy="1333499"/>
          </a:xfrm>
          <a:prstGeom prst="rect">
            <a:avLst/>
          </a:prstGeom>
        </p:spPr>
      </p:pic>
      <p:pic>
        <p:nvPicPr>
          <p:cNvPr id="9" name="Picture 8" descr="FHLLogoRGBlarge_transparent.gif"/>
          <p:cNvPicPr>
            <a:picLocks noChangeAspect="1"/>
          </p:cNvPicPr>
          <p:nvPr/>
        </p:nvPicPr>
        <p:blipFill>
          <a:blip r:embed="rId5" cstate="screen"/>
          <a:stretch>
            <a:fillRect/>
          </a:stretch>
        </p:blipFill>
        <p:spPr>
          <a:xfrm>
            <a:off x="439198" y="379346"/>
            <a:ext cx="1364264" cy="1364264"/>
          </a:xfrm>
          <a:prstGeom prst="rect">
            <a:avLst/>
          </a:prstGeom>
        </p:spPr>
      </p:pic>
      <p:sp>
        <p:nvSpPr>
          <p:cNvPr id="17" name="AutoShape 4" descr="data:image/jpeg;base64,/9j/4AAQSkZJRgABAQAAAQABAAD/2wCEAAkGBwgHBgkIBwgKCgkLDRYPDQwMDRsUFRAWIB0iIiAdHx8kKDQsJCYxJx8fLT0tMTU3Ojo6Iys/RD84QzQ5OjcBCgoKDQwNGg8PGjclHyU3Nzc3Nzc3Nzc3Nzc3Nzc3Nzc3Nzc3Nzc3Nzc3Nzc3Nzc3Nzc3Nzc3Nzc3Nzc3Nzc3N//AABEIAHcAlwMBIgACEQEDEQH/xAAcAAEAAwADAQEAAAAAAAAAAAAABQYHAgMEAQj/xABBEAABAwMCAwUFBQYEBgMAAAABAgMEAAURBiESMUEHEyJRYRQVMnGBI0JWldJSYnKRodElQ5LBFiQzY7HwU4Ki/8QAGQEBAQEBAQEAAAAAAAAAAAAAAAMEAQIF/8QAKREAAgECAwYHAQAAAAAAAAAAAAECAxEEE1ESFCEx0fAiQWGRscHxcf/aAAwDAQACEQMRAD8AjtOyXYeqYs5Tqu6/4okwihl498oKA4UlPItJ/wBz6V+gB8NV28M2LTDAu7djiB/vm2guNHbQ5xOLCB4jjqrffzrvXqNoR7UpqFKXIubfeMRFJShwAI4lcXEQEkAgYzzNAZtaWbZerLqqbqyRi+xJD/2jzpQ5DAT9n3X7Kc+XP1rQuzqTcJmi7TIu5cVLWwCpTg8Sk5PCT6kYNeObN01MgWzUcuzx5CZLiUIkvxmyuOSDjiJ3GFJ4didyK9sXVsKRpyXe2mH/AGaLHDziMJ4weALUjGdlAEAjzoCq9pEa7uast0vTjxRcYNveloZGcSAhxAKCM77LO302zkSvZbdWr9Hvt0ZaU0iRc892vmghhriH+riqRvF+tlqtcXUkuCC44Espd+y7xtK98FZOAnIGd8VNWpEX2USokQRhLw+4nughRUUjdYH3sAA/KgK12oW1y7WeBBjyVRZD9wbQ0+kkFtWFYOxB6VCdn17nXbVzka9xyzd7ZblRpmeS1B0YWPmMHPLy2NW+FdrVf7rOtyoyXX7U8hQLyEqAVuAtHPBBSpOdiCDXnsV/tl3u57q3OR5rjbwbkOtoy62073awFAk7LxsccwaA7O0MlOhr8pJIUmA6QRzBCTg1GdlDbTWlYSimKmRIjtOq7l8rU6OBPjWD8Ksk5A29a7o2sbLfLiixLiuOrkOvx3GX20lA7sZ8QPRad0+YzXdCl2W0M6gk2qytxlWxfBJTEjtoU+UthwYxjOy9s9c0B3doVlcvukLlDj8Qk90XI5SSD3idwM+vL61Adn12VrCbGvq88EG2oiq2IzJWeJ3PyCUY/jNWBvV0B3T9wvTCXnYkFrvV4AClAICyACdlDOCDjcGuUi626yXSDbUwxHNzUpwOpShtsubAgnbKznlzIBoDh2jKKdCX1SThSYThBHQ42Nduhd9F2MncmC0ST18IrseuDM68v2CVbVPN+zh5xboQppaFEgZSTk7pI5V5tLagt9zfm2y2w3IqLYssqSEoDaeFakYASfDugkAgbEGgK5cn0Ndt9vDzyW2RYysBa8J4u8cGfLOP6CtEbcQ4hK21BSFAFKknIIPUVWI7mm9VXO5MSLTDlyresMuKlR23CpOVYKScnh4gsb43BrtjanY9wXS6qgSI8e19+hxslHEos5CwnCiPukDNAVyySWo/bDqsyJCG20w45HeOAAeBGcZO3StGBzVVvYsTdxYce05GuFzfZVMBTGaLgS2E5UVqxuOJAG+fpXomawtkOFaJ7hd9iunD3UjhwlsKSCkrz8IJITnoSKApWge5RrPVMuYqKhqNdX0ofeklK2sqUAlKTtwnf+3kq926zWCc1HuqLFb0PSUCQHFRG+8BWMnJxzPEcnPnSgPVqJdtatyXbwlSoyH2lJCULWe84093hKASTx8NRdxuVhuQaE2LdFqZVxtLTbZaFtqxglKkoBGxI2NcO0+2TbvomfFtaVKlgtutpQohSuBaVkJI+9hJx64qsaQ1hddW6Rfh22cmNqiC2Dl1tJEoDbOCNs8j+ySDyO4Foen6detabW7b5qoKQlKWPdErhASQU7d30IFfDN057vlW/wBgniJLLhfaFplALKySvP2fXJrNrHrXWFzMlEnUMWC/HcLa2HYLZWCOeQSMb5HzFSvv3Vn4thfl7X6qrGjOSuicqsIuzLm/L05IhMwpEK5vR2XA4hDttmKwocskoyefI16oV9tEGI1FjM3RLLSQhCTbJasAchkozVC9/as/FsL8va/VT39qz8Wwvy9r9Vd3epoec+GpdYs7T0SUiVHh3JD6Gi0Fi2TMlJVxEHwb7771wtsrTdreW9Ag3FpxfFlXuuWo+JRUoDKDgFRJIHWqb7+1Z+LYX5e1+qnv3Vn4thfl7X6qbvU0G8Q1Le07pdmSzJat1wS+wpKm3Ba5eQQhSAT4N/CpQ3867xcbAEzUiJcwJy+OTi2S/tDwhOfg22AG3lVJ9+6s/FsL8va/VT37qz8Ww/y9r9VN3qaDeKepclStNKiz4vu+eGLgpSpaE2qWkOlQwonCOoG+K5zLhYJzsdyXFujpjqSptKrbM4QUnKSU8GFEEZGQcGqV791Z+LYX5e1+qnv3Vn4thfl7X6qbvU0G8Q1L2LzZRcFzxGuXtS2gypz3XL3QCSBju8cyf515rfK03bpbsuDBuLL73F3i02yZ4+JZWc5Rv4lKPpk+dU339qz8Wwvy9v8AVT37qz8Wwvy9r9VMiYz4doucObp2FJTJiwrk2+GBH4xbJhJbBKgDlG+5Jyd9zX323TvsEyB7FcvZZqnVSG/dkvDhcyV/czvk8qpfv3Vn4thfl7X6qe/dV/i2H+XtfqpkTGfAuc+Zp24dz7XDua1MpKW1i2zEKSlQwU8SUA4IAyM74Ga5S7npx6KGZUKaYzTKmu7VaZQbS2RhQI7vGMDrWctar11N1KxYrTe4kx10BS3UQ0BLI+8VYzjAwefUDrXt7U9SzZ7rWhLC6uVNfCWpr6MJK1Ef9Pw7DlxK6AbedSaadmVTuro1i2CMm3xUwQBFDKAyBnZGBw89+WOdKWuOqJbYkZwgrZYQ2ojkSABt/KlcOnqrGe0zTsvSl9a1rpkd0kO8UttPwoWTuoj9heSFeROeuRs1dMqMzKjux5LSXWXUFDjaxlK0kYII6jFAYlrK2QNWWhjXdhipeW2QLrBPM8PMkDqBz80kHpvFQEwbhFTJh6LbcZVnhVlhIODjbJFSbyJfZLrTjHev6duBxw4Kso8v40ZP8Sfntw1DoaWnUltGk5y27Fel8TDrDqu7jkpKlDAI24Ukp8+W2KrTqbBOrT2zz+wM/ghr/XH/AL0MFhIJVohoADJJXH2H860M9ltrNu7hN1vQk8O0r25ZPF58Pw49MfWoKxdnFxNzjC+pQuCwtXfYuDrvteNk8TatglRwSMnljrVs+Onx0IZEtfnqVe1wW7vGEq26AdfjqGUuhlpKVfIqxn6V0hMIznIKtDKbltpC1MuttNqCT18WMj5V+hkpSkBKQAAMADpUBrHTEfU9uEZxZYfQtKmpTezjQyOLB9RkY5VNV5X429kUdBW4X92Y/wCws/gVH+qP/ensLP4FR/qj/wB6u907J4KoKharndUTEDKS9LUpDh8lDbGeWRjFVeFpGfdzCZatV1taJe5lyJalBlIGT4QvOTyGcc81VVoPtdCTozT/AHqeD2Fn8DIHzVH/AL1J6a0eNVxkyY9igWmASpJkvsIcccxt9mkbY/eJxtsDVytfZdZYckuS5VwuLSm+DuJj5KM/tYGN6t8i1Q5ERqG40PZWsYYAwgpAwEkdU+noKlOtdWj9FYUbO8vsz9HYpphLHdqk3JTmMd73qAf5cGKhb/oBGmYS5SLTEvMBlGVFMdKZLYHVQ5LHmRg+h6SWj06evOprxZ2oaUG2Bbbb4Pie8XAVjyKOAb75KioYrU+EcOCSRy3qUZOLuisoqSszAG4cRxtLjWiUKQsBSVBUYgjz+Ko69+wxWBFOjwxJlgtxsBolSjgDHASc5IwOtXK6dn01u8XU2qEly3tqDrDRnOsEBSQS2gJ8OxCscuYHrXi0hCt9jtz2v76y6hkJ/wAJhvulxZyMBQKuqunkMn5aJVls8OffoZ40XtceXfqclqZ7JtIcILStU3RHiVsQwkdf4U5+qj5crH2SaJcssNV7u7ZVdpicgOHKmUHffP31c1H6eea/2dWCZrPULus9SpC44d/5VlQyla0nbAP3Ech5q36b7OBispqGK+0pQClKUBD6q0/D1PZnrZPHgX4m3B8TSxyUPUf13HWso0PdZGm7vI0JqxRQw44PZXgcBpwnKVJV0SogFPkrbrtt9UftS0UnVVo7+GlKbtESSwrl3qeZbJ9enkfrQFntUxxwuQ5uBNj47wgYDiTnhcT6HB26EEdMnzXjVlgsoPvO7RWVD/L7ziWfkkZP9Ky2ySW+0jS72mbw6pjUVuQfZnnMhToGxC/PkErHyPPlmzMefbZUqCbUhx2OoiRHdhh3gI89sgeucfzoHwNbvPbdb2VFNmtT8vB/6klYZSR6Dc/zAqHmdt11WpPsVmhMpHPvXVOk/wAuHH9apsCbbHncsEWiUrwniT3sVz0Uk7p/2rnKtMeY/wCzJZbtt0Iyhri/5aV6tK6Z2wM9aE8xJ2aNEtvbhEKEi7WWShfUxHEuD+SimphXbNpQMlaRcVr/APjEbBP1JCf61hTDgiPLjXCJ3jYVhxtQ4XGz1KT0P8wf61JSoDP2LCnW1NvjMGeE8IX/ANt0efTPMdcjkPbkky6aj7aLhKWlGnoaYTQOVOSkhxa/ThBwB9SflVhsPa/b51neTdii33VCSEkIUplZOwUCMkY5kHy2zWKsMBpxbkyO8ppglLiEgjxjkhRHw7/+Djephl1DyA4sRPDsX328Ro/7jTX31+u/+9BKVi4aY/4U01qJ67xdWIfLS0IQlecvtqSA8TtueIhW3Lgq/wArtV0dGwPeinj/ANmO4rH/AOawl+4Wdtau4iLuL5+J+UrgQfk2jGB9a5afskzWF9Zt8COzH4xl1bKDwMIHNZBJ+gzuSBQJ38jfkaht2qYalWyZ/hLYKp8opKAEgZLW+MEjdR6J9VAjNlqldrOskR4/eMact2Nh4cN5546LXjA/ZA+eezWM0S3oXZvolvMdpQRJWg/GsHKgo+Q+JR6nbpg6tpHTkTS9lZtsQcXD4nniN3nDzUf9h0AAodJSFFYhRWY0RpDLDKAhttAwEpGwArvpSgFKUoBSlKAV8IzX2lAZH2saVlWycjWmm8syYyg5LCOhH+bjqMbKHUHPnmP1AyNcafb1lpnijXyGnu7hGZV4lpHy5kDceaTjmBjanEpWhSFpCkqGCFDIIrDr1CmdlGsUXi1tKdsU08CmQeQ5lr5jcoPlkedAUtL0i7w1SrlbHJTIPCZ8RAS4n+IDZXPqPrXSh0MREx5LnttndV9k+2PEwvzTn4VeaDsfXnVq7Q9Ppty2NX6UeWm03HC1Kjko7lxR2+SSeh5HI6gVV1i7zojjxt63VuoHE+y3hTqefjSPi9DgEHrQm42/h5rvLTIbT7W825Kj4QJIO0hvoT+8PM9M53FcrcJkm2yYCIciQy7hxrgbJDbgxvnyIyD9K0DSzdo9gb92oZ71CQHsj7ULxvxZ3FTuSee/zrZDCbSu2ZJ4pR8OyU3S9qk2/wBsuF/LTDLrAbWh1Q8QH3l9OQ/qapqJbEaU6uPGbfbDiu4EjK0tpyceHkTy55qW1HHnQby9KurK5jRcUYy3CS1udgR0wOm2ceVeRstzFIL7b9ymrTlMdgcDbSf3ikf0GAOpqNVpeC3I0QXOb43OKrrdbqpEBLTL6n1BttluI2FFROAEkDIP1rRbnIb7L9KIs9vWlzU9zSFSHmvEWQdhw/L4UjqcmurR9uiaFsDmsr/HQLhISUWyFvlPEDjmScqG+eifmakOy3TMu/XZzW+pftXnnCuIhScAq5d5jyAHCkeQz5Gol0kuRY+yrRA0xazMnozd5icuknJZRzCPn1J6n0Aq+18G1faAUpSgFKUoBSlKAUpSgFR1+s8O/WuRbbi13kd9OD5pPRQ8iDuDUjSgMK03Kc0VfZmiNXJS/ZZ+yFq+AcewcHklWMH9lQz5mq5qbTKtH6iXAlMxHYr2XIkuQpxBWjI8PE3uFDIzt69cVtfaNo5nV1kLKeFFwYyuI6eQPVJ/dOMemx6Vnul5KNY2KRoXU/FHu8LPsD7oytKk5HCfMp5H9pPyzQNX4FDuL0iE+zcIzr7bo2bcLwfQoeQdG6h+6oVeyqSLokR1LTxtNPus5yGyV8J29U8X1RnnmoTT+jnoMt568oBkRHCkREnPjTyJPqMEehB9KtsGL7OhRcPHIdPG85+0rHTyA5AeQrfhqUrXPn4ipFO3mjtkMMymFsSG0uMuDCkK5EVWuz7SwM643K7yCzp21vLLpUeFMlSOiv2kDqORO3nVuhxH7jNbhRMhbm63ANmUDmo+vkOp9ASK7q+c7qy8xNCaS4RbYq/t3dyFqScqWo9UpJzn7yvpnzjJRbSXM94OMrNvkcbfHmdreslTZSVs6et6uENHqnOQj+JeAVeQwPKtxZabZaQ00hKG0JCUpSMBIHICo7TVkh6ds8e1wEENMp3UficV95SvUnepSsRtFKUoBSlKAUpSgFKUoBSlKAUpSgPhrLe1zRzzpTqqwcbVzh4cf7n4lpTycHmpOPqNulanXwjblQGXWy6t63sSbzBQkXmGkNz4qP8AOT0KR16lP/2T6joDocS0WAXlPFKWUt794Vcsf36DJOwqL1laJnZtqlnVGnm/8LkL4X2B8KCo+Js+SVc0nofoDYbpqHTtis6tYWxffv3FBECKogJQ8clw45p3+L5HHxb6aWIdOLiZq2GVSSkRWur2vS1rGm7MsvaguePanmPiaCtkoT1BOcJ+quZ3tvZnoprSVm+3CFXOSAqS4n7vk2k+Q/qcmq32SaSkSJC9Y6i4nZ0tRcihzmArm6R0JGyfJPz21is7d3dmhJJWQpSlcOilKUApSlAKUpQClKUApSlAKUpQClKUB5bnAi3SC9BnMpejPoKFoV1H/vWsZ072UvI1k9Eu7gfs0Ah5HEoH2gLPhSU9Ph8Xnw+R2+0oDbUpCUgJAAAwAOlcqUoBSlKAUpSgFKUoBSlKA//Z"/>
          <p:cNvSpPr>
            <a:spLocks noChangeAspect="1" noChangeArrowheads="1"/>
          </p:cNvSpPr>
          <p:nvPr/>
        </p:nvSpPr>
        <p:spPr bwMode="auto">
          <a:xfrm>
            <a:off x="155575" y="-541338"/>
            <a:ext cx="1438275" cy="1133476"/>
          </a:xfrm>
          <a:prstGeom prst="rect">
            <a:avLst/>
          </a:prstGeom>
          <a:noFill/>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b="0">
              <a:solidFill>
                <a:prstClr val="black"/>
              </a:solidFill>
              <a:latin typeface="News Gothic MT"/>
              <a:cs typeface="+mn-cs"/>
            </a:endParaRPr>
          </a:p>
        </p:txBody>
      </p:sp>
      <p:pic>
        <p:nvPicPr>
          <p:cNvPr id="26" name="Picture 25" descr="NRCS2.jpg"/>
          <p:cNvPicPr>
            <a:picLocks noChangeAspect="1"/>
          </p:cNvPicPr>
          <p:nvPr/>
        </p:nvPicPr>
        <p:blipFill>
          <a:blip r:embed="rId6" cstate="screen"/>
          <a:stretch>
            <a:fillRect/>
          </a:stretch>
        </p:blipFill>
        <p:spPr>
          <a:xfrm>
            <a:off x="285255" y="2168275"/>
            <a:ext cx="2477652" cy="616449"/>
          </a:xfrm>
          <a:prstGeom prst="rect">
            <a:avLst/>
          </a:prstGeom>
        </p:spPr>
      </p:pic>
      <p:sp>
        <p:nvSpPr>
          <p:cNvPr id="30" name="Content Placeholder 2"/>
          <p:cNvSpPr>
            <a:spLocks noGrp="1"/>
          </p:cNvSpPr>
          <p:nvPr>
            <p:ph idx="1"/>
          </p:nvPr>
        </p:nvSpPr>
        <p:spPr>
          <a:xfrm>
            <a:off x="550931" y="3679458"/>
            <a:ext cx="8042276" cy="2843889"/>
          </a:xfrm>
        </p:spPr>
        <p:txBody>
          <a:bodyPr>
            <a:normAutofit lnSpcReduction="10000"/>
          </a:bodyPr>
          <a:lstStyle/>
          <a:p>
            <a:r>
              <a:rPr lang="en-US" dirty="0" smtClean="0"/>
              <a:t>Created River Steward Program to assist with landowner outreach and follow-up, and to implement, monitor, and maintain restoration projects</a:t>
            </a:r>
          </a:p>
          <a:p>
            <a:pPr lvl="1"/>
            <a:r>
              <a:rPr lang="en-US" dirty="0" smtClean="0"/>
              <a:t>Awarded Big Sky Watershed Corps-members to pilot the program for two years</a:t>
            </a:r>
          </a:p>
          <a:p>
            <a:pPr lvl="1"/>
            <a:r>
              <a:rPr lang="en-US" dirty="0" smtClean="0"/>
              <a:t>2013, 2014 River Steward success</a:t>
            </a:r>
          </a:p>
          <a:p>
            <a:pPr lvl="2"/>
            <a:r>
              <a:rPr lang="en-US" dirty="0" smtClean="0"/>
              <a:t>Partners and landowners report vastly improved outreach and coordination on restoration projects</a:t>
            </a:r>
          </a:p>
        </p:txBody>
      </p:sp>
      <p:pic>
        <p:nvPicPr>
          <p:cNvPr id="10" name="Content Placeholder 3"/>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423804" y="1236255"/>
            <a:ext cx="3883415" cy="932020"/>
          </a:xfrm>
          <a:prstGeom prst="rect">
            <a:avLst/>
          </a:prstGeom>
        </p:spPr>
      </p:pic>
    </p:spTree>
    <p:extLst>
      <p:ext uri="{BB962C8B-B14F-4D97-AF65-F5344CB8AC3E}">
        <p14:creationId xmlns:p14="http://schemas.microsoft.com/office/powerpoint/2010/main" xmlns="" val="358219049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500"/>
                                        <p:tgtEl>
                                          <p:spTgt spid="3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xEl>
                                              <p:pRg st="1" end="1"/>
                                            </p:txEl>
                                          </p:spTgt>
                                        </p:tgtEl>
                                        <p:attrNameLst>
                                          <p:attrName>style.visibility</p:attrName>
                                        </p:attrNameLst>
                                      </p:cBhvr>
                                      <p:to>
                                        <p:strVal val="visible"/>
                                      </p:to>
                                    </p:set>
                                    <p:animEffect transition="in" filter="fade">
                                      <p:cBhvr>
                                        <p:cTn id="10" dur="500"/>
                                        <p:tgtEl>
                                          <p:spTgt spid="3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xEl>
                                              <p:pRg st="2" end="2"/>
                                            </p:txEl>
                                          </p:spTgt>
                                        </p:tgtEl>
                                        <p:attrNameLst>
                                          <p:attrName>style.visibility</p:attrName>
                                        </p:attrNameLst>
                                      </p:cBhvr>
                                      <p:to>
                                        <p:strVal val="visible"/>
                                      </p:to>
                                    </p:set>
                                    <p:animEffect transition="in" filter="fade">
                                      <p:cBhvr>
                                        <p:cTn id="13" dur="500"/>
                                        <p:tgtEl>
                                          <p:spTgt spid="3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xEl>
                                              <p:pRg st="3" end="3"/>
                                            </p:txEl>
                                          </p:spTgt>
                                        </p:tgtEl>
                                        <p:attrNameLst>
                                          <p:attrName>style.visibility</p:attrName>
                                        </p:attrNameLst>
                                      </p:cBhvr>
                                      <p:to>
                                        <p:strVal val="visible"/>
                                      </p:to>
                                    </p:set>
                                    <p:animEffect transition="in" filter="fade">
                                      <p:cBhvr>
                                        <p:cTn id="16" dur="500"/>
                                        <p:tgtEl>
                                          <p:spTgt spid="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4" descr="data:image/jpeg;base64,/9j/4AAQSkZJRgABAQAAAQABAAD/2wCEAAkGBwgHBgkIBwgKCgkLDRYPDQwMDRsUFRAWIB0iIiAdHx8kKDQsJCYxJx8fLT0tMTU3Ojo6Iys/RD84QzQ5OjcBCgoKDQwNGg8PGjclHyU3Nzc3Nzc3Nzc3Nzc3Nzc3Nzc3Nzc3Nzc3Nzc3Nzc3Nzc3Nzc3Nzc3Nzc3Nzc3Nzc3N//AABEIAHcAlwMBIgACEQEDEQH/xAAcAAEAAwADAQEAAAAAAAAAAAAABQYHAgMEAQj/xABBEAABAwMCAwUFBQYEBgMAAAABAgMEAAURBiESMUEHEyJRYRQVMnGBI0JWldJSYnKRodElQ5LBFiQzY7HwU4Ki/8QAGQEBAQEBAQEAAAAAAAAAAAAAAAMEAQIF/8QAKREAAgECAwYHAQAAAAAAAAAAAAECAxEEE1ESFCEx0fAiQWGRscHxcf/aAAwDAQACEQMRAD8AjtOyXYeqYs5Tqu6/4okwihl498oKA4UlPItJ/wBz6V+gB8NV28M2LTDAu7djiB/vm2guNHbQ5xOLCB4jjqrffzrvXqNoR7UpqFKXIubfeMRFJShwAI4lcXEQEkAgYzzNAZtaWbZerLqqbqyRi+xJD/2jzpQ5DAT9n3X7Kc+XP1rQuzqTcJmi7TIu5cVLWwCpTg8Sk5PCT6kYNeObN01MgWzUcuzx5CZLiUIkvxmyuOSDjiJ3GFJ4didyK9sXVsKRpyXe2mH/AGaLHDziMJ4weALUjGdlAEAjzoCq9pEa7uast0vTjxRcYNveloZGcSAhxAKCM77LO302zkSvZbdWr9Hvt0ZaU0iRc892vmghhriH+riqRvF+tlqtcXUkuCC44Espd+y7xtK98FZOAnIGd8VNWpEX2USokQRhLw+4nughRUUjdYH3sAA/KgK12oW1y7WeBBjyVRZD9wbQ0+kkFtWFYOxB6VCdn17nXbVzka9xyzd7ZblRpmeS1B0YWPmMHPLy2NW+FdrVf7rOtyoyXX7U8hQLyEqAVuAtHPBBSpOdiCDXnsV/tl3u57q3OR5rjbwbkOtoy62073awFAk7LxsccwaA7O0MlOhr8pJIUmA6QRzBCTg1GdlDbTWlYSimKmRIjtOq7l8rU6OBPjWD8Ksk5A29a7o2sbLfLiixLiuOrkOvx3GX20lA7sZ8QPRad0+YzXdCl2W0M6gk2qytxlWxfBJTEjtoU+UthwYxjOy9s9c0B3doVlcvukLlDj8Qk90XI5SSD3idwM+vL61Adn12VrCbGvq88EG2oiq2IzJWeJ3PyCUY/jNWBvV0B3T9wvTCXnYkFrvV4AClAICyACdlDOCDjcGuUi626yXSDbUwxHNzUpwOpShtsubAgnbKznlzIBoDh2jKKdCX1SThSYThBHQ42Nduhd9F2MncmC0ST18IrseuDM68v2CVbVPN+zh5xboQppaFEgZSTk7pI5V5tLagt9zfm2y2w3IqLYssqSEoDaeFakYASfDugkAgbEGgK5cn0Ndt9vDzyW2RYysBa8J4u8cGfLOP6CtEbcQ4hK21BSFAFKknIIPUVWI7mm9VXO5MSLTDlyresMuKlR23CpOVYKScnh4gsb43BrtjanY9wXS6qgSI8e19+hxslHEos5CwnCiPukDNAVyySWo/bDqsyJCG20w45HeOAAeBGcZO3StGBzVVvYsTdxYce05GuFzfZVMBTGaLgS2E5UVqxuOJAG+fpXomawtkOFaJ7hd9iunD3UjhwlsKSCkrz8IJITnoSKApWge5RrPVMuYqKhqNdX0ofeklK2sqUAlKTtwnf+3kq926zWCc1HuqLFb0PSUCQHFRG+8BWMnJxzPEcnPnSgPVqJdtatyXbwlSoyH2lJCULWe84093hKASTx8NRdxuVhuQaE2LdFqZVxtLTbZaFtqxglKkoBGxI2NcO0+2TbvomfFtaVKlgtutpQohSuBaVkJI+9hJx64qsaQ1hddW6Rfh22cmNqiC2Dl1tJEoDbOCNs8j+ySDyO4Foen6detabW7b5qoKQlKWPdErhASQU7d30IFfDN057vlW/wBgniJLLhfaFplALKySvP2fXJrNrHrXWFzMlEnUMWC/HcLa2HYLZWCOeQSMb5HzFSvv3Vn4thfl7X6qrGjOSuicqsIuzLm/L05IhMwpEK5vR2XA4hDttmKwocskoyefI16oV9tEGI1FjM3RLLSQhCTbJasAchkozVC9/as/FsL8va/VT39qz8Wwvy9r9Vd3epoec+GpdYs7T0SUiVHh3JD6Gi0Fi2TMlJVxEHwb7771wtsrTdreW9Ag3FpxfFlXuuWo+JRUoDKDgFRJIHWqb7+1Z+LYX5e1+qnv3Vn4thfl7X6qbvU0G8Q1Le07pdmSzJat1wS+wpKm3Ba5eQQhSAT4N/CpQ3867xcbAEzUiJcwJy+OTi2S/tDwhOfg22AG3lVJ9+6s/FsL8va/VT37qz8Ww/y9r9VN3qaDeKepclStNKiz4vu+eGLgpSpaE2qWkOlQwonCOoG+K5zLhYJzsdyXFujpjqSptKrbM4QUnKSU8GFEEZGQcGqV791Z+LYX5e1+qnv3Vn4thfl7X6qbvU0G8Q1L2LzZRcFzxGuXtS2gypz3XL3QCSBju8cyf515rfK03bpbsuDBuLL73F3i02yZ4+JZWc5Rv4lKPpk+dU339qz8Wwvy9v8AVT37qz8Wwvy9r9VMiYz4doucObp2FJTJiwrk2+GBH4xbJhJbBKgDlG+5Jyd9zX323TvsEyB7FcvZZqnVSG/dkvDhcyV/czvk8qpfv3Vn4thfl7X6qe/dV/i2H+XtfqpkTGfAuc+Zp24dz7XDua1MpKW1i2zEKSlQwU8SUA4IAyM74Ga5S7npx6KGZUKaYzTKmu7VaZQbS2RhQI7vGMDrWctar11N1KxYrTe4kx10BS3UQ0BLI+8VYzjAwefUDrXt7U9SzZ7rWhLC6uVNfCWpr6MJK1Ef9Pw7DlxK6AbedSaadmVTuro1i2CMm3xUwQBFDKAyBnZGBw89+WOdKWuOqJbYkZwgrZYQ2ojkSABt/KlcOnqrGe0zTsvSl9a1rpkd0kO8UttPwoWTuoj9heSFeROeuRs1dMqMzKjux5LSXWXUFDjaxlK0kYII6jFAYlrK2QNWWhjXdhipeW2QLrBPM8PMkDqBz80kHpvFQEwbhFTJh6LbcZVnhVlhIODjbJFSbyJfZLrTjHev6duBxw4Kso8v40ZP8Sfntw1DoaWnUltGk5y27Fel8TDrDqu7jkpKlDAI24Ukp8+W2KrTqbBOrT2zz+wM/ghr/XH/AL0MFhIJVohoADJJXH2H860M9ltrNu7hN1vQk8O0r25ZPF58Pw49MfWoKxdnFxNzjC+pQuCwtXfYuDrvteNk8TatglRwSMnljrVs+Onx0IZEtfnqVe1wW7vGEq26AdfjqGUuhlpKVfIqxn6V0hMIznIKtDKbltpC1MuttNqCT18WMj5V+hkpSkBKQAAMADpUBrHTEfU9uEZxZYfQtKmpTezjQyOLB9RkY5VNV5X429kUdBW4X92Y/wCws/gVH+qP/ensLP4FR/qj/wB6u907J4KoKharndUTEDKS9LUpDh8lDbGeWRjFVeFpGfdzCZatV1taJe5lyJalBlIGT4QvOTyGcc81VVoPtdCTozT/AHqeD2Fn8DIHzVH/AL1J6a0eNVxkyY9igWmASpJkvsIcccxt9mkbY/eJxtsDVytfZdZYckuS5VwuLSm+DuJj5KM/tYGN6t8i1Q5ERqG40PZWsYYAwgpAwEkdU+noKlOtdWj9FYUbO8vsz9HYpphLHdqk3JTmMd73qAf5cGKhb/oBGmYS5SLTEvMBlGVFMdKZLYHVQ5LHmRg+h6SWj06evOprxZ2oaUG2Bbbb4Pie8XAVjyKOAb75KioYrU+EcOCSRy3qUZOLuisoqSszAG4cRxtLjWiUKQsBSVBUYgjz+Ko69+wxWBFOjwxJlgtxsBolSjgDHASc5IwOtXK6dn01u8XU2qEly3tqDrDRnOsEBSQS2gJ8OxCscuYHrXi0hCt9jtz2v76y6hkJ/wAJhvulxZyMBQKuqunkMn5aJVls8OffoZ40XtceXfqclqZ7JtIcILStU3RHiVsQwkdf4U5+qj5crH2SaJcssNV7u7ZVdpicgOHKmUHffP31c1H6eea/2dWCZrPULus9SpC44d/5VlQyla0nbAP3Ech5q36b7OBispqGK+0pQClKUBD6q0/D1PZnrZPHgX4m3B8TSxyUPUf13HWso0PdZGm7vI0JqxRQw44PZXgcBpwnKVJV0SogFPkrbrtt9UftS0UnVVo7+GlKbtESSwrl3qeZbJ9enkfrQFntUxxwuQ5uBNj47wgYDiTnhcT6HB26EEdMnzXjVlgsoPvO7RWVD/L7ziWfkkZP9Ky2ySW+0jS72mbw6pjUVuQfZnnMhToGxC/PkErHyPPlmzMefbZUqCbUhx2OoiRHdhh3gI89sgeucfzoHwNbvPbdb2VFNmtT8vB/6klYZSR6Dc/zAqHmdt11WpPsVmhMpHPvXVOk/wAuHH9apsCbbHncsEWiUrwniT3sVz0Uk7p/2rnKtMeY/wCzJZbtt0Iyhri/5aV6tK6Z2wM9aE8xJ2aNEtvbhEKEi7WWShfUxHEuD+SimphXbNpQMlaRcVr/APjEbBP1JCf61hTDgiPLjXCJ3jYVhxtQ4XGz1KT0P8wf61JSoDP2LCnW1NvjMGeE8IX/ANt0efTPMdcjkPbkky6aj7aLhKWlGnoaYTQOVOSkhxa/ThBwB9SflVhsPa/b51neTdii33VCSEkIUplZOwUCMkY5kHy2zWKsMBpxbkyO8ppglLiEgjxjkhRHw7/+Djephl1DyA4sRPDsX328Ro/7jTX31+u/+9BKVi4aY/4U01qJ67xdWIfLS0IQlecvtqSA8TtueIhW3Lgq/wArtV0dGwPeinj/ANmO4rH/AOawl+4Wdtau4iLuL5+J+UrgQfk2jGB9a5afskzWF9Zt8COzH4xl1bKDwMIHNZBJ+gzuSBQJ38jfkaht2qYalWyZ/hLYKp8opKAEgZLW+MEjdR6J9VAjNlqldrOskR4/eMact2Nh4cN5546LXjA/ZA+eezWM0S3oXZvolvMdpQRJWg/GsHKgo+Q+JR6nbpg6tpHTkTS9lZtsQcXD4nniN3nDzUf9h0AAodJSFFYhRWY0RpDLDKAhttAwEpGwArvpSgFKUoBSlKAV8IzX2lAZH2saVlWycjWmm8syYyg5LCOhH+bjqMbKHUHPnmP1AyNcafb1lpnijXyGnu7hGZV4lpHy5kDceaTjmBjanEpWhSFpCkqGCFDIIrDr1CmdlGsUXi1tKdsU08CmQeQ5lr5jcoPlkedAUtL0i7w1SrlbHJTIPCZ8RAS4n+IDZXPqPrXSh0MREx5LnttndV9k+2PEwvzTn4VeaDsfXnVq7Q9Ppty2NX6UeWm03HC1Kjko7lxR2+SSeh5HI6gVV1i7zojjxt63VuoHE+y3hTqefjSPi9DgEHrQm42/h5rvLTIbT7W825Kj4QJIO0hvoT+8PM9M53FcrcJkm2yYCIciQy7hxrgbJDbgxvnyIyD9K0DSzdo9gb92oZ71CQHsj7ULxvxZ3FTuSee/zrZDCbSu2ZJ4pR8OyU3S9qk2/wBsuF/LTDLrAbWh1Q8QH3l9OQ/qapqJbEaU6uPGbfbDiu4EjK0tpyceHkTy55qW1HHnQby9KurK5jRcUYy3CS1udgR0wOm2ceVeRstzFIL7b9ymrTlMdgcDbSf3ikf0GAOpqNVpeC3I0QXOb43OKrrdbqpEBLTL6n1BttluI2FFROAEkDIP1rRbnIb7L9KIs9vWlzU9zSFSHmvEWQdhw/L4UjqcmurR9uiaFsDmsr/HQLhISUWyFvlPEDjmScqG+eifmakOy3TMu/XZzW+pftXnnCuIhScAq5d5jyAHCkeQz5Gol0kuRY+yrRA0xazMnozd5icuknJZRzCPn1J6n0Aq+18G1faAUpSgFKUoBSlKAUpSgFR1+s8O/WuRbbi13kd9OD5pPRQ8iDuDUjSgMK03Kc0VfZmiNXJS/ZZ+yFq+AcewcHklWMH9lQz5mq5qbTKtH6iXAlMxHYr2XIkuQpxBWjI8PE3uFDIzt69cVtfaNo5nV1kLKeFFwYyuI6eQPVJ/dOMemx6Vnul5KNY2KRoXU/FHu8LPsD7oytKk5HCfMp5H9pPyzQNX4FDuL0iE+zcIzr7bo2bcLwfQoeQdG6h+6oVeyqSLokR1LTxtNPus5yGyV8J29U8X1RnnmoTT+jnoMt568oBkRHCkREnPjTyJPqMEehB9KtsGL7OhRcPHIdPG85+0rHTyA5AeQrfhqUrXPn4ipFO3mjtkMMymFsSG0uMuDCkK5EVWuz7SwM643K7yCzp21vLLpUeFMlSOiv2kDqORO3nVuhxH7jNbhRMhbm63ANmUDmo+vkOp9ASK7q+c7qy8xNCaS4RbYq/t3dyFqScqWo9UpJzn7yvpnzjJRbSXM94OMrNvkcbfHmdreslTZSVs6et6uENHqnOQj+JeAVeQwPKtxZabZaQ00hKG0JCUpSMBIHICo7TVkh6ds8e1wEENMp3UficV95SvUnepSsRtFKUoBSlKAUpSgFKUoBSlKAUpSgPhrLe1zRzzpTqqwcbVzh4cf7n4lpTycHmpOPqNulanXwjblQGXWy6t63sSbzBQkXmGkNz4qP8AOT0KR16lP/2T6joDocS0WAXlPFKWUt794Vcsf36DJOwqL1laJnZtqlnVGnm/8LkL4X2B8KCo+Js+SVc0nofoDYbpqHTtis6tYWxffv3FBECKogJQ8clw45p3+L5HHxb6aWIdOLiZq2GVSSkRWur2vS1rGm7MsvaguePanmPiaCtkoT1BOcJ+quZ3tvZnoprSVm+3CFXOSAqS4n7vk2k+Q/qcmq32SaSkSJC9Y6i4nZ0tRcihzmArm6R0JGyfJPz21is7d3dmhJJWQpSlcOilKUApSlAKUpQClKUApSlAKUpQClKUB5bnAi3SC9BnMpejPoKFoV1H/vWsZ072UvI1k9Eu7gfs0Ah5HEoH2gLPhSU9Ph8Xnw+R2+0oDbUpCUgJAAAwAOlcqUoBSlKAUpSgFKUoBSlKA//Z"/>
          <p:cNvSpPr>
            <a:spLocks noChangeAspect="1" noChangeArrowheads="1"/>
          </p:cNvSpPr>
          <p:nvPr/>
        </p:nvSpPr>
        <p:spPr bwMode="auto">
          <a:xfrm>
            <a:off x="155575" y="-541338"/>
            <a:ext cx="1438275" cy="1133476"/>
          </a:xfrm>
          <a:prstGeom prst="rect">
            <a:avLst/>
          </a:prstGeom>
          <a:noFill/>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b="0">
              <a:solidFill>
                <a:prstClr val="black"/>
              </a:solidFill>
              <a:latin typeface="News Gothic MT"/>
              <a:cs typeface="+mn-cs"/>
            </a:endParaRPr>
          </a:p>
        </p:txBody>
      </p:sp>
      <p:sp>
        <p:nvSpPr>
          <p:cNvPr id="30" name="Content Placeholder 2"/>
          <p:cNvSpPr>
            <a:spLocks noGrp="1"/>
          </p:cNvSpPr>
          <p:nvPr>
            <p:ph idx="1"/>
          </p:nvPr>
        </p:nvSpPr>
        <p:spPr>
          <a:xfrm>
            <a:off x="550931" y="503347"/>
            <a:ext cx="8042276" cy="4205417"/>
          </a:xfrm>
        </p:spPr>
        <p:txBody>
          <a:bodyPr>
            <a:normAutofit/>
          </a:bodyPr>
          <a:lstStyle/>
          <a:p>
            <a:r>
              <a:rPr lang="en-US" dirty="0" smtClean="0"/>
              <a:t>River Steward Program accomplishments:</a:t>
            </a:r>
          </a:p>
          <a:p>
            <a:pPr lvl="1"/>
            <a:r>
              <a:rPr lang="en-US" dirty="0" smtClean="0"/>
              <a:t>Implemented restoration projects on 5 properties</a:t>
            </a:r>
          </a:p>
          <a:p>
            <a:pPr lvl="1"/>
            <a:r>
              <a:rPr lang="en-US" dirty="0" smtClean="0"/>
              <a:t>Hosted </a:t>
            </a:r>
            <a:r>
              <a:rPr lang="en-US" dirty="0"/>
              <a:t>5</a:t>
            </a:r>
            <a:r>
              <a:rPr lang="en-US" dirty="0" smtClean="0"/>
              <a:t> major volunteer events</a:t>
            </a:r>
          </a:p>
          <a:p>
            <a:pPr lvl="1"/>
            <a:r>
              <a:rPr lang="en-US" dirty="0" smtClean="0"/>
              <a:t>Developed 3 new restoration projects for 2015, with several more in early stages</a:t>
            </a:r>
          </a:p>
        </p:txBody>
      </p:sp>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848239" y="2885373"/>
            <a:ext cx="5447659" cy="3646781"/>
          </a:xfrm>
          <a:prstGeom prst="rect">
            <a:avLst/>
          </a:prstGeom>
        </p:spPr>
      </p:pic>
    </p:spTree>
    <p:extLst>
      <p:ext uri="{BB962C8B-B14F-4D97-AF65-F5344CB8AC3E}">
        <p14:creationId xmlns:p14="http://schemas.microsoft.com/office/powerpoint/2010/main" xmlns="" val="42372689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Restoration Challenges</a:t>
            </a:r>
            <a:endParaRPr lang="en-US" dirty="0"/>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xmlns="" val="12388631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17517" y="1324159"/>
            <a:ext cx="3618964" cy="5076641"/>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110000"/>
              </a:lnSpc>
              <a:buClr>
                <a:schemeClr val="accent6">
                  <a:lumMod val="60000"/>
                  <a:lumOff val="40000"/>
                </a:schemeClr>
              </a:buClr>
              <a:buNone/>
            </a:pPr>
            <a:r>
              <a:rPr lang="en-US" b="1" dirty="0" smtClean="0">
                <a:solidFill>
                  <a:srgbClr val="FFCC99"/>
                </a:solidFill>
              </a:rPr>
              <a:t>Focus on protecting critical lands along 44 miles of the Flathead River between Columbia Falls and Flathead Lake and the north shore of Flathead Lake.</a:t>
            </a:r>
            <a:endParaRPr lang="en-US" sz="2400" b="1" dirty="0">
              <a:solidFill>
                <a:srgbClr val="FFCC99"/>
              </a:solidFill>
            </a:endParaRPr>
          </a:p>
        </p:txBody>
      </p:sp>
      <p:sp>
        <p:nvSpPr>
          <p:cNvPr id="4" name="Rectangle 3"/>
          <p:cNvSpPr/>
          <p:nvPr/>
        </p:nvSpPr>
        <p:spPr>
          <a:xfrm>
            <a:off x="-24278" y="369692"/>
            <a:ext cx="4739425" cy="584775"/>
          </a:xfrm>
          <a:prstGeom prst="rect">
            <a:avLst/>
          </a:prstGeom>
        </p:spPr>
        <p:txBody>
          <a:bodyPr wrap="square">
            <a:spAutoFit/>
          </a:bodyPr>
          <a:lstStyle/>
          <a:p>
            <a:pPr algn="ctr">
              <a:spcAft>
                <a:spcPts val="1200"/>
              </a:spcAft>
            </a:pPr>
            <a:r>
              <a:rPr lang="en-US" sz="3200" b="1" dirty="0" smtClean="0">
                <a:solidFill>
                  <a:srgbClr val="FFFF00"/>
                </a:solidFill>
              </a:rPr>
              <a:t>River to Lake </a:t>
            </a:r>
            <a:r>
              <a:rPr lang="en-US" sz="3200" b="1" dirty="0">
                <a:solidFill>
                  <a:srgbClr val="FFFF00"/>
                </a:solidFill>
              </a:rPr>
              <a:t>Initiative </a:t>
            </a:r>
          </a:p>
        </p:txBody>
      </p:sp>
      <p:pic>
        <p:nvPicPr>
          <p:cNvPr id="5" name="Picture 4"/>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4478275" y="0"/>
            <a:ext cx="4665725" cy="6858000"/>
          </a:xfrm>
          <a:prstGeom prst="rect">
            <a:avLst/>
          </a:prstGeom>
        </p:spPr>
      </p:pic>
    </p:spTree>
    <p:extLst>
      <p:ext uri="{BB962C8B-B14F-4D97-AF65-F5344CB8AC3E}">
        <p14:creationId xmlns="" xmlns:p14="http://schemas.microsoft.com/office/powerpoint/2010/main" val="122936726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Restoration Challenges</a:t>
            </a:r>
            <a:endParaRPr lang="en-US" dirty="0"/>
          </a:p>
        </p:txBody>
      </p:sp>
      <p:sp>
        <p:nvSpPr>
          <p:cNvPr id="3" name="Content Placeholder 2"/>
          <p:cNvSpPr>
            <a:spLocks noGrp="1"/>
          </p:cNvSpPr>
          <p:nvPr>
            <p:ph idx="1"/>
          </p:nvPr>
        </p:nvSpPr>
        <p:spPr>
          <a:xfrm>
            <a:off x="273227" y="1513935"/>
            <a:ext cx="8318680" cy="5059392"/>
          </a:xfrm>
        </p:spPr>
        <p:txBody>
          <a:bodyPr>
            <a:normAutofit/>
          </a:bodyPr>
          <a:lstStyle/>
          <a:p>
            <a:r>
              <a:rPr lang="en-US" b="1" dirty="0" smtClean="0"/>
              <a:t>Physical</a:t>
            </a:r>
          </a:p>
          <a:p>
            <a:pPr lvl="1"/>
            <a:r>
              <a:rPr lang="en-US" dirty="0" smtClean="0"/>
              <a:t>Plant competition</a:t>
            </a:r>
          </a:p>
          <a:p>
            <a:pPr marL="349250" lvl="1" indent="0">
              <a:buNone/>
            </a:pPr>
            <a:endParaRPr lang="en-US"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64372" y="4396154"/>
            <a:ext cx="2929661" cy="2197246"/>
          </a:xfrm>
          <a:prstGeom prst="rect">
            <a:avLst/>
          </a:prstGeom>
        </p:spPr>
      </p:pic>
      <p:pic>
        <p:nvPicPr>
          <p:cNvPr id="6" name="Picture 5" descr="Douglas fir_Ivy.jpg"/>
          <p:cNvPicPr>
            <a:picLocks noChangeAspect="1"/>
          </p:cNvPicPr>
          <p:nvPr/>
        </p:nvPicPr>
        <p:blipFill>
          <a:blip r:embed="rId4" cstate="email">
            <a:extLst>
              <a:ext uri="{28A0092B-C50C-407E-A947-70E740481C1C}">
                <a14:useLocalDpi xmlns:a14="http://schemas.microsoft.com/office/drawing/2010/main" xmlns="" val="0"/>
              </a:ext>
            </a:extLst>
          </a:blip>
          <a:stretch>
            <a:fillRect/>
          </a:stretch>
        </p:blipFill>
        <p:spPr>
          <a:xfrm>
            <a:off x="5784943" y="1623695"/>
            <a:ext cx="1688518" cy="2562739"/>
          </a:xfrm>
          <a:prstGeom prst="rect">
            <a:avLst/>
          </a:prstGeom>
        </p:spPr>
      </p:pic>
    </p:spTree>
    <p:extLst>
      <p:ext uri="{BB962C8B-B14F-4D97-AF65-F5344CB8AC3E}">
        <p14:creationId xmlns:p14="http://schemas.microsoft.com/office/powerpoint/2010/main" xmlns="" val="7961333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Restoration Challenges</a:t>
            </a:r>
            <a:endParaRPr lang="en-US" dirty="0"/>
          </a:p>
        </p:txBody>
      </p:sp>
      <p:sp>
        <p:nvSpPr>
          <p:cNvPr id="3" name="Content Placeholder 2"/>
          <p:cNvSpPr>
            <a:spLocks noGrp="1"/>
          </p:cNvSpPr>
          <p:nvPr>
            <p:ph idx="1"/>
          </p:nvPr>
        </p:nvSpPr>
        <p:spPr>
          <a:xfrm>
            <a:off x="273227" y="1513935"/>
            <a:ext cx="8318680" cy="5059392"/>
          </a:xfrm>
        </p:spPr>
        <p:txBody>
          <a:bodyPr>
            <a:normAutofit/>
          </a:bodyPr>
          <a:lstStyle/>
          <a:p>
            <a:r>
              <a:rPr lang="en-US" b="1" dirty="0" smtClean="0"/>
              <a:t>Physical</a:t>
            </a:r>
          </a:p>
          <a:p>
            <a:pPr lvl="1"/>
            <a:r>
              <a:rPr lang="en-US" dirty="0" smtClean="0"/>
              <a:t>Plant competition</a:t>
            </a:r>
          </a:p>
          <a:p>
            <a:pPr lvl="1"/>
            <a:r>
              <a:rPr lang="en-US" dirty="0" smtClean="0"/>
              <a:t>Animals</a:t>
            </a:r>
          </a:p>
          <a:p>
            <a:pPr marL="349250" lvl="1" indent="0">
              <a:buNone/>
            </a:pPr>
            <a:endParaRPr lang="en-US"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624439" y="3912434"/>
            <a:ext cx="2074315" cy="276575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192215" y="1741915"/>
            <a:ext cx="2901818" cy="1942539"/>
          </a:xfrm>
          <a:prstGeom prst="rect">
            <a:avLst/>
          </a:prstGeom>
        </p:spPr>
      </p:pic>
    </p:spTree>
    <p:extLst>
      <p:ext uri="{BB962C8B-B14F-4D97-AF65-F5344CB8AC3E}">
        <p14:creationId xmlns:p14="http://schemas.microsoft.com/office/powerpoint/2010/main" xmlns="" val="12933631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4" descr="data:image/jpeg;base64,/9j/4AAQSkZJRgABAQAAAQABAAD/2wCEAAkGBwgHBgkIBwgKCgkLDRYPDQwMDRsUFRAWIB0iIiAdHx8kKDQsJCYxJx8fLT0tMTU3Ojo6Iys/RD84QzQ5OjcBCgoKDQwNGg8PGjclHyU3Nzc3Nzc3Nzc3Nzc3Nzc3Nzc3Nzc3Nzc3Nzc3Nzc3Nzc3Nzc3Nzc3Nzc3Nzc3Nzc3N//AABEIAHcAlwMBIgACEQEDEQH/xAAcAAEAAwADAQEAAAAAAAAAAAAABQYHAgMEAQj/xABBEAABAwMCAwUFBQYEBgMAAAABAgMEAAURBiESMUEHEyJRYRQVMnGBI0JWldJSYnKRodElQ5LBFiQzY7HwU4Ki/8QAGQEBAQEBAQEAAAAAAAAAAAAAAAMEAQIF/8QAKREAAgECAwYHAQAAAAAAAAAAAAECAxEEE1ESFCEx0fAiQWGRscHxcf/aAAwDAQACEQMRAD8AjtOyXYeqYs5Tqu6/4okwihl498oKA4UlPItJ/wBz6V+gB8NV28M2LTDAu7djiB/vm2guNHbQ5xOLCB4jjqrffzrvXqNoR7UpqFKXIubfeMRFJShwAI4lcXEQEkAgYzzNAZtaWbZerLqqbqyRi+xJD/2jzpQ5DAT9n3X7Kc+XP1rQuzqTcJmi7TIu5cVLWwCpTg8Sk5PCT6kYNeObN01MgWzUcuzx5CZLiUIkvxmyuOSDjiJ3GFJ4didyK9sXVsKRpyXe2mH/AGaLHDziMJ4weALUjGdlAEAjzoCq9pEa7uast0vTjxRcYNveloZGcSAhxAKCM77LO302zkSvZbdWr9Hvt0ZaU0iRc892vmghhriH+riqRvF+tlqtcXUkuCC44Espd+y7xtK98FZOAnIGd8VNWpEX2USokQRhLw+4nughRUUjdYH3sAA/KgK12oW1y7WeBBjyVRZD9wbQ0+kkFtWFYOxB6VCdn17nXbVzka9xyzd7ZblRpmeS1B0YWPmMHPLy2NW+FdrVf7rOtyoyXX7U8hQLyEqAVuAtHPBBSpOdiCDXnsV/tl3u57q3OR5rjbwbkOtoy62073awFAk7LxsccwaA7O0MlOhr8pJIUmA6QRzBCTg1GdlDbTWlYSimKmRIjtOq7l8rU6OBPjWD8Ksk5A29a7o2sbLfLiixLiuOrkOvx3GX20lA7sZ8QPRad0+YzXdCl2W0M6gk2qytxlWxfBJTEjtoU+UthwYxjOy9s9c0B3doVlcvukLlDj8Qk90XI5SSD3idwM+vL61Adn12VrCbGvq88EG2oiq2IzJWeJ3PyCUY/jNWBvV0B3T9wvTCXnYkFrvV4AClAICyACdlDOCDjcGuUi626yXSDbUwxHNzUpwOpShtsubAgnbKznlzIBoDh2jKKdCX1SThSYThBHQ42Nduhd9F2MncmC0ST18IrseuDM68v2CVbVPN+zh5xboQppaFEgZSTk7pI5V5tLagt9zfm2y2w3IqLYssqSEoDaeFakYASfDugkAgbEGgK5cn0Ndt9vDzyW2RYysBa8J4u8cGfLOP6CtEbcQ4hK21BSFAFKknIIPUVWI7mm9VXO5MSLTDlyresMuKlR23CpOVYKScnh4gsb43BrtjanY9wXS6qgSI8e19+hxslHEos5CwnCiPukDNAVyySWo/bDqsyJCG20w45HeOAAeBGcZO3StGBzVVvYsTdxYce05GuFzfZVMBTGaLgS2E5UVqxuOJAG+fpXomawtkOFaJ7hd9iunD3UjhwlsKSCkrz8IJITnoSKApWge5RrPVMuYqKhqNdX0ofeklK2sqUAlKTtwnf+3kq926zWCc1HuqLFb0PSUCQHFRG+8BWMnJxzPEcnPnSgPVqJdtatyXbwlSoyH2lJCULWe84093hKASTx8NRdxuVhuQaE2LdFqZVxtLTbZaFtqxglKkoBGxI2NcO0+2TbvomfFtaVKlgtutpQohSuBaVkJI+9hJx64qsaQ1hddW6Rfh22cmNqiC2Dl1tJEoDbOCNs8j+ySDyO4Foen6detabW7b5qoKQlKWPdErhASQU7d30IFfDN057vlW/wBgniJLLhfaFplALKySvP2fXJrNrHrXWFzMlEnUMWC/HcLa2HYLZWCOeQSMb5HzFSvv3Vn4thfl7X6qrGjOSuicqsIuzLm/L05IhMwpEK5vR2XA4hDttmKwocskoyefI16oV9tEGI1FjM3RLLSQhCTbJasAchkozVC9/as/FsL8va/VT39qz8Wwvy9r9Vd3epoec+GpdYs7T0SUiVHh3JD6Gi0Fi2TMlJVxEHwb7771wtsrTdreW9Ag3FpxfFlXuuWo+JRUoDKDgFRJIHWqb7+1Z+LYX5e1+qnv3Vn4thfl7X6qbvU0G8Q1Le07pdmSzJat1wS+wpKm3Ba5eQQhSAT4N/CpQ3867xcbAEzUiJcwJy+OTi2S/tDwhOfg22AG3lVJ9+6s/FsL8va/VT37qz8Ww/y9r9VN3qaDeKepclStNKiz4vu+eGLgpSpaE2qWkOlQwonCOoG+K5zLhYJzsdyXFujpjqSptKrbM4QUnKSU8GFEEZGQcGqV791Z+LYX5e1+qnv3Vn4thfl7X6qbvU0G8Q1L2LzZRcFzxGuXtS2gypz3XL3QCSBju8cyf515rfK03bpbsuDBuLL73F3i02yZ4+JZWc5Rv4lKPpk+dU339qz8Wwvy9v8AVT37qz8Wwvy9r9VMiYz4doucObp2FJTJiwrk2+GBH4xbJhJbBKgDlG+5Jyd9zX323TvsEyB7FcvZZqnVSG/dkvDhcyV/czvk8qpfv3Vn4thfl7X6qe/dV/i2H+XtfqpkTGfAuc+Zp24dz7XDua1MpKW1i2zEKSlQwU8SUA4IAyM74Ga5S7npx6KGZUKaYzTKmu7VaZQbS2RhQI7vGMDrWctar11N1KxYrTe4kx10BS3UQ0BLI+8VYzjAwefUDrXt7U9SzZ7rWhLC6uVNfCWpr6MJK1Ef9Pw7DlxK6AbedSaadmVTuro1i2CMm3xUwQBFDKAyBnZGBw89+WOdKWuOqJbYkZwgrZYQ2ojkSABt/KlcOnqrGe0zTsvSl9a1rpkd0kO8UttPwoWTuoj9heSFeROeuRs1dMqMzKjux5LSXWXUFDjaxlK0kYII6jFAYlrK2QNWWhjXdhipeW2QLrBPM8PMkDqBz80kHpvFQEwbhFTJh6LbcZVnhVlhIODjbJFSbyJfZLrTjHev6duBxw4Kso8v40ZP8Sfntw1DoaWnUltGk5y27Fel8TDrDqu7jkpKlDAI24Ukp8+W2KrTqbBOrT2zz+wM/ghr/XH/AL0MFhIJVohoADJJXH2H860M9ltrNu7hN1vQk8O0r25ZPF58Pw49MfWoKxdnFxNzjC+pQuCwtXfYuDrvteNk8TatglRwSMnljrVs+Onx0IZEtfnqVe1wW7vGEq26AdfjqGUuhlpKVfIqxn6V0hMIznIKtDKbltpC1MuttNqCT18WMj5V+hkpSkBKQAAMADpUBrHTEfU9uEZxZYfQtKmpTezjQyOLB9RkY5VNV5X429kUdBW4X92Y/wCws/gVH+qP/ensLP4FR/qj/wB6u907J4KoKharndUTEDKS9LUpDh8lDbGeWRjFVeFpGfdzCZatV1taJe5lyJalBlIGT4QvOTyGcc81VVoPtdCTozT/AHqeD2Fn8DIHzVH/AL1J6a0eNVxkyY9igWmASpJkvsIcccxt9mkbY/eJxtsDVytfZdZYckuS5VwuLSm+DuJj5KM/tYGN6t8i1Q5ERqG40PZWsYYAwgpAwEkdU+noKlOtdWj9FYUbO8vsz9HYpphLHdqk3JTmMd73qAf5cGKhb/oBGmYS5SLTEvMBlGVFMdKZLYHVQ5LHmRg+h6SWj06evOprxZ2oaUG2Bbbb4Pie8XAVjyKOAb75KioYrU+EcOCSRy3qUZOLuisoqSszAG4cRxtLjWiUKQsBSVBUYgjz+Ko69+wxWBFOjwxJlgtxsBolSjgDHASc5IwOtXK6dn01u8XU2qEly3tqDrDRnOsEBSQS2gJ8OxCscuYHrXi0hCt9jtz2v76y6hkJ/wAJhvulxZyMBQKuqunkMn5aJVls8OffoZ40XtceXfqclqZ7JtIcILStU3RHiVsQwkdf4U5+qj5crH2SaJcssNV7u7ZVdpicgOHKmUHffP31c1H6eea/2dWCZrPULus9SpC44d/5VlQyla0nbAP3Ech5q36b7OBispqGK+0pQClKUBD6q0/D1PZnrZPHgX4m3B8TSxyUPUf13HWso0PdZGm7vI0JqxRQw44PZXgcBpwnKVJV0SogFPkrbrtt9UftS0UnVVo7+GlKbtESSwrl3qeZbJ9enkfrQFntUxxwuQ5uBNj47wgYDiTnhcT6HB26EEdMnzXjVlgsoPvO7RWVD/L7ziWfkkZP9Ky2ySW+0jS72mbw6pjUVuQfZnnMhToGxC/PkErHyPPlmzMefbZUqCbUhx2OoiRHdhh3gI89sgeucfzoHwNbvPbdb2VFNmtT8vB/6klYZSR6Dc/zAqHmdt11WpPsVmhMpHPvXVOk/wAuHH9apsCbbHncsEWiUrwniT3sVz0Uk7p/2rnKtMeY/wCzJZbtt0Iyhri/5aV6tK6Z2wM9aE8xJ2aNEtvbhEKEi7WWShfUxHEuD+SimphXbNpQMlaRcVr/APjEbBP1JCf61hTDgiPLjXCJ3jYVhxtQ4XGz1KT0P8wf61JSoDP2LCnW1NvjMGeE8IX/ANt0efTPMdcjkPbkky6aj7aLhKWlGnoaYTQOVOSkhxa/ThBwB9SflVhsPa/b51neTdii33VCSEkIUplZOwUCMkY5kHy2zWKsMBpxbkyO8ppglLiEgjxjkhRHw7/+Djephl1DyA4sRPDsX328Ro/7jTX31+u/+9BKVi4aY/4U01qJ67xdWIfLS0IQlecvtqSA8TtueIhW3Lgq/wArtV0dGwPeinj/ANmO4rH/AOawl+4Wdtau4iLuL5+J+UrgQfk2jGB9a5afskzWF9Zt8COzH4xl1bKDwMIHNZBJ+gzuSBQJ38jfkaht2qYalWyZ/hLYKp8opKAEgZLW+MEjdR6J9VAjNlqldrOskR4/eMact2Nh4cN5546LXjA/ZA+eezWM0S3oXZvolvMdpQRJWg/GsHKgo+Q+JR6nbpg6tpHTkTS9lZtsQcXD4nniN3nDzUf9h0AAodJSFFYhRWY0RpDLDKAhttAwEpGwArvpSgFKUoBSlKAV8IzX2lAZH2saVlWycjWmm8syYyg5LCOhH+bjqMbKHUHPnmP1AyNcafb1lpnijXyGnu7hGZV4lpHy5kDceaTjmBjanEpWhSFpCkqGCFDIIrDr1CmdlGsUXi1tKdsU08CmQeQ5lr5jcoPlkedAUtL0i7w1SrlbHJTIPCZ8RAS4n+IDZXPqPrXSh0MREx5LnttndV9k+2PEwvzTn4VeaDsfXnVq7Q9Ppty2NX6UeWm03HC1Kjko7lxR2+SSeh5HI6gVV1i7zojjxt63VuoHE+y3hTqefjSPi9DgEHrQm42/h5rvLTIbT7W825Kj4QJIO0hvoT+8PM9M53FcrcJkm2yYCIciQy7hxrgbJDbgxvnyIyD9K0DSzdo9gb92oZ71CQHsj7ULxvxZ3FTuSee/zrZDCbSu2ZJ4pR8OyU3S9qk2/wBsuF/LTDLrAbWh1Q8QH3l9OQ/qapqJbEaU6uPGbfbDiu4EjK0tpyceHkTy55qW1HHnQby9KurK5jRcUYy3CS1udgR0wOm2ceVeRstzFIL7b9ymrTlMdgcDbSf3ikf0GAOpqNVpeC3I0QXOb43OKrrdbqpEBLTL6n1BttluI2FFROAEkDIP1rRbnIb7L9KIs9vWlzU9zSFSHmvEWQdhw/L4UjqcmurR9uiaFsDmsr/HQLhISUWyFvlPEDjmScqG+eifmakOy3TMu/XZzW+pftXnnCuIhScAq5d5jyAHCkeQz5Gol0kuRY+yrRA0xazMnozd5icuknJZRzCPn1J6n0Aq+18G1faAUpSgFKUoBSlKAUpSgFR1+s8O/WuRbbi13kd9OD5pPRQ8iDuDUjSgMK03Kc0VfZmiNXJS/ZZ+yFq+AcewcHklWMH9lQz5mq5qbTKtH6iXAlMxHYr2XIkuQpxBWjI8PE3uFDIzt69cVtfaNo5nV1kLKeFFwYyuI6eQPVJ/dOMemx6Vnul5KNY2KRoXU/FHu8LPsD7oytKk5HCfMp5H9pPyzQNX4FDuL0iE+zcIzr7bo2bcLwfQoeQdG6h+6oVeyqSLokR1LTxtNPus5yGyV8J29U8X1RnnmoTT+jnoMt568oBkRHCkREnPjTyJPqMEehB9KtsGL7OhRcPHIdPG85+0rHTyA5AeQrfhqUrXPn4ipFO3mjtkMMymFsSG0uMuDCkK5EVWuz7SwM643K7yCzp21vLLpUeFMlSOiv2kDqORO3nVuhxH7jNbhRMhbm63ANmUDmo+vkOp9ASK7q+c7qy8xNCaS4RbYq/t3dyFqScqWo9UpJzn7yvpnzjJRbSXM94OMrNvkcbfHmdreslTZSVs6et6uENHqnOQj+JeAVeQwPKtxZabZaQ00hKG0JCUpSMBIHICo7TVkh6ds8e1wEENMp3UficV95SvUnepSsRtFKUoBSlKAUpSgFKUoBSlKAUpSgPhrLe1zRzzpTqqwcbVzh4cf7n4lpTycHmpOPqNulanXwjblQGXWy6t63sSbzBQkXmGkNz4qP8AOT0KR16lP/2T6joDocS0WAXlPFKWUt794Vcsf36DJOwqL1laJnZtqlnVGnm/8LkL4X2B8KCo+Js+SVc0nofoDYbpqHTtis6tYWxffv3FBECKogJQ8clw45p3+L5HHxb6aWIdOLiZq2GVSSkRWur2vS1rGm7MsvaguePanmPiaCtkoT1BOcJ+quZ3tvZnoprSVm+3CFXOSAqS4n7vk2k+Q/qcmq32SaSkSJC9Y6i4nZ0tRcihzmArm6R0JGyfJPz21is7d3dmhJJWQpSlcOilKUApSlAKUpQClKUApSlAKUpQClKUB5bnAi3SC9BnMpejPoKFoV1H/vWsZ072UvI1k9Eu7gfs0Ah5HEoH2gLPhSU9Ph8Xnw+R2+0oDbUpCUgJAAAwAOlcqUoBSlKAUpSgFKUoBSlKA//Z"/>
          <p:cNvSpPr>
            <a:spLocks noChangeAspect="1" noChangeArrowheads="1"/>
          </p:cNvSpPr>
          <p:nvPr/>
        </p:nvSpPr>
        <p:spPr bwMode="auto">
          <a:xfrm>
            <a:off x="155575" y="-541338"/>
            <a:ext cx="1438275" cy="1133476"/>
          </a:xfrm>
          <a:prstGeom prst="rect">
            <a:avLst/>
          </a:prstGeom>
          <a:noFill/>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b="0">
              <a:solidFill>
                <a:prstClr val="black"/>
              </a:solidFill>
              <a:latin typeface="News Gothic MT"/>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5152292" cy="386421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991709" y="2993782"/>
            <a:ext cx="5152291" cy="3864218"/>
          </a:xfrm>
          <a:prstGeom prst="rect">
            <a:avLst/>
          </a:prstGeom>
        </p:spPr>
      </p:pic>
    </p:spTree>
    <p:extLst>
      <p:ext uri="{BB962C8B-B14F-4D97-AF65-F5344CB8AC3E}">
        <p14:creationId xmlns:p14="http://schemas.microsoft.com/office/powerpoint/2010/main" xmlns="" val="11290866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4" descr="data:image/jpeg;base64,/9j/4AAQSkZJRgABAQAAAQABAAD/2wCEAAkGBwgHBgkIBwgKCgkLDRYPDQwMDRsUFRAWIB0iIiAdHx8kKDQsJCYxJx8fLT0tMTU3Ojo6Iys/RD84QzQ5OjcBCgoKDQwNGg8PGjclHyU3Nzc3Nzc3Nzc3Nzc3Nzc3Nzc3Nzc3Nzc3Nzc3Nzc3Nzc3Nzc3Nzc3Nzc3Nzc3Nzc3N//AABEIAHcAlwMBIgACEQEDEQH/xAAcAAEAAwADAQEAAAAAAAAAAAAABQYHAgMEAQj/xABBEAABAwMCAwUFBQYEBgMAAAABAgMEAAURBiESMUEHEyJRYRQVMnGBI0JWldJSYnKRodElQ5LBFiQzY7HwU4Ki/8QAGQEBAQEBAQEAAAAAAAAAAAAAAAMEAQIF/8QAKREAAgECAwYHAQAAAAAAAAAAAAECAxEEE1ESFCEx0fAiQWGRscHxcf/aAAwDAQACEQMRAD8AjtOyXYeqYs5Tqu6/4okwihl498oKA4UlPItJ/wBz6V+gB8NV28M2LTDAu7djiB/vm2guNHbQ5xOLCB4jjqrffzrvXqNoR7UpqFKXIubfeMRFJShwAI4lcXEQEkAgYzzNAZtaWbZerLqqbqyRi+xJD/2jzpQ5DAT9n3X7Kc+XP1rQuzqTcJmi7TIu5cVLWwCpTg8Sk5PCT6kYNeObN01MgWzUcuzx5CZLiUIkvxmyuOSDjiJ3GFJ4didyK9sXVsKRpyXe2mH/AGaLHDziMJ4weALUjGdlAEAjzoCq9pEa7uast0vTjxRcYNveloZGcSAhxAKCM77LO302zkSvZbdWr9Hvt0ZaU0iRc892vmghhriH+riqRvF+tlqtcXUkuCC44Espd+y7xtK98FZOAnIGd8VNWpEX2USokQRhLw+4nughRUUjdYH3sAA/KgK12oW1y7WeBBjyVRZD9wbQ0+kkFtWFYOxB6VCdn17nXbVzka9xyzd7ZblRpmeS1B0YWPmMHPLy2NW+FdrVf7rOtyoyXX7U8hQLyEqAVuAtHPBBSpOdiCDXnsV/tl3u57q3OR5rjbwbkOtoy62073awFAk7LxsccwaA7O0MlOhr8pJIUmA6QRzBCTg1GdlDbTWlYSimKmRIjtOq7l8rU6OBPjWD8Ksk5A29a7o2sbLfLiixLiuOrkOvx3GX20lA7sZ8QPRad0+YzXdCl2W0M6gk2qytxlWxfBJTEjtoU+UthwYxjOy9s9c0B3doVlcvukLlDj8Qk90XI5SSD3idwM+vL61Adn12VrCbGvq88EG2oiq2IzJWeJ3PyCUY/jNWBvV0B3T9wvTCXnYkFrvV4AClAICyACdlDOCDjcGuUi626yXSDbUwxHNzUpwOpShtsubAgnbKznlzIBoDh2jKKdCX1SThSYThBHQ42Nduhd9F2MncmC0ST18IrseuDM68v2CVbVPN+zh5xboQppaFEgZSTk7pI5V5tLagt9zfm2y2w3IqLYssqSEoDaeFakYASfDugkAgbEGgK5cn0Ndt9vDzyW2RYysBa8J4u8cGfLOP6CtEbcQ4hK21BSFAFKknIIPUVWI7mm9VXO5MSLTDlyresMuKlR23CpOVYKScnh4gsb43BrtjanY9wXS6qgSI8e19+hxslHEos5CwnCiPukDNAVyySWo/bDqsyJCG20w45HeOAAeBGcZO3StGBzVVvYsTdxYce05GuFzfZVMBTGaLgS2E5UVqxuOJAG+fpXomawtkOFaJ7hd9iunD3UjhwlsKSCkrz8IJITnoSKApWge5RrPVMuYqKhqNdX0ofeklK2sqUAlKTtwnf+3kq926zWCc1HuqLFb0PSUCQHFRG+8BWMnJxzPEcnPnSgPVqJdtatyXbwlSoyH2lJCULWe84093hKASTx8NRdxuVhuQaE2LdFqZVxtLTbZaFtqxglKkoBGxI2NcO0+2TbvomfFtaVKlgtutpQohSuBaVkJI+9hJx64qsaQ1hddW6Rfh22cmNqiC2Dl1tJEoDbOCNs8j+ySDyO4Foen6detabW7b5qoKQlKWPdErhASQU7d30IFfDN057vlW/wBgniJLLhfaFplALKySvP2fXJrNrHrXWFzMlEnUMWC/HcLa2HYLZWCOeQSMb5HzFSvv3Vn4thfl7X6qrGjOSuicqsIuzLm/L05IhMwpEK5vR2XA4hDttmKwocskoyefI16oV9tEGI1FjM3RLLSQhCTbJasAchkozVC9/as/FsL8va/VT39qz8Wwvy9r9Vd3epoec+GpdYs7T0SUiVHh3JD6Gi0Fi2TMlJVxEHwb7771wtsrTdreW9Ag3FpxfFlXuuWo+JRUoDKDgFRJIHWqb7+1Z+LYX5e1+qnv3Vn4thfl7X6qbvU0G8Q1Le07pdmSzJat1wS+wpKm3Ba5eQQhSAT4N/CpQ3867xcbAEzUiJcwJy+OTi2S/tDwhOfg22AG3lVJ9+6s/FsL8va/VT37qz8Ww/y9r9VN3qaDeKepclStNKiz4vu+eGLgpSpaE2qWkOlQwonCOoG+K5zLhYJzsdyXFujpjqSptKrbM4QUnKSU8GFEEZGQcGqV791Z+LYX5e1+qnv3Vn4thfl7X6qbvU0G8Q1L2LzZRcFzxGuXtS2gypz3XL3QCSBju8cyf515rfK03bpbsuDBuLL73F3i02yZ4+JZWc5Rv4lKPpk+dU339qz8Wwvy9v8AVT37qz8Wwvy9r9VMiYz4doucObp2FJTJiwrk2+GBH4xbJhJbBKgDlG+5Jyd9zX323TvsEyB7FcvZZqnVSG/dkvDhcyV/czvk8qpfv3Vn4thfl7X6qe/dV/i2H+XtfqpkTGfAuc+Zp24dz7XDua1MpKW1i2zEKSlQwU8SUA4IAyM74Ga5S7npx6KGZUKaYzTKmu7VaZQbS2RhQI7vGMDrWctar11N1KxYrTe4kx10BS3UQ0BLI+8VYzjAwefUDrXt7U9SzZ7rWhLC6uVNfCWpr6MJK1Ef9Pw7DlxK6AbedSaadmVTuro1i2CMm3xUwQBFDKAyBnZGBw89+WOdKWuOqJbYkZwgrZYQ2ojkSABt/KlcOnqrGe0zTsvSl9a1rpkd0kO8UttPwoWTuoj9heSFeROeuRs1dMqMzKjux5LSXWXUFDjaxlK0kYII6jFAYlrK2QNWWhjXdhipeW2QLrBPM8PMkDqBz80kHpvFQEwbhFTJh6LbcZVnhVlhIODjbJFSbyJfZLrTjHev6duBxw4Kso8v40ZP8Sfntw1DoaWnUltGk5y27Fel8TDrDqu7jkpKlDAI24Ukp8+W2KrTqbBOrT2zz+wM/ghr/XH/AL0MFhIJVohoADJJXH2H860M9ltrNu7hN1vQk8O0r25ZPF58Pw49MfWoKxdnFxNzjC+pQuCwtXfYuDrvteNk8TatglRwSMnljrVs+Onx0IZEtfnqVe1wW7vGEq26AdfjqGUuhlpKVfIqxn6V0hMIznIKtDKbltpC1MuttNqCT18WMj5V+hkpSkBKQAAMADpUBrHTEfU9uEZxZYfQtKmpTezjQyOLB9RkY5VNV5X429kUdBW4X92Y/wCws/gVH+qP/ensLP4FR/qj/wB6u907J4KoKharndUTEDKS9LUpDh8lDbGeWRjFVeFpGfdzCZatV1taJe5lyJalBlIGT4QvOTyGcc81VVoPtdCTozT/AHqeD2Fn8DIHzVH/AL1J6a0eNVxkyY9igWmASpJkvsIcccxt9mkbY/eJxtsDVytfZdZYckuS5VwuLSm+DuJj5KM/tYGN6t8i1Q5ERqG40PZWsYYAwgpAwEkdU+noKlOtdWj9FYUbO8vsz9HYpphLHdqk3JTmMd73qAf5cGKhb/oBGmYS5SLTEvMBlGVFMdKZLYHVQ5LHmRg+h6SWj06evOprxZ2oaUG2Bbbb4Pie8XAVjyKOAb75KioYrU+EcOCSRy3qUZOLuisoqSszAG4cRxtLjWiUKQsBSVBUYgjz+Ko69+wxWBFOjwxJlgtxsBolSjgDHASc5IwOtXK6dn01u8XU2qEly3tqDrDRnOsEBSQS2gJ8OxCscuYHrXi0hCt9jtz2v76y6hkJ/wAJhvulxZyMBQKuqunkMn5aJVls8OffoZ40XtceXfqclqZ7JtIcILStU3RHiVsQwkdf4U5+qj5crH2SaJcssNV7u7ZVdpicgOHKmUHffP31c1H6eea/2dWCZrPULus9SpC44d/5VlQyla0nbAP3Ech5q36b7OBispqGK+0pQClKUBD6q0/D1PZnrZPHgX4m3B8TSxyUPUf13HWso0PdZGm7vI0JqxRQw44PZXgcBpwnKVJV0SogFPkrbrtt9UftS0UnVVo7+GlKbtESSwrl3qeZbJ9enkfrQFntUxxwuQ5uBNj47wgYDiTnhcT6HB26EEdMnzXjVlgsoPvO7RWVD/L7ziWfkkZP9Ky2ySW+0jS72mbw6pjUVuQfZnnMhToGxC/PkErHyPPlmzMefbZUqCbUhx2OoiRHdhh3gI89sgeucfzoHwNbvPbdb2VFNmtT8vB/6klYZSR6Dc/zAqHmdt11WpPsVmhMpHPvXVOk/wAuHH9apsCbbHncsEWiUrwniT3sVz0Uk7p/2rnKtMeY/wCzJZbtt0Iyhri/5aV6tK6Z2wM9aE8xJ2aNEtvbhEKEi7WWShfUxHEuD+SimphXbNpQMlaRcVr/APjEbBP1JCf61hTDgiPLjXCJ3jYVhxtQ4XGz1KT0P8wf61JSoDP2LCnW1NvjMGeE8IX/ANt0efTPMdcjkPbkky6aj7aLhKWlGnoaYTQOVOSkhxa/ThBwB9SflVhsPa/b51neTdii33VCSEkIUplZOwUCMkY5kHy2zWKsMBpxbkyO8ppglLiEgjxjkhRHw7/+Djephl1DyA4sRPDsX328Ro/7jTX31+u/+9BKVi4aY/4U01qJ67xdWIfLS0IQlecvtqSA8TtueIhW3Lgq/wArtV0dGwPeinj/ANmO4rH/AOawl+4Wdtau4iLuL5+J+UrgQfk2jGB9a5afskzWF9Zt8COzH4xl1bKDwMIHNZBJ+gzuSBQJ38jfkaht2qYalWyZ/hLYKp8opKAEgZLW+MEjdR6J9VAjNlqldrOskR4/eMact2Nh4cN5546LXjA/ZA+eezWM0S3oXZvolvMdpQRJWg/GsHKgo+Q+JR6nbpg6tpHTkTS9lZtsQcXD4nniN3nDzUf9h0AAodJSFFYhRWY0RpDLDKAhttAwEpGwArvpSgFKUoBSlKAV8IzX2lAZH2saVlWycjWmm8syYyg5LCOhH+bjqMbKHUHPnmP1AyNcafb1lpnijXyGnu7hGZV4lpHy5kDceaTjmBjanEpWhSFpCkqGCFDIIrDr1CmdlGsUXi1tKdsU08CmQeQ5lr5jcoPlkedAUtL0i7w1SrlbHJTIPCZ8RAS4n+IDZXPqPrXSh0MREx5LnttndV9k+2PEwvzTn4VeaDsfXnVq7Q9Ppty2NX6UeWm03HC1Kjko7lxR2+SSeh5HI6gVV1i7zojjxt63VuoHE+y3hTqefjSPi9DgEHrQm42/h5rvLTIbT7W825Kj4QJIO0hvoT+8PM9M53FcrcJkm2yYCIciQy7hxrgbJDbgxvnyIyD9K0DSzdo9gb92oZ71CQHsj7ULxvxZ3FTuSee/zrZDCbSu2ZJ4pR8OyU3S9qk2/wBsuF/LTDLrAbWh1Q8QH3l9OQ/qapqJbEaU6uPGbfbDiu4EjK0tpyceHkTy55qW1HHnQby9KurK5jRcUYy3CS1udgR0wOm2ceVeRstzFIL7b9ymrTlMdgcDbSf3ikf0GAOpqNVpeC3I0QXOb43OKrrdbqpEBLTL6n1BttluI2FFROAEkDIP1rRbnIb7L9KIs9vWlzU9zSFSHmvEWQdhw/L4UjqcmurR9uiaFsDmsr/HQLhISUWyFvlPEDjmScqG+eifmakOy3TMu/XZzW+pftXnnCuIhScAq5d5jyAHCkeQz5Gol0kuRY+yrRA0xazMnozd5icuknJZRzCPn1J6n0Aq+18G1faAUpSgFKUoBSlKAUpSgFR1+s8O/WuRbbi13kd9OD5pPRQ8iDuDUjSgMK03Kc0VfZmiNXJS/ZZ+yFq+AcewcHklWMH9lQz5mq5qbTKtH6iXAlMxHYr2XIkuQpxBWjI8PE3uFDIzt69cVtfaNo5nV1kLKeFFwYyuI6eQPVJ/dOMemx6Vnul5KNY2KRoXU/FHu8LPsD7oytKk5HCfMp5H9pPyzQNX4FDuL0iE+zcIzr7bo2bcLwfQoeQdG6h+6oVeyqSLokR1LTxtNPus5yGyV8J29U8X1RnnmoTT+jnoMt568oBkRHCkREnPjTyJPqMEehB9KtsGL7OhRcPHIdPG85+0rHTyA5AeQrfhqUrXPn4ipFO3mjtkMMymFsSG0uMuDCkK5EVWuz7SwM643K7yCzp21vLLpUeFMlSOiv2kDqORO3nVuhxH7jNbhRMhbm63ANmUDmo+vkOp9ASK7q+c7qy8xNCaS4RbYq/t3dyFqScqWo9UpJzn7yvpnzjJRbSXM94OMrNvkcbfHmdreslTZSVs6et6uENHqnOQj+JeAVeQwPKtxZabZaQ00hKG0JCUpSMBIHICo7TVkh6ds8e1wEENMp3UficV95SvUnepSsRtFKUoBSlKAUpSgFKUoBSlKAUpSgPhrLe1zRzzpTqqwcbVzh4cf7n4lpTycHmpOPqNulanXwjblQGXWy6t63sSbzBQkXmGkNz4qP8AOT0KR16lP/2T6joDocS0WAXlPFKWUt794Vcsf36DJOwqL1laJnZtqlnVGnm/8LkL4X2B8KCo+Js+SVc0nofoDYbpqHTtis6tYWxffv3FBECKogJQ8clw45p3+L5HHxb6aWIdOLiZq2GVSSkRWur2vS1rGm7MsvaguePanmPiaCtkoT1BOcJ+quZ3tvZnoprSVm+3CFXOSAqS4n7vk2k+Q/qcmq32SaSkSJC9Y6i4nZ0tRcihzmArm6R0JGyfJPz21is7d3dmhJJWQpSlcOilKUApSlAKUpQClKUApSlAKUpQClKUB5bnAi3SC9BnMpejPoKFoV1H/vWsZ072UvI1k9Eu7gfs0Ah5HEoH2gLPhSU9Ph8Xnw+R2+0oDbUpCUgJAAAwAOlcqUoBSlKAUpSgFKUoBSlKA//Z"/>
          <p:cNvSpPr>
            <a:spLocks noChangeAspect="1" noChangeArrowheads="1"/>
          </p:cNvSpPr>
          <p:nvPr/>
        </p:nvSpPr>
        <p:spPr bwMode="auto">
          <a:xfrm>
            <a:off x="155575" y="-541338"/>
            <a:ext cx="1438275" cy="1133476"/>
          </a:xfrm>
          <a:prstGeom prst="rect">
            <a:avLst/>
          </a:prstGeom>
          <a:noFill/>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b="0">
              <a:solidFill>
                <a:prstClr val="black"/>
              </a:solidFill>
              <a:latin typeface="News Gothic MT"/>
              <a:cs typeface="+mn-cs"/>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92369" y="369277"/>
            <a:ext cx="8159262" cy="6119447"/>
          </a:xfrm>
          <a:prstGeom prst="rect">
            <a:avLst/>
          </a:prstGeom>
        </p:spPr>
      </p:pic>
    </p:spTree>
    <p:extLst>
      <p:ext uri="{BB962C8B-B14F-4D97-AF65-F5344CB8AC3E}">
        <p14:creationId xmlns:p14="http://schemas.microsoft.com/office/powerpoint/2010/main" xmlns="" val="21174395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Restoration Challenges</a:t>
            </a:r>
            <a:endParaRPr lang="en-US" dirty="0"/>
          </a:p>
        </p:txBody>
      </p:sp>
      <p:sp>
        <p:nvSpPr>
          <p:cNvPr id="3" name="Content Placeholder 2"/>
          <p:cNvSpPr>
            <a:spLocks noGrp="1"/>
          </p:cNvSpPr>
          <p:nvPr>
            <p:ph idx="1"/>
          </p:nvPr>
        </p:nvSpPr>
        <p:spPr>
          <a:xfrm>
            <a:off x="273227" y="1513935"/>
            <a:ext cx="8318680" cy="5059392"/>
          </a:xfrm>
        </p:spPr>
        <p:txBody>
          <a:bodyPr>
            <a:normAutofit/>
          </a:bodyPr>
          <a:lstStyle/>
          <a:p>
            <a:r>
              <a:rPr lang="en-US" b="1" dirty="0" smtClean="0"/>
              <a:t>Physical</a:t>
            </a:r>
          </a:p>
          <a:p>
            <a:pPr lvl="1"/>
            <a:r>
              <a:rPr lang="en-US" dirty="0" smtClean="0"/>
              <a:t>Plant competition</a:t>
            </a:r>
          </a:p>
          <a:p>
            <a:pPr lvl="1"/>
            <a:r>
              <a:rPr lang="en-US" dirty="0" smtClean="0"/>
              <a:t>Animals</a:t>
            </a:r>
          </a:p>
          <a:p>
            <a:pPr lvl="1"/>
            <a:r>
              <a:rPr lang="en-US" dirty="0" smtClean="0"/>
              <a:t>Site conditions, climate</a:t>
            </a:r>
          </a:p>
          <a:p>
            <a:pPr marL="349250" lvl="1" indent="0">
              <a:buNone/>
            </a:pPr>
            <a:endParaRPr lang="en-US" dirty="0" smtClean="0"/>
          </a:p>
        </p:txBody>
      </p:sp>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420347" y="2164565"/>
            <a:ext cx="4171204" cy="3128403"/>
          </a:xfrm>
          <a:prstGeom prst="rect">
            <a:avLst/>
          </a:prstGeom>
        </p:spPr>
      </p:pic>
    </p:spTree>
    <p:extLst>
      <p:ext uri="{BB962C8B-B14F-4D97-AF65-F5344CB8AC3E}">
        <p14:creationId xmlns:p14="http://schemas.microsoft.com/office/powerpoint/2010/main" xmlns="" val="4230323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Restoration Challenges</a:t>
            </a:r>
            <a:endParaRPr lang="en-US" dirty="0"/>
          </a:p>
        </p:txBody>
      </p:sp>
      <p:sp>
        <p:nvSpPr>
          <p:cNvPr id="3" name="Content Placeholder 2"/>
          <p:cNvSpPr>
            <a:spLocks noGrp="1"/>
          </p:cNvSpPr>
          <p:nvPr>
            <p:ph idx="1"/>
          </p:nvPr>
        </p:nvSpPr>
        <p:spPr>
          <a:xfrm>
            <a:off x="273227" y="1513935"/>
            <a:ext cx="8318680" cy="5059392"/>
          </a:xfrm>
        </p:spPr>
        <p:txBody>
          <a:bodyPr>
            <a:normAutofit/>
          </a:bodyPr>
          <a:lstStyle/>
          <a:p>
            <a:r>
              <a:rPr lang="en-US" dirty="0" smtClean="0"/>
              <a:t>Physical</a:t>
            </a:r>
          </a:p>
          <a:p>
            <a:pPr lvl="1"/>
            <a:r>
              <a:rPr lang="en-US" dirty="0" smtClean="0"/>
              <a:t>Plant competition</a:t>
            </a:r>
          </a:p>
          <a:p>
            <a:pPr lvl="1"/>
            <a:r>
              <a:rPr lang="en-US" dirty="0" smtClean="0"/>
              <a:t>Animals</a:t>
            </a:r>
          </a:p>
          <a:p>
            <a:pPr lvl="1"/>
            <a:r>
              <a:rPr lang="en-US" dirty="0" smtClean="0"/>
              <a:t>Site conditions, climate</a:t>
            </a:r>
          </a:p>
          <a:p>
            <a:r>
              <a:rPr lang="en-US" b="1" dirty="0" smtClean="0"/>
              <a:t>Practical</a:t>
            </a:r>
          </a:p>
          <a:p>
            <a:pPr lvl="1"/>
            <a:r>
              <a:rPr lang="en-US" dirty="0" smtClean="0"/>
              <a:t>Can’t set it and forget it</a:t>
            </a:r>
          </a:p>
          <a:p>
            <a:pPr lvl="1"/>
            <a:r>
              <a:rPr lang="en-US" dirty="0" smtClean="0"/>
              <a:t>Every situation is unique</a:t>
            </a:r>
          </a:p>
          <a:p>
            <a:pPr lvl="1"/>
            <a:r>
              <a:rPr lang="en-US" dirty="0" smtClean="0"/>
              <a:t>$$</a:t>
            </a:r>
          </a:p>
          <a:p>
            <a:pPr marL="349250" lvl="1" indent="0">
              <a:buNone/>
            </a:pPr>
            <a:endParaRPr lang="en-US" dirty="0" smtClean="0"/>
          </a:p>
        </p:txBody>
      </p:sp>
      <p:pic>
        <p:nvPicPr>
          <p:cNvPr id="5" name="Picture 4" descr="Hawthorn 3.jpg"/>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a:off x="5702299" y="1513935"/>
            <a:ext cx="1768229" cy="268372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128846" y="4267058"/>
            <a:ext cx="3188676" cy="2391507"/>
          </a:xfrm>
          <a:prstGeom prst="rect">
            <a:avLst/>
          </a:prstGeom>
        </p:spPr>
      </p:pic>
    </p:spTree>
    <p:extLst>
      <p:ext uri="{BB962C8B-B14F-4D97-AF65-F5344CB8AC3E}">
        <p14:creationId xmlns:p14="http://schemas.microsoft.com/office/powerpoint/2010/main" xmlns="" val="25248303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Restoration Challenges</a:t>
            </a:r>
            <a:endParaRPr lang="en-US" dirty="0"/>
          </a:p>
        </p:txBody>
      </p:sp>
      <p:sp>
        <p:nvSpPr>
          <p:cNvPr id="3" name="Content Placeholder 2"/>
          <p:cNvSpPr>
            <a:spLocks noGrp="1"/>
          </p:cNvSpPr>
          <p:nvPr>
            <p:ph idx="1"/>
          </p:nvPr>
        </p:nvSpPr>
        <p:spPr>
          <a:xfrm>
            <a:off x="273227" y="1513935"/>
            <a:ext cx="8318680" cy="5059392"/>
          </a:xfrm>
        </p:spPr>
        <p:txBody>
          <a:bodyPr>
            <a:normAutofit/>
          </a:bodyPr>
          <a:lstStyle/>
          <a:p>
            <a:r>
              <a:rPr lang="en-US" dirty="0" smtClean="0"/>
              <a:t>Physical</a:t>
            </a:r>
          </a:p>
          <a:p>
            <a:pPr lvl="1"/>
            <a:r>
              <a:rPr lang="en-US" dirty="0" smtClean="0"/>
              <a:t>Plant competition</a:t>
            </a:r>
          </a:p>
          <a:p>
            <a:pPr lvl="1"/>
            <a:r>
              <a:rPr lang="en-US" dirty="0" smtClean="0"/>
              <a:t>Animals</a:t>
            </a:r>
          </a:p>
          <a:p>
            <a:pPr lvl="1"/>
            <a:r>
              <a:rPr lang="en-US" dirty="0" smtClean="0"/>
              <a:t>Site conditions, climate</a:t>
            </a:r>
          </a:p>
          <a:p>
            <a:r>
              <a:rPr lang="en-US" dirty="0" smtClean="0"/>
              <a:t>Practical</a:t>
            </a:r>
          </a:p>
          <a:p>
            <a:pPr lvl="1"/>
            <a:r>
              <a:rPr lang="en-US" dirty="0" smtClean="0"/>
              <a:t>Can’t set it and forget it</a:t>
            </a:r>
          </a:p>
          <a:p>
            <a:pPr lvl="1"/>
            <a:r>
              <a:rPr lang="en-US" dirty="0" smtClean="0"/>
              <a:t>Every situation is unique</a:t>
            </a:r>
          </a:p>
          <a:p>
            <a:pPr lvl="1"/>
            <a:r>
              <a:rPr lang="en-US" dirty="0" smtClean="0"/>
              <a:t>$$</a:t>
            </a:r>
            <a:endParaRPr lang="en-US" dirty="0"/>
          </a:p>
          <a:p>
            <a:r>
              <a:rPr lang="en-US" b="1" dirty="0"/>
              <a:t>Conceptual</a:t>
            </a:r>
          </a:p>
          <a:p>
            <a:pPr lvl="1"/>
            <a:r>
              <a:rPr lang="en-US" dirty="0"/>
              <a:t>Restoration…to what?</a:t>
            </a:r>
          </a:p>
          <a:p>
            <a:pPr lvl="1"/>
            <a:r>
              <a:rPr lang="en-US" dirty="0"/>
              <a:t>How to evaluate success</a:t>
            </a:r>
          </a:p>
          <a:p>
            <a:pPr marL="349250" lvl="1" indent="0">
              <a:buNone/>
            </a:pPr>
            <a:endParaRPr lang="en-US" dirty="0" smtClean="0"/>
          </a:p>
        </p:txBody>
      </p:sp>
    </p:spTree>
    <p:extLst>
      <p:ext uri="{BB962C8B-B14F-4D97-AF65-F5344CB8AC3E}">
        <p14:creationId xmlns:p14="http://schemas.microsoft.com/office/powerpoint/2010/main" xmlns="" val="16678609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stretch>
            <a:fillRect/>
          </a:stretch>
        </p:blipFill>
        <p:spPr>
          <a:xfrm>
            <a:off x="0" y="0"/>
            <a:ext cx="9150822" cy="6858000"/>
          </a:xfrm>
          <a:prstGeom prst="rect">
            <a:avLst/>
          </a:prstGeom>
        </p:spPr>
      </p:pic>
    </p:spTree>
    <p:extLst>
      <p:ext uri="{BB962C8B-B14F-4D97-AF65-F5344CB8AC3E}">
        <p14:creationId xmlns:p14="http://schemas.microsoft.com/office/powerpoint/2010/main" xmlns="" val="399003181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Restoration Challenges</a:t>
            </a:r>
            <a:endParaRPr lang="en-US" dirty="0"/>
          </a:p>
        </p:txBody>
      </p:sp>
      <p:sp>
        <p:nvSpPr>
          <p:cNvPr id="3" name="Content Placeholder 2"/>
          <p:cNvSpPr>
            <a:spLocks noGrp="1"/>
          </p:cNvSpPr>
          <p:nvPr>
            <p:ph idx="1"/>
          </p:nvPr>
        </p:nvSpPr>
        <p:spPr>
          <a:xfrm>
            <a:off x="273227" y="1513935"/>
            <a:ext cx="8318680" cy="5059392"/>
          </a:xfrm>
        </p:spPr>
        <p:txBody>
          <a:bodyPr>
            <a:normAutofit/>
          </a:bodyPr>
          <a:lstStyle/>
          <a:p>
            <a:r>
              <a:rPr lang="en-US" dirty="0" smtClean="0"/>
              <a:t>Physical</a:t>
            </a:r>
          </a:p>
          <a:p>
            <a:pPr lvl="1"/>
            <a:r>
              <a:rPr lang="en-US" dirty="0" smtClean="0"/>
              <a:t>Plant competition</a:t>
            </a:r>
          </a:p>
          <a:p>
            <a:pPr lvl="1"/>
            <a:r>
              <a:rPr lang="en-US" dirty="0" smtClean="0"/>
              <a:t>Animals</a:t>
            </a:r>
          </a:p>
          <a:p>
            <a:pPr lvl="1"/>
            <a:r>
              <a:rPr lang="en-US" dirty="0" smtClean="0"/>
              <a:t>Site conditions, climate</a:t>
            </a:r>
          </a:p>
          <a:p>
            <a:r>
              <a:rPr lang="en-US" dirty="0" smtClean="0"/>
              <a:t>Practical</a:t>
            </a:r>
          </a:p>
          <a:p>
            <a:pPr lvl="1"/>
            <a:r>
              <a:rPr lang="en-US" dirty="0" smtClean="0"/>
              <a:t>Can’t set it and forget it</a:t>
            </a:r>
          </a:p>
          <a:p>
            <a:pPr lvl="1"/>
            <a:r>
              <a:rPr lang="en-US" dirty="0" smtClean="0"/>
              <a:t>Every situation is unique</a:t>
            </a:r>
          </a:p>
          <a:p>
            <a:pPr lvl="1"/>
            <a:r>
              <a:rPr lang="en-US" dirty="0" smtClean="0"/>
              <a:t>$$</a:t>
            </a:r>
            <a:endParaRPr lang="en-US" dirty="0"/>
          </a:p>
          <a:p>
            <a:r>
              <a:rPr lang="en-US" b="1" dirty="0"/>
              <a:t>Conceptual</a:t>
            </a:r>
          </a:p>
          <a:p>
            <a:pPr lvl="1"/>
            <a:r>
              <a:rPr lang="en-US" dirty="0"/>
              <a:t>Restoration…to what?</a:t>
            </a:r>
          </a:p>
          <a:p>
            <a:pPr lvl="1"/>
            <a:r>
              <a:rPr lang="en-US" dirty="0"/>
              <a:t>How to evaluate success</a:t>
            </a:r>
          </a:p>
          <a:p>
            <a:pPr marL="349250" lvl="1" indent="0">
              <a:buNone/>
            </a:pPr>
            <a:endParaRPr lang="en-US" dirty="0" smtClean="0"/>
          </a:p>
        </p:txBody>
      </p:sp>
      <p:sp>
        <p:nvSpPr>
          <p:cNvPr id="7" name="TextBox 6"/>
          <p:cNvSpPr txBox="1"/>
          <p:nvPr/>
        </p:nvSpPr>
        <p:spPr>
          <a:xfrm>
            <a:off x="4627360" y="4780494"/>
            <a:ext cx="3964547" cy="600164"/>
          </a:xfrm>
          <a:prstGeom prst="rect">
            <a:avLst/>
          </a:prstGeom>
          <a:noFill/>
        </p:spPr>
        <p:txBody>
          <a:bodyPr wrap="none" rtlCol="0">
            <a:spAutoFit/>
          </a:bodyPr>
          <a:lstStyle/>
          <a:p>
            <a:pPr eaLnBrk="1" fontAlgn="auto" hangingPunct="1">
              <a:spcBef>
                <a:spcPts val="0"/>
              </a:spcBef>
              <a:spcAft>
                <a:spcPts val="0"/>
              </a:spcAft>
            </a:pPr>
            <a:r>
              <a:rPr lang="en-US" sz="1100" b="0" dirty="0" smtClean="0">
                <a:solidFill>
                  <a:prstClr val="black"/>
                </a:solidFill>
                <a:latin typeface="News Gothic MT"/>
                <a:cs typeface="+mn-cs"/>
              </a:rPr>
              <a:t>Fig. 1 </a:t>
            </a:r>
            <a:r>
              <a:rPr lang="en-US" sz="1100" b="0" dirty="0">
                <a:solidFill>
                  <a:prstClr val="black"/>
                </a:solidFill>
                <a:latin typeface="News Gothic MT"/>
                <a:cs typeface="+mn-cs"/>
              </a:rPr>
              <a:t>- Palmer, M. A., Bernhardt, E. S., &amp; Allan, J. D (2005). </a:t>
            </a:r>
            <a:endParaRPr lang="en-US" sz="1100" b="0" dirty="0" smtClean="0">
              <a:solidFill>
                <a:prstClr val="black"/>
              </a:solidFill>
              <a:latin typeface="News Gothic MT"/>
              <a:cs typeface="+mn-cs"/>
            </a:endParaRPr>
          </a:p>
          <a:p>
            <a:pPr eaLnBrk="1" fontAlgn="auto" hangingPunct="1">
              <a:spcBef>
                <a:spcPts val="0"/>
              </a:spcBef>
              <a:spcAft>
                <a:spcPts val="0"/>
              </a:spcAft>
            </a:pPr>
            <a:r>
              <a:rPr lang="en-US" sz="1100" b="0" dirty="0" smtClean="0">
                <a:solidFill>
                  <a:prstClr val="black"/>
                </a:solidFill>
                <a:latin typeface="News Gothic MT"/>
                <a:cs typeface="+mn-cs"/>
              </a:rPr>
              <a:t>Standards for ecologically successful river restoration. </a:t>
            </a:r>
          </a:p>
          <a:p>
            <a:pPr eaLnBrk="1" fontAlgn="auto" hangingPunct="1">
              <a:spcBef>
                <a:spcPts val="0"/>
              </a:spcBef>
              <a:spcAft>
                <a:spcPts val="0"/>
              </a:spcAft>
            </a:pPr>
            <a:r>
              <a:rPr lang="en-US" sz="1100" b="0" dirty="0" smtClean="0">
                <a:solidFill>
                  <a:prstClr val="black"/>
                </a:solidFill>
                <a:latin typeface="News Gothic MT"/>
                <a:cs typeface="+mn-cs"/>
              </a:rPr>
              <a:t>Journal of Applied Ecology, </a:t>
            </a:r>
            <a:r>
              <a:rPr lang="en-US" sz="1100" dirty="0" smtClean="0">
                <a:solidFill>
                  <a:prstClr val="black"/>
                </a:solidFill>
                <a:latin typeface="News Gothic MT"/>
                <a:cs typeface="+mn-cs"/>
              </a:rPr>
              <a:t>42:</a:t>
            </a:r>
            <a:r>
              <a:rPr lang="en-US" sz="1100" b="0" dirty="0" smtClean="0">
                <a:solidFill>
                  <a:prstClr val="black"/>
                </a:solidFill>
                <a:latin typeface="News Gothic MT"/>
                <a:cs typeface="+mn-cs"/>
              </a:rPr>
              <a:t>208-217.</a:t>
            </a:r>
            <a:endParaRPr lang="en-US" sz="1100" b="0" dirty="0">
              <a:solidFill>
                <a:prstClr val="black"/>
              </a:solidFill>
              <a:latin typeface="News Gothic MT"/>
              <a:cs typeface="+mn-cs"/>
            </a:endParaRPr>
          </a:p>
        </p:txBody>
      </p:sp>
      <p:sp>
        <p:nvSpPr>
          <p:cNvPr id="4" name="Oval 3"/>
          <p:cNvSpPr/>
          <p:nvPr/>
        </p:nvSpPr>
        <p:spPr>
          <a:xfrm>
            <a:off x="3968375" y="2860537"/>
            <a:ext cx="3267404" cy="191995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8" name="Oval 7"/>
          <p:cNvSpPr/>
          <p:nvPr/>
        </p:nvSpPr>
        <p:spPr>
          <a:xfrm>
            <a:off x="4983253" y="1605505"/>
            <a:ext cx="3252760" cy="2086806"/>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9" name="Oval 8"/>
          <p:cNvSpPr/>
          <p:nvPr/>
        </p:nvSpPr>
        <p:spPr>
          <a:xfrm>
            <a:off x="5846611" y="2853040"/>
            <a:ext cx="3280163" cy="192745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5" name="TextBox 4"/>
          <p:cNvSpPr txBox="1"/>
          <p:nvPr/>
        </p:nvSpPr>
        <p:spPr>
          <a:xfrm>
            <a:off x="5446437" y="3027495"/>
            <a:ext cx="2359941" cy="307777"/>
          </a:xfrm>
          <a:prstGeom prst="rect">
            <a:avLst/>
          </a:prstGeom>
          <a:noFill/>
        </p:spPr>
        <p:txBody>
          <a:bodyPr wrap="none" rtlCol="0">
            <a:spAutoFit/>
          </a:bodyPr>
          <a:lstStyle/>
          <a:p>
            <a:pPr eaLnBrk="1" fontAlgn="auto" hangingPunct="1">
              <a:spcBef>
                <a:spcPts val="0"/>
              </a:spcBef>
              <a:spcAft>
                <a:spcPts val="0"/>
              </a:spcAft>
            </a:pPr>
            <a:r>
              <a:rPr lang="en-US" sz="1400" u="sng" dirty="0" smtClean="0">
                <a:solidFill>
                  <a:prstClr val="black"/>
                </a:solidFill>
                <a:latin typeface="News Gothic MT"/>
                <a:cs typeface="+mn-cs"/>
              </a:rPr>
              <a:t>Most effective restoration</a:t>
            </a:r>
            <a:endParaRPr lang="en-US" sz="1400" u="sng" dirty="0">
              <a:solidFill>
                <a:prstClr val="black"/>
              </a:solidFill>
              <a:latin typeface="News Gothic MT"/>
              <a:cs typeface="+mn-cs"/>
            </a:endParaRPr>
          </a:p>
        </p:txBody>
      </p:sp>
      <p:sp>
        <p:nvSpPr>
          <p:cNvPr id="10" name="TextBox 9"/>
          <p:cNvSpPr txBox="1"/>
          <p:nvPr/>
        </p:nvSpPr>
        <p:spPr>
          <a:xfrm>
            <a:off x="5649014" y="1947361"/>
            <a:ext cx="1729961" cy="1015663"/>
          </a:xfrm>
          <a:prstGeom prst="rect">
            <a:avLst/>
          </a:prstGeom>
          <a:noFill/>
        </p:spPr>
        <p:txBody>
          <a:bodyPr wrap="none" rtlCol="0">
            <a:spAutoFit/>
          </a:bodyPr>
          <a:lstStyle/>
          <a:p>
            <a:pPr algn="ctr" eaLnBrk="1" fontAlgn="auto" hangingPunct="1">
              <a:spcBef>
                <a:spcPts val="0"/>
              </a:spcBef>
              <a:spcAft>
                <a:spcPts val="0"/>
              </a:spcAft>
            </a:pPr>
            <a:r>
              <a:rPr lang="en-US" sz="1200" u="sng" dirty="0" smtClean="0">
                <a:solidFill>
                  <a:prstClr val="black"/>
                </a:solidFill>
                <a:latin typeface="News Gothic MT"/>
                <a:cs typeface="+mn-cs"/>
              </a:rPr>
              <a:t>Stakeholder Success</a:t>
            </a:r>
          </a:p>
          <a:p>
            <a:pPr algn="ctr" eaLnBrk="1" fontAlgn="auto" hangingPunct="1">
              <a:spcBef>
                <a:spcPts val="0"/>
              </a:spcBef>
              <a:spcAft>
                <a:spcPts val="0"/>
              </a:spcAft>
            </a:pPr>
            <a:r>
              <a:rPr lang="en-US" sz="1200" b="0" dirty="0" smtClean="0">
                <a:solidFill>
                  <a:prstClr val="black"/>
                </a:solidFill>
                <a:latin typeface="News Gothic MT"/>
                <a:cs typeface="+mn-cs"/>
              </a:rPr>
              <a:t>Aesthetics</a:t>
            </a:r>
          </a:p>
          <a:p>
            <a:pPr algn="ctr" eaLnBrk="1" fontAlgn="auto" hangingPunct="1">
              <a:spcBef>
                <a:spcPts val="0"/>
              </a:spcBef>
              <a:spcAft>
                <a:spcPts val="0"/>
              </a:spcAft>
            </a:pPr>
            <a:r>
              <a:rPr lang="en-US" sz="1200" b="0" dirty="0" smtClean="0">
                <a:solidFill>
                  <a:prstClr val="black"/>
                </a:solidFill>
                <a:latin typeface="News Gothic MT"/>
                <a:cs typeface="+mn-cs"/>
              </a:rPr>
              <a:t>Economic benefits</a:t>
            </a:r>
          </a:p>
          <a:p>
            <a:pPr algn="ctr" eaLnBrk="1" fontAlgn="auto" hangingPunct="1">
              <a:spcBef>
                <a:spcPts val="0"/>
              </a:spcBef>
              <a:spcAft>
                <a:spcPts val="0"/>
              </a:spcAft>
            </a:pPr>
            <a:r>
              <a:rPr lang="en-US" sz="1200" b="0" dirty="0" smtClean="0">
                <a:solidFill>
                  <a:prstClr val="black"/>
                </a:solidFill>
                <a:latin typeface="News Gothic MT"/>
                <a:cs typeface="+mn-cs"/>
              </a:rPr>
              <a:t>Recreation</a:t>
            </a:r>
          </a:p>
          <a:p>
            <a:pPr algn="ctr" eaLnBrk="1" fontAlgn="auto" hangingPunct="1">
              <a:spcBef>
                <a:spcPts val="0"/>
              </a:spcBef>
              <a:spcAft>
                <a:spcPts val="0"/>
              </a:spcAft>
            </a:pPr>
            <a:r>
              <a:rPr lang="en-US" sz="1200" b="0" dirty="0" smtClean="0">
                <a:solidFill>
                  <a:prstClr val="black"/>
                </a:solidFill>
                <a:latin typeface="News Gothic MT"/>
                <a:cs typeface="+mn-cs"/>
              </a:rPr>
              <a:t>Education</a:t>
            </a:r>
            <a:endParaRPr lang="en-US" sz="1200" b="0" dirty="0">
              <a:solidFill>
                <a:prstClr val="black"/>
              </a:solidFill>
              <a:latin typeface="News Gothic MT"/>
              <a:cs typeface="+mn-cs"/>
            </a:endParaRPr>
          </a:p>
        </p:txBody>
      </p:sp>
      <p:sp>
        <p:nvSpPr>
          <p:cNvPr id="11" name="TextBox 10"/>
          <p:cNvSpPr txBox="1"/>
          <p:nvPr/>
        </p:nvSpPr>
        <p:spPr>
          <a:xfrm>
            <a:off x="7179407" y="3492909"/>
            <a:ext cx="1879810" cy="830997"/>
          </a:xfrm>
          <a:prstGeom prst="rect">
            <a:avLst/>
          </a:prstGeom>
          <a:noFill/>
        </p:spPr>
        <p:txBody>
          <a:bodyPr wrap="none" rtlCol="0">
            <a:spAutoFit/>
          </a:bodyPr>
          <a:lstStyle/>
          <a:p>
            <a:pPr algn="ctr" eaLnBrk="1" fontAlgn="auto" hangingPunct="1">
              <a:spcBef>
                <a:spcPts val="0"/>
              </a:spcBef>
              <a:spcAft>
                <a:spcPts val="0"/>
              </a:spcAft>
            </a:pPr>
            <a:r>
              <a:rPr lang="en-US" sz="1200" u="sng" dirty="0" smtClean="0">
                <a:solidFill>
                  <a:prstClr val="black"/>
                </a:solidFill>
                <a:latin typeface="News Gothic MT"/>
                <a:cs typeface="+mn-cs"/>
              </a:rPr>
              <a:t>Learning Success</a:t>
            </a:r>
          </a:p>
          <a:p>
            <a:pPr algn="ctr" eaLnBrk="1" fontAlgn="auto" hangingPunct="1">
              <a:spcBef>
                <a:spcPts val="0"/>
              </a:spcBef>
              <a:spcAft>
                <a:spcPts val="0"/>
              </a:spcAft>
            </a:pPr>
            <a:r>
              <a:rPr lang="en-US" sz="1200" b="0" dirty="0" smtClean="0">
                <a:solidFill>
                  <a:prstClr val="black"/>
                </a:solidFill>
                <a:latin typeface="News Gothic MT"/>
                <a:cs typeface="+mn-cs"/>
              </a:rPr>
              <a:t>Scientific contribution</a:t>
            </a:r>
          </a:p>
          <a:p>
            <a:pPr algn="ctr" eaLnBrk="1" fontAlgn="auto" hangingPunct="1">
              <a:spcBef>
                <a:spcPts val="0"/>
              </a:spcBef>
              <a:spcAft>
                <a:spcPts val="0"/>
              </a:spcAft>
            </a:pPr>
            <a:r>
              <a:rPr lang="en-US" sz="1200" b="0" dirty="0" smtClean="0">
                <a:solidFill>
                  <a:prstClr val="black"/>
                </a:solidFill>
                <a:latin typeface="News Gothic MT"/>
                <a:cs typeface="+mn-cs"/>
              </a:rPr>
              <a:t>Management experience</a:t>
            </a:r>
          </a:p>
          <a:p>
            <a:pPr algn="ctr" eaLnBrk="1" fontAlgn="auto" hangingPunct="1">
              <a:spcBef>
                <a:spcPts val="0"/>
              </a:spcBef>
              <a:spcAft>
                <a:spcPts val="0"/>
              </a:spcAft>
            </a:pPr>
            <a:r>
              <a:rPr lang="en-US" sz="1200" b="0" dirty="0" smtClean="0">
                <a:solidFill>
                  <a:prstClr val="black"/>
                </a:solidFill>
                <a:latin typeface="News Gothic MT"/>
                <a:cs typeface="+mn-cs"/>
              </a:rPr>
              <a:t>Improve methods</a:t>
            </a:r>
          </a:p>
        </p:txBody>
      </p:sp>
      <p:sp>
        <p:nvSpPr>
          <p:cNvPr id="12" name="TextBox 11"/>
          <p:cNvSpPr txBox="1"/>
          <p:nvPr/>
        </p:nvSpPr>
        <p:spPr>
          <a:xfrm>
            <a:off x="4468813" y="3405158"/>
            <a:ext cx="1811713" cy="1200329"/>
          </a:xfrm>
          <a:prstGeom prst="rect">
            <a:avLst/>
          </a:prstGeom>
          <a:noFill/>
        </p:spPr>
        <p:txBody>
          <a:bodyPr wrap="none" rtlCol="0">
            <a:spAutoFit/>
          </a:bodyPr>
          <a:lstStyle/>
          <a:p>
            <a:pPr algn="ctr" eaLnBrk="1" fontAlgn="auto" hangingPunct="1">
              <a:spcBef>
                <a:spcPts val="0"/>
              </a:spcBef>
              <a:spcAft>
                <a:spcPts val="0"/>
              </a:spcAft>
            </a:pPr>
            <a:r>
              <a:rPr lang="en-US" sz="1200" u="sng" dirty="0" smtClean="0">
                <a:solidFill>
                  <a:prstClr val="black"/>
                </a:solidFill>
                <a:latin typeface="News Gothic MT"/>
                <a:cs typeface="+mn-cs"/>
              </a:rPr>
              <a:t>Ecological Success</a:t>
            </a:r>
          </a:p>
          <a:p>
            <a:pPr algn="ctr" eaLnBrk="1" fontAlgn="auto" hangingPunct="1">
              <a:spcBef>
                <a:spcPts val="0"/>
              </a:spcBef>
              <a:spcAft>
                <a:spcPts val="0"/>
              </a:spcAft>
            </a:pPr>
            <a:r>
              <a:rPr lang="en-US" sz="1200" b="0" dirty="0" smtClean="0">
                <a:solidFill>
                  <a:prstClr val="black"/>
                </a:solidFill>
                <a:latin typeface="News Gothic MT"/>
                <a:cs typeface="+mn-cs"/>
              </a:rPr>
              <a:t>Guiding image exists</a:t>
            </a:r>
          </a:p>
          <a:p>
            <a:pPr algn="ctr" eaLnBrk="1" fontAlgn="auto" hangingPunct="1">
              <a:spcBef>
                <a:spcPts val="0"/>
              </a:spcBef>
              <a:spcAft>
                <a:spcPts val="0"/>
              </a:spcAft>
            </a:pPr>
            <a:r>
              <a:rPr lang="en-US" sz="1200" b="0" dirty="0" smtClean="0">
                <a:solidFill>
                  <a:prstClr val="black"/>
                </a:solidFill>
                <a:latin typeface="News Gothic MT"/>
                <a:cs typeface="+mn-cs"/>
              </a:rPr>
              <a:t>Ecological improvement</a:t>
            </a:r>
          </a:p>
          <a:p>
            <a:pPr algn="ctr" eaLnBrk="1" fontAlgn="auto" hangingPunct="1">
              <a:spcBef>
                <a:spcPts val="0"/>
              </a:spcBef>
              <a:spcAft>
                <a:spcPts val="0"/>
              </a:spcAft>
            </a:pPr>
            <a:r>
              <a:rPr lang="en-US" sz="1200" b="0" dirty="0" smtClean="0">
                <a:solidFill>
                  <a:prstClr val="black"/>
                </a:solidFill>
                <a:latin typeface="News Gothic MT"/>
                <a:cs typeface="+mn-cs"/>
              </a:rPr>
              <a:t>Self-sustaining</a:t>
            </a:r>
          </a:p>
          <a:p>
            <a:pPr algn="ctr" eaLnBrk="1" fontAlgn="auto" hangingPunct="1">
              <a:spcBef>
                <a:spcPts val="0"/>
              </a:spcBef>
              <a:spcAft>
                <a:spcPts val="0"/>
              </a:spcAft>
            </a:pPr>
            <a:r>
              <a:rPr lang="en-US" sz="1200" b="0" dirty="0" smtClean="0">
                <a:solidFill>
                  <a:prstClr val="black"/>
                </a:solidFill>
                <a:latin typeface="News Gothic MT"/>
                <a:cs typeface="+mn-cs"/>
              </a:rPr>
              <a:t>No lasting harm done</a:t>
            </a:r>
          </a:p>
          <a:p>
            <a:pPr algn="ctr" eaLnBrk="1" fontAlgn="auto" hangingPunct="1">
              <a:spcBef>
                <a:spcPts val="0"/>
              </a:spcBef>
              <a:spcAft>
                <a:spcPts val="0"/>
              </a:spcAft>
            </a:pPr>
            <a:r>
              <a:rPr lang="en-US" sz="1200" b="0" dirty="0" smtClean="0">
                <a:solidFill>
                  <a:prstClr val="black"/>
                </a:solidFill>
                <a:latin typeface="News Gothic MT"/>
                <a:cs typeface="+mn-cs"/>
              </a:rPr>
              <a:t>Assessment completed</a:t>
            </a:r>
          </a:p>
        </p:txBody>
      </p:sp>
    </p:spTree>
    <p:extLst>
      <p:ext uri="{BB962C8B-B14F-4D97-AF65-F5344CB8AC3E}">
        <p14:creationId xmlns:p14="http://schemas.microsoft.com/office/powerpoint/2010/main" xmlns="" val="377868016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7"/>
          <p:cNvSpPr txBox="1">
            <a:spLocks noChangeArrowheads="1"/>
          </p:cNvSpPr>
          <p:nvPr/>
        </p:nvSpPr>
        <p:spPr bwMode="auto">
          <a:xfrm>
            <a:off x="3108325" y="72548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2400" b="0">
              <a:solidFill>
                <a:srgbClr val="FFFF00"/>
              </a:solidFill>
              <a:latin typeface="Times New Roman" panose="02020603050405020304" pitchFamily="18" charset="0"/>
            </a:endParaRPr>
          </a:p>
        </p:txBody>
      </p:sp>
      <p:sp>
        <p:nvSpPr>
          <p:cNvPr id="8195" name="Text Box 8"/>
          <p:cNvSpPr txBox="1">
            <a:spLocks noChangeArrowheads="1"/>
          </p:cNvSpPr>
          <p:nvPr/>
        </p:nvSpPr>
        <p:spPr bwMode="auto">
          <a:xfrm>
            <a:off x="304800" y="609600"/>
            <a:ext cx="8686800" cy="58785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lgn="ctr" eaLnBrk="1" hangingPunct="1">
              <a:spcBef>
                <a:spcPts val="0"/>
              </a:spcBef>
              <a:spcAft>
                <a:spcPts val="2400"/>
              </a:spcAft>
              <a:buClrTx/>
              <a:buSzTx/>
              <a:buFontTx/>
              <a:buNone/>
            </a:pPr>
            <a:r>
              <a:rPr lang="en-US" altLang="en-US" sz="4400" dirty="0" smtClean="0">
                <a:solidFill>
                  <a:srgbClr val="FFFF00"/>
                </a:solidFill>
                <a:effectLst>
                  <a:outerShdw blurRad="38100" dist="38100" dir="2700000" algn="tl">
                    <a:srgbClr val="000000">
                      <a:alpha val="43137"/>
                    </a:srgbClr>
                  </a:outerShdw>
                </a:effectLst>
                <a:latin typeface="Times New Roman" panose="02020603050405020304" pitchFamily="18" charset="0"/>
              </a:rPr>
              <a:t>Contact Information</a:t>
            </a:r>
            <a:endParaRPr lang="en-US" altLang="en-US" sz="4400" b="1" dirty="0" smtClean="0">
              <a:solidFill>
                <a:schemeClr val="accent6">
                  <a:lumMod val="60000"/>
                  <a:lumOff val="40000"/>
                </a:schemeClr>
              </a:solidFill>
              <a:effectLst>
                <a:outerShdw blurRad="38100" dist="38100" dir="2700000" algn="tl">
                  <a:srgbClr val="000000">
                    <a:alpha val="43137"/>
                  </a:srgbClr>
                </a:outerShdw>
              </a:effectLst>
              <a:latin typeface="Times New Roman" panose="02020603050405020304" pitchFamily="18" charset="0"/>
            </a:endParaRPr>
          </a:p>
          <a:p>
            <a:pPr algn="ctr">
              <a:spcBef>
                <a:spcPts val="0"/>
              </a:spcBef>
              <a:buClrTx/>
              <a:buSzTx/>
              <a:buNone/>
            </a:pPr>
            <a:r>
              <a:rPr lang="en-US" altLang="en-US" sz="2400" b="1" dirty="0" smtClean="0">
                <a:solidFill>
                  <a:schemeClr val="bg1"/>
                </a:solidFill>
                <a:effectLst>
                  <a:outerShdw blurRad="38100" dist="38100" dir="2700000" algn="tl">
                    <a:srgbClr val="000000">
                      <a:alpha val="43137"/>
                    </a:srgbClr>
                  </a:outerShdw>
                </a:effectLst>
                <a:latin typeface="+mj-lt"/>
              </a:rPr>
              <a:t>flatheadrivertolake.org</a:t>
            </a:r>
            <a:endParaRPr lang="en-US" altLang="en-US" sz="2400" b="1" dirty="0" smtClean="0">
              <a:solidFill>
                <a:schemeClr val="bg1"/>
              </a:solidFill>
              <a:effectLst>
                <a:outerShdw blurRad="38100" dist="38100" dir="2700000" algn="tl">
                  <a:srgbClr val="000000">
                    <a:alpha val="43137"/>
                  </a:srgbClr>
                </a:outerShdw>
              </a:effectLst>
              <a:latin typeface="+mj-lt"/>
            </a:endParaRPr>
          </a:p>
          <a:p>
            <a:pPr algn="ctr" eaLnBrk="1" hangingPunct="1">
              <a:spcBef>
                <a:spcPts val="0"/>
              </a:spcBef>
              <a:buClrTx/>
              <a:buSzTx/>
              <a:buFontTx/>
              <a:buNone/>
            </a:pPr>
            <a:endParaRPr lang="en-US" altLang="en-US" sz="2400" dirty="0" smtClean="0">
              <a:solidFill>
                <a:schemeClr val="bg1"/>
              </a:solidFill>
              <a:effectLst>
                <a:outerShdw blurRad="38100" dist="38100" dir="2700000" algn="tl">
                  <a:srgbClr val="000000">
                    <a:alpha val="43137"/>
                  </a:srgbClr>
                </a:outerShdw>
              </a:effectLst>
              <a:latin typeface="+mj-lt"/>
            </a:endParaRPr>
          </a:p>
          <a:p>
            <a:pPr algn="ctr" eaLnBrk="1" hangingPunct="1">
              <a:spcBef>
                <a:spcPts val="0"/>
              </a:spcBef>
              <a:buClrTx/>
              <a:buSzTx/>
              <a:buFontTx/>
              <a:buNone/>
            </a:pPr>
            <a:r>
              <a:rPr lang="en-US" altLang="en-US" sz="2400" b="1" dirty="0" smtClean="0">
                <a:solidFill>
                  <a:schemeClr val="bg1"/>
                </a:solidFill>
                <a:effectLst>
                  <a:outerShdw blurRad="38100" dist="38100" dir="2700000" algn="tl">
                    <a:srgbClr val="000000">
                      <a:alpha val="43137"/>
                    </a:srgbClr>
                  </a:outerShdw>
                </a:effectLst>
                <a:latin typeface="+mj-lt"/>
              </a:rPr>
              <a:t>Constanza von der Pahlen, Flathead Lakers</a:t>
            </a:r>
            <a:r>
              <a:rPr lang="en-US" altLang="en-US" sz="2400" dirty="0" smtClean="0">
                <a:solidFill>
                  <a:schemeClr val="bg1"/>
                </a:solidFill>
                <a:effectLst>
                  <a:outerShdw blurRad="38100" dist="38100" dir="2700000" algn="tl">
                    <a:srgbClr val="000000">
                      <a:alpha val="43137"/>
                    </a:srgbClr>
                  </a:outerShdw>
                </a:effectLst>
                <a:latin typeface="+mj-lt"/>
              </a:rPr>
              <a:t> criticallands@flatheadlakers.org; (406) 883-1341</a:t>
            </a:r>
          </a:p>
          <a:p>
            <a:pPr algn="ctr" eaLnBrk="1" hangingPunct="1">
              <a:spcBef>
                <a:spcPts val="0"/>
              </a:spcBef>
              <a:buClrTx/>
              <a:buSzTx/>
              <a:buFontTx/>
              <a:buNone/>
            </a:pPr>
            <a:endParaRPr lang="en-US" altLang="en-US" sz="2400" dirty="0" smtClean="0">
              <a:solidFill>
                <a:schemeClr val="bg1"/>
              </a:solidFill>
              <a:effectLst>
                <a:outerShdw blurRad="38100" dist="38100" dir="2700000" algn="tl">
                  <a:srgbClr val="000000">
                    <a:alpha val="43137"/>
                  </a:srgbClr>
                </a:outerShdw>
              </a:effectLst>
              <a:latin typeface="+mj-lt"/>
            </a:endParaRPr>
          </a:p>
          <a:p>
            <a:pPr algn="ctr" eaLnBrk="1" hangingPunct="1">
              <a:spcBef>
                <a:spcPts val="0"/>
              </a:spcBef>
              <a:buClrTx/>
              <a:buSzTx/>
              <a:buFontTx/>
              <a:buNone/>
            </a:pPr>
            <a:r>
              <a:rPr lang="en-US" altLang="en-US" sz="2400" b="1" dirty="0" smtClean="0">
                <a:solidFill>
                  <a:schemeClr val="bg1"/>
                </a:solidFill>
                <a:effectLst>
                  <a:outerShdw blurRad="38100" dist="38100" dir="2700000" algn="tl">
                    <a:srgbClr val="000000">
                      <a:alpha val="43137"/>
                    </a:srgbClr>
                  </a:outerShdw>
                </a:effectLst>
                <a:latin typeface="+mj-lt"/>
              </a:rPr>
              <a:t>Laura Katzman, Flathead Land Trust</a:t>
            </a:r>
          </a:p>
          <a:p>
            <a:pPr algn="ctr" eaLnBrk="1" hangingPunct="1">
              <a:spcBef>
                <a:spcPts val="0"/>
              </a:spcBef>
              <a:buClrTx/>
              <a:buSzTx/>
              <a:buFontTx/>
              <a:buNone/>
            </a:pPr>
            <a:r>
              <a:rPr lang="en-US" altLang="en-US" sz="2400" dirty="0" smtClean="0">
                <a:solidFill>
                  <a:schemeClr val="bg1"/>
                </a:solidFill>
                <a:effectLst>
                  <a:outerShdw blurRad="38100" dist="38100" dir="2700000" algn="tl">
                    <a:srgbClr val="000000">
                      <a:alpha val="43137"/>
                    </a:srgbClr>
                  </a:outerShdw>
                </a:effectLst>
                <a:latin typeface="+mj-lt"/>
              </a:rPr>
              <a:t>lkatzman@bigsky.net; (406) 752-8293</a:t>
            </a:r>
          </a:p>
          <a:p>
            <a:pPr algn="ctr" eaLnBrk="1" hangingPunct="1">
              <a:spcBef>
                <a:spcPts val="0"/>
              </a:spcBef>
              <a:buClrTx/>
              <a:buSzTx/>
              <a:buFontTx/>
              <a:buNone/>
            </a:pPr>
            <a:endParaRPr lang="en-US" altLang="en-US" sz="2400" dirty="0" smtClean="0">
              <a:solidFill>
                <a:schemeClr val="bg1"/>
              </a:solidFill>
              <a:effectLst>
                <a:outerShdw blurRad="38100" dist="38100" dir="2700000" algn="tl">
                  <a:srgbClr val="000000">
                    <a:alpha val="43137"/>
                  </a:srgbClr>
                </a:outerShdw>
              </a:effectLst>
              <a:latin typeface="+mj-lt"/>
            </a:endParaRPr>
          </a:p>
          <a:p>
            <a:pPr algn="ctr" eaLnBrk="1" hangingPunct="1">
              <a:spcBef>
                <a:spcPts val="0"/>
              </a:spcBef>
              <a:buClrTx/>
              <a:buSzTx/>
              <a:buFontTx/>
              <a:buNone/>
            </a:pPr>
            <a:r>
              <a:rPr lang="en-US" altLang="en-US" sz="2400" b="1" dirty="0" smtClean="0">
                <a:solidFill>
                  <a:schemeClr val="bg1"/>
                </a:solidFill>
                <a:effectLst>
                  <a:outerShdw blurRad="38100" dist="38100" dir="2700000" algn="tl">
                    <a:srgbClr val="000000">
                      <a:alpha val="43137"/>
                    </a:srgbClr>
                  </a:outerShdw>
                </a:effectLst>
                <a:latin typeface="+mj-lt"/>
              </a:rPr>
              <a:t>Kris Tempel, MT Fish, Wildlife and Parks</a:t>
            </a:r>
          </a:p>
          <a:p>
            <a:pPr algn="ctr">
              <a:spcBef>
                <a:spcPts val="0"/>
              </a:spcBef>
              <a:buClrTx/>
              <a:buSzTx/>
              <a:buNone/>
            </a:pPr>
            <a:r>
              <a:rPr lang="en-US" sz="2400" dirty="0" smtClean="0">
                <a:solidFill>
                  <a:schemeClr val="bg1"/>
                </a:solidFill>
                <a:effectLst>
                  <a:outerShdw blurRad="38100" dist="38100" dir="2700000" algn="tl">
                    <a:srgbClr val="000000">
                      <a:alpha val="43137"/>
                    </a:srgbClr>
                  </a:outerShdw>
                </a:effectLst>
                <a:latin typeface="+mj-lt"/>
              </a:rPr>
              <a:t>ktempel@mt.gov; (406</a:t>
            </a:r>
            <a:r>
              <a:rPr lang="en-US" sz="2400" dirty="0">
                <a:solidFill>
                  <a:schemeClr val="bg1"/>
                </a:solidFill>
                <a:effectLst>
                  <a:outerShdw blurRad="38100" dist="38100" dir="2700000" algn="tl">
                    <a:srgbClr val="000000">
                      <a:alpha val="43137"/>
                    </a:srgbClr>
                  </a:outerShdw>
                </a:effectLst>
                <a:latin typeface="+mj-lt"/>
              </a:rPr>
              <a:t>) </a:t>
            </a:r>
            <a:r>
              <a:rPr lang="en-US" sz="2400" dirty="0" smtClean="0">
                <a:solidFill>
                  <a:schemeClr val="bg1"/>
                </a:solidFill>
                <a:effectLst>
                  <a:outerShdw blurRad="38100" dist="38100" dir="2700000" algn="tl">
                    <a:srgbClr val="000000">
                      <a:alpha val="43137"/>
                    </a:srgbClr>
                  </a:outerShdw>
                </a:effectLst>
                <a:latin typeface="+mj-lt"/>
              </a:rPr>
              <a:t>751-4573</a:t>
            </a:r>
          </a:p>
          <a:p>
            <a:pPr algn="ctr">
              <a:spcBef>
                <a:spcPts val="0"/>
              </a:spcBef>
              <a:buClrTx/>
              <a:buSzTx/>
              <a:buNone/>
            </a:pPr>
            <a:endParaRPr lang="en-US" altLang="en-US" sz="2400" dirty="0" smtClean="0">
              <a:solidFill>
                <a:schemeClr val="bg1"/>
              </a:solidFill>
              <a:effectLst>
                <a:outerShdw blurRad="38100" dist="38100" dir="2700000" algn="tl">
                  <a:srgbClr val="000000">
                    <a:alpha val="43137"/>
                  </a:srgbClr>
                </a:outerShdw>
              </a:effectLst>
              <a:latin typeface="+mj-lt"/>
            </a:endParaRPr>
          </a:p>
          <a:p>
            <a:pPr algn="ctr">
              <a:spcBef>
                <a:spcPts val="0"/>
              </a:spcBef>
              <a:buClrTx/>
              <a:buSzTx/>
              <a:buNone/>
            </a:pPr>
            <a:r>
              <a:rPr lang="en-US" altLang="en-US" sz="2400" b="1" dirty="0" smtClean="0">
                <a:solidFill>
                  <a:schemeClr val="bg1"/>
                </a:solidFill>
                <a:effectLst>
                  <a:outerShdw blurRad="38100" dist="38100" dir="2700000" algn="tl">
                    <a:srgbClr val="000000">
                      <a:alpha val="43137"/>
                    </a:srgbClr>
                  </a:outerShdw>
                </a:effectLst>
                <a:latin typeface="+mj-lt"/>
              </a:rPr>
              <a:t>Aaron Clausen, Flathead River Steward</a:t>
            </a:r>
          </a:p>
          <a:p>
            <a:pPr algn="ctr">
              <a:spcBef>
                <a:spcPts val="0"/>
              </a:spcBef>
              <a:buClrTx/>
              <a:buSzTx/>
              <a:buNone/>
            </a:pPr>
            <a:r>
              <a:rPr lang="en-US" altLang="en-US" sz="2400" dirty="0" smtClean="0">
                <a:solidFill>
                  <a:schemeClr val="bg1"/>
                </a:solidFill>
                <a:effectLst>
                  <a:outerShdw blurRad="38100" dist="38100" dir="2700000" algn="tl">
                    <a:srgbClr val="000000">
                      <a:alpha val="43137"/>
                    </a:srgbClr>
                  </a:outerShdw>
                </a:effectLst>
                <a:latin typeface="+mj-lt"/>
              </a:rPr>
              <a:t>riversteward@outlook.com; </a:t>
            </a:r>
            <a:r>
              <a:rPr lang="en-US" sz="2400" dirty="0">
                <a:solidFill>
                  <a:schemeClr val="bg1"/>
                </a:solidFill>
                <a:effectLst>
                  <a:outerShdw blurRad="38100" dist="38100" dir="2700000" algn="tl">
                    <a:srgbClr val="000000">
                      <a:alpha val="43137"/>
                    </a:srgbClr>
                  </a:outerShdw>
                </a:effectLst>
                <a:latin typeface="+mj-lt"/>
              </a:rPr>
              <a:t>(406) </a:t>
            </a:r>
            <a:r>
              <a:rPr lang="en-US" sz="2400" dirty="0" smtClean="0">
                <a:solidFill>
                  <a:schemeClr val="bg1"/>
                </a:solidFill>
                <a:effectLst>
                  <a:outerShdw blurRad="38100" dist="38100" dir="2700000" algn="tl">
                    <a:srgbClr val="000000">
                      <a:alpha val="43137"/>
                    </a:srgbClr>
                  </a:outerShdw>
                </a:effectLst>
                <a:latin typeface="+mj-lt"/>
              </a:rPr>
              <a:t>752-4242</a:t>
            </a:r>
            <a:endParaRPr lang="en-US" altLang="en-US" sz="2400" dirty="0" smtClean="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 xmlns:p14="http://schemas.microsoft.com/office/powerpoint/2010/main" val="401079318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72696"/>
            <a:ext cx="4371725" cy="4367985"/>
          </a:xfrm>
          <a:noFill/>
          <a:ln>
            <a:miter lim="800000"/>
            <a:headEnd/>
            <a:tailEnd/>
          </a:ln>
          <a:effectLst>
            <a:softEdge rad="127000"/>
          </a:effectLst>
        </p:spPr>
        <p:txBody>
          <a:bodyPr rtlCol="0">
            <a:noAutofit/>
          </a:bodyPr>
          <a:lstStyle/>
          <a:p>
            <a:pPr>
              <a:spcBef>
                <a:spcPts val="2400"/>
              </a:spcBef>
              <a:defRPr/>
            </a:pPr>
            <a:r>
              <a:rPr lang="en-US" b="1" dirty="0">
                <a:solidFill>
                  <a:srgbClr val="FFCC99"/>
                </a:solidFill>
              </a:rPr>
              <a:t>Montana has declared water quality in Flathead Lake impaired.</a:t>
            </a:r>
          </a:p>
          <a:p>
            <a:pPr>
              <a:spcBef>
                <a:spcPts val="2400"/>
              </a:spcBef>
              <a:defRPr/>
            </a:pPr>
            <a:r>
              <a:rPr lang="en-US" b="1" dirty="0">
                <a:solidFill>
                  <a:srgbClr val="FFCC99"/>
                </a:solidFill>
              </a:rPr>
              <a:t>Research shows a decline in water quality over the past 30 years. </a:t>
            </a:r>
          </a:p>
          <a:p>
            <a:pPr>
              <a:spcBef>
                <a:spcPts val="2400"/>
              </a:spcBef>
              <a:defRPr/>
            </a:pPr>
            <a:r>
              <a:rPr lang="en-US" b="1" dirty="0">
                <a:solidFill>
                  <a:srgbClr val="FFCC99"/>
                </a:solidFill>
              </a:rPr>
              <a:t>Non-point source pollution -biggest threat to water quality.</a:t>
            </a:r>
          </a:p>
          <a:p>
            <a:pPr>
              <a:spcBef>
                <a:spcPts val="2400"/>
              </a:spcBef>
              <a:defRPr/>
            </a:pPr>
            <a:endParaRPr lang="en-US" sz="2000" b="1" dirty="0">
              <a:solidFill>
                <a:srgbClr val="FFCC99"/>
              </a:solidFill>
            </a:endParaRPr>
          </a:p>
        </p:txBody>
      </p:sp>
      <p:pic>
        <p:nvPicPr>
          <p:cNvPr id="10248" name="Picture 7" descr="Rocks67.tif"/>
          <p:cNvPicPr>
            <a:picLocks noChangeAspect="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5299660" y="1916904"/>
            <a:ext cx="3276508" cy="4123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1026" descr="F:\POLLUTION\LakersSlide_algae.jpg"/>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5293736" y="1916904"/>
            <a:ext cx="3282432" cy="4123777"/>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457200" y="533400"/>
            <a:ext cx="8382000" cy="707886"/>
          </a:xfrm>
          <a:prstGeom prst="rect">
            <a:avLst/>
          </a:prstGeom>
        </p:spPr>
        <p:txBody>
          <a:bodyPr wrap="square">
            <a:spAutoFit/>
          </a:bodyPr>
          <a:lstStyle/>
          <a:p>
            <a:r>
              <a:rPr lang="en-US" sz="4000" dirty="0">
                <a:solidFill>
                  <a:srgbClr val="FFFF00"/>
                </a:solidFill>
              </a:rPr>
              <a:t>Water quality and nutrient pollution</a:t>
            </a:r>
            <a:endParaRPr lang="en-US" sz="4000" dirty="0"/>
          </a:p>
        </p:txBody>
      </p:sp>
    </p:spTree>
    <p:extLst>
      <p:ext uri="{BB962C8B-B14F-4D97-AF65-F5344CB8AC3E}">
        <p14:creationId xmlns="" xmlns:p14="http://schemas.microsoft.com/office/powerpoint/2010/main" val="189854704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3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304800" y="1371600"/>
            <a:ext cx="3813443" cy="4456146"/>
          </a:xfrm>
          <a:prstGeom prst="rect">
            <a:avLst/>
          </a:prstGeom>
          <a:noFill/>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900"/>
              </a:spcAft>
              <a:buNone/>
            </a:pPr>
            <a:r>
              <a:rPr lang="en-US" sz="2800" b="1" dirty="0">
                <a:solidFill>
                  <a:srgbClr val="FFCC99"/>
                </a:solidFill>
                <a:latin typeface="+mj-lt"/>
              </a:rPr>
              <a:t>Flathead Valley above Flathead Lake </a:t>
            </a:r>
            <a:r>
              <a:rPr lang="en-US" sz="2800" b="1" dirty="0">
                <a:solidFill>
                  <a:srgbClr val="FFCC99"/>
                </a:solidFill>
                <a:latin typeface="+mj-lt"/>
                <a:cs typeface="Times New Roman" pitchFamily="18" charset="0"/>
              </a:rPr>
              <a:t>contributes the highest nutrient loads to the </a:t>
            </a:r>
            <a:r>
              <a:rPr lang="en-US" sz="2800" b="1" dirty="0" smtClean="0">
                <a:solidFill>
                  <a:srgbClr val="FFCC99"/>
                </a:solidFill>
                <a:latin typeface="+mj-lt"/>
                <a:cs typeface="Times New Roman" pitchFamily="18" charset="0"/>
              </a:rPr>
              <a:t>lake.</a:t>
            </a:r>
            <a:endParaRPr lang="en-US" sz="2800" b="1" dirty="0">
              <a:solidFill>
                <a:srgbClr val="FFCC99"/>
              </a:solidFill>
              <a:latin typeface="+mj-lt"/>
              <a:cs typeface="Times New Roman" pitchFamily="18" charset="0"/>
            </a:endParaRPr>
          </a:p>
          <a:p>
            <a:pPr marL="0" indent="0">
              <a:spcBef>
                <a:spcPts val="0"/>
              </a:spcBef>
              <a:buNone/>
            </a:pPr>
            <a:endParaRPr lang="en-US" sz="2800" b="1" dirty="0" smtClean="0">
              <a:solidFill>
                <a:srgbClr val="FFCC99"/>
              </a:solidFill>
              <a:latin typeface="+mj-lt"/>
            </a:endParaRPr>
          </a:p>
          <a:p>
            <a:pPr marL="0" indent="0">
              <a:spcAft>
                <a:spcPts val="900"/>
              </a:spcAft>
              <a:buNone/>
            </a:pPr>
            <a:r>
              <a:rPr lang="en-US" sz="2800" b="1" dirty="0" smtClean="0">
                <a:solidFill>
                  <a:srgbClr val="FFCC99"/>
                </a:solidFill>
                <a:latin typeface="+mj-lt"/>
              </a:rPr>
              <a:t>Rapid </a:t>
            </a:r>
            <a:r>
              <a:rPr lang="en-US" sz="2800" b="1" dirty="0">
                <a:solidFill>
                  <a:srgbClr val="FFCC99"/>
                </a:solidFill>
                <a:latin typeface="+mj-lt"/>
              </a:rPr>
              <a:t>growth and development in </a:t>
            </a:r>
            <a:r>
              <a:rPr lang="en-US" sz="2800" b="1" dirty="0" smtClean="0">
                <a:solidFill>
                  <a:srgbClr val="FFCC99"/>
                </a:solidFill>
                <a:latin typeface="+mj-lt"/>
              </a:rPr>
              <a:t>critical areas </a:t>
            </a:r>
            <a:endParaRPr lang="en-US" sz="2800" b="1" dirty="0">
              <a:solidFill>
                <a:srgbClr val="FFCC99"/>
              </a:solidFill>
              <a:latin typeface="+mj-lt"/>
              <a:cs typeface="Times New Roman" pitchFamily="18" charset="0"/>
            </a:endParaRPr>
          </a:p>
        </p:txBody>
      </p:sp>
      <p:pic>
        <p:nvPicPr>
          <p:cNvPr id="10" name="Content Placeholder 3"/>
          <p:cNvPicPr>
            <a:picLocks noChangeAspect="1"/>
          </p:cNvPicPr>
          <p:nvPr/>
        </p:nvPicPr>
        <p:blipFill rotWithShape="1">
          <a:blip r:embed="rId3" cstate="screen">
            <a:extLst>
              <a:ext uri="{28A0092B-C50C-407E-A947-70E740481C1C}">
                <a14:useLocalDpi xmlns="" xmlns:a14="http://schemas.microsoft.com/office/drawing/2010/main"/>
              </a:ext>
            </a:extLst>
          </a:blip>
          <a:srcRect/>
          <a:stretch/>
        </p:blipFill>
        <p:spPr>
          <a:xfrm>
            <a:off x="4205975" y="54499"/>
            <a:ext cx="4938025" cy="6803501"/>
          </a:xfrm>
          <a:prstGeom prst="rect">
            <a:avLst/>
          </a:prstGeom>
        </p:spPr>
      </p:pic>
      <p:sp>
        <p:nvSpPr>
          <p:cNvPr id="11" name="TextBox 10"/>
          <p:cNvSpPr txBox="1"/>
          <p:nvPr/>
        </p:nvSpPr>
        <p:spPr>
          <a:xfrm>
            <a:off x="5597769" y="337432"/>
            <a:ext cx="2851306" cy="400110"/>
          </a:xfrm>
          <a:prstGeom prst="rect">
            <a:avLst/>
          </a:prstGeom>
          <a:noFill/>
        </p:spPr>
        <p:txBody>
          <a:bodyPr wrap="square" rtlCol="0" anchor="t">
            <a:spAutoFit/>
          </a:bodyPr>
          <a:lstStyle/>
          <a:p>
            <a:r>
              <a:rPr lang="en-US" sz="2000" b="1" dirty="0">
                <a:solidFill>
                  <a:srgbClr val="FFFF00"/>
                </a:solidFill>
              </a:rPr>
              <a:t>Housing Density in 1950</a:t>
            </a:r>
          </a:p>
        </p:txBody>
      </p:sp>
      <p:pic>
        <p:nvPicPr>
          <p:cNvPr id="12" name="Content Placeholder 9"/>
          <p:cNvPicPr>
            <a:picLocks noGrp="1" noChangeAspect="1"/>
          </p:cNvPicPr>
          <p:nvPr>
            <p:ph sz="quarter" idx="1"/>
          </p:nvPr>
        </p:nvPicPr>
        <p:blipFill rotWithShape="1">
          <a:blip r:embed="rId4" cstate="screen">
            <a:extLst>
              <a:ext uri="{28A0092B-C50C-407E-A947-70E740481C1C}">
                <a14:useLocalDpi xmlns="" xmlns:a14="http://schemas.microsoft.com/office/drawing/2010/main"/>
              </a:ext>
            </a:extLst>
          </a:blip>
          <a:srcRect/>
          <a:stretch/>
        </p:blipFill>
        <p:spPr>
          <a:xfrm>
            <a:off x="4118243" y="-25758"/>
            <a:ext cx="4907632" cy="6870685"/>
          </a:xfrm>
        </p:spPr>
      </p:pic>
      <p:sp>
        <p:nvSpPr>
          <p:cNvPr id="13" name="TextBox 12"/>
          <p:cNvSpPr txBox="1"/>
          <p:nvPr/>
        </p:nvSpPr>
        <p:spPr>
          <a:xfrm>
            <a:off x="5597777" y="335580"/>
            <a:ext cx="3186143" cy="400110"/>
          </a:xfrm>
          <a:prstGeom prst="rect">
            <a:avLst/>
          </a:prstGeom>
          <a:noFill/>
        </p:spPr>
        <p:txBody>
          <a:bodyPr wrap="square" rtlCol="0" anchor="t">
            <a:spAutoFit/>
          </a:bodyPr>
          <a:lstStyle/>
          <a:p>
            <a:r>
              <a:rPr lang="en-US" sz="2000" b="1" dirty="0">
                <a:solidFill>
                  <a:srgbClr val="FFFF00"/>
                </a:solidFill>
              </a:rPr>
              <a:t>Housing Density in 2010</a:t>
            </a:r>
          </a:p>
        </p:txBody>
      </p:sp>
    </p:spTree>
    <p:extLst>
      <p:ext uri="{BB962C8B-B14F-4D97-AF65-F5344CB8AC3E}">
        <p14:creationId xmlns="" xmlns:p14="http://schemas.microsoft.com/office/powerpoint/2010/main" val="148156052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p:cNvSpPr>
          <p:nvPr>
            <p:ph type="title"/>
          </p:nvPr>
        </p:nvSpPr>
        <p:spPr bwMode="auto">
          <a:xfrm>
            <a:off x="293020" y="909451"/>
            <a:ext cx="8052490" cy="1071749"/>
          </a:xfrm>
          <a:ln w="9525"/>
        </p:spPr>
        <p:txBody>
          <a:bodyPr vert="horz" wrap="square" lIns="68580" tIns="34290" rIns="68580" bIns="34290" numCol="1" rtlCol="0" anchor="ctr" compatLnSpc="1">
            <a:prstTxWarp prst="textNoShape">
              <a:avLst/>
            </a:prstTxWarp>
            <a:noAutofit/>
          </a:bodyPr>
          <a:lstStyle/>
          <a:p>
            <a:pPr algn="l">
              <a:defRPr/>
            </a:pPr>
            <a:r>
              <a:rPr sz="3600" b="1" dirty="0">
                <a:solidFill>
                  <a:srgbClr val="FFFF00"/>
                </a:solidFill>
              </a:rPr>
              <a:t>Grass Roots </a:t>
            </a:r>
            <a:r>
              <a:rPr sz="3600" b="1" dirty="0" smtClean="0">
                <a:solidFill>
                  <a:srgbClr val="FFFF00"/>
                </a:solidFill>
              </a:rPr>
              <a:t>Beginnings</a:t>
            </a:r>
            <a:r>
              <a:rPr lang="en-US" sz="3600" dirty="0" smtClean="0">
                <a:solidFill>
                  <a:schemeClr val="accent6">
                    <a:lumMod val="60000"/>
                    <a:lumOff val="40000"/>
                  </a:schemeClr>
                </a:solidFill>
              </a:rPr>
              <a:t/>
            </a:r>
            <a:br>
              <a:rPr lang="en-US" sz="3600" dirty="0" smtClean="0">
                <a:solidFill>
                  <a:schemeClr val="accent6">
                    <a:lumMod val="60000"/>
                    <a:lumOff val="40000"/>
                  </a:schemeClr>
                </a:solidFill>
              </a:rPr>
            </a:br>
            <a:r>
              <a:rPr lang="en-US" sz="1200" dirty="0" smtClean="0">
                <a:solidFill>
                  <a:schemeClr val="accent6">
                    <a:lumMod val="60000"/>
                    <a:lumOff val="40000"/>
                  </a:schemeClr>
                </a:solidFill>
              </a:rPr>
              <a:t/>
            </a:r>
            <a:br>
              <a:rPr lang="en-US" sz="1200" dirty="0" smtClean="0">
                <a:solidFill>
                  <a:schemeClr val="accent6">
                    <a:lumMod val="60000"/>
                    <a:lumOff val="40000"/>
                  </a:schemeClr>
                </a:solidFill>
              </a:rPr>
            </a:br>
            <a:r>
              <a:rPr lang="en-US" altLang="en-US" sz="2400" b="1" dirty="0" smtClean="0">
                <a:solidFill>
                  <a:srgbClr val="FFCC99"/>
                </a:solidFill>
              </a:rPr>
              <a:t>Flathead </a:t>
            </a:r>
            <a:r>
              <a:rPr lang="en-US" altLang="en-US" sz="2400" b="1" dirty="0">
                <a:solidFill>
                  <a:srgbClr val="FFCC99"/>
                </a:solidFill>
              </a:rPr>
              <a:t>Lakers’ Critical Lands </a:t>
            </a:r>
            <a:r>
              <a:rPr lang="en-US" altLang="en-US" sz="2400" b="1" dirty="0" smtClean="0">
                <a:solidFill>
                  <a:srgbClr val="FFCC99"/>
                </a:solidFill>
              </a:rPr>
              <a:t>Project (1999)</a:t>
            </a:r>
            <a:r>
              <a:rPr lang="en-US" altLang="en-US" sz="3600" b="1" dirty="0">
                <a:solidFill>
                  <a:srgbClr val="FFCC99"/>
                </a:solidFill>
              </a:rPr>
              <a:t/>
            </a:r>
            <a:br>
              <a:rPr lang="en-US" altLang="en-US" sz="3600" b="1" dirty="0">
                <a:solidFill>
                  <a:srgbClr val="FFCC99"/>
                </a:solidFill>
              </a:rPr>
            </a:br>
            <a:endParaRPr sz="3600" b="1" dirty="0">
              <a:solidFill>
                <a:srgbClr val="FFCC99"/>
              </a:solidFill>
            </a:endParaRPr>
          </a:p>
        </p:txBody>
      </p:sp>
      <p:sp>
        <p:nvSpPr>
          <p:cNvPr id="16387" name="Rectangle 3"/>
          <p:cNvSpPr>
            <a:spLocks noGrp="1"/>
          </p:cNvSpPr>
          <p:nvPr>
            <p:ph type="body" idx="1"/>
          </p:nvPr>
        </p:nvSpPr>
        <p:spPr>
          <a:xfrm>
            <a:off x="293018" y="2060203"/>
            <a:ext cx="6564982" cy="4873997"/>
          </a:xfrm>
        </p:spPr>
        <p:txBody>
          <a:bodyPr>
            <a:noAutofit/>
          </a:bodyPr>
          <a:lstStyle/>
          <a:p>
            <a:pPr marL="0" indent="0">
              <a:spcBef>
                <a:spcPts val="1800"/>
              </a:spcBef>
              <a:buClr>
                <a:srgbClr val="FFC000"/>
              </a:buClr>
              <a:buNone/>
            </a:pPr>
            <a:r>
              <a:rPr lang="en-US" altLang="en-US" b="1" dirty="0" smtClean="0">
                <a:solidFill>
                  <a:srgbClr val="FFCC99"/>
                </a:solidFill>
                <a:latin typeface="+mj-lt"/>
              </a:rPr>
              <a:t>Critical </a:t>
            </a:r>
            <a:r>
              <a:rPr lang="en-US" altLang="en-US" b="1" dirty="0">
                <a:solidFill>
                  <a:srgbClr val="FFCC99"/>
                </a:solidFill>
                <a:latin typeface="+mj-lt"/>
              </a:rPr>
              <a:t>Lands workshops: </a:t>
            </a:r>
          </a:p>
          <a:p>
            <a:pPr marL="685783" lvl="1" indent="-385754">
              <a:spcBef>
                <a:spcPts val="1800"/>
              </a:spcBef>
              <a:buClr>
                <a:srgbClr val="FFC000"/>
              </a:buClr>
              <a:buFont typeface="+mj-lt"/>
              <a:buAutoNum type="arabicParenR"/>
            </a:pPr>
            <a:r>
              <a:rPr lang="en-US" altLang="en-US" sz="2400" b="1" dirty="0" smtClean="0">
                <a:solidFill>
                  <a:srgbClr val="FFCC99"/>
                </a:solidFill>
                <a:latin typeface="+mj-lt"/>
              </a:rPr>
              <a:t>agreed on criteria to identify priority areas </a:t>
            </a:r>
          </a:p>
          <a:p>
            <a:pPr marL="300029" lvl="1" indent="0">
              <a:spcBef>
                <a:spcPts val="1800"/>
              </a:spcBef>
              <a:buClr>
                <a:srgbClr val="FFC000"/>
              </a:buClr>
              <a:buNone/>
            </a:pPr>
            <a:r>
              <a:rPr lang="en-US" altLang="en-US" sz="2400" dirty="0" smtClean="0">
                <a:solidFill>
                  <a:srgbClr val="FFCC99"/>
                </a:solidFill>
                <a:latin typeface="+mj-lt"/>
              </a:rPr>
              <a:t>(</a:t>
            </a:r>
            <a:r>
              <a:rPr lang="en-US" altLang="en-US" sz="2400" dirty="0">
                <a:solidFill>
                  <a:srgbClr val="FFCC99"/>
                </a:solidFill>
                <a:latin typeface="+mj-lt"/>
              </a:rPr>
              <a:t>Ecological function, </a:t>
            </a:r>
            <a:r>
              <a:rPr lang="en-US" sz="2400" dirty="0">
                <a:solidFill>
                  <a:srgbClr val="FFCC99"/>
                </a:solidFill>
                <a:latin typeface="+mj-lt"/>
              </a:rPr>
              <a:t>Cultural, recreational and aesthetic values, Urgency of existing &amp; potential threats Ecological defensibility &amp; durability, Feasibility)</a:t>
            </a:r>
          </a:p>
          <a:p>
            <a:pPr marL="757229" lvl="1" indent="-457200">
              <a:spcBef>
                <a:spcPts val="1800"/>
              </a:spcBef>
              <a:buClr>
                <a:srgbClr val="FFC000"/>
              </a:buClr>
              <a:buFont typeface="+mj-lt"/>
              <a:buAutoNum type="arabicParenR" startAt="2"/>
            </a:pPr>
            <a:r>
              <a:rPr lang="en-US" altLang="en-US" sz="2400" b="1" dirty="0" smtClean="0">
                <a:solidFill>
                  <a:srgbClr val="FFCC99"/>
                </a:solidFill>
                <a:latin typeface="+mj-lt"/>
              </a:rPr>
              <a:t>focus area</a:t>
            </a:r>
          </a:p>
          <a:p>
            <a:pPr marL="300029" lvl="1" indent="0">
              <a:spcBef>
                <a:spcPts val="1800"/>
              </a:spcBef>
              <a:buClr>
                <a:srgbClr val="FFC000"/>
              </a:buClr>
              <a:buNone/>
            </a:pPr>
            <a:r>
              <a:rPr lang="en-US" altLang="en-US" sz="2400" b="1" dirty="0" smtClean="0">
                <a:solidFill>
                  <a:srgbClr val="FFCC99"/>
                </a:solidFill>
              </a:rPr>
              <a:t>Critical Lands Status Reports (2002, 2004)</a:t>
            </a:r>
          </a:p>
        </p:txBody>
      </p:sp>
      <p:pic>
        <p:nvPicPr>
          <p:cNvPr id="27" name="Content Placeholder 4" descr="2007outreachmaterials (3).JPG"/>
          <p:cNvPicPr>
            <a:picLocks noChangeAspect="1"/>
          </p:cNvPicPr>
          <p:nvPr/>
        </p:nvPicPr>
        <p:blipFill>
          <a:blip r:embed="rId3" cstate="screen">
            <a:lum bright="6000"/>
            <a:extLst>
              <a:ext uri="{28A0092B-C50C-407E-A947-70E740481C1C}">
                <a14:useLocalDpi xmlns="" xmlns:a14="http://schemas.microsoft.com/office/drawing/2010/main"/>
              </a:ext>
            </a:extLst>
          </a:blip>
          <a:stretch>
            <a:fillRect/>
          </a:stretch>
        </p:blipFill>
        <p:spPr>
          <a:xfrm>
            <a:off x="6629400" y="647163"/>
            <a:ext cx="2421955" cy="3122856"/>
          </a:xfrm>
          <a:prstGeom prst="rect">
            <a:avLst/>
          </a:prstGeom>
        </p:spPr>
      </p:pic>
    </p:spTree>
    <p:extLst>
      <p:ext uri="{BB962C8B-B14F-4D97-AF65-F5344CB8AC3E}">
        <p14:creationId xmlns="" xmlns:p14="http://schemas.microsoft.com/office/powerpoint/2010/main" val="71607578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screen">
            <a:extLst>
              <a:ext uri="{28A0092B-C50C-407E-A947-70E740481C1C}">
                <a14:useLocalDpi xmlns="" xmlns:a14="http://schemas.microsoft.com/office/drawing/2010/main"/>
              </a:ext>
            </a:extLst>
          </a:blip>
          <a:srcRect/>
          <a:stretch/>
        </p:blipFill>
        <p:spPr>
          <a:xfrm>
            <a:off x="3876541" y="73139"/>
            <a:ext cx="5267459" cy="6784861"/>
          </a:xfrm>
          <a:prstGeom prst="rect">
            <a:avLst/>
          </a:prstGeom>
        </p:spPr>
      </p:pic>
      <p:pic>
        <p:nvPicPr>
          <p:cNvPr id="14338" name="Picture 2" descr="FlatheadValleyMapB"/>
          <p:cNvPicPr>
            <a:picLocks noChangeAspect="1" noChangeArrowheads="1"/>
          </p:cNvPicPr>
          <p:nvPr/>
        </p:nvPicPr>
        <p:blipFill rotWithShape="1">
          <a:blip r:embed="rId4" cstate="screen">
            <a:extLst>
              <a:ext uri="{28A0092B-C50C-407E-A947-70E740481C1C}">
                <a14:useLocalDpi xmlns="" xmlns:a14="http://schemas.microsoft.com/office/drawing/2010/main"/>
              </a:ext>
            </a:extLst>
          </a:blip>
          <a:srcRect/>
          <a:stretch/>
        </p:blipFill>
        <p:spPr bwMode="auto">
          <a:xfrm>
            <a:off x="3876541" y="-1792083"/>
            <a:ext cx="5422261" cy="8650083"/>
          </a:xfrm>
          <a:prstGeom prst="rect">
            <a:avLst/>
          </a:prstGeom>
          <a:noFill/>
          <a:ln w="9525">
            <a:noFill/>
            <a:miter lim="800000"/>
            <a:headEnd/>
            <a:tailEnd/>
          </a:ln>
        </p:spPr>
      </p:pic>
      <p:sp>
        <p:nvSpPr>
          <p:cNvPr id="70659" name="Text Box 3"/>
          <p:cNvSpPr txBox="1">
            <a:spLocks noChangeArrowheads="1"/>
          </p:cNvSpPr>
          <p:nvPr/>
        </p:nvSpPr>
        <p:spPr bwMode="auto">
          <a:xfrm>
            <a:off x="162059" y="370666"/>
            <a:ext cx="4043965" cy="1446550"/>
          </a:xfrm>
          <a:prstGeom prst="rect">
            <a:avLst/>
          </a:prstGeom>
          <a:noFill/>
          <a:ln w="9525">
            <a:noFill/>
            <a:miter lim="800000"/>
            <a:headEnd/>
            <a:tailEnd/>
          </a:ln>
          <a:effectLst/>
        </p:spPr>
        <p:txBody>
          <a:bodyPr wrap="square">
            <a:spAutoFit/>
          </a:bodyPr>
          <a:lstStyle/>
          <a:p>
            <a:pPr>
              <a:defRPr/>
            </a:pPr>
            <a:r>
              <a:rPr lang="en-US" sz="3200" b="1" dirty="0">
                <a:solidFill>
                  <a:srgbClr val="FFFF00"/>
                </a:solidFill>
                <a:latin typeface="+mj-lt"/>
              </a:rPr>
              <a:t>Critical Lands Identification</a:t>
            </a:r>
          </a:p>
          <a:p>
            <a:pPr algn="ctr">
              <a:defRPr/>
            </a:pPr>
            <a:r>
              <a:rPr lang="en-US" sz="2400" dirty="0">
                <a:solidFill>
                  <a:srgbClr val="FFCC99"/>
                </a:solidFill>
                <a:latin typeface="+mj-lt"/>
              </a:rPr>
              <a:t>Status Report (2002)</a:t>
            </a:r>
            <a:endParaRPr lang="en-US" sz="3600" dirty="0">
              <a:solidFill>
                <a:srgbClr val="FFCC99"/>
              </a:solidFill>
              <a:latin typeface="+mj-lt"/>
            </a:endParaRPr>
          </a:p>
        </p:txBody>
      </p:sp>
      <p:sp>
        <p:nvSpPr>
          <p:cNvPr id="5" name="Slide Number Placeholder 4"/>
          <p:cNvSpPr>
            <a:spLocks noGrp="1"/>
          </p:cNvSpPr>
          <p:nvPr>
            <p:ph type="sldNum" sz="quarter" idx="12"/>
          </p:nvPr>
        </p:nvSpPr>
        <p:spPr/>
        <p:txBody>
          <a:bodyPr/>
          <a:lstStyle/>
          <a:p>
            <a:fld id="{35D85036-9590-4702-BE99-F48E641E426E}" type="slidenum">
              <a:rPr lang="en-US" smtClean="0">
                <a:effectLst>
                  <a:outerShdw blurRad="38100" dist="38100" dir="2700000" algn="tl">
                    <a:srgbClr val="000000">
                      <a:alpha val="43137"/>
                    </a:srgbClr>
                  </a:outerShdw>
                </a:effectLst>
              </a:rPr>
              <a:pPr/>
              <a:t>8</a:t>
            </a:fld>
            <a:endParaRPr lang="en-US" dirty="0">
              <a:effectLst>
                <a:outerShdw blurRad="38100" dist="38100" dir="2700000" algn="tl">
                  <a:srgbClr val="000000">
                    <a:alpha val="43137"/>
                  </a:srgbClr>
                </a:outerShdw>
              </a:effectLst>
            </a:endParaRPr>
          </a:p>
        </p:txBody>
      </p:sp>
      <p:pic>
        <p:nvPicPr>
          <p:cNvPr id="13" name="Picture 12"/>
          <p:cNvPicPr>
            <a:picLocks noChangeAspect="1"/>
          </p:cNvPicPr>
          <p:nvPr/>
        </p:nvPicPr>
        <p:blipFill rotWithShape="1">
          <a:blip r:embed="rId5" cstate="screen">
            <a:extLst>
              <a:ext uri="{28A0092B-C50C-407E-A947-70E740481C1C}">
                <a14:useLocalDpi xmlns="" xmlns:a14="http://schemas.microsoft.com/office/drawing/2010/main"/>
              </a:ext>
            </a:extLst>
          </a:blip>
          <a:srcRect/>
          <a:stretch/>
        </p:blipFill>
        <p:spPr>
          <a:xfrm>
            <a:off x="4072560" y="4643079"/>
            <a:ext cx="1619518" cy="1601720"/>
          </a:xfrm>
          <a:prstGeom prst="rect">
            <a:avLst/>
          </a:prstGeom>
        </p:spPr>
      </p:pic>
      <p:grpSp>
        <p:nvGrpSpPr>
          <p:cNvPr id="18" name="Group 17"/>
          <p:cNvGrpSpPr/>
          <p:nvPr/>
        </p:nvGrpSpPr>
        <p:grpSpPr>
          <a:xfrm>
            <a:off x="0" y="2057400"/>
            <a:ext cx="3844088" cy="4662815"/>
            <a:chOff x="0" y="2109710"/>
            <a:chExt cx="3844088" cy="4662815"/>
          </a:xfrm>
        </p:grpSpPr>
        <p:sp>
          <p:nvSpPr>
            <p:cNvPr id="14340" name="Text Box 4"/>
            <p:cNvSpPr txBox="1">
              <a:spLocks noChangeArrowheads="1"/>
            </p:cNvSpPr>
            <p:nvPr/>
          </p:nvSpPr>
          <p:spPr bwMode="auto">
            <a:xfrm>
              <a:off x="0" y="2109710"/>
              <a:ext cx="3844088" cy="4662815"/>
            </a:xfrm>
            <a:prstGeom prst="rect">
              <a:avLst/>
            </a:prstGeom>
            <a:noFill/>
            <a:ln w="9525">
              <a:noFill/>
              <a:miter lim="800000"/>
              <a:headEnd/>
              <a:tailEnd/>
            </a:ln>
          </p:spPr>
          <p:txBody>
            <a:bodyPr wrap="square">
              <a:spAutoFit/>
            </a:bodyPr>
            <a:lstStyle/>
            <a:p>
              <a:pPr marL="385754" indent="-216689">
                <a:spcAft>
                  <a:spcPts val="1800"/>
                </a:spcAft>
                <a:buClr>
                  <a:srgbClr val="FFC000"/>
                </a:buClr>
                <a:buSzPct val="100000"/>
                <a:buFont typeface="Arial" pitchFamily="34" charset="0"/>
                <a:buChar char="•"/>
              </a:pPr>
              <a:r>
                <a:rPr lang="en-US" sz="2200" b="1" dirty="0">
                  <a:solidFill>
                    <a:srgbClr val="FFCC99"/>
                  </a:solidFill>
                  <a:latin typeface="+mj-lt"/>
                </a:rPr>
                <a:t>Wetlands and sloughs</a:t>
              </a:r>
            </a:p>
            <a:p>
              <a:pPr marL="385754" indent="-216689">
                <a:spcAft>
                  <a:spcPts val="1800"/>
                </a:spcAft>
                <a:buClr>
                  <a:srgbClr val="FFC000"/>
                </a:buClr>
                <a:buSzPct val="100000"/>
                <a:buFont typeface="Arial" pitchFamily="34" charset="0"/>
                <a:buChar char="•"/>
              </a:pPr>
              <a:r>
                <a:rPr lang="en-US" sz="2200" b="1" dirty="0">
                  <a:solidFill>
                    <a:srgbClr val="FFCC99"/>
                  </a:solidFill>
                  <a:latin typeface="+mj-lt"/>
                </a:rPr>
                <a:t>Riparian </a:t>
              </a:r>
              <a:r>
                <a:rPr lang="en-US" sz="2200" b="1" dirty="0" smtClean="0">
                  <a:solidFill>
                    <a:srgbClr val="FFCC99"/>
                  </a:solidFill>
                  <a:latin typeface="+mj-lt"/>
                </a:rPr>
                <a:t>areas, mature cottonwood forests</a:t>
              </a:r>
              <a:endParaRPr lang="en-US" sz="2200" b="1" dirty="0">
                <a:solidFill>
                  <a:srgbClr val="FFCC99"/>
                </a:solidFill>
                <a:latin typeface="+mj-lt"/>
              </a:endParaRPr>
            </a:p>
            <a:p>
              <a:pPr marL="385754" indent="-216689">
                <a:spcAft>
                  <a:spcPts val="1800"/>
                </a:spcAft>
                <a:buClr>
                  <a:srgbClr val="FFC000"/>
                </a:buClr>
                <a:buSzPct val="100000"/>
                <a:buFont typeface="Arial" pitchFamily="34" charset="0"/>
                <a:buChar char="•"/>
              </a:pPr>
              <a:r>
                <a:rPr lang="en-US" sz="2200" b="1" dirty="0">
                  <a:solidFill>
                    <a:srgbClr val="FFCC99"/>
                  </a:solidFill>
                  <a:latin typeface="+mj-lt"/>
                </a:rPr>
                <a:t>Bird hot </a:t>
              </a:r>
              <a:r>
                <a:rPr lang="en-US" sz="2200" b="1" dirty="0" smtClean="0">
                  <a:solidFill>
                    <a:srgbClr val="FFCC99"/>
                  </a:solidFill>
                  <a:latin typeface="+mj-lt"/>
                </a:rPr>
                <a:t>spots  </a:t>
              </a:r>
              <a:r>
                <a:rPr lang="en-US" sz="2200" dirty="0" smtClean="0">
                  <a:solidFill>
                    <a:srgbClr val="FFFF00"/>
                  </a:solidFill>
                  <a:sym typeface="Symbol" panose="05050102010706020507" pitchFamily="18" charset="2"/>
                </a:rPr>
                <a:t></a:t>
              </a:r>
              <a:endParaRPr lang="en-US" sz="2200" dirty="0">
                <a:solidFill>
                  <a:srgbClr val="FFFF00"/>
                </a:solidFill>
                <a:latin typeface="+mj-lt"/>
              </a:endParaRPr>
            </a:p>
            <a:p>
              <a:pPr marL="385754" indent="-216689">
                <a:spcAft>
                  <a:spcPts val="1800"/>
                </a:spcAft>
                <a:buClr>
                  <a:srgbClr val="FFC000"/>
                </a:buClr>
                <a:buSzPct val="100000"/>
                <a:buFont typeface="Arial" pitchFamily="34" charset="0"/>
                <a:buChar char="•"/>
              </a:pPr>
              <a:r>
                <a:rPr lang="en-US" sz="2200" b="1" dirty="0" smtClean="0">
                  <a:solidFill>
                    <a:srgbClr val="FFCC99"/>
                  </a:solidFill>
                  <a:latin typeface="+mj-lt"/>
                </a:rPr>
                <a:t>Bull trout over-wintering sites</a:t>
              </a:r>
            </a:p>
            <a:p>
              <a:pPr marL="385754" indent="-216689">
                <a:spcAft>
                  <a:spcPts val="1800"/>
                </a:spcAft>
                <a:buClr>
                  <a:srgbClr val="FFC000"/>
                </a:buClr>
                <a:buSzPct val="100000"/>
                <a:buFont typeface="Arial" pitchFamily="34" charset="0"/>
                <a:buChar char="•"/>
              </a:pPr>
              <a:r>
                <a:rPr lang="en-US" sz="2200" dirty="0" smtClean="0">
                  <a:solidFill>
                    <a:srgbClr val="FFCC99"/>
                  </a:solidFill>
                  <a:latin typeface="+mj-lt"/>
                </a:rPr>
                <a:t>Wildlife: waterfowl, osprey &amp; bald eagle nests</a:t>
              </a:r>
            </a:p>
            <a:p>
              <a:pPr marL="385754" indent="-216689">
                <a:spcAft>
                  <a:spcPts val="1800"/>
                </a:spcAft>
                <a:buClr>
                  <a:srgbClr val="FFC000"/>
                </a:buClr>
                <a:buSzPct val="100000"/>
                <a:buFont typeface="Arial" pitchFamily="34" charset="0"/>
                <a:buChar char="•"/>
              </a:pPr>
              <a:r>
                <a:rPr lang="en-US" sz="2200" b="1" dirty="0" smtClean="0">
                  <a:solidFill>
                    <a:srgbClr val="FFCC99"/>
                  </a:solidFill>
                  <a:latin typeface="+mj-lt"/>
                </a:rPr>
                <a:t>Stormwater</a:t>
              </a:r>
              <a:r>
                <a:rPr lang="en-US" sz="2400" b="1" dirty="0" smtClean="0">
                  <a:solidFill>
                    <a:srgbClr val="FFCC99"/>
                  </a:solidFill>
                  <a:latin typeface="+mj-lt"/>
                </a:rPr>
                <a:t>  </a:t>
              </a:r>
              <a:r>
                <a:rPr lang="en-US" sz="2400" dirty="0" smtClean="0">
                  <a:solidFill>
                    <a:srgbClr val="FF0000"/>
                  </a:solidFill>
                  <a:latin typeface="+mj-lt"/>
                </a:rPr>
                <a:t>S</a:t>
              </a:r>
              <a:endParaRPr lang="en-US" sz="2400" dirty="0">
                <a:solidFill>
                  <a:srgbClr val="FF0000"/>
                </a:solidFill>
                <a:latin typeface="+mj-lt"/>
              </a:endParaRPr>
            </a:p>
          </p:txBody>
        </p:sp>
        <p:sp>
          <p:nvSpPr>
            <p:cNvPr id="11" name="5-Point Star 10"/>
            <p:cNvSpPr/>
            <p:nvPr/>
          </p:nvSpPr>
          <p:spPr>
            <a:xfrm>
              <a:off x="2702256" y="4403554"/>
              <a:ext cx="408903" cy="383850"/>
            </a:xfrm>
            <a:prstGeom prst="star5">
              <a:avLst/>
            </a:prstGeom>
            <a:noFill/>
            <a:ln w="381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p:cNvSpPr/>
            <p:nvPr/>
          </p:nvSpPr>
          <p:spPr>
            <a:xfrm>
              <a:off x="2611184" y="5742967"/>
              <a:ext cx="354169" cy="365125"/>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318542" y="3098518"/>
              <a:ext cx="322533" cy="244899"/>
            </a:xfrm>
            <a:prstGeom prst="rect">
              <a:avLst/>
            </a:prstGeom>
            <a:solidFill>
              <a:srgbClr val="0A9811"/>
            </a:solidFill>
            <a:ln>
              <a:solidFill>
                <a:srgbClr val="0A98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a:off x="3289556" y="3367214"/>
              <a:ext cx="380506" cy="274134"/>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Explosion 1 15"/>
            <p:cNvSpPr/>
            <p:nvPr/>
          </p:nvSpPr>
          <p:spPr>
            <a:xfrm>
              <a:off x="2004112" y="5684734"/>
              <a:ext cx="411053" cy="481593"/>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 xmlns:p14="http://schemas.microsoft.com/office/powerpoint/2010/main" val="116836630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Prime_AG_SOILS_2_March_2011_SMALL.jpg"/>
          <p:cNvPicPr>
            <a:picLocks noChangeAspect="1"/>
          </p:cNvPicPr>
          <p:nvPr/>
        </p:nvPicPr>
        <p:blipFill>
          <a:blip r:embed="rId3" cstate="screen"/>
          <a:srcRect b="512"/>
          <a:stretch>
            <a:fillRect/>
          </a:stretch>
        </p:blipFill>
        <p:spPr>
          <a:xfrm>
            <a:off x="2209800" y="3733800"/>
            <a:ext cx="2525332" cy="3657600"/>
          </a:xfrm>
          <a:prstGeom prst="rect">
            <a:avLst/>
          </a:prstGeom>
        </p:spPr>
      </p:pic>
      <p:pic>
        <p:nvPicPr>
          <p:cNvPr id="24578" name="Picture 5" descr="Depth_to_Water_Table_03-10-06_Crop"/>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0" y="0"/>
            <a:ext cx="2688466" cy="3653405"/>
          </a:xfrm>
          <a:prstGeom prst="rect">
            <a:avLst/>
          </a:prstGeom>
          <a:noFill/>
          <a:ln w="9525">
            <a:noFill/>
            <a:miter lim="800000"/>
            <a:headEnd/>
            <a:tailEnd/>
          </a:ln>
        </p:spPr>
      </p:pic>
      <p:sp>
        <p:nvSpPr>
          <p:cNvPr id="8" name="Text Box 8"/>
          <p:cNvSpPr txBox="1">
            <a:spLocks noChangeArrowheads="1"/>
          </p:cNvSpPr>
          <p:nvPr/>
        </p:nvSpPr>
        <p:spPr bwMode="auto">
          <a:xfrm>
            <a:off x="0" y="0"/>
            <a:ext cx="2743200" cy="369332"/>
          </a:xfrm>
          <a:prstGeom prst="rect">
            <a:avLst/>
          </a:prstGeom>
          <a:solidFill>
            <a:schemeClr val="tx1">
              <a:lumMod val="95000"/>
              <a:alpha val="44000"/>
            </a:schemeClr>
          </a:solidFill>
          <a:ln w="9525">
            <a:noFill/>
            <a:miter lim="800000"/>
            <a:headEnd/>
            <a:tailEnd/>
          </a:ln>
          <a:effectLst/>
        </p:spPr>
        <p:txBody>
          <a:bodyPr wrap="square">
            <a:spAutoFit/>
          </a:bodyPr>
          <a:lstStyle/>
          <a:p>
            <a:pPr>
              <a:defRPr/>
            </a:pPr>
            <a:r>
              <a:rPr lang="en-US" sz="1800" b="1" dirty="0">
                <a:solidFill>
                  <a:schemeClr val="bg1"/>
                </a:solidFill>
                <a:latin typeface="+mj-lt"/>
              </a:rPr>
              <a:t>Shallow alluvial </a:t>
            </a:r>
            <a:r>
              <a:rPr lang="en-US" sz="1800" b="1" dirty="0" smtClean="0">
                <a:solidFill>
                  <a:schemeClr val="bg1"/>
                </a:solidFill>
                <a:latin typeface="+mj-lt"/>
              </a:rPr>
              <a:t>aquifer</a:t>
            </a:r>
            <a:endParaRPr lang="en-US" sz="1800" b="1" dirty="0">
              <a:solidFill>
                <a:schemeClr val="bg1"/>
              </a:solidFill>
              <a:latin typeface="+mj-lt"/>
            </a:endParaRPr>
          </a:p>
        </p:txBody>
      </p:sp>
      <p:sp>
        <p:nvSpPr>
          <p:cNvPr id="6" name="Slide Number Placeholder 5"/>
          <p:cNvSpPr>
            <a:spLocks noGrp="1"/>
          </p:cNvSpPr>
          <p:nvPr>
            <p:ph type="sldNum" sz="quarter" idx="12"/>
          </p:nvPr>
        </p:nvSpPr>
        <p:spPr>
          <a:xfrm>
            <a:off x="7143750" y="5657850"/>
            <a:ext cx="685800" cy="342900"/>
          </a:xfrm>
        </p:spPr>
        <p:txBody>
          <a:bodyPr/>
          <a:lstStyle/>
          <a:p>
            <a:pPr>
              <a:defRPr/>
            </a:pPr>
            <a:fld id="{C932FC4E-046B-4D65-826A-CE3C6AD33E05}" type="slidenum">
              <a:rPr lang="en-US" smtClean="0">
                <a:effectLst>
                  <a:outerShdw blurRad="38100" dist="38100" dir="2700000" algn="tl">
                    <a:srgbClr val="000000">
                      <a:alpha val="43137"/>
                    </a:srgbClr>
                  </a:outerShdw>
                </a:effectLst>
              </a:rPr>
              <a:pPr>
                <a:defRPr/>
              </a:pPr>
              <a:t>9</a:t>
            </a:fld>
            <a:endParaRPr lang="en-US" sz="1050" dirty="0">
              <a:effectLst>
                <a:outerShdw blurRad="38100" dist="38100" dir="2700000" algn="tl">
                  <a:srgbClr val="000000">
                    <a:alpha val="43137"/>
                  </a:srgbClr>
                </a:outerShdw>
              </a:effectLst>
            </a:endParaRPr>
          </a:p>
        </p:txBody>
      </p:sp>
      <p:pic>
        <p:nvPicPr>
          <p:cNvPr id="7" name="Content Placeholder 3" descr="1964 Flood.jpg"/>
          <p:cNvPicPr>
            <a:picLocks noGrp="1" noChangeAspect="1"/>
          </p:cNvPicPr>
          <p:nvPr>
            <p:ph idx="4294967295"/>
          </p:nvPr>
        </p:nvPicPr>
        <p:blipFill>
          <a:blip r:embed="rId5" cstate="screen">
            <a:extLst>
              <a:ext uri="{28A0092B-C50C-407E-A947-70E740481C1C}">
                <a14:useLocalDpi xmlns="" xmlns:a14="http://schemas.microsoft.com/office/drawing/2010/main"/>
              </a:ext>
            </a:extLst>
          </a:blip>
          <a:stretch>
            <a:fillRect/>
          </a:stretch>
        </p:blipFill>
        <p:spPr>
          <a:xfrm>
            <a:off x="41564" y="3810000"/>
            <a:ext cx="1939636" cy="3048000"/>
          </a:xfrm>
          <a:prstGeom prst="rect">
            <a:avLst/>
          </a:prstGeom>
        </p:spPr>
      </p:pic>
      <p:pic>
        <p:nvPicPr>
          <p:cNvPr id="9" name="Picture 8" descr="floodplains.jpg"/>
          <p:cNvPicPr>
            <a:picLocks noChangeAspect="1"/>
          </p:cNvPicPr>
          <p:nvPr/>
        </p:nvPicPr>
        <p:blipFill>
          <a:blip r:embed="rId6" cstate="screen">
            <a:extLst>
              <a:ext uri="{28A0092B-C50C-407E-A947-70E740481C1C}">
                <a14:useLocalDpi xmlns="" xmlns:a14="http://schemas.microsoft.com/office/drawing/2010/main"/>
              </a:ext>
            </a:extLst>
          </a:blip>
          <a:stretch>
            <a:fillRect/>
          </a:stretch>
        </p:blipFill>
        <p:spPr>
          <a:xfrm>
            <a:off x="2895600" y="0"/>
            <a:ext cx="2819400" cy="3648635"/>
          </a:xfrm>
          <a:prstGeom prst="rect">
            <a:avLst/>
          </a:prstGeom>
        </p:spPr>
      </p:pic>
      <p:sp>
        <p:nvSpPr>
          <p:cNvPr id="10" name="Text Box 8"/>
          <p:cNvSpPr txBox="1">
            <a:spLocks noChangeArrowheads="1"/>
          </p:cNvSpPr>
          <p:nvPr/>
        </p:nvSpPr>
        <p:spPr bwMode="auto">
          <a:xfrm>
            <a:off x="2850346" y="1"/>
            <a:ext cx="2864654" cy="369332"/>
          </a:xfrm>
          <a:prstGeom prst="rect">
            <a:avLst/>
          </a:prstGeom>
          <a:solidFill>
            <a:schemeClr val="tx1">
              <a:lumMod val="95000"/>
              <a:alpha val="44000"/>
            </a:schemeClr>
          </a:solidFill>
          <a:ln w="9525">
            <a:noFill/>
            <a:miter lim="800000"/>
            <a:headEnd/>
            <a:tailEnd/>
          </a:ln>
          <a:effectLst/>
        </p:spPr>
        <p:txBody>
          <a:bodyPr wrap="square">
            <a:spAutoFit/>
          </a:bodyPr>
          <a:lstStyle/>
          <a:p>
            <a:pPr algn="ctr">
              <a:defRPr/>
            </a:pPr>
            <a:r>
              <a:rPr lang="en-US" sz="1800" b="1" dirty="0">
                <a:solidFill>
                  <a:schemeClr val="bg1"/>
                </a:solidFill>
                <a:latin typeface="+mj-lt"/>
              </a:rPr>
              <a:t>Flathead </a:t>
            </a:r>
            <a:r>
              <a:rPr lang="en-US" sz="1800" b="1" dirty="0" smtClean="0">
                <a:solidFill>
                  <a:schemeClr val="bg1"/>
                </a:solidFill>
                <a:latin typeface="+mj-lt"/>
              </a:rPr>
              <a:t>R. Floodplains</a:t>
            </a:r>
            <a:endParaRPr lang="en-US" sz="1800" b="1" dirty="0">
              <a:solidFill>
                <a:schemeClr val="bg1"/>
              </a:solidFill>
              <a:latin typeface="+mj-lt"/>
            </a:endParaRPr>
          </a:p>
        </p:txBody>
      </p:sp>
      <p:sp>
        <p:nvSpPr>
          <p:cNvPr id="11" name="Text Box 8"/>
          <p:cNvSpPr txBox="1">
            <a:spLocks noChangeArrowheads="1"/>
          </p:cNvSpPr>
          <p:nvPr/>
        </p:nvSpPr>
        <p:spPr bwMode="auto">
          <a:xfrm>
            <a:off x="117764" y="3810000"/>
            <a:ext cx="1813060" cy="369332"/>
          </a:xfrm>
          <a:prstGeom prst="rect">
            <a:avLst/>
          </a:prstGeom>
          <a:solidFill>
            <a:schemeClr val="tx1">
              <a:lumMod val="95000"/>
            </a:schemeClr>
          </a:solidFill>
          <a:ln w="9525">
            <a:noFill/>
            <a:miter lim="800000"/>
            <a:headEnd/>
            <a:tailEnd/>
          </a:ln>
          <a:effectLst/>
        </p:spPr>
        <p:txBody>
          <a:bodyPr wrap="square">
            <a:spAutoFit/>
          </a:bodyPr>
          <a:lstStyle/>
          <a:p>
            <a:pPr algn="ctr">
              <a:defRPr/>
            </a:pPr>
            <a:r>
              <a:rPr lang="en-US" sz="1800" b="1" dirty="0" smtClean="0">
                <a:solidFill>
                  <a:schemeClr val="bg1"/>
                </a:solidFill>
                <a:latin typeface="+mj-lt"/>
              </a:rPr>
              <a:t>1964 Flood</a:t>
            </a:r>
            <a:endParaRPr lang="en-US" sz="1800" b="1" dirty="0">
              <a:solidFill>
                <a:schemeClr val="bg1"/>
              </a:solidFill>
              <a:latin typeface="+mj-lt"/>
            </a:endParaRPr>
          </a:p>
        </p:txBody>
      </p:sp>
      <p:sp>
        <p:nvSpPr>
          <p:cNvPr id="13" name="Text Box 8"/>
          <p:cNvSpPr txBox="1">
            <a:spLocks noChangeArrowheads="1"/>
          </p:cNvSpPr>
          <p:nvPr/>
        </p:nvSpPr>
        <p:spPr bwMode="auto">
          <a:xfrm>
            <a:off x="2057400" y="3810000"/>
            <a:ext cx="2819400" cy="369332"/>
          </a:xfrm>
          <a:prstGeom prst="rect">
            <a:avLst/>
          </a:prstGeom>
          <a:solidFill>
            <a:schemeClr val="tx1">
              <a:lumMod val="95000"/>
            </a:schemeClr>
          </a:solidFill>
          <a:ln w="9525">
            <a:noFill/>
            <a:miter lim="800000"/>
            <a:headEnd/>
            <a:tailEnd/>
          </a:ln>
          <a:effectLst/>
        </p:spPr>
        <p:txBody>
          <a:bodyPr wrap="square">
            <a:spAutoFit/>
          </a:bodyPr>
          <a:lstStyle/>
          <a:p>
            <a:pPr algn="ctr">
              <a:defRPr/>
            </a:pPr>
            <a:r>
              <a:rPr lang="en-US" sz="1800" b="1" dirty="0" smtClean="0">
                <a:solidFill>
                  <a:schemeClr val="bg1"/>
                </a:solidFill>
                <a:latin typeface="+mj-lt"/>
              </a:rPr>
              <a:t>Prime Agricultural Soils</a:t>
            </a:r>
            <a:endParaRPr lang="en-US" sz="1800" b="1" dirty="0">
              <a:solidFill>
                <a:schemeClr val="bg1"/>
              </a:solidFill>
              <a:latin typeface="+mj-lt"/>
            </a:endParaRPr>
          </a:p>
        </p:txBody>
      </p:sp>
      <p:pic>
        <p:nvPicPr>
          <p:cNvPr id="15" name="Picture 14" descr="CMZ mapsection 2.jpg"/>
          <p:cNvPicPr>
            <a:picLocks noChangeAspect="1"/>
          </p:cNvPicPr>
          <p:nvPr/>
        </p:nvPicPr>
        <p:blipFill>
          <a:blip r:embed="rId7" cstate="screen"/>
          <a:stretch>
            <a:fillRect/>
          </a:stretch>
        </p:blipFill>
        <p:spPr>
          <a:xfrm rot="16200000">
            <a:off x="5555412" y="3269411"/>
            <a:ext cx="2971800" cy="4205377"/>
          </a:xfrm>
          <a:prstGeom prst="rect">
            <a:avLst/>
          </a:prstGeom>
        </p:spPr>
      </p:pic>
      <p:pic>
        <p:nvPicPr>
          <p:cNvPr id="17" name="Picture 16" descr="Road&amp;StructuralDensity1997.jpg"/>
          <p:cNvPicPr>
            <a:picLocks noChangeAspect="1"/>
          </p:cNvPicPr>
          <p:nvPr/>
        </p:nvPicPr>
        <p:blipFill>
          <a:blip r:embed="rId8" cstate="screen"/>
          <a:stretch>
            <a:fillRect/>
          </a:stretch>
        </p:blipFill>
        <p:spPr>
          <a:xfrm>
            <a:off x="6019800" y="0"/>
            <a:ext cx="3124200" cy="3630327"/>
          </a:xfrm>
          <a:prstGeom prst="rect">
            <a:avLst/>
          </a:prstGeom>
        </p:spPr>
      </p:pic>
      <p:sp>
        <p:nvSpPr>
          <p:cNvPr id="18" name="Text Box 8"/>
          <p:cNvSpPr txBox="1">
            <a:spLocks noChangeArrowheads="1"/>
          </p:cNvSpPr>
          <p:nvPr/>
        </p:nvSpPr>
        <p:spPr bwMode="auto">
          <a:xfrm>
            <a:off x="4876800" y="3886200"/>
            <a:ext cx="4267200" cy="369332"/>
          </a:xfrm>
          <a:prstGeom prst="rect">
            <a:avLst/>
          </a:prstGeom>
          <a:solidFill>
            <a:schemeClr val="tx1">
              <a:lumMod val="95000"/>
            </a:schemeClr>
          </a:solidFill>
          <a:ln w="9525">
            <a:noFill/>
            <a:miter lim="800000"/>
            <a:headEnd/>
            <a:tailEnd/>
          </a:ln>
          <a:effectLst/>
        </p:spPr>
        <p:txBody>
          <a:bodyPr wrap="square">
            <a:spAutoFit/>
          </a:bodyPr>
          <a:lstStyle/>
          <a:p>
            <a:pPr algn="ctr">
              <a:defRPr/>
            </a:pPr>
            <a:r>
              <a:rPr lang="en-US" sz="1800" b="1" dirty="0" smtClean="0">
                <a:solidFill>
                  <a:schemeClr val="bg1"/>
                </a:solidFill>
                <a:latin typeface="+mj-lt"/>
              </a:rPr>
              <a:t>Flathead R. Channel Migration</a:t>
            </a:r>
            <a:endParaRPr lang="en-US" sz="1800" b="1" dirty="0">
              <a:solidFill>
                <a:schemeClr val="bg1"/>
              </a:solidFill>
              <a:latin typeface="+mj-lt"/>
            </a:endParaRPr>
          </a:p>
        </p:txBody>
      </p:sp>
    </p:spTree>
    <p:extLst>
      <p:ext uri="{BB962C8B-B14F-4D97-AF65-F5344CB8AC3E}">
        <p14:creationId xmlns="" xmlns:p14="http://schemas.microsoft.com/office/powerpoint/2010/main" val="2882900068"/>
      </p:ext>
    </p:extLst>
  </p:cSld>
  <p:clrMapOvr>
    <a:masterClrMapping/>
  </p:clrMapOvr>
  <p:transition spd="med">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3.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0.xml><?xml version="1.0" encoding="utf-8"?>
<a:theme xmlns:a="http://schemas.openxmlformats.org/drawingml/2006/main" name="1_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4.xml><?xml version="1.0" encoding="utf-8"?>
<a:theme xmlns:a="http://schemas.openxmlformats.org/drawingml/2006/main" name="2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5.xml><?xml version="1.0" encoding="utf-8"?>
<a:theme xmlns:a="http://schemas.openxmlformats.org/drawingml/2006/main" name="3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6.xml><?xml version="1.0" encoding="utf-8"?>
<a:theme xmlns:a="http://schemas.openxmlformats.org/drawingml/2006/main" name="4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7.xml><?xml version="1.0" encoding="utf-8"?>
<a:theme xmlns:a="http://schemas.openxmlformats.org/drawingml/2006/main" name="6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8.xml><?xml version="1.0" encoding="utf-8"?>
<a:theme xmlns:a="http://schemas.openxmlformats.org/drawingml/2006/main" name="5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9.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5717</TotalTime>
  <Words>1671</Words>
  <Application>Microsoft Office PowerPoint</Application>
  <PresentationFormat>On-screen Show (4:3)</PresentationFormat>
  <Paragraphs>321</Paragraphs>
  <Slides>49</Slides>
  <Notes>41</Notes>
  <HiddenSlides>3</HiddenSlides>
  <MMClips>0</MMClips>
  <ScaleCrop>false</ScaleCrop>
  <HeadingPairs>
    <vt:vector size="4" baseType="variant">
      <vt:variant>
        <vt:lpstr>Theme</vt:lpstr>
      </vt:variant>
      <vt:variant>
        <vt:i4>10</vt:i4>
      </vt:variant>
      <vt:variant>
        <vt:lpstr>Slide Titles</vt:lpstr>
      </vt:variant>
      <vt:variant>
        <vt:i4>49</vt:i4>
      </vt:variant>
    </vt:vector>
  </HeadingPairs>
  <TitlesOfParts>
    <vt:vector size="59" baseType="lpstr">
      <vt:lpstr>Paper</vt:lpstr>
      <vt:lpstr>Custom Design</vt:lpstr>
      <vt:lpstr>1_Paper</vt:lpstr>
      <vt:lpstr>2_Paper</vt:lpstr>
      <vt:lpstr>3_Paper</vt:lpstr>
      <vt:lpstr>4_Paper</vt:lpstr>
      <vt:lpstr>6_Paper</vt:lpstr>
      <vt:lpstr>5_Paper</vt:lpstr>
      <vt:lpstr>Breeze</vt:lpstr>
      <vt:lpstr>1_Breeze</vt:lpstr>
      <vt:lpstr>Slide 1</vt:lpstr>
      <vt:lpstr>  The Flathead Lakers</vt:lpstr>
      <vt:lpstr>The Flathead Watershed</vt:lpstr>
      <vt:lpstr>Slide 4</vt:lpstr>
      <vt:lpstr>Slide 5</vt:lpstr>
      <vt:lpstr>Slide 6</vt:lpstr>
      <vt:lpstr>Grass Roots Beginnings  Flathead Lakers’ Critical Lands Project (1999) </vt:lpstr>
      <vt:lpstr>Slide 8</vt:lpstr>
      <vt:lpstr>Slide 9</vt:lpstr>
      <vt:lpstr>Slide 10</vt:lpstr>
      <vt:lpstr>Slide 11</vt:lpstr>
      <vt:lpstr>Slide 12</vt:lpstr>
      <vt:lpstr>Slide 13</vt:lpstr>
      <vt:lpstr>Slide 14</vt:lpstr>
      <vt:lpstr>Slide 15</vt:lpstr>
      <vt:lpstr>$15 Million in Funding</vt:lpstr>
      <vt:lpstr>Slide 17</vt:lpstr>
      <vt:lpstr>41% of 100-yr. Floodplain  Protected</vt:lpstr>
      <vt:lpstr>29% of Flathead R. Main Channel Protected</vt:lpstr>
      <vt:lpstr>49% of Quality Riparian Area</vt:lpstr>
      <vt:lpstr>51% of Wetlands in Focus Area</vt:lpstr>
      <vt:lpstr>27% of  Slough Buffers Protected</vt:lpstr>
      <vt:lpstr>Protection Added to  North Shore Flathead Lake</vt:lpstr>
      <vt:lpstr>Slide 24</vt:lpstr>
      <vt:lpstr>Slide 25</vt:lpstr>
      <vt:lpstr>Land Conservation Continues</vt:lpstr>
      <vt:lpstr>Outreach  with Events</vt:lpstr>
      <vt:lpstr>Hungry Horse Dam and Reservoir</vt:lpstr>
      <vt:lpstr>Fisheries Habitat Mitigation Program</vt:lpstr>
      <vt:lpstr>Montana Fish, Wildlife &amp; Parks (FWP) Mitigation Program</vt:lpstr>
      <vt:lpstr>Restoration of Properties</vt:lpstr>
      <vt:lpstr>Restoration Approach</vt:lpstr>
      <vt:lpstr>Restoration Challenge</vt:lpstr>
      <vt:lpstr>Slide 34</vt:lpstr>
      <vt:lpstr>Flathead River Steward Program</vt:lpstr>
      <vt:lpstr>Slide 36</vt:lpstr>
      <vt:lpstr>Slide 37</vt:lpstr>
      <vt:lpstr>Slide 38</vt:lpstr>
      <vt:lpstr>Restoration Challenges</vt:lpstr>
      <vt:lpstr>Restoration Challenges</vt:lpstr>
      <vt:lpstr>Restoration Challenges</vt:lpstr>
      <vt:lpstr>Slide 42</vt:lpstr>
      <vt:lpstr>Slide 43</vt:lpstr>
      <vt:lpstr> Restoration Challenges</vt:lpstr>
      <vt:lpstr>Restoration Challenges</vt:lpstr>
      <vt:lpstr>Restoration Challenges</vt:lpstr>
      <vt:lpstr>Slide 47</vt:lpstr>
      <vt:lpstr>Restoration Challenges</vt:lpstr>
      <vt:lpstr>Slide 49</vt:lpstr>
    </vt:vector>
  </TitlesOfParts>
  <Company>State of Montana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 warblers, cottonwoods, and anglers have in common?</dc:title>
  <dc:creator>cf2886</dc:creator>
  <cp:lastModifiedBy>K Tempel</cp:lastModifiedBy>
  <cp:revision>341</cp:revision>
  <dcterms:created xsi:type="dcterms:W3CDTF">2012-06-25T17:26:49Z</dcterms:created>
  <dcterms:modified xsi:type="dcterms:W3CDTF">2015-04-24T04:35:03Z</dcterms:modified>
</cp:coreProperties>
</file>