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5" r:id="rId3"/>
    <p:sldId id="258" r:id="rId4"/>
    <p:sldId id="266" r:id="rId5"/>
    <p:sldId id="259" r:id="rId6"/>
    <p:sldId id="267" r:id="rId7"/>
    <p:sldId id="261" r:id="rId8"/>
    <p:sldId id="257" r:id="rId9"/>
    <p:sldId id="260" r:id="rId10"/>
    <p:sldId id="263" r:id="rId11"/>
    <p:sldId id="270" r:id="rId12"/>
    <p:sldId id="262" r:id="rId13"/>
    <p:sldId id="269" r:id="rId14"/>
    <p:sldId id="271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.shively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E4AF96E-1C4E-4045-A80D-1929E28390DD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79C3D13-6F15-4CED-B78E-4C9B26DC1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F96E-1C4E-4045-A80D-1929E28390DD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3D13-6F15-4CED-B78E-4C9B26DC1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F96E-1C4E-4045-A80D-1929E28390DD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3D13-6F15-4CED-B78E-4C9B26DC1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F96E-1C4E-4045-A80D-1929E28390DD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3D13-6F15-4CED-B78E-4C9B26DC1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4AF96E-1C4E-4045-A80D-1929E28390DD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9C3D13-6F15-4CED-B78E-4C9B26DC13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E4AF96E-1C4E-4045-A80D-1929E28390DD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79C3D13-6F15-4CED-B78E-4C9B26DC1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F96E-1C4E-4045-A80D-1929E28390DD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3D13-6F15-4CED-B78E-4C9B26DC1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F96E-1C4E-4045-A80D-1929E28390DD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3D13-6F15-4CED-B78E-4C9B26DC1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F96E-1C4E-4045-A80D-1929E28390DD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3D13-6F15-4CED-B78E-4C9B26DC1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E4AF96E-1C4E-4045-A80D-1929E28390DD}" type="datetimeFigureOut">
              <a:rPr lang="en-US" smtClean="0"/>
              <a:pPr/>
              <a:t>3/1/2010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79C3D13-6F15-4CED-B78E-4C9B26DC13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Assessment of Municipal Water Systems and Water Rights in the Clark Fork River Basin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4953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Jacob </a:t>
            </a:r>
            <a:r>
              <a:rPr lang="en-US" dirty="0" smtClean="0"/>
              <a:t>Petersen-Perlman</a:t>
            </a:r>
            <a:endParaRPr lang="en-US" dirty="0" smtClean="0"/>
          </a:p>
          <a:p>
            <a:r>
              <a:rPr lang="en-US" dirty="0" smtClean="0"/>
              <a:t>University of Montana</a:t>
            </a:r>
          </a:p>
          <a:p>
            <a:r>
              <a:rPr lang="en-US" dirty="0" smtClean="0"/>
              <a:t>Department of Geography</a:t>
            </a:r>
          </a:p>
          <a:p>
            <a:r>
              <a:rPr lang="en-US" dirty="0" smtClean="0"/>
              <a:t>March 5, 2010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Communities contacted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Upper Clark Fork</a:t>
            </a:r>
          </a:p>
          <a:p>
            <a:pPr lvl="1"/>
            <a:r>
              <a:rPr lang="en-US" sz="1800" dirty="0" smtClean="0"/>
              <a:t>Anaconda-Deer Lodge City/County</a:t>
            </a:r>
          </a:p>
          <a:p>
            <a:pPr lvl="1"/>
            <a:r>
              <a:rPr lang="en-US" sz="1800" dirty="0" smtClean="0"/>
              <a:t>Butte-Silver Bow</a:t>
            </a:r>
          </a:p>
          <a:p>
            <a:pPr lvl="1"/>
            <a:r>
              <a:rPr lang="en-US" sz="1800" dirty="0" smtClean="0"/>
              <a:t>Deer Lodge</a:t>
            </a:r>
          </a:p>
          <a:p>
            <a:pPr lvl="1"/>
            <a:r>
              <a:rPr lang="en-US" sz="1800" dirty="0" smtClean="0"/>
              <a:t>Philipsburg</a:t>
            </a:r>
          </a:p>
          <a:p>
            <a:pPr lvl="1"/>
            <a:r>
              <a:rPr lang="en-US" sz="1800" dirty="0" smtClean="0"/>
              <a:t>Seeley Lake</a:t>
            </a:r>
          </a:p>
          <a:p>
            <a:r>
              <a:rPr lang="en-US" sz="2000" dirty="0" smtClean="0"/>
              <a:t>Bitterroot</a:t>
            </a:r>
          </a:p>
          <a:p>
            <a:pPr lvl="1"/>
            <a:r>
              <a:rPr lang="en-US" sz="1800" dirty="0" smtClean="0"/>
              <a:t>Darby</a:t>
            </a:r>
          </a:p>
          <a:p>
            <a:pPr lvl="1"/>
            <a:r>
              <a:rPr lang="en-US" sz="1800" dirty="0" smtClean="0"/>
              <a:t>Hamilton</a:t>
            </a:r>
          </a:p>
          <a:p>
            <a:pPr lvl="1"/>
            <a:r>
              <a:rPr lang="en-US" sz="1800" dirty="0" smtClean="0"/>
              <a:t>Lolo</a:t>
            </a:r>
          </a:p>
          <a:p>
            <a:pPr lvl="1"/>
            <a:r>
              <a:rPr lang="en-US" sz="1800" dirty="0" err="1" smtClean="0"/>
              <a:t>Pinesdale</a:t>
            </a:r>
            <a:endParaRPr lang="en-US" sz="1800" dirty="0" smtClean="0"/>
          </a:p>
          <a:p>
            <a:pPr lvl="1"/>
            <a:r>
              <a:rPr lang="en-US" sz="1800" dirty="0" smtClean="0"/>
              <a:t>Stevensville</a:t>
            </a:r>
          </a:p>
          <a:p>
            <a:pPr lvl="1"/>
            <a:endParaRPr lang="en-US" sz="1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Upper Flathead</a:t>
            </a:r>
          </a:p>
          <a:p>
            <a:pPr lvl="1"/>
            <a:r>
              <a:rPr lang="en-US" sz="1800" dirty="0" smtClean="0"/>
              <a:t>Bigfork</a:t>
            </a:r>
          </a:p>
          <a:p>
            <a:pPr lvl="1"/>
            <a:r>
              <a:rPr lang="en-US" sz="1800" dirty="0" smtClean="0"/>
              <a:t>Columbia Falls</a:t>
            </a:r>
          </a:p>
          <a:p>
            <a:pPr lvl="1"/>
            <a:r>
              <a:rPr lang="en-US" sz="1800" dirty="0" smtClean="0"/>
              <a:t>Coram</a:t>
            </a:r>
          </a:p>
          <a:p>
            <a:pPr lvl="1"/>
            <a:r>
              <a:rPr lang="en-US" sz="1800" dirty="0" smtClean="0"/>
              <a:t>Evergreen</a:t>
            </a:r>
          </a:p>
          <a:p>
            <a:pPr lvl="1"/>
            <a:r>
              <a:rPr lang="en-US" sz="1800" dirty="0" smtClean="0"/>
              <a:t>Hungry Horse</a:t>
            </a:r>
          </a:p>
          <a:p>
            <a:pPr lvl="1"/>
            <a:r>
              <a:rPr lang="en-US" sz="1800" dirty="0" smtClean="0"/>
              <a:t>Lakeside</a:t>
            </a:r>
          </a:p>
          <a:p>
            <a:pPr lvl="1"/>
            <a:r>
              <a:rPr lang="en-US" sz="1800" dirty="0" smtClean="0"/>
              <a:t>Kalispell</a:t>
            </a:r>
          </a:p>
          <a:p>
            <a:pPr lvl="1"/>
            <a:r>
              <a:rPr lang="en-US" sz="1800" dirty="0" smtClean="0"/>
              <a:t>Martin City</a:t>
            </a:r>
          </a:p>
          <a:p>
            <a:pPr lvl="1"/>
            <a:r>
              <a:rPr lang="en-US" sz="1800" dirty="0" smtClean="0"/>
              <a:t>Somers</a:t>
            </a:r>
          </a:p>
          <a:p>
            <a:pPr lvl="1"/>
            <a:r>
              <a:rPr lang="en-US" sz="1800" dirty="0" smtClean="0"/>
              <a:t>Whitefish</a:t>
            </a:r>
          </a:p>
          <a:p>
            <a:pPr lvl="1"/>
            <a:r>
              <a:rPr lang="en-US" sz="1800" dirty="0" smtClean="0"/>
              <a:t>Woods Bay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Communities contacted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Lower Flathead</a:t>
            </a:r>
          </a:p>
          <a:p>
            <a:pPr lvl="1"/>
            <a:r>
              <a:rPr lang="en-US" sz="2400" dirty="0" err="1" smtClean="0"/>
              <a:t>Charlo</a:t>
            </a:r>
            <a:endParaRPr lang="en-US" sz="2400" dirty="0" smtClean="0"/>
          </a:p>
          <a:p>
            <a:pPr lvl="1"/>
            <a:r>
              <a:rPr lang="en-US" sz="2400" dirty="0" smtClean="0"/>
              <a:t>Hot Springs</a:t>
            </a:r>
          </a:p>
          <a:p>
            <a:pPr lvl="1"/>
            <a:r>
              <a:rPr lang="en-US" sz="2400" dirty="0" smtClean="0"/>
              <a:t>Pablo</a:t>
            </a:r>
          </a:p>
          <a:p>
            <a:pPr lvl="1"/>
            <a:r>
              <a:rPr lang="en-US" sz="2400" dirty="0" smtClean="0"/>
              <a:t>Ronan</a:t>
            </a:r>
          </a:p>
          <a:p>
            <a:pPr lvl="1"/>
            <a:r>
              <a:rPr lang="en-US" sz="2400" dirty="0" smtClean="0"/>
              <a:t>St. Ignatius</a:t>
            </a:r>
          </a:p>
          <a:p>
            <a:endParaRPr lang="en-US" sz="1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49424"/>
            <a:ext cx="4343400" cy="4525963"/>
          </a:xfrm>
        </p:spPr>
        <p:txBody>
          <a:bodyPr/>
          <a:lstStyle/>
          <a:p>
            <a:r>
              <a:rPr lang="en-US" sz="2800" dirty="0" smtClean="0"/>
              <a:t>Middle/Lower Clark Fork</a:t>
            </a:r>
          </a:p>
          <a:p>
            <a:pPr lvl="1"/>
            <a:r>
              <a:rPr lang="en-US" sz="2400" dirty="0" smtClean="0"/>
              <a:t>Missoula</a:t>
            </a:r>
          </a:p>
          <a:p>
            <a:pPr lvl="1"/>
            <a:r>
              <a:rPr lang="en-US" sz="2400" dirty="0" smtClean="0"/>
              <a:t>Plains</a:t>
            </a:r>
          </a:p>
          <a:p>
            <a:pPr lvl="1"/>
            <a:r>
              <a:rPr lang="en-US" sz="2400" dirty="0" smtClean="0"/>
              <a:t>Superior</a:t>
            </a:r>
          </a:p>
          <a:p>
            <a:pPr lvl="1"/>
            <a:r>
              <a:rPr lang="en-US" sz="2400" dirty="0" smtClean="0"/>
              <a:t>Thompson Falls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685800" y="838200"/>
          <a:ext cx="7626350" cy="5826125"/>
        </p:xfrm>
        <a:graphic>
          <a:graphicData uri="http://schemas.openxmlformats.org/presentationml/2006/ole">
            <p:oleObj spid="_x0000_s1026" name="Document" r:id="rId3" imgW="6265487" imgH="478578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Findings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Upper Clark Fork</a:t>
            </a:r>
          </a:p>
          <a:p>
            <a:pPr lvl="1"/>
            <a:r>
              <a:rPr lang="en-US" dirty="0" smtClean="0"/>
              <a:t>Seeley Lake only community in trouble</a:t>
            </a:r>
          </a:p>
          <a:p>
            <a:r>
              <a:rPr lang="en-US" dirty="0" smtClean="0"/>
              <a:t>Middle &amp; Lower Clark Fork</a:t>
            </a:r>
          </a:p>
          <a:p>
            <a:pPr lvl="1"/>
            <a:r>
              <a:rPr lang="en-US" dirty="0" smtClean="0"/>
              <a:t>Missoula</a:t>
            </a:r>
            <a:endParaRPr lang="en-US" dirty="0" smtClean="0"/>
          </a:p>
          <a:p>
            <a:r>
              <a:rPr lang="en-US" dirty="0" smtClean="0"/>
              <a:t>Flathead</a:t>
            </a:r>
          </a:p>
          <a:p>
            <a:pPr lvl="1"/>
            <a:r>
              <a:rPr lang="en-US" dirty="0" smtClean="0"/>
              <a:t>Upper</a:t>
            </a:r>
          </a:p>
          <a:p>
            <a:pPr lvl="2"/>
            <a:r>
              <a:rPr lang="en-US" dirty="0" smtClean="0"/>
              <a:t>Lack of conservation</a:t>
            </a:r>
          </a:p>
          <a:p>
            <a:pPr lvl="2"/>
            <a:r>
              <a:rPr lang="en-US" dirty="0" smtClean="0"/>
              <a:t>Plenty of water (open basin)</a:t>
            </a:r>
          </a:p>
          <a:p>
            <a:pPr lvl="1"/>
            <a:r>
              <a:rPr lang="en-US" dirty="0" smtClean="0"/>
              <a:t>Lower</a:t>
            </a:r>
          </a:p>
          <a:p>
            <a:pPr lvl="2"/>
            <a:r>
              <a:rPr lang="en-US" dirty="0" smtClean="0"/>
              <a:t>CSKT</a:t>
            </a:r>
          </a:p>
          <a:p>
            <a:pPr lvl="2"/>
            <a:r>
              <a:rPr lang="en-US" dirty="0" smtClean="0"/>
              <a:t>Some towns forecasting future shortages</a:t>
            </a:r>
          </a:p>
          <a:p>
            <a:r>
              <a:rPr lang="en-US" dirty="0" smtClean="0"/>
              <a:t>Bitterroot</a:t>
            </a:r>
          </a:p>
          <a:p>
            <a:pPr lvl="1"/>
            <a:r>
              <a:rPr lang="en-US" dirty="0" smtClean="0"/>
              <a:t>Water quality issues (nitrates, turbidity)</a:t>
            </a:r>
          </a:p>
          <a:p>
            <a:pPr lvl="1"/>
            <a:r>
              <a:rPr lang="en-US" dirty="0" smtClean="0"/>
              <a:t>Hamilton, Stevensville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305800" cy="5251387"/>
          </a:xfrm>
        </p:spPr>
        <p:txBody>
          <a:bodyPr/>
          <a:lstStyle/>
          <a:p>
            <a:r>
              <a:rPr lang="en-US" dirty="0" smtClean="0"/>
              <a:t>Conservation measures to meet shortages</a:t>
            </a:r>
            <a:endParaRPr lang="en-US" dirty="0" smtClean="0"/>
          </a:p>
          <a:p>
            <a:pPr lvl="1"/>
            <a:r>
              <a:rPr lang="en-US" dirty="0" smtClean="0"/>
              <a:t>Most communities have alternating days for lawn watering</a:t>
            </a:r>
          </a:p>
          <a:p>
            <a:pPr lvl="1"/>
            <a:r>
              <a:rPr lang="en-US" dirty="0" smtClean="0"/>
              <a:t>Rates and metering effective conservation measures</a:t>
            </a:r>
          </a:p>
          <a:p>
            <a:r>
              <a:rPr lang="en-US" dirty="0" smtClean="0"/>
              <a:t>Familiarity with policies</a:t>
            </a:r>
          </a:p>
          <a:p>
            <a:pPr lvl="1"/>
            <a:r>
              <a:rPr lang="en-US" dirty="0" smtClean="0"/>
              <a:t>In general, larger communities = higher familiarity</a:t>
            </a:r>
          </a:p>
          <a:p>
            <a:pPr lvl="2"/>
            <a:r>
              <a:rPr lang="en-US" dirty="0" smtClean="0"/>
              <a:t>Also smaller communities with water shortages</a:t>
            </a:r>
          </a:p>
          <a:p>
            <a:r>
              <a:rPr lang="en-US" dirty="0" smtClean="0"/>
              <a:t>Wastewater treatment</a:t>
            </a:r>
          </a:p>
          <a:p>
            <a:pPr lvl="1"/>
            <a:r>
              <a:rPr lang="en-US" dirty="0" smtClean="0"/>
              <a:t>Only a few communities </a:t>
            </a:r>
            <a:r>
              <a:rPr lang="en-US" dirty="0" smtClean="0"/>
              <a:t>have this </a:t>
            </a:r>
            <a:r>
              <a:rPr lang="en-US" dirty="0" smtClean="0"/>
              <a:t>issue</a:t>
            </a:r>
          </a:p>
          <a:p>
            <a:r>
              <a:rPr lang="en-US" dirty="0" smtClean="0"/>
              <a:t>Vast majority of communities have enough in water rights for current and future </a:t>
            </a:r>
            <a:r>
              <a:rPr lang="en-US" dirty="0" smtClean="0"/>
              <a:t>needs</a:t>
            </a:r>
          </a:p>
          <a:p>
            <a:pPr lvl="1"/>
            <a:r>
              <a:rPr lang="en-US" dirty="0" smtClean="0"/>
              <a:t>However, question is being able to change the place of use</a:t>
            </a:r>
            <a:endParaRPr lang="en-US" dirty="0" smtClean="0"/>
          </a:p>
          <a:p>
            <a:r>
              <a:rPr lang="en-US" dirty="0" smtClean="0"/>
              <a:t>How my findings will help with Hungry Horse leasing needs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the municipal water rights sufficient to meet current and future needs in the Clark Fork River basin?</a:t>
            </a:r>
          </a:p>
          <a:p>
            <a:r>
              <a:rPr lang="en-US" dirty="0" smtClean="0"/>
              <a:t>If the water rights aren’t sufficient, what are some alternatives that municipalities can implement? </a:t>
            </a:r>
          </a:p>
          <a:p>
            <a:r>
              <a:rPr lang="en-US" dirty="0" smtClean="0"/>
              <a:t>What is the level of understanding that water system managers have of water resource policies that could affect the ability of municipalities to expand their water rights in the future?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smtClean="0"/>
              <a:t>Clark Fork River Basin Background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Headwater tributary basin of the Columbia River</a:t>
            </a:r>
          </a:p>
          <a:p>
            <a:r>
              <a:rPr lang="en-US" dirty="0" smtClean="0"/>
              <a:t>Basin spans majority of western Montana</a:t>
            </a:r>
          </a:p>
          <a:p>
            <a:r>
              <a:rPr lang="en-US" dirty="0" smtClean="0"/>
              <a:t>Three largest reservoirs: Hungry Horse (3.5 million ac-ft), Flathead Lake (1.8 million ac-ft), </a:t>
            </a:r>
            <a:r>
              <a:rPr lang="en-US" dirty="0" err="1" smtClean="0"/>
              <a:t>Noxon</a:t>
            </a:r>
            <a:r>
              <a:rPr lang="en-US" dirty="0" smtClean="0"/>
              <a:t> Rapids (500,000 ac-ft)</a:t>
            </a:r>
          </a:p>
          <a:p>
            <a:r>
              <a:rPr lang="en-US" dirty="0" smtClean="0"/>
              <a:t>Total drainage area: 21,833 mi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029200" y="1600200"/>
            <a:ext cx="323533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05400" y="6096000"/>
            <a:ext cx="312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 http://www.dnrc.mt.gov/wrd/water_mgmt/clarkforkbasin_taskforce/images/cf_outflow_map.pdf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Clark Fork River Basin Background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4191000" cy="45171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Population</a:t>
            </a:r>
          </a:p>
          <a:p>
            <a:pPr lvl="1"/>
            <a:r>
              <a:rPr lang="en-US" dirty="0" smtClean="0"/>
              <a:t>68% of basin’s population resides in Flathead, Missoula and Ravalli Counties</a:t>
            </a:r>
          </a:p>
          <a:p>
            <a:pPr lvl="2"/>
            <a:r>
              <a:rPr lang="en-US" dirty="0" smtClean="0"/>
              <a:t>The three counties accounted for 92% of the basin’s population growth since 2000</a:t>
            </a:r>
          </a:p>
          <a:p>
            <a:r>
              <a:rPr lang="en-US" dirty="0" smtClean="0"/>
              <a:t>Major communities</a:t>
            </a:r>
          </a:p>
          <a:p>
            <a:pPr lvl="1"/>
            <a:r>
              <a:rPr lang="en-US" dirty="0" smtClean="0"/>
              <a:t>Anaconda</a:t>
            </a:r>
          </a:p>
          <a:p>
            <a:pPr lvl="1"/>
            <a:r>
              <a:rPr lang="en-US" dirty="0" smtClean="0"/>
              <a:t>Butte</a:t>
            </a:r>
          </a:p>
          <a:p>
            <a:pPr lvl="1"/>
            <a:r>
              <a:rPr lang="en-US" dirty="0" smtClean="0"/>
              <a:t>Hamilton</a:t>
            </a:r>
          </a:p>
          <a:p>
            <a:pPr lvl="1"/>
            <a:r>
              <a:rPr lang="en-US" dirty="0" smtClean="0"/>
              <a:t>Kalispell</a:t>
            </a:r>
          </a:p>
          <a:p>
            <a:pPr lvl="1"/>
            <a:r>
              <a:rPr lang="en-US" dirty="0" smtClean="0"/>
              <a:t>Missoula</a:t>
            </a:r>
          </a:p>
          <a:p>
            <a:pPr lvl="1"/>
            <a:r>
              <a:rPr lang="en-US" dirty="0" smtClean="0"/>
              <a:t>Whitefish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29200" y="2209800"/>
          <a:ext cx="3200400" cy="297180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600200"/>
                <a:gridCol w="1600200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POPULATION</a:t>
                      </a:r>
                      <a:endParaRPr lang="en-US" dirty="0"/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301,888</a:t>
                      </a:r>
                      <a:endParaRPr lang="en-US" dirty="0"/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2006 (est.)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322,709</a:t>
                      </a:r>
                      <a:endParaRPr lang="en-US" dirty="0"/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r>
                        <a:rPr lang="en-US" baseline="0" dirty="0" smtClean="0"/>
                        <a:t> (est.)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342,780</a:t>
                      </a:r>
                      <a:endParaRPr lang="en-US" dirty="0"/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2030</a:t>
                      </a:r>
                      <a:r>
                        <a:rPr lang="en-US" baseline="0" dirty="0" smtClean="0"/>
                        <a:t> (est.)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454,820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5410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 </a:t>
            </a:r>
            <a:endParaRPr lang="en-US" sz="1000" dirty="0" smtClean="0"/>
          </a:p>
          <a:p>
            <a:r>
              <a:rPr lang="en-US" sz="1000" dirty="0" err="1" smtClean="0"/>
              <a:t>Ockert</a:t>
            </a:r>
            <a:r>
              <a:rPr lang="en-US" sz="1000" dirty="0" smtClean="0"/>
              <a:t>, Susan.  “Demographics of the Clark Fork River Basin.” Clark Fork Water Supply &amp; Growth Conference, 2008.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Avista Utilities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Owns and operates </a:t>
            </a:r>
            <a:r>
              <a:rPr lang="en-US" dirty="0" err="1" smtClean="0"/>
              <a:t>Noxon</a:t>
            </a:r>
            <a:r>
              <a:rPr lang="en-US" dirty="0" smtClean="0"/>
              <a:t> Rapids Dam and </a:t>
            </a:r>
            <a:r>
              <a:rPr lang="en-US" dirty="0" err="1" smtClean="0"/>
              <a:t>Noxon</a:t>
            </a:r>
            <a:r>
              <a:rPr lang="en-US" dirty="0" smtClean="0"/>
              <a:t> Reservoir</a:t>
            </a:r>
          </a:p>
          <a:p>
            <a:r>
              <a:rPr lang="en-US" dirty="0" smtClean="0"/>
              <a:t>Relatively senior hydropower water rights totaling 50,000 </a:t>
            </a:r>
            <a:r>
              <a:rPr lang="en-US" dirty="0" err="1" smtClean="0"/>
              <a:t>cfs</a:t>
            </a:r>
            <a:r>
              <a:rPr lang="en-US" dirty="0" smtClean="0"/>
              <a:t>, which are sufficient to use almost all the flows leaving the basin</a:t>
            </a:r>
          </a:p>
          <a:p>
            <a:r>
              <a:rPr lang="en-US" dirty="0" smtClean="0"/>
              <a:t>Clark Fork River’s flows &gt; 50,000 </a:t>
            </a:r>
            <a:r>
              <a:rPr lang="en-US" dirty="0" err="1" smtClean="0"/>
              <a:t>cfs</a:t>
            </a:r>
            <a:r>
              <a:rPr lang="en-US" dirty="0" smtClean="0"/>
              <a:t> occurred only 6-8% of the time over a 90 year period of record</a:t>
            </a:r>
          </a:p>
          <a:p>
            <a:r>
              <a:rPr lang="en-US" dirty="0" err="1" smtClean="0"/>
              <a:t>Avista</a:t>
            </a:r>
            <a:r>
              <a:rPr lang="en-US" dirty="0" smtClean="0"/>
              <a:t> has never challenged new water rights, with the exception of an application by Thompson River Lumber Company (TRLC)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Avista</a:t>
            </a:r>
            <a:r>
              <a:rPr lang="en-US" dirty="0" smtClean="0"/>
              <a:t> Utilities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Avista’s</a:t>
            </a:r>
            <a:r>
              <a:rPr lang="en-US" dirty="0" smtClean="0"/>
              <a:t> Hydro Project Manager Steven A. Fry listed two scenarios where they would most likely not object to future applications:</a:t>
            </a:r>
          </a:p>
          <a:p>
            <a:pPr lvl="1"/>
            <a:r>
              <a:rPr lang="en-US" dirty="0" smtClean="0"/>
              <a:t>Points of diversion are in Flathead R. Basin, upstream of Flathead Reservation</a:t>
            </a:r>
          </a:p>
          <a:p>
            <a:pPr lvl="1"/>
            <a:r>
              <a:rPr lang="en-US" dirty="0" smtClean="0"/>
              <a:t>If downstream, the application meets at least one of the following:</a:t>
            </a:r>
          </a:p>
          <a:p>
            <a:pPr lvl="2"/>
            <a:r>
              <a:rPr lang="en-US" dirty="0" smtClean="0"/>
              <a:t>Water amount </a:t>
            </a:r>
            <a:r>
              <a:rPr lang="en-US" i="1" dirty="0" smtClean="0"/>
              <a:t>de </a:t>
            </a:r>
            <a:r>
              <a:rPr lang="en-US" i="1" dirty="0" err="1" smtClean="0"/>
              <a:t>minimus</a:t>
            </a:r>
            <a:endParaRPr lang="en-US" i="1" dirty="0" smtClean="0"/>
          </a:p>
          <a:p>
            <a:pPr lvl="2"/>
            <a:r>
              <a:rPr lang="en-US" dirty="0" smtClean="0"/>
              <a:t>Proposed use is largely non-consumptive</a:t>
            </a:r>
          </a:p>
          <a:p>
            <a:pPr lvl="2"/>
            <a:r>
              <a:rPr lang="en-US" dirty="0" smtClean="0"/>
              <a:t>Aquifer recharge or mitigation is developed to offset adverse impacts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Hungry Horse Reservoir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of Montana is engaged in discussions with US Bureau of Reclamation (BOR) to lease water due to Clark Fork Task Force idea and recommendation</a:t>
            </a:r>
          </a:p>
          <a:p>
            <a:r>
              <a:rPr lang="en-US" dirty="0" smtClean="0"/>
              <a:t>Water would be used to fulfill </a:t>
            </a:r>
            <a:r>
              <a:rPr lang="en-US" dirty="0" err="1" smtClean="0"/>
              <a:t>Avista’s</a:t>
            </a:r>
            <a:r>
              <a:rPr lang="en-US" dirty="0" smtClean="0"/>
              <a:t> water rights downstream, freeing up water for municipal and industrial uses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438400"/>
            <a:ext cx="4038600" cy="272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48200" y="5410200"/>
            <a:ext cx="403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http://www.bpa.gov/corporate/bpanews/library/images/dams/descriptions/hungryhorse.cfm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Water Rights in Closed Basins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Section 85-2-319 MCA legislatively authorizes the closure of basins to certain new appropriations through the adoption of administrative rules &amp; negotiation of reserved water rights compacts</a:t>
            </a:r>
          </a:p>
          <a:p>
            <a:r>
              <a:rPr lang="en-US" dirty="0" smtClean="0"/>
              <a:t>No municipal water rights exception in Upper Clark Fork basin (MCA §85-2-336) </a:t>
            </a:r>
          </a:p>
          <a:p>
            <a:r>
              <a:rPr lang="en-US" dirty="0" smtClean="0"/>
              <a:t>No “Growing Communities Doctrine”</a:t>
            </a:r>
          </a:p>
          <a:p>
            <a:r>
              <a:rPr lang="en-US" dirty="0" smtClean="0"/>
              <a:t>Clark Fork River basin in </a:t>
            </a:r>
            <a:r>
              <a:rPr lang="en-US" i="1" dirty="0" smtClean="0"/>
              <a:t>de facto </a:t>
            </a:r>
            <a:r>
              <a:rPr lang="en-US" dirty="0" smtClean="0"/>
              <a:t>closure (with the exception of the Upper Flathead)	</a:t>
            </a:r>
          </a:p>
          <a:p>
            <a:pPr lvl="1"/>
            <a:r>
              <a:rPr lang="en-US" dirty="0" smtClean="0"/>
              <a:t>Upper Clark Fork River, Bitterroot River basins officially closed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Methods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Data collected for each municipal water right claimed or filed in basin</a:t>
            </a:r>
          </a:p>
          <a:p>
            <a:r>
              <a:rPr lang="en-US" dirty="0" smtClean="0"/>
              <a:t>Interviewed municipal water system operators/managers</a:t>
            </a:r>
          </a:p>
          <a:p>
            <a:r>
              <a:rPr lang="en-US" dirty="0" smtClean="0"/>
              <a:t>Total flow rates and volumes aggregated for each community (Montana DNRC Water Rights Query System)</a:t>
            </a:r>
          </a:p>
          <a:p>
            <a:r>
              <a:rPr lang="en-US" dirty="0" smtClean="0"/>
              <a:t>Demographic data obtained from 1990 and 2000 Censuses when available; 2007 pop. Estimates from Montana’s Census and Economic Information Center (CEIC)</a:t>
            </a:r>
          </a:p>
          <a:p>
            <a:r>
              <a:rPr lang="en-US" dirty="0" smtClean="0"/>
              <a:t>Water use then projected for 2020 and 2030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411</TotalTime>
  <Words>758</Words>
  <Application>Microsoft Office PowerPoint</Application>
  <PresentationFormat>On-screen Show (4:3)</PresentationFormat>
  <Paragraphs>131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Urban</vt:lpstr>
      <vt:lpstr>Document</vt:lpstr>
      <vt:lpstr>An Assessment of Municipal Water Systems and Water Rights in the Clark Fork River Basin</vt:lpstr>
      <vt:lpstr>Research Questions</vt:lpstr>
      <vt:lpstr>Clark Fork River Basin Background</vt:lpstr>
      <vt:lpstr>Clark Fork River Basin Background</vt:lpstr>
      <vt:lpstr>Avista Utilities</vt:lpstr>
      <vt:lpstr>Avista Utilities</vt:lpstr>
      <vt:lpstr>Hungry Horse Reservoir</vt:lpstr>
      <vt:lpstr>Water Rights in Closed Basins </vt:lpstr>
      <vt:lpstr>Methods</vt:lpstr>
      <vt:lpstr>Communities contacted</vt:lpstr>
      <vt:lpstr>Communities contacted</vt:lpstr>
      <vt:lpstr>Slide 12</vt:lpstr>
      <vt:lpstr>Findings</vt:lpstr>
      <vt:lpstr>Findings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Assessment of Municipal Water Systems and Water Rights in the Clark Fork River Basin</dc:title>
  <dc:creator>jp125356</dc:creator>
  <cp:lastModifiedBy>jp125356</cp:lastModifiedBy>
  <cp:revision>39</cp:revision>
  <dcterms:created xsi:type="dcterms:W3CDTF">2009-09-21T17:57:09Z</dcterms:created>
  <dcterms:modified xsi:type="dcterms:W3CDTF">2010-03-02T04:48:44Z</dcterms:modified>
</cp:coreProperties>
</file>