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4" r:id="rId1"/>
  </p:sldMasterIdLst>
  <p:sldIdLst>
    <p:sldId id="286" r:id="rId2"/>
    <p:sldId id="309" r:id="rId3"/>
    <p:sldId id="310" r:id="rId4"/>
    <p:sldId id="287" r:id="rId5"/>
    <p:sldId id="261" r:id="rId6"/>
    <p:sldId id="262" r:id="rId7"/>
    <p:sldId id="302" r:id="rId8"/>
    <p:sldId id="269" r:id="rId9"/>
    <p:sldId id="303" r:id="rId10"/>
    <p:sldId id="264" r:id="rId11"/>
    <p:sldId id="266" r:id="rId12"/>
    <p:sldId id="290" r:id="rId13"/>
    <p:sldId id="304" r:id="rId14"/>
    <p:sldId id="301" r:id="rId15"/>
    <p:sldId id="268" r:id="rId16"/>
    <p:sldId id="265" r:id="rId17"/>
    <p:sldId id="289" r:id="rId18"/>
    <p:sldId id="292" r:id="rId19"/>
    <p:sldId id="293" r:id="rId20"/>
    <p:sldId id="305" r:id="rId21"/>
    <p:sldId id="306" r:id="rId22"/>
    <p:sldId id="294" r:id="rId23"/>
    <p:sldId id="298" r:id="rId24"/>
    <p:sldId id="272" r:id="rId25"/>
    <p:sldId id="270" r:id="rId26"/>
    <p:sldId id="299" r:id="rId27"/>
    <p:sldId id="276" r:id="rId28"/>
    <p:sldId id="273" r:id="rId29"/>
    <p:sldId id="288" r:id="rId30"/>
    <p:sldId id="312" r:id="rId31"/>
    <p:sldId id="271" r:id="rId32"/>
    <p:sldId id="308" r:id="rId33"/>
    <p:sldId id="278" r:id="rId34"/>
    <p:sldId id="267" r:id="rId35"/>
    <p:sldId id="258" r:id="rId36"/>
    <p:sldId id="311" r:id="rId37"/>
    <p:sldId id="274" r:id="rId38"/>
    <p:sldId id="257" r:id="rId39"/>
    <p:sldId id="280" r:id="rId4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FF"/>
    <a:srgbClr val="615F65"/>
    <a:srgbClr val="0AD1E6"/>
    <a:srgbClr val="000000"/>
    <a:srgbClr val="FF9966"/>
    <a:srgbClr val="FFFF00"/>
    <a:srgbClr val="FFFF61"/>
    <a:srgbClr val="FFFFCC"/>
    <a:srgbClr val="FF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426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454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0771E6-A9DF-4CD9-8D68-BF415EF41793}" type="datetimeFigureOut">
              <a:rPr lang="en-US" smtClean="0"/>
              <a:pPr>
                <a:defRPr/>
              </a:pPr>
              <a:t>2010-03-03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9CF779-CAC1-4E92-B71F-8CD845CDA41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C22050-23EC-49FB-AE50-06014B55CC2C}" type="datetimeFigureOut">
              <a:rPr lang="en-US" smtClean="0"/>
              <a:pPr>
                <a:defRPr/>
              </a:pPr>
              <a:t>2010-03-03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AA6F01-BC91-4705-B263-57F2B9DFABB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55E8EA-1554-4D83-B8EB-C9413D3BABC1}" type="datetimeFigureOut">
              <a:rPr lang="en-US" smtClean="0"/>
              <a:pPr>
                <a:defRPr/>
              </a:pPr>
              <a:t>2010-03-03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DCC4C6-680A-4B69-8DD0-F61135E99C0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322DFF-0BB7-44F1-A080-0F57A882EA0A}" type="datetimeFigureOut">
              <a:rPr lang="en-US" smtClean="0"/>
              <a:pPr>
                <a:defRPr/>
              </a:pPr>
              <a:t>2010-03-03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C7310F-47C4-4A1E-941B-9DABE14A0B9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EA99C9-92B2-451A-823E-4DA8C61C201A}" type="datetimeFigureOut">
              <a:rPr lang="en-US" smtClean="0"/>
              <a:pPr>
                <a:defRPr/>
              </a:pPr>
              <a:t>2010-03-03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3B251829-7C6D-4AB1-9B21-B948A13262C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E18124-AD3A-44AB-BF84-A9B8A2DB0C84}" type="datetimeFigureOut">
              <a:rPr lang="en-US" smtClean="0"/>
              <a:pPr>
                <a:defRPr/>
              </a:pPr>
              <a:t>2010-03-03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6A246A-D911-4C45-ACC7-48D9D00C58D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225EFE3-6B3F-40C9-ABEB-984E85E9B07D}" type="datetimeFigureOut">
              <a:rPr lang="en-US" smtClean="0"/>
              <a:pPr>
                <a:defRPr/>
              </a:pPr>
              <a:t>2010-03-03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E9BCD-6CEE-4FA1-BC60-9DC6B9D1E31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78919C-D5A0-4CC6-9D7A-21A2658B85CC}" type="datetimeFigureOut">
              <a:rPr lang="en-US" smtClean="0"/>
              <a:pPr>
                <a:defRPr/>
              </a:pPr>
              <a:t>2010-03-03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CBCA18-496F-4C7B-A8E1-E8FB17F9B89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01687B-9E5A-4BD2-B9EC-92C77EA2D976}" type="datetimeFigureOut">
              <a:rPr lang="en-US" smtClean="0"/>
              <a:pPr>
                <a:defRPr/>
              </a:pPr>
              <a:t>2010-03-03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17F088-CBB2-442B-9632-5223131DA1C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1E9777-A980-49EB-8A66-BA386524D853}" type="datetimeFigureOut">
              <a:rPr lang="en-US" smtClean="0"/>
              <a:pPr>
                <a:defRPr/>
              </a:pPr>
              <a:t>2010-03-03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F2E7E2-5E85-4642-88CB-0514D5667B3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98D875-3B3C-4134-A38F-25CD02DC64A3}" type="datetimeFigureOut">
              <a:rPr lang="en-US" smtClean="0"/>
              <a:pPr>
                <a:defRPr/>
              </a:pPr>
              <a:t>2010-03-03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46C2B9-D47C-43AA-8B42-A1C53876AF6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5F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E4E0D96A-92B6-49B4-99AA-DDCD086A51F7}" type="datetimeFigureOut">
              <a:rPr lang="en-US" smtClean="0"/>
              <a:pPr>
                <a:defRPr/>
              </a:pPr>
              <a:t>2010-03-03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FE6980E0-960B-4E98-89B0-49E57ACEF4A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35.png"/><Relationship Id="rId21" Type="http://schemas.openxmlformats.org/officeDocument/2006/relationships/image" Target="../media/image53.jpeg"/><Relationship Id="rId7" Type="http://schemas.openxmlformats.org/officeDocument/2006/relationships/image" Target="../media/image39.png"/><Relationship Id="rId12" Type="http://schemas.openxmlformats.org/officeDocument/2006/relationships/image" Target="../media/image44.jpeg"/><Relationship Id="rId17" Type="http://schemas.openxmlformats.org/officeDocument/2006/relationships/image" Target="../media/image49.png"/><Relationship Id="rId2" Type="http://schemas.openxmlformats.org/officeDocument/2006/relationships/image" Target="../media/image34.jpeg"/><Relationship Id="rId16" Type="http://schemas.openxmlformats.org/officeDocument/2006/relationships/image" Target="../media/image48.png"/><Relationship Id="rId20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jpeg"/><Relationship Id="rId19" Type="http://schemas.openxmlformats.org/officeDocument/2006/relationships/image" Target="../media/image51.jpe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458200" cy="42672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sz="3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A BRIEF HISTORY of STREAM RESTORATION</a:t>
            </a:r>
            <a:br>
              <a:rPr sz="3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sz="3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in MONTANA (and the Clark Fork)</a:t>
            </a:r>
            <a:br>
              <a:rPr sz="3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sz="2000" b="1" i="1" dirty="0" smtClean="0">
                <a:solidFill>
                  <a:srgbClr val="00B0F0"/>
                </a:solidFill>
                <a:latin typeface="Arial" pitchFamily="34" charset="0"/>
              </a:rPr>
              <a:t/>
            </a:r>
            <a:br>
              <a:rPr sz="2000" b="1" i="1" dirty="0" smtClean="0">
                <a:solidFill>
                  <a:srgbClr val="00B0F0"/>
                </a:solidFill>
                <a:latin typeface="Arial" pitchFamily="34" charset="0"/>
              </a:rPr>
            </a:br>
            <a:r>
              <a:rPr sz="2800" b="1" i="1" dirty="0" smtClean="0">
                <a:latin typeface="Arial" pitchFamily="34" charset="0"/>
                <a:cs typeface="Times New Roman" pitchFamily="18" charset="0"/>
              </a:rPr>
              <a:t>Chuck Dalby</a:t>
            </a:r>
            <a:br>
              <a:rPr sz="2800" b="1" i="1" dirty="0" smtClean="0">
                <a:latin typeface="Arial" pitchFamily="34" charset="0"/>
                <a:cs typeface="Times New Roman" pitchFamily="18" charset="0"/>
              </a:rPr>
            </a:br>
            <a:r>
              <a:rPr sz="1800" b="1" i="1" dirty="0" smtClean="0">
                <a:latin typeface="Arial" pitchFamily="34" charset="0"/>
                <a:cs typeface="Times New Roman" pitchFamily="18" charset="0"/>
              </a:rPr>
              <a:t>Hydrologist  </a:t>
            </a:r>
            <a:br>
              <a:rPr sz="1800" b="1" i="1" dirty="0" smtClean="0">
                <a:latin typeface="Arial" pitchFamily="34" charset="0"/>
                <a:cs typeface="Times New Roman" pitchFamily="18" charset="0"/>
              </a:rPr>
            </a:br>
            <a:r>
              <a:rPr sz="2400" b="1" i="1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sz="2000" b="1" i="1" dirty="0" smtClean="0">
                <a:latin typeface="Arial" pitchFamily="34" charset="0"/>
                <a:cs typeface="Times New Roman" pitchFamily="18" charset="0"/>
              </a:rPr>
              <a:t>Montana Department of Natural Resources and Conservation,</a:t>
            </a:r>
            <a:br>
              <a:rPr sz="2000" b="1" i="1" dirty="0" smtClean="0">
                <a:latin typeface="Arial" pitchFamily="34" charset="0"/>
                <a:cs typeface="Times New Roman" pitchFamily="18" charset="0"/>
              </a:rPr>
            </a:br>
            <a:r>
              <a:rPr sz="2000" b="1" i="1" dirty="0" smtClean="0">
                <a:latin typeface="Arial" pitchFamily="34" charset="0"/>
                <a:cs typeface="Times New Roman" pitchFamily="18" charset="0"/>
              </a:rPr>
              <a:t> Water Management Bureau</a:t>
            </a:r>
            <a:r>
              <a:rPr sz="2000" b="1" dirty="0" smtClean="0">
                <a:latin typeface="Arial" pitchFamily="34" charset="0"/>
              </a:rPr>
              <a:t/>
            </a:r>
            <a:br>
              <a:rPr sz="2000" b="1" dirty="0" smtClean="0">
                <a:latin typeface="Arial" pitchFamily="34" charset="0"/>
              </a:rPr>
            </a:br>
            <a:r>
              <a:rPr sz="2000" b="1" dirty="0" smtClean="0">
                <a:latin typeface="Arial" pitchFamily="34" charset="0"/>
              </a:rPr>
              <a:t>Helena  MT</a:t>
            </a:r>
            <a:br>
              <a:rPr sz="2000" b="1" dirty="0" smtClean="0">
                <a:latin typeface="Arial" pitchFamily="34" charset="0"/>
              </a:rPr>
            </a:br>
            <a:r>
              <a:rPr sz="2000" b="1" dirty="0" smtClean="0">
                <a:latin typeface="Arial" pitchFamily="34" charset="0"/>
              </a:rPr>
              <a:t/>
            </a:r>
            <a:br>
              <a:rPr sz="2000" b="1" dirty="0" smtClean="0">
                <a:latin typeface="Arial" pitchFamily="34" charset="0"/>
              </a:rPr>
            </a:br>
            <a:r>
              <a:rPr sz="2000" b="1" dirty="0" smtClean="0">
                <a:latin typeface="Arial" pitchFamily="34" charset="0"/>
              </a:rPr>
              <a:t> March 5, 2010</a:t>
            </a:r>
            <a:endParaRPr sz="2000" b="1" i="1" dirty="0" smtClean="0">
              <a:solidFill>
                <a:srgbClr val="FFFFCC"/>
              </a:solidFill>
              <a:latin typeface="Arial" pitchFamily="34" charset="0"/>
            </a:endParaRPr>
          </a:p>
        </p:txBody>
      </p:sp>
      <p:pic>
        <p:nvPicPr>
          <p:cNvPr id="6147" name="Picture 3" descr="D:\DIGIPHOTOS\Futfish2009\DCIM\100MSDCF\DSC055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724400"/>
            <a:ext cx="2540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 descr="D:\DIGIPHOTOS\Futfish2009\DCIM\100MSDCF\DSC055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32004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 descr="D:\DIGIPHOTOS\UMrenat2006photos\DCIM\100MSDCF\DSC038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4724400"/>
            <a:ext cx="2590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/>
          <a:srcRect l="6911" t="4494" r="6696" b="5618"/>
          <a:stretch>
            <a:fillRect/>
          </a:stretch>
        </p:blipFill>
        <p:spPr bwMode="auto">
          <a:xfrm>
            <a:off x="304800" y="3124200"/>
            <a:ext cx="1905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5" descr="ACE"/>
          <p:cNvPicPr>
            <a:picLocks noChangeAspect="1" noChangeArrowheads="1"/>
          </p:cNvPicPr>
          <p:nvPr/>
        </p:nvPicPr>
        <p:blipFill>
          <a:blip r:embed="rId6" cstate="print">
            <a:lum bright="-18000" contrast="34000"/>
          </a:blip>
          <a:srcRect b="13414"/>
          <a:stretch>
            <a:fillRect/>
          </a:stretch>
        </p:blipFill>
        <p:spPr bwMode="auto">
          <a:xfrm>
            <a:off x="3810000" y="4343400"/>
            <a:ext cx="1739548" cy="2338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422275" y="0"/>
            <a:ext cx="8721725" cy="5509200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med"/>
          </a:ln>
        </p:spPr>
        <p:txBody>
          <a:bodyPr>
            <a:spAutoFit/>
          </a:bodyPr>
          <a:lstStyle/>
          <a:p>
            <a:endParaRPr lang="en-US" sz="3200" b="1" dirty="0">
              <a:solidFill>
                <a:srgbClr val="0000FF"/>
              </a:solidFill>
            </a:endParaRPr>
          </a:p>
          <a:p>
            <a:r>
              <a:rPr lang="en-US" sz="3600" b="1" dirty="0">
                <a:solidFill>
                  <a:srgbClr val="0AD1E6"/>
                </a:solidFill>
              </a:rPr>
              <a:t>Guiding Principle: </a:t>
            </a:r>
            <a:endParaRPr lang="en-US" sz="3600" b="1" dirty="0"/>
          </a:p>
          <a:p>
            <a:r>
              <a:rPr lang="en-US" sz="3200" i="1" dirty="0"/>
              <a:t>"The primary purpose of all stream improvement is to provide better living </a:t>
            </a:r>
          </a:p>
          <a:p>
            <a:r>
              <a:rPr lang="en-US" sz="3200" i="1" dirty="0"/>
              <a:t>conditions for fish."</a:t>
            </a:r>
          </a:p>
          <a:p>
            <a:endParaRPr lang="en-US" sz="3200" b="1" i="1" dirty="0">
              <a:solidFill>
                <a:srgbClr val="0000FF"/>
              </a:solidFill>
              <a:cs typeface="Arial" charset="0"/>
            </a:endParaRPr>
          </a:p>
          <a:p>
            <a:r>
              <a:rPr lang="en-US" sz="3200" dirty="0">
                <a:solidFill>
                  <a:schemeClr val="bg1"/>
                </a:solidFill>
                <a:cs typeface="Arial" charset="0"/>
              </a:rPr>
              <a:t>"In all stream improvement work it cannot</a:t>
            </a:r>
          </a:p>
          <a:p>
            <a:r>
              <a:rPr lang="en-US" sz="3200" dirty="0">
                <a:solidFill>
                  <a:schemeClr val="bg1"/>
                </a:solidFill>
                <a:cs typeface="Arial" charset="0"/>
              </a:rPr>
              <a:t>be too strongly emphasized that the utmost</a:t>
            </a:r>
          </a:p>
          <a:p>
            <a:r>
              <a:rPr lang="en-US" sz="3200" dirty="0">
                <a:solidFill>
                  <a:schemeClr val="bg1"/>
                </a:solidFill>
                <a:cs typeface="Arial" charset="0"/>
              </a:rPr>
              <a:t>care should be exercised  that the work is</a:t>
            </a:r>
          </a:p>
          <a:p>
            <a:r>
              <a:rPr lang="en-US" sz="3200" dirty="0">
                <a:solidFill>
                  <a:schemeClr val="bg1"/>
                </a:solidFill>
                <a:cs typeface="Arial" charset="0"/>
              </a:rPr>
              <a:t>not overdone".</a:t>
            </a:r>
          </a:p>
          <a:p>
            <a:endParaRPr lang="en-US" sz="2800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5363" name="Rectangle 2"/>
          <p:cNvSpPr>
            <a:spLocks noChangeArrowheads="1"/>
          </p:cNvSpPr>
          <p:nvPr/>
        </p:nvSpPr>
        <p:spPr bwMode="auto">
          <a:xfrm>
            <a:off x="1981200" y="5181600"/>
            <a:ext cx="4572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/>
              <a:t>H.S. Davis, Chief,</a:t>
            </a:r>
          </a:p>
          <a:p>
            <a:r>
              <a:rPr lang="en-US" b="1" dirty="0"/>
              <a:t>           US Bureau of Fisheries</a:t>
            </a:r>
            <a:r>
              <a:rPr lang="en-US" b="1" dirty="0">
                <a:cs typeface="Arial" charset="0"/>
              </a:rPr>
              <a:t>      </a:t>
            </a:r>
          </a:p>
          <a:p>
            <a:r>
              <a:rPr lang="en-US" dirty="0">
                <a:cs typeface="Arial" charset="0"/>
              </a:rPr>
              <a:t> </a:t>
            </a:r>
            <a:endParaRPr lang="en-US" sz="1600" i="1" dirty="0">
              <a:solidFill>
                <a:srgbClr val="0000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422275" y="381000"/>
            <a:ext cx="8721725" cy="584200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med"/>
          </a:ln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rgbClr val="0AD1E6"/>
                </a:solidFill>
              </a:rPr>
              <a:t>CLASSIC BIBLES</a:t>
            </a:r>
          </a:p>
        </p:txBody>
      </p:sp>
      <p:pic>
        <p:nvPicPr>
          <p:cNvPr id="14339" name="Picture 5" descr="scan-2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rcRect l="17209" t="13275" r="13957" b="18156"/>
          <a:stretch>
            <a:fillRect/>
          </a:stretch>
        </p:blipFill>
        <p:spPr bwMode="auto">
          <a:xfrm>
            <a:off x="304800" y="1295400"/>
            <a:ext cx="3646488" cy="474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6" descr="scan-6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rcRect l="16364" t="11394" r="18182" b="8855"/>
          <a:stretch>
            <a:fillRect/>
          </a:stretch>
        </p:blipFill>
        <p:spPr bwMode="auto">
          <a:xfrm>
            <a:off x="5105400" y="762000"/>
            <a:ext cx="3402013" cy="529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scan-3.jpg"/>
          <p:cNvPicPr>
            <a:picLocks noChangeAspect="1"/>
          </p:cNvPicPr>
          <p:nvPr/>
        </p:nvPicPr>
        <p:blipFill>
          <a:blip r:embed="rId2" cstate="print"/>
          <a:srcRect l="9206" t="11539" r="7516" b="11539"/>
          <a:stretch>
            <a:fillRect/>
          </a:stretch>
        </p:blipFill>
        <p:spPr bwMode="auto">
          <a:xfrm>
            <a:off x="350838" y="838200"/>
            <a:ext cx="4256087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4" descr="scan-4.jpg"/>
          <p:cNvPicPr>
            <a:picLocks noChangeAspect="1"/>
          </p:cNvPicPr>
          <p:nvPr/>
        </p:nvPicPr>
        <p:blipFill>
          <a:blip r:embed="rId3" cstate="print"/>
          <a:srcRect l="8041" t="9891" r="8852" b="15198"/>
          <a:stretch>
            <a:fillRect/>
          </a:stretch>
        </p:blipFill>
        <p:spPr bwMode="auto">
          <a:xfrm>
            <a:off x="1066800" y="3962400"/>
            <a:ext cx="3840163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6" descr="scan-5.jpg"/>
          <p:cNvPicPr>
            <a:picLocks noChangeAspect="1"/>
          </p:cNvPicPr>
          <p:nvPr/>
        </p:nvPicPr>
        <p:blipFill>
          <a:blip r:embed="rId4" cstate="print"/>
          <a:srcRect l="6259" t="8339" r="9244" b="8270"/>
          <a:stretch>
            <a:fillRect/>
          </a:stretch>
        </p:blipFill>
        <p:spPr bwMode="auto">
          <a:xfrm>
            <a:off x="4953000" y="0"/>
            <a:ext cx="390842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8" descr="scan-7.jpg"/>
          <p:cNvPicPr>
            <a:picLocks noChangeAspect="1"/>
          </p:cNvPicPr>
          <p:nvPr/>
        </p:nvPicPr>
        <p:blipFill>
          <a:blip r:embed="rId5" cstate="print"/>
          <a:srcRect l="13066" t="18202" r="15073" b="10040"/>
          <a:stretch>
            <a:fillRect/>
          </a:stretch>
        </p:blipFill>
        <p:spPr bwMode="auto">
          <a:xfrm>
            <a:off x="6019800" y="3048000"/>
            <a:ext cx="2743200" cy="357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TextBox 9"/>
          <p:cNvSpPr txBox="1">
            <a:spLocks noChangeArrowheads="1"/>
          </p:cNvSpPr>
          <p:nvPr/>
        </p:nvSpPr>
        <p:spPr bwMode="auto">
          <a:xfrm>
            <a:off x="1524000" y="152400"/>
            <a:ext cx="167302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AD1E6"/>
                </a:solidFill>
              </a:rPr>
              <a:t>Déjà </a:t>
            </a:r>
            <a:r>
              <a:rPr lang="en-US" sz="3200" b="1" dirty="0">
                <a:solidFill>
                  <a:srgbClr val="0AD1E6"/>
                </a:solidFill>
              </a:rPr>
              <a:t>Vu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81000"/>
            <a:ext cx="3468688" cy="274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81000"/>
            <a:ext cx="3925888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352800"/>
            <a:ext cx="3657600" cy="323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3657600"/>
            <a:ext cx="4027488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scan-1.jpg"/>
          <p:cNvPicPr>
            <a:picLocks noChangeAspect="1"/>
          </p:cNvPicPr>
          <p:nvPr/>
        </p:nvPicPr>
        <p:blipFill>
          <a:blip r:embed="rId2" cstate="print">
            <a:lum bright="-10000" contrast="10000"/>
          </a:blip>
          <a:srcRect l="9863" t="20119" r="2802" b="16547"/>
          <a:stretch>
            <a:fillRect/>
          </a:stretch>
        </p:blipFill>
        <p:spPr bwMode="auto">
          <a:xfrm>
            <a:off x="381000" y="990600"/>
            <a:ext cx="843597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Box 2"/>
          <p:cNvSpPr txBox="1">
            <a:spLocks noChangeArrowheads="1"/>
          </p:cNvSpPr>
          <p:nvPr/>
        </p:nvSpPr>
        <p:spPr bwMode="auto">
          <a:xfrm>
            <a:off x="990600" y="228600"/>
            <a:ext cx="7318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AD1E6"/>
                </a:solidFill>
              </a:rPr>
              <a:t>Hydraulic Engineering Manual--circa 1939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422275" y="838200"/>
            <a:ext cx="8721725" cy="4278313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med"/>
          </a:ln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rgbClr val="0AD1E6"/>
                </a:solidFill>
              </a:rPr>
              <a:t>1930's and</a:t>
            </a:r>
          </a:p>
          <a:p>
            <a:r>
              <a:rPr lang="en-US" sz="3600" b="1" dirty="0">
                <a:solidFill>
                  <a:srgbClr val="0AD1E6"/>
                </a:solidFill>
              </a:rPr>
              <a:t> U.S. BUREAU of FISHERIES</a:t>
            </a:r>
          </a:p>
          <a:p>
            <a:endParaRPr lang="en-US" sz="3200" b="1" dirty="0">
              <a:solidFill>
                <a:srgbClr val="0000FF"/>
              </a:solidFill>
            </a:endParaRPr>
          </a:p>
          <a:p>
            <a:r>
              <a:rPr lang="en-US" sz="2800" dirty="0"/>
              <a:t>1933 - 1935   Using depression era labor</a:t>
            </a:r>
          </a:p>
          <a:p>
            <a:r>
              <a:rPr lang="en-US" sz="2800" dirty="0"/>
              <a:t>		      resources and "conservation </a:t>
            </a:r>
          </a:p>
          <a:p>
            <a:r>
              <a:rPr lang="en-US" sz="2800" dirty="0"/>
              <a:t>		      corps", 31,084 in-stream </a:t>
            </a:r>
          </a:p>
          <a:p>
            <a:r>
              <a:rPr lang="en-US" sz="2800" dirty="0"/>
              <a:t>		      structures (dams, deflectors,</a:t>
            </a:r>
          </a:p>
          <a:p>
            <a:r>
              <a:rPr lang="en-US" sz="2800" dirty="0"/>
              <a:t>                        cover) were constructed on</a:t>
            </a:r>
          </a:p>
          <a:p>
            <a:r>
              <a:rPr lang="en-US" sz="2800" dirty="0"/>
              <a:t>		      406 mountain streams</a:t>
            </a:r>
            <a:endParaRPr lang="en-US" sz="2800" i="1" dirty="0">
              <a:solidFill>
                <a:srgbClr val="0000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422275" y="838200"/>
            <a:ext cx="8721725" cy="4094163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med"/>
          </a:ln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rgbClr val="0AD1E6"/>
                </a:solidFill>
              </a:rPr>
              <a:t>(1930's and U.S. BUREAU of FISHERIES)</a:t>
            </a:r>
          </a:p>
          <a:p>
            <a:endParaRPr lang="en-US" sz="3200" b="1" dirty="0">
              <a:solidFill>
                <a:srgbClr val="0000FF"/>
              </a:solidFill>
            </a:endParaRPr>
          </a:p>
          <a:p>
            <a:r>
              <a:rPr lang="en-US" sz="2800" i="1" dirty="0"/>
              <a:t>"In some instances hardly a foot of stream has been left in its original condition..of what benefit to a stream is it to construct cover for many times the number of fish the stream can  support."</a:t>
            </a:r>
          </a:p>
          <a:p>
            <a:r>
              <a:rPr lang="en-US" sz="2800" b="1" dirty="0"/>
              <a:t>      </a:t>
            </a:r>
            <a:r>
              <a:rPr lang="en-US" sz="2400" dirty="0"/>
              <a:t>H.S. Davis, Chief,</a:t>
            </a:r>
          </a:p>
          <a:p>
            <a:r>
              <a:rPr lang="en-US" sz="2400" dirty="0"/>
              <a:t>           US Bureau of Fisheries</a:t>
            </a:r>
            <a:r>
              <a:rPr lang="en-US" sz="2400" dirty="0">
                <a:cs typeface="Arial" charset="0"/>
              </a:rPr>
              <a:t>  </a:t>
            </a:r>
            <a:r>
              <a:rPr lang="en-US" sz="2800" dirty="0">
                <a:cs typeface="Arial" charset="0"/>
              </a:rPr>
              <a:t>  </a:t>
            </a:r>
            <a:r>
              <a:rPr lang="en-US" sz="2800" b="1" dirty="0">
                <a:cs typeface="Arial" charset="0"/>
              </a:rPr>
              <a:t>  </a:t>
            </a:r>
          </a:p>
          <a:p>
            <a:r>
              <a:rPr lang="en-US" dirty="0">
                <a:cs typeface="Arial" charset="0"/>
              </a:rPr>
              <a:t> </a:t>
            </a:r>
            <a:endParaRPr lang="en-US" sz="2800" i="1" dirty="0">
              <a:solidFill>
                <a:srgbClr val="0000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1"/>
          <p:cNvSpPr txBox="1">
            <a:spLocks noChangeArrowheads="1"/>
          </p:cNvSpPr>
          <p:nvPr/>
        </p:nvSpPr>
        <p:spPr bwMode="auto">
          <a:xfrm>
            <a:off x="457200" y="304800"/>
            <a:ext cx="7861300" cy="581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AD1E6"/>
                </a:solidFill>
              </a:rPr>
              <a:t>U.S Forest Service  1950--1992</a:t>
            </a:r>
          </a:p>
          <a:p>
            <a:endParaRPr lang="en-US" sz="3200" b="1" dirty="0"/>
          </a:p>
          <a:p>
            <a:r>
              <a:rPr lang="en-US" sz="2800" b="1" dirty="0">
                <a:solidFill>
                  <a:schemeClr val="bg1"/>
                </a:solidFill>
              </a:rPr>
              <a:t>1952, 1985 and 1992 ver. Stream Habitat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  Improvement Handbooks</a:t>
            </a:r>
          </a:p>
          <a:p>
            <a:endParaRPr lang="en-US" sz="2800" b="1" dirty="0"/>
          </a:p>
          <a:p>
            <a:r>
              <a:rPr lang="en-US" sz="2800" i="1" dirty="0"/>
              <a:t>" did not expand on anything learned from </a:t>
            </a:r>
          </a:p>
          <a:p>
            <a:r>
              <a:rPr lang="en-US" sz="2800" i="1" dirty="0"/>
              <a:t>   past modes of operation....little understanding</a:t>
            </a:r>
          </a:p>
          <a:p>
            <a:r>
              <a:rPr lang="en-US" sz="2800" i="1" dirty="0"/>
              <a:t>   on whether proposed practices...provide</a:t>
            </a:r>
          </a:p>
          <a:p>
            <a:r>
              <a:rPr lang="en-US" sz="2800" i="1" dirty="0"/>
              <a:t>    benefits....within the ecologic and geomorphic</a:t>
            </a:r>
          </a:p>
          <a:p>
            <a:r>
              <a:rPr lang="en-US" sz="2800" i="1" dirty="0"/>
              <a:t>    context of stream or watershed."</a:t>
            </a:r>
          </a:p>
          <a:p>
            <a:r>
              <a:rPr lang="en-US" sz="2800" b="1" dirty="0"/>
              <a:t>     </a:t>
            </a:r>
            <a:r>
              <a:rPr lang="en-US" sz="2400" dirty="0"/>
              <a:t>(Beschta, Platts, Kauffman and Hill 1994)</a:t>
            </a:r>
          </a:p>
          <a:p>
            <a:endParaRPr lang="en-US" sz="2800" b="1" dirty="0"/>
          </a:p>
          <a:p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6"/>
          <p:cNvSpPr txBox="1">
            <a:spLocks noChangeArrowheads="1"/>
          </p:cNvSpPr>
          <p:nvPr/>
        </p:nvSpPr>
        <p:spPr bwMode="auto">
          <a:xfrm>
            <a:off x="241300" y="2057400"/>
            <a:ext cx="8902700" cy="3786188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med"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AD1E6"/>
                </a:solidFill>
                <a:cs typeface="Arial" charset="0"/>
              </a:rPr>
              <a:t>Stream Restoration in Montana--</a:t>
            </a:r>
            <a:r>
              <a:rPr lang="en-US" sz="2800" i="1" dirty="0">
                <a:solidFill>
                  <a:srgbClr val="0AD1E6"/>
                </a:solidFill>
                <a:cs typeface="Arial" charset="0"/>
              </a:rPr>
              <a:t>Early Catalysts</a:t>
            </a:r>
          </a:p>
          <a:p>
            <a:endParaRPr lang="en-US" sz="2800" dirty="0">
              <a:cs typeface="Arial" charset="0"/>
            </a:endParaRPr>
          </a:p>
          <a:p>
            <a:r>
              <a:rPr lang="en-US" sz="2800" dirty="0">
                <a:cs typeface="Arial" charset="0"/>
              </a:rPr>
              <a:t>♦ Stream Protection Act of 1963</a:t>
            </a:r>
          </a:p>
          <a:p>
            <a:r>
              <a:rPr lang="en-US" sz="2800" dirty="0"/>
              <a:t>  ♦ Natural Streambed and Land Protection Act of 1975</a:t>
            </a:r>
          </a:p>
          <a:p>
            <a:endParaRPr lang="en-US" sz="2400" dirty="0">
              <a:cs typeface="Arial" charset="0"/>
            </a:endParaRPr>
          </a:p>
          <a:p>
            <a:r>
              <a:rPr lang="en-US" sz="2400" dirty="0">
                <a:solidFill>
                  <a:schemeClr val="bg1"/>
                </a:solidFill>
                <a:cs typeface="Arial" charset="0"/>
              </a:rPr>
              <a:t>     to physically alter a stream, one must obtain a permit</a:t>
            </a:r>
          </a:p>
          <a:p>
            <a:r>
              <a:rPr lang="en-US" sz="2400" dirty="0">
                <a:solidFill>
                  <a:schemeClr val="bg1"/>
                </a:solidFill>
                <a:cs typeface="Arial" charset="0"/>
              </a:rPr>
              <a:t>     that specifies measures required to protect the stream</a:t>
            </a:r>
          </a:p>
          <a:p>
            <a:endParaRPr lang="en-US" sz="2400" dirty="0">
              <a:cs typeface="Arial" charset="0"/>
            </a:endParaRPr>
          </a:p>
          <a:p>
            <a:r>
              <a:rPr lang="en-US" sz="2800" dirty="0"/>
              <a:t> </a:t>
            </a:r>
            <a:endParaRPr lang="en-US" sz="2400" dirty="0">
              <a:cs typeface="Arial" charset="0"/>
            </a:endParaRP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457200" y="457200"/>
            <a:ext cx="8839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cs typeface="Arial" charset="0"/>
              </a:rPr>
              <a:t>2.  Market Driven Stream Restoration</a:t>
            </a:r>
          </a:p>
          <a:p>
            <a:r>
              <a:rPr lang="en-US" sz="3600" b="1" dirty="0">
                <a:solidFill>
                  <a:schemeClr val="bg1"/>
                </a:solidFill>
                <a:cs typeface="Arial" charset="0"/>
              </a:rPr>
              <a:t>           (1983- 1995 or so)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2" cstate="print"/>
          <a:srcRect l="2779" r="26984" b="39964"/>
          <a:stretch>
            <a:fillRect/>
          </a:stretch>
        </p:blipFill>
        <p:spPr bwMode="auto">
          <a:xfrm>
            <a:off x="381000" y="304800"/>
            <a:ext cx="4711700" cy="591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4191000" y="381000"/>
            <a:ext cx="4953000" cy="3600986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med"/>
          </a:ln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sz="3600" dirty="0"/>
              <a:t>		</a:t>
            </a:r>
            <a:r>
              <a:rPr lang="en-US" sz="3600" b="1" dirty="0" smtClean="0">
                <a:solidFill>
                  <a:srgbClr val="0AD1E6"/>
                </a:solidFill>
              </a:rPr>
              <a:t>1982</a:t>
            </a:r>
            <a:endParaRPr lang="en-US" b="1" dirty="0" smtClean="0">
              <a:solidFill>
                <a:srgbClr val="0AD1E6"/>
              </a:solidFill>
            </a:endParaRPr>
          </a:p>
          <a:p>
            <a:endParaRPr lang="en-US" b="1" dirty="0">
              <a:solidFill>
                <a:srgbClr val="0AD1E6"/>
              </a:solidFill>
            </a:endParaRPr>
          </a:p>
          <a:p>
            <a:r>
              <a:rPr lang="en-US" sz="2800" b="1" dirty="0">
                <a:solidFill>
                  <a:srgbClr val="0AD1E6"/>
                </a:solidFill>
              </a:rPr>
              <a:t>            Stream Restoration </a:t>
            </a:r>
          </a:p>
          <a:p>
            <a:r>
              <a:rPr lang="en-US" sz="2800" b="1" dirty="0">
                <a:solidFill>
                  <a:srgbClr val="0AD1E6"/>
                </a:solidFill>
              </a:rPr>
              <a:t>            Market  Launched in </a:t>
            </a:r>
          </a:p>
          <a:p>
            <a:r>
              <a:rPr lang="en-US" sz="2800" b="1" dirty="0">
                <a:solidFill>
                  <a:srgbClr val="0AD1E6"/>
                </a:solidFill>
              </a:rPr>
              <a:t>                   Montana</a:t>
            </a:r>
            <a:endParaRPr lang="en-US" dirty="0">
              <a:solidFill>
                <a:srgbClr val="0AD1E6"/>
              </a:solidFill>
            </a:endParaRPr>
          </a:p>
          <a:p>
            <a:endParaRPr lang="en-US" dirty="0"/>
          </a:p>
          <a:p>
            <a:endParaRPr lang="en-US" dirty="0">
              <a:cs typeface="Arial" charset="0"/>
            </a:endParaRPr>
          </a:p>
          <a:p>
            <a:r>
              <a:rPr lang="en-US" dirty="0"/>
              <a:t>  </a:t>
            </a:r>
            <a:endParaRPr lang="en-US" dirty="0">
              <a:cs typeface="Arial" charset="0"/>
            </a:endParaRPr>
          </a:p>
        </p:txBody>
      </p:sp>
      <p:sp>
        <p:nvSpPr>
          <p:cNvPr id="23556" name="TextBox 3"/>
          <p:cNvSpPr txBox="1">
            <a:spLocks noChangeArrowheads="1"/>
          </p:cNvSpPr>
          <p:nvPr/>
        </p:nvSpPr>
        <p:spPr bwMode="auto">
          <a:xfrm>
            <a:off x="838200" y="990600"/>
            <a:ext cx="2667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dirty="0">
              <a:solidFill>
                <a:srgbClr val="FFFF66"/>
              </a:solidFill>
            </a:endParaRPr>
          </a:p>
        </p:txBody>
      </p:sp>
      <p:sp>
        <p:nvSpPr>
          <p:cNvPr id="23557" name="TextBox 5"/>
          <p:cNvSpPr txBox="1">
            <a:spLocks noChangeArrowheads="1"/>
          </p:cNvSpPr>
          <p:nvPr/>
        </p:nvSpPr>
        <p:spPr bwMode="auto">
          <a:xfrm>
            <a:off x="533400" y="762000"/>
            <a:ext cx="2743200" cy="923925"/>
          </a:xfrm>
          <a:prstGeom prst="rect">
            <a:avLst/>
          </a:prstGeom>
          <a:solidFill>
            <a:srgbClr val="FFFF00">
              <a:alpha val="2901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041"/>
          <p:cNvPicPr>
            <a:picLocks noChangeAspect="1" noChangeArrowheads="1"/>
          </p:cNvPicPr>
          <p:nvPr/>
        </p:nvPicPr>
        <p:blipFill>
          <a:blip r:embed="rId2" cstate="print">
            <a:lum bright="10000" contrast="22000"/>
          </a:blip>
          <a:srcRect l="23103" t="26500" r="53146" b="12167"/>
          <a:stretch>
            <a:fillRect/>
          </a:stretch>
        </p:blipFill>
        <p:spPr bwMode="auto">
          <a:xfrm>
            <a:off x="914400" y="914400"/>
            <a:ext cx="2971800" cy="5419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2" descr="D:\DIGIPHOTOS\Glacier2009\101_PANA\P1010023.JPG"/>
          <p:cNvPicPr>
            <a:picLocks noChangeAspect="1" noChangeArrowheads="1"/>
          </p:cNvPicPr>
          <p:nvPr/>
        </p:nvPicPr>
        <p:blipFill>
          <a:blip r:embed="rId3" cstate="print"/>
          <a:srcRect l="1118" t="9836" r="23497"/>
          <a:stretch>
            <a:fillRect/>
          </a:stretch>
        </p:blipFill>
        <p:spPr bwMode="auto">
          <a:xfrm>
            <a:off x="5486400" y="1371600"/>
            <a:ext cx="3092450" cy="493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457200" y="0"/>
            <a:ext cx="8686800" cy="6094413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med"/>
          </a:ln>
        </p:spPr>
        <p:txBody>
          <a:bodyPr wrap="none">
            <a:sp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sz="3600" b="1" dirty="0">
                <a:solidFill>
                  <a:srgbClr val="0AD1E6"/>
                </a:solidFill>
              </a:rPr>
              <a:t>Timberline Reclamation, Inc</a:t>
            </a:r>
            <a:endParaRPr lang="en-US" dirty="0">
              <a:solidFill>
                <a:srgbClr val="0AD1E6"/>
              </a:solidFill>
            </a:endParaRPr>
          </a:p>
          <a:p>
            <a:endParaRPr lang="en-US" dirty="0"/>
          </a:p>
          <a:p>
            <a:r>
              <a:rPr lang="en-US" sz="2400" dirty="0">
                <a:cs typeface="Arial" charset="0"/>
              </a:rPr>
              <a:t>♦   Wall Street Journal Article, Jan. 25, 1982</a:t>
            </a:r>
          </a:p>
          <a:p>
            <a:r>
              <a:rPr lang="en-US" sz="2400" dirty="0">
                <a:cs typeface="Arial" charset="0"/>
              </a:rPr>
              <a:t>  </a:t>
            </a:r>
            <a:r>
              <a:rPr lang="en-US" sz="2400" i="1" dirty="0">
                <a:cs typeface="Arial" charset="0"/>
              </a:rPr>
              <a:t>"Small Company is Pioneering the Reclamation of Streams"</a:t>
            </a:r>
          </a:p>
          <a:p>
            <a:endParaRPr lang="en-US" dirty="0">
              <a:cs typeface="Arial" charset="0"/>
            </a:endParaRPr>
          </a:p>
          <a:p>
            <a:endParaRPr lang="en-US" dirty="0">
              <a:cs typeface="Arial" charset="0"/>
            </a:endParaRPr>
          </a:p>
          <a:p>
            <a:r>
              <a:rPr lang="en-US" sz="2400" dirty="0">
                <a:cs typeface="Arial" charset="0"/>
              </a:rPr>
              <a:t>" </a:t>
            </a:r>
            <a:r>
              <a:rPr lang="en-US" sz="2400" i="1" dirty="0">
                <a:solidFill>
                  <a:srgbClr val="FF9966"/>
                </a:solidFill>
                <a:cs typeface="Arial" charset="0"/>
              </a:rPr>
              <a:t>A big brown trout flips in the water, 'Whoa, whoa, WHOA,'</a:t>
            </a:r>
          </a:p>
          <a:p>
            <a:r>
              <a:rPr lang="en-US" sz="2400" i="1" dirty="0">
                <a:solidFill>
                  <a:srgbClr val="FF9966"/>
                </a:solidFill>
                <a:cs typeface="Arial" charset="0"/>
              </a:rPr>
              <a:t>  shouts  Richard McIntyre, bounding towards the creek..</a:t>
            </a:r>
          </a:p>
          <a:p>
            <a:r>
              <a:rPr lang="en-US" sz="2400" i="1" dirty="0">
                <a:solidFill>
                  <a:srgbClr val="FF9966"/>
                </a:solidFill>
                <a:cs typeface="Arial" charset="0"/>
              </a:rPr>
              <a:t>   'My God that's a   pair of 14 inchers...  love it, I love it</a:t>
            </a:r>
            <a:r>
              <a:rPr lang="en-US" sz="2400" dirty="0">
                <a:solidFill>
                  <a:srgbClr val="FF9966"/>
                </a:solidFill>
                <a:cs typeface="Arial" charset="0"/>
              </a:rPr>
              <a:t>'. "</a:t>
            </a:r>
          </a:p>
          <a:p>
            <a:endParaRPr lang="en-US" dirty="0">
              <a:cs typeface="Arial" charset="0"/>
            </a:endParaRPr>
          </a:p>
          <a:p>
            <a:endParaRPr lang="en-US" dirty="0">
              <a:cs typeface="Arial" charset="0"/>
            </a:endParaRPr>
          </a:p>
          <a:p>
            <a:r>
              <a:rPr lang="en-US" sz="2000" dirty="0">
                <a:cs typeface="Arial" charset="0"/>
              </a:rPr>
              <a:t>"</a:t>
            </a:r>
            <a:r>
              <a:rPr lang="en-US" sz="2000" i="1" dirty="0">
                <a:cs typeface="Arial" charset="0"/>
              </a:rPr>
              <a:t>Founded in  1978, </a:t>
            </a:r>
            <a:r>
              <a:rPr lang="en-US" sz="2000" i="1" dirty="0"/>
              <a:t>Timberline Reclamation has five full-time employees...  </a:t>
            </a:r>
          </a:p>
          <a:p>
            <a:r>
              <a:rPr lang="en-US" sz="2000" i="1" dirty="0"/>
              <a:t>In fiscal 1982, Mr. McIntyre expects a revenue of $500,000, nearly double</a:t>
            </a:r>
          </a:p>
          <a:p>
            <a:r>
              <a:rPr lang="en-US" sz="2000" i="1" dirty="0"/>
              <a:t>last year's $260,000. and because he requires customers to pay for all</a:t>
            </a:r>
          </a:p>
          <a:p>
            <a:r>
              <a:rPr lang="en-US" sz="2000" i="1" dirty="0"/>
              <a:t>project-related expenses, he anticipates earnings of $300,000 to $325,000</a:t>
            </a:r>
            <a:r>
              <a:rPr lang="en-US" sz="2000" dirty="0"/>
              <a:t>.</a:t>
            </a:r>
          </a:p>
          <a:p>
            <a:r>
              <a:rPr lang="en-US" sz="2800" dirty="0"/>
              <a:t>       </a:t>
            </a:r>
            <a:r>
              <a:rPr lang="en-US" sz="2800" dirty="0">
                <a:solidFill>
                  <a:srgbClr val="FF9966"/>
                </a:solidFill>
              </a:rPr>
              <a:t>'</a:t>
            </a:r>
            <a:r>
              <a:rPr lang="en-US" sz="2800" i="1" dirty="0">
                <a:solidFill>
                  <a:srgbClr val="FF9966"/>
                </a:solidFill>
              </a:rPr>
              <a:t>I try to shoot for a profit margin of 70%</a:t>
            </a:r>
            <a:r>
              <a:rPr lang="en-US" sz="2800" dirty="0">
                <a:solidFill>
                  <a:srgbClr val="FF9966"/>
                </a:solidFill>
              </a:rPr>
              <a:t>'</a:t>
            </a:r>
            <a:r>
              <a:rPr lang="en-US" sz="2800" dirty="0"/>
              <a:t>. "</a:t>
            </a:r>
            <a:endParaRPr lang="en-US" sz="2800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1"/>
          <p:cNvSpPr txBox="1">
            <a:spLocks noChangeArrowheads="1"/>
          </p:cNvSpPr>
          <p:nvPr/>
        </p:nvSpPr>
        <p:spPr bwMode="auto">
          <a:xfrm>
            <a:off x="1295400" y="579438"/>
            <a:ext cx="5495925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  		</a:t>
            </a:r>
            <a:r>
              <a:rPr lang="en-US" sz="3600" b="1" dirty="0">
                <a:solidFill>
                  <a:srgbClr val="0AD1E6"/>
                </a:solidFill>
              </a:rPr>
              <a:t>1983</a:t>
            </a:r>
          </a:p>
          <a:p>
            <a:endParaRPr lang="en-US" dirty="0"/>
          </a:p>
          <a:p>
            <a:r>
              <a:rPr lang="en-US" sz="3600" dirty="0"/>
              <a:t> </a:t>
            </a:r>
            <a:r>
              <a:rPr lang="en-US" sz="3600" dirty="0">
                <a:cs typeface="Arial" charset="0"/>
              </a:rPr>
              <a:t>♦</a:t>
            </a:r>
            <a:r>
              <a:rPr lang="en-US" sz="3600" dirty="0"/>
              <a:t> </a:t>
            </a:r>
            <a:r>
              <a:rPr lang="en-US" sz="3200" dirty="0"/>
              <a:t>Former employees of </a:t>
            </a:r>
          </a:p>
          <a:p>
            <a:r>
              <a:rPr lang="en-US" sz="3200" dirty="0"/>
              <a:t>      Timberline found</a:t>
            </a:r>
          </a:p>
          <a:p>
            <a:r>
              <a:rPr lang="en-US" sz="3200" dirty="0"/>
              <a:t>       </a:t>
            </a:r>
            <a:r>
              <a:rPr lang="en-US" sz="3200" i="1" dirty="0"/>
              <a:t>Inter-Fleuve, Inc.</a:t>
            </a:r>
          </a:p>
          <a:p>
            <a:endParaRPr lang="en-US" sz="2800" i="1" dirty="0"/>
          </a:p>
          <a:p>
            <a:r>
              <a:rPr lang="en-US" sz="2800" i="1" dirty="0"/>
              <a:t> </a:t>
            </a:r>
            <a:r>
              <a:rPr lang="en-US" sz="2800" dirty="0">
                <a:cs typeface="Arial" charset="0"/>
              </a:rPr>
              <a:t>♦</a:t>
            </a:r>
            <a:r>
              <a:rPr lang="en-US" sz="2800" i="1" dirty="0"/>
              <a:t> </a:t>
            </a:r>
            <a:r>
              <a:rPr lang="en-US" sz="2800" dirty="0"/>
              <a:t>A couple of UM Geology grads</a:t>
            </a:r>
          </a:p>
          <a:p>
            <a:r>
              <a:rPr lang="en-US" sz="2800" dirty="0"/>
              <a:t>       form (the first)</a:t>
            </a:r>
          </a:p>
          <a:p>
            <a:r>
              <a:rPr lang="en-US" sz="2800" dirty="0"/>
              <a:t>                  </a:t>
            </a:r>
            <a:r>
              <a:rPr lang="en-US" sz="2800" i="1" dirty="0"/>
              <a:t>Streamworks, Inc.</a:t>
            </a:r>
          </a:p>
          <a:p>
            <a:endParaRPr lang="en-US" sz="2800" i="1" dirty="0"/>
          </a:p>
        </p:txBody>
      </p:sp>
      <p:pic>
        <p:nvPicPr>
          <p:cNvPr id="25603" name="Picture 3" descr="E:\ALVIN\AWPF1\YRC\Irracres\Metricfieldwork\080309_080509\RIMG0093.jpg"/>
          <p:cNvPicPr>
            <a:picLocks noChangeAspect="1" noChangeArrowheads="1"/>
          </p:cNvPicPr>
          <p:nvPr/>
        </p:nvPicPr>
        <p:blipFill>
          <a:blip r:embed="rId2" cstate="print"/>
          <a:srcRect l="56300" t="23077" r="20377" b="40916"/>
          <a:stretch>
            <a:fillRect/>
          </a:stretch>
        </p:blipFill>
        <p:spPr bwMode="auto">
          <a:xfrm>
            <a:off x="6400800" y="4114800"/>
            <a:ext cx="2209800" cy="2557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041"/>
          <p:cNvPicPr>
            <a:picLocks noChangeAspect="1" noChangeArrowheads="1"/>
          </p:cNvPicPr>
          <p:nvPr/>
        </p:nvPicPr>
        <p:blipFill>
          <a:blip r:embed="rId2" cstate="print">
            <a:lum bright="10000" contrast="22000"/>
          </a:blip>
          <a:srcRect l="23103" t="26500" r="53146" b="12167"/>
          <a:stretch>
            <a:fillRect/>
          </a:stretch>
        </p:blipFill>
        <p:spPr bwMode="auto">
          <a:xfrm>
            <a:off x="304800" y="1600200"/>
            <a:ext cx="2609850" cy="491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2"/>
          <p:cNvSpPr txBox="1">
            <a:spLocks noChangeArrowheads="1"/>
          </p:cNvSpPr>
          <p:nvPr/>
        </p:nvSpPr>
        <p:spPr bwMode="auto">
          <a:xfrm>
            <a:off x="644525" y="-381000"/>
            <a:ext cx="9032875" cy="6494463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med"/>
          </a:ln>
        </p:spPr>
        <p:txBody>
          <a:bodyPr lIns="0" tIns="0" rIns="0" bIns="0">
            <a:spAutoFit/>
          </a:bodyPr>
          <a:lstStyle/>
          <a:p>
            <a:endParaRPr lang="en-US" sz="2800" b="1" dirty="0">
              <a:solidFill>
                <a:srgbClr val="0000FF"/>
              </a:solidFill>
            </a:endParaRPr>
          </a:p>
          <a:p>
            <a:endParaRPr lang="en-US" sz="2800" b="1" dirty="0">
              <a:solidFill>
                <a:srgbClr val="0000FF"/>
              </a:solidFill>
            </a:endParaRPr>
          </a:p>
          <a:p>
            <a:r>
              <a:rPr lang="en-US" sz="2800" b="1" dirty="0">
                <a:solidFill>
                  <a:srgbClr val="0000FF"/>
                </a:solidFill>
              </a:rPr>
              <a:t>		  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600" b="1" dirty="0">
                <a:solidFill>
                  <a:srgbClr val="0AD1E6"/>
                </a:solidFill>
              </a:rPr>
              <a:t>1984 to present</a:t>
            </a:r>
          </a:p>
          <a:p>
            <a:r>
              <a:rPr lang="en-US" sz="3200" b="1" dirty="0">
                <a:solidFill>
                  <a:srgbClr val="0AD1E6"/>
                </a:solidFill>
              </a:rPr>
              <a:t>     </a:t>
            </a:r>
            <a:r>
              <a:rPr lang="en-US" sz="3200" i="1" dirty="0">
                <a:solidFill>
                  <a:srgbClr val="0AD1E6"/>
                </a:solidFill>
              </a:rPr>
              <a:t>The Second Coming of Dave Rosgen</a:t>
            </a:r>
            <a:r>
              <a:rPr lang="en-US" sz="3200" dirty="0">
                <a:solidFill>
                  <a:srgbClr val="0AD1E6"/>
                </a:solidFill>
              </a:rPr>
              <a:t> 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>
                <a:solidFill>
                  <a:srgbClr val="0000FF"/>
                </a:solidFill>
              </a:rPr>
              <a:t>               </a:t>
            </a:r>
          </a:p>
          <a:p>
            <a:r>
              <a:rPr lang="en-US" sz="3200" dirty="0">
                <a:cs typeface="Arial" charset="0"/>
              </a:rPr>
              <a:t>     		</a:t>
            </a:r>
            <a:r>
              <a:rPr lang="en-US" sz="2800" i="1" dirty="0">
                <a:solidFill>
                  <a:srgbClr val="FDEF3D"/>
                </a:solidFill>
              </a:rPr>
              <a:t>	 	   </a:t>
            </a:r>
            <a:r>
              <a:rPr lang="en-US" sz="2800" i="1" dirty="0"/>
              <a:t>♦ good</a:t>
            </a:r>
          </a:p>
          <a:p>
            <a:r>
              <a:rPr lang="en-US" sz="2800" i="1" dirty="0"/>
              <a:t>                         </a:t>
            </a:r>
            <a:r>
              <a:rPr lang="en-US" sz="2800" i="1" dirty="0">
                <a:solidFill>
                  <a:schemeClr val="bg1"/>
                </a:solidFill>
              </a:rPr>
              <a:t>(Dave made fluvial geomorphology 	  			    a household word)</a:t>
            </a:r>
          </a:p>
          <a:p>
            <a:endParaRPr lang="en-US" i="1" dirty="0">
              <a:solidFill>
                <a:srgbClr val="0000FF"/>
              </a:solidFill>
            </a:endParaRPr>
          </a:p>
          <a:p>
            <a:r>
              <a:rPr lang="en-US" sz="2800" i="1" dirty="0"/>
              <a:t>                                         ♦ bad</a:t>
            </a:r>
          </a:p>
          <a:p>
            <a:r>
              <a:rPr lang="en-US" sz="2800" i="1" dirty="0"/>
              <a:t>                               </a:t>
            </a:r>
            <a:r>
              <a:rPr lang="en-US" sz="2800" i="1" dirty="0">
                <a:solidFill>
                  <a:schemeClr val="bg1"/>
                </a:solidFill>
              </a:rPr>
              <a:t>(now everyone is an expert                                			</a:t>
            </a:r>
            <a:r>
              <a:rPr lang="en-US" sz="2800" i="1" dirty="0" smtClean="0">
                <a:solidFill>
                  <a:schemeClr val="bg1"/>
                </a:solidFill>
              </a:rPr>
              <a:t>   on physical channel </a:t>
            </a:r>
            <a:r>
              <a:rPr lang="en-US" sz="2800" i="1" dirty="0">
                <a:solidFill>
                  <a:schemeClr val="bg1"/>
                </a:solidFill>
              </a:rPr>
              <a:t>processes --</a:t>
            </a:r>
          </a:p>
          <a:p>
            <a:r>
              <a:rPr lang="en-US" sz="2800" i="1" dirty="0">
                <a:solidFill>
                  <a:schemeClr val="bg1"/>
                </a:solidFill>
              </a:rPr>
              <a:t>                                      well, sort of......) </a:t>
            </a:r>
          </a:p>
          <a:p>
            <a:r>
              <a:rPr lang="en-US" sz="2800" i="1" dirty="0">
                <a:solidFill>
                  <a:srgbClr val="0000FF"/>
                </a:solidFill>
              </a:rPr>
              <a:t>                                          </a:t>
            </a:r>
            <a:r>
              <a:rPr lang="en-US" sz="2800" i="1" dirty="0"/>
              <a:t>♦ ugly</a:t>
            </a:r>
            <a:r>
              <a:rPr lang="en-US" sz="2800" i="1" dirty="0">
                <a:solidFill>
                  <a:srgbClr val="0000FF"/>
                </a:solidFill>
              </a:rPr>
              <a:t>       </a:t>
            </a:r>
          </a:p>
          <a:p>
            <a:r>
              <a:rPr lang="en-US" sz="2800" i="1" dirty="0">
                <a:solidFill>
                  <a:srgbClr val="0000FF"/>
                </a:solidFill>
              </a:rPr>
              <a:t>	 </a:t>
            </a:r>
            <a:r>
              <a:rPr lang="en-US" sz="2800" i="1" dirty="0"/>
              <a:t> 		 </a:t>
            </a:r>
            <a:r>
              <a:rPr lang="en-US" sz="2800" i="1" dirty="0" smtClean="0"/>
              <a:t>    </a:t>
            </a:r>
            <a:r>
              <a:rPr lang="en-US" sz="2800" i="1" dirty="0" smtClean="0">
                <a:solidFill>
                  <a:schemeClr val="bg1"/>
                </a:solidFill>
              </a:rPr>
              <a:t>(</a:t>
            </a:r>
            <a:r>
              <a:rPr lang="en-US" sz="2800" i="1" dirty="0">
                <a:solidFill>
                  <a:schemeClr val="bg1"/>
                </a:solidFill>
              </a:rPr>
              <a:t>success vs. failure</a:t>
            </a:r>
          </a:p>
          <a:p>
            <a:r>
              <a:rPr lang="en-US" sz="2800" i="1" dirty="0">
                <a:solidFill>
                  <a:schemeClr val="bg1"/>
                </a:solidFill>
              </a:rPr>
              <a:t>                                     "The Rosgen </a:t>
            </a:r>
            <a:r>
              <a:rPr lang="en-US" sz="2800" i="1" dirty="0" smtClean="0">
                <a:solidFill>
                  <a:schemeClr val="bg1"/>
                </a:solidFill>
              </a:rPr>
              <a:t>Wars")</a:t>
            </a:r>
            <a:endParaRPr lang="en-US" sz="2800" i="1" dirty="0">
              <a:solidFill>
                <a:schemeClr val="bg1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214313" y="152400"/>
            <a:ext cx="8509000" cy="7940675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med"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       </a:t>
            </a:r>
            <a:r>
              <a:rPr lang="en-US" sz="3200" b="1" dirty="0">
                <a:solidFill>
                  <a:srgbClr val="0AD1E6"/>
                </a:solidFill>
              </a:rPr>
              <a:t>Current Day Stream Restoration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2800" b="1" dirty="0">
                <a:solidFill>
                  <a:schemeClr val="bg1"/>
                </a:solidFill>
                <a:cs typeface="Arial" charset="0"/>
              </a:rPr>
              <a:t>Diverse Market Driven by :</a:t>
            </a:r>
          </a:p>
          <a:p>
            <a:endParaRPr lang="en-US" dirty="0">
              <a:cs typeface="Arial" charset="0"/>
            </a:endParaRPr>
          </a:p>
          <a:p>
            <a:r>
              <a:rPr lang="en-US" dirty="0">
                <a:cs typeface="Arial" charset="0"/>
              </a:rPr>
              <a:t>	 </a:t>
            </a:r>
            <a:r>
              <a:rPr lang="en-US" sz="2400" b="1" dirty="0">
                <a:cs typeface="Arial" charset="0"/>
              </a:rPr>
              <a:t>♦ litigation, mitigation, profit incentive, altruism</a:t>
            </a:r>
          </a:p>
          <a:p>
            <a:endParaRPr lang="en-US" sz="2400" dirty="0">
              <a:cs typeface="Arial" charset="0"/>
            </a:endParaRPr>
          </a:p>
          <a:p>
            <a:r>
              <a:rPr lang="en-US" sz="2400" dirty="0">
                <a:cs typeface="Arial" charset="0"/>
              </a:rPr>
              <a:t>       </a:t>
            </a:r>
            <a:r>
              <a:rPr lang="en-US" sz="2400" i="1" dirty="0">
                <a:cs typeface="Arial" charset="0"/>
              </a:rPr>
              <a:t> </a:t>
            </a:r>
            <a:r>
              <a:rPr lang="en-US" sz="2000" i="1" dirty="0">
                <a:cs typeface="Arial" charset="0"/>
              </a:rPr>
              <a:t>Motivated by the Politics, Democracy, and Spiritualism</a:t>
            </a:r>
          </a:p>
          <a:p>
            <a:r>
              <a:rPr lang="en-US" sz="2000" i="1" dirty="0">
                <a:cs typeface="Arial" charset="0"/>
              </a:rPr>
              <a:t>                of "restoring" damaged rivers and ecosystems </a:t>
            </a:r>
          </a:p>
          <a:p>
            <a:endParaRPr lang="en-US" dirty="0">
              <a:cs typeface="Arial" charset="0"/>
            </a:endParaRPr>
          </a:p>
          <a:p>
            <a:r>
              <a:rPr lang="en-US" sz="2800" b="1" dirty="0">
                <a:solidFill>
                  <a:schemeClr val="bg1"/>
                </a:solidFill>
                <a:cs typeface="Arial" charset="0"/>
              </a:rPr>
              <a:t> Proponents:</a:t>
            </a:r>
          </a:p>
          <a:p>
            <a:endParaRPr lang="en-US" dirty="0">
              <a:cs typeface="Arial" charset="0"/>
            </a:endParaRPr>
          </a:p>
          <a:p>
            <a:r>
              <a:rPr lang="en-US" dirty="0">
                <a:cs typeface="Arial" charset="0"/>
              </a:rPr>
              <a:t>	</a:t>
            </a:r>
            <a:r>
              <a:rPr lang="en-US" sz="2400" dirty="0">
                <a:cs typeface="Arial" charset="0"/>
              </a:rPr>
              <a:t>♦ state and federal land and water managing agencies</a:t>
            </a:r>
          </a:p>
          <a:p>
            <a:r>
              <a:rPr lang="en-US" sz="2400" dirty="0">
                <a:cs typeface="Arial" charset="0"/>
              </a:rPr>
              <a:t>	 ♦ watershed and environmental organizations</a:t>
            </a:r>
          </a:p>
          <a:p>
            <a:r>
              <a:rPr lang="en-US" sz="2400" dirty="0">
                <a:cs typeface="Arial" charset="0"/>
              </a:rPr>
              <a:t>	  ♦ universities and professional societies</a:t>
            </a:r>
          </a:p>
          <a:p>
            <a:r>
              <a:rPr lang="en-US" sz="2400" dirty="0">
                <a:cs typeface="Arial" charset="0"/>
              </a:rPr>
              <a:t>	   ♦ conservation trusts and landowners</a:t>
            </a:r>
          </a:p>
          <a:p>
            <a:r>
              <a:rPr lang="en-US" sz="2400" dirty="0">
                <a:cs typeface="Arial" charset="0"/>
              </a:rPr>
              <a:t>               ♦ engaged and educated public</a:t>
            </a:r>
          </a:p>
          <a:p>
            <a:endParaRPr lang="en-US" sz="2400" dirty="0">
              <a:cs typeface="Arial" charset="0"/>
            </a:endParaRPr>
          </a:p>
          <a:p>
            <a:endParaRPr lang="en-US" sz="2400" dirty="0">
              <a:cs typeface="Arial" charset="0"/>
            </a:endParaRPr>
          </a:p>
          <a:p>
            <a:endParaRPr lang="en-US" dirty="0">
              <a:cs typeface="Arial" charset="0"/>
            </a:endParaRPr>
          </a:p>
          <a:p>
            <a:r>
              <a:rPr lang="en-US" dirty="0">
                <a:cs typeface="Arial" charset="0"/>
              </a:rPr>
              <a:t>		</a:t>
            </a:r>
          </a:p>
          <a:p>
            <a:r>
              <a:rPr lang="en-US" dirty="0"/>
              <a:t>		</a:t>
            </a:r>
          </a:p>
          <a:p>
            <a:endParaRPr lang="en-US" dirty="0"/>
          </a:p>
          <a:p>
            <a:r>
              <a:rPr lang="en-US" dirty="0"/>
              <a:t>          </a:t>
            </a:r>
            <a:endParaRPr lang="en-US" sz="2800" i="1" dirty="0">
              <a:solidFill>
                <a:srgbClr val="0000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381000" y="457200"/>
            <a:ext cx="8763000" cy="400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dirty="0" smtClean="0">
                <a:solidFill>
                  <a:srgbClr val="00B0F0"/>
                </a:solidFill>
              </a:rPr>
              <a:t>      </a:t>
            </a:r>
            <a:r>
              <a:rPr lang="en-US" sz="3200" b="1" dirty="0" smtClean="0">
                <a:solidFill>
                  <a:srgbClr val="0AD1E6"/>
                </a:solidFill>
              </a:rPr>
              <a:t> Montana DFWP  </a:t>
            </a:r>
            <a:r>
              <a:rPr lang="en-US" sz="3200" b="1" dirty="0">
                <a:solidFill>
                  <a:srgbClr val="0AD1E6"/>
                </a:solidFill>
                <a:cs typeface="Arial" charset="0"/>
              </a:rPr>
              <a:t>River </a:t>
            </a:r>
            <a:r>
              <a:rPr lang="en-US" sz="3200" b="1" dirty="0" smtClean="0">
                <a:solidFill>
                  <a:srgbClr val="0AD1E6"/>
                </a:solidFill>
                <a:cs typeface="Arial" charset="0"/>
              </a:rPr>
              <a:t>and</a:t>
            </a:r>
          </a:p>
          <a:p>
            <a:r>
              <a:rPr lang="en-US" sz="3200" b="1" dirty="0">
                <a:solidFill>
                  <a:srgbClr val="0AD1E6"/>
                </a:solidFill>
                <a:cs typeface="Arial" charset="0"/>
              </a:rPr>
              <a:t> </a:t>
            </a:r>
            <a:r>
              <a:rPr lang="en-US" sz="3200" b="1" dirty="0" smtClean="0">
                <a:solidFill>
                  <a:srgbClr val="0AD1E6"/>
                </a:solidFill>
                <a:cs typeface="Arial" charset="0"/>
              </a:rPr>
              <a:t>          Fisheries </a:t>
            </a:r>
            <a:r>
              <a:rPr lang="en-US" sz="3200" b="1" dirty="0">
                <a:solidFill>
                  <a:srgbClr val="0AD1E6"/>
                </a:solidFill>
                <a:cs typeface="Arial" charset="0"/>
              </a:rPr>
              <a:t>Restoration</a:t>
            </a:r>
          </a:p>
          <a:p>
            <a:endParaRPr lang="en-US" dirty="0">
              <a:cs typeface="Arial" charset="0"/>
            </a:endParaRPr>
          </a:p>
          <a:p>
            <a:r>
              <a:rPr lang="en-US" sz="2800" dirty="0">
                <a:cs typeface="Arial" charset="0"/>
              </a:rPr>
              <a:t> </a:t>
            </a:r>
            <a:r>
              <a:rPr lang="en-US" sz="2400" dirty="0">
                <a:cs typeface="Arial" charset="0"/>
              </a:rPr>
              <a:t>1989--   Legislature  established River Restoration</a:t>
            </a:r>
          </a:p>
          <a:p>
            <a:r>
              <a:rPr lang="en-US" sz="2400" dirty="0">
                <a:cs typeface="Arial" charset="0"/>
              </a:rPr>
              <a:t>               Program and funded using license fees</a:t>
            </a:r>
          </a:p>
          <a:p>
            <a:r>
              <a:rPr lang="en-US" sz="2400" dirty="0">
                <a:cs typeface="Arial" charset="0"/>
              </a:rPr>
              <a:t>               to restore  fish and wildlife habitat</a:t>
            </a:r>
          </a:p>
          <a:p>
            <a:endParaRPr lang="en-US" sz="2400" dirty="0">
              <a:cs typeface="Arial" charset="0"/>
            </a:endParaRPr>
          </a:p>
          <a:p>
            <a:r>
              <a:rPr lang="en-US" sz="2400" dirty="0">
                <a:cs typeface="Arial" charset="0"/>
              </a:rPr>
              <a:t>1995--     Legislature established Future Fisheries</a:t>
            </a:r>
          </a:p>
          <a:p>
            <a:r>
              <a:rPr lang="en-US" sz="2400" dirty="0">
                <a:cs typeface="Arial" charset="0"/>
              </a:rPr>
              <a:t>               Improvement Program--expanded funding</a:t>
            </a:r>
          </a:p>
          <a:p>
            <a:r>
              <a:rPr lang="en-US" sz="2400" dirty="0">
                <a:cs typeface="Arial" charset="0"/>
              </a:rPr>
              <a:t>               and scope to include lakes and reservoirs</a:t>
            </a:r>
          </a:p>
        </p:txBody>
      </p:sp>
      <p:pic>
        <p:nvPicPr>
          <p:cNvPr id="2867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4572000"/>
            <a:ext cx="3043238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5943600"/>
            <a:ext cx="21717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0"/>
            <a:ext cx="2743200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733800"/>
            <a:ext cx="292576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838200"/>
            <a:ext cx="279876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5181600"/>
            <a:ext cx="29368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838200"/>
            <a:ext cx="5715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34200" y="5105400"/>
            <a:ext cx="1722438" cy="151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4" name="TextBox 7"/>
          <p:cNvSpPr txBox="1">
            <a:spLocks noChangeArrowheads="1"/>
          </p:cNvSpPr>
          <p:nvPr/>
        </p:nvSpPr>
        <p:spPr bwMode="auto">
          <a:xfrm>
            <a:off x="7383463" y="819150"/>
            <a:ext cx="12811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(as of 2008)</a:t>
            </a:r>
          </a:p>
        </p:txBody>
      </p:sp>
      <p:sp>
        <p:nvSpPr>
          <p:cNvPr id="29705" name="TextBox 8"/>
          <p:cNvSpPr txBox="1">
            <a:spLocks noChangeArrowheads="1"/>
          </p:cNvSpPr>
          <p:nvPr/>
        </p:nvSpPr>
        <p:spPr bwMode="auto">
          <a:xfrm>
            <a:off x="381000" y="5105400"/>
            <a:ext cx="24241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Program has effective</a:t>
            </a:r>
          </a:p>
          <a:p>
            <a:r>
              <a:rPr lang="en-US" dirty="0"/>
              <a:t>review and project</a:t>
            </a:r>
          </a:p>
          <a:p>
            <a:r>
              <a:rPr lang="en-US" dirty="0"/>
              <a:t>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533400" y="457200"/>
            <a:ext cx="8915400" cy="3446463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med"/>
          </a:ln>
        </p:spPr>
        <p:txBody>
          <a:bodyPr tIns="0" bIns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3. 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Times New (W1)" pitchFamily="18" charset="0"/>
              </a:rPr>
              <a:t>HERE COME  the  ACADEMICS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(W1)" pitchFamily="18" charset="0"/>
              </a:rPr>
              <a:t>              1994 (~2000) to Present</a:t>
            </a:r>
            <a:endParaRPr lang="en-US" sz="3200" b="1" dirty="0">
              <a:solidFill>
                <a:schemeClr val="bg1"/>
              </a:solidFill>
              <a:latin typeface="Times New (W1)" pitchFamily="18" charset="0"/>
            </a:endParaRPr>
          </a:p>
          <a:p>
            <a:r>
              <a:rPr lang="en-US" dirty="0">
                <a:cs typeface="Arial" charset="0"/>
              </a:rPr>
              <a:t>      </a:t>
            </a:r>
          </a:p>
          <a:p>
            <a:r>
              <a:rPr lang="en-US" sz="2800" b="1" dirty="0">
                <a:cs typeface="Arial" charset="0"/>
              </a:rPr>
              <a:t>Where were they ?</a:t>
            </a:r>
          </a:p>
          <a:p>
            <a:endParaRPr lang="en-US" dirty="0">
              <a:cs typeface="Arial" charset="0"/>
            </a:endParaRPr>
          </a:p>
          <a:p>
            <a:r>
              <a:rPr lang="en-US" dirty="0">
                <a:cs typeface="Arial" charset="0"/>
              </a:rPr>
              <a:t>    and</a:t>
            </a:r>
          </a:p>
          <a:p>
            <a:endParaRPr lang="en-US" dirty="0">
              <a:cs typeface="Arial" charset="0"/>
            </a:endParaRPr>
          </a:p>
          <a:p>
            <a:r>
              <a:rPr lang="en-US" sz="2800" b="1" dirty="0">
                <a:cs typeface="Arial" charset="0"/>
              </a:rPr>
              <a:t>     Why did it take so long ?</a:t>
            </a:r>
          </a:p>
          <a:p>
            <a:r>
              <a:rPr lang="en-US" dirty="0">
                <a:cs typeface="Arial" charset="0"/>
              </a:rPr>
              <a:t>       </a:t>
            </a:r>
            <a:r>
              <a:rPr lang="en-US" dirty="0"/>
              <a:t> </a:t>
            </a:r>
            <a:endParaRPr lang="en-US" sz="2800" i="1" dirty="0">
              <a:solidFill>
                <a:srgbClr val="0000FF"/>
              </a:solidFill>
              <a:cs typeface="Arial" charset="0"/>
            </a:endParaRPr>
          </a:p>
        </p:txBody>
      </p:sp>
      <p:pic>
        <p:nvPicPr>
          <p:cNvPr id="30723" name="Picture 3" descr="scan15"/>
          <p:cNvPicPr>
            <a:picLocks noChangeAspect="1" noChangeArrowheads="1"/>
          </p:cNvPicPr>
          <p:nvPr/>
        </p:nvPicPr>
        <p:blipFill>
          <a:blip r:embed="rId2" cstate="print">
            <a:lum bright="-2000" contrast="18000"/>
          </a:blip>
          <a:srcRect/>
          <a:stretch>
            <a:fillRect/>
          </a:stretch>
        </p:blipFill>
        <p:spPr bwMode="auto">
          <a:xfrm>
            <a:off x="5489575" y="1676400"/>
            <a:ext cx="335597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Box 3"/>
          <p:cNvSpPr txBox="1">
            <a:spLocks noChangeArrowheads="1"/>
          </p:cNvSpPr>
          <p:nvPr/>
        </p:nvSpPr>
        <p:spPr bwMode="auto">
          <a:xfrm>
            <a:off x="6324600" y="3810000"/>
            <a:ext cx="184150" cy="36988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2"/>
          <p:cNvSpPr txBox="1">
            <a:spLocks noChangeArrowheads="1"/>
          </p:cNvSpPr>
          <p:nvPr/>
        </p:nvSpPr>
        <p:spPr bwMode="auto">
          <a:xfrm>
            <a:off x="2286000" y="228600"/>
            <a:ext cx="43465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AD1E6"/>
                </a:solidFill>
              </a:rPr>
              <a:t>Some were in Towers</a:t>
            </a:r>
          </a:p>
        </p:txBody>
      </p:sp>
      <p:pic>
        <p:nvPicPr>
          <p:cNvPr id="32771" name="Picture 1" descr="E:\ALVIN\AWPF1\AWRA\DalbyUMrenatphotos\2005fieldtrip\DSC03003.JPG"/>
          <p:cNvPicPr>
            <a:picLocks noChangeAspect="1" noChangeArrowheads="1"/>
          </p:cNvPicPr>
          <p:nvPr/>
        </p:nvPicPr>
        <p:blipFill>
          <a:blip r:embed="rId2" cstate="print"/>
          <a:srcRect l="34433" t="48148" r="40971"/>
          <a:stretch>
            <a:fillRect/>
          </a:stretch>
        </p:blipFill>
        <p:spPr bwMode="auto">
          <a:xfrm>
            <a:off x="7924800" y="4953000"/>
            <a:ext cx="6096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5029200"/>
            <a:ext cx="566738" cy="545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3886200"/>
            <a:ext cx="592138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77200" y="1905000"/>
            <a:ext cx="50958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5257800"/>
            <a:ext cx="90805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52600" y="5334000"/>
            <a:ext cx="693738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7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24600" y="3048000"/>
            <a:ext cx="531813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8" name="Picture 15" descr="[image:] J. Boone Kauffman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1000" y="2743200"/>
            <a:ext cx="88549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9" name="Picture 17" descr="Robert L. Beschta, PhD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52600" y="3810000"/>
            <a:ext cx="5143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0" name="Picture 1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9600" y="1295400"/>
            <a:ext cx="14001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1" name="Picture 8" descr="http://techliberation.com/wp-content/uploads/2009/09/Yale-Clock-Tower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692400" y="914400"/>
            <a:ext cx="3603625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2" name="Picture 19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338888" y="4114800"/>
            <a:ext cx="7270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3" name="Picture 2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09600" y="3962400"/>
            <a:ext cx="71913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4" name="Picture 21"/>
          <p:cNvPicPr>
            <a:picLocks noChangeAspect="1" noChangeArrowheads="1"/>
          </p:cNvPicPr>
          <p:nvPr/>
        </p:nvPicPr>
        <p:blipFill>
          <a:blip r:embed="rId15" cstate="print"/>
          <a:srcRect l="10976" t="7895" r="7072"/>
          <a:stretch>
            <a:fillRect/>
          </a:stretch>
        </p:blipFill>
        <p:spPr bwMode="auto">
          <a:xfrm>
            <a:off x="8143874" y="4114800"/>
            <a:ext cx="4667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5" name="Picture 2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676400" y="2667000"/>
            <a:ext cx="64611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6" name="Picture 24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086600" y="2590800"/>
            <a:ext cx="81121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7" name="Picture 21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8229600" y="2895600"/>
            <a:ext cx="457200" cy="677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8" name="Picture 4" descr="056"/>
          <p:cNvPicPr>
            <a:picLocks noChangeAspect="1" noChangeArrowheads="1"/>
          </p:cNvPicPr>
          <p:nvPr/>
        </p:nvPicPr>
        <p:blipFill>
          <a:blip r:embed="rId19" cstate="print"/>
          <a:srcRect l="31352" t="41267" r="55006" b="29706"/>
          <a:stretch>
            <a:fillRect/>
          </a:stretch>
        </p:blipFill>
        <p:spPr bwMode="auto">
          <a:xfrm>
            <a:off x="6400800" y="1447800"/>
            <a:ext cx="639763" cy="913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9" name="Picture 23" descr="http://www.cnr.usu.edu/streamrestoration/images/uploads/JackFacultyPicNew2.jpg"/>
          <p:cNvPicPr>
            <a:picLocks noChangeAspect="1" noChangeArrowheads="1"/>
          </p:cNvPicPr>
          <p:nvPr/>
        </p:nvPicPr>
        <p:blipFill>
          <a:blip r:embed="rId20" cstate="print"/>
          <a:srcRect l="15616" r="21919" b="15152"/>
          <a:stretch>
            <a:fillRect/>
          </a:stretch>
        </p:blipFill>
        <p:spPr bwMode="auto">
          <a:xfrm>
            <a:off x="7315200" y="1314450"/>
            <a:ext cx="4572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228600" y="3505200"/>
            <a:ext cx="12666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J. Boone Kauffman</a:t>
            </a:r>
            <a:endParaRPr lang="en-US" sz="1000" dirty="0"/>
          </a:p>
        </p:txBody>
      </p:sp>
      <p:sp>
        <p:nvSpPr>
          <p:cNvPr id="23" name="TextBox 22"/>
          <p:cNvSpPr txBox="1"/>
          <p:nvPr/>
        </p:nvSpPr>
        <p:spPr>
          <a:xfrm>
            <a:off x="1524000" y="3352800"/>
            <a:ext cx="10935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Emily Bernhardt</a:t>
            </a:r>
            <a:endParaRPr lang="en-US" sz="1000" dirty="0"/>
          </a:p>
        </p:txBody>
      </p:sp>
      <p:sp>
        <p:nvSpPr>
          <p:cNvPr id="24" name="TextBox 23"/>
          <p:cNvSpPr txBox="1"/>
          <p:nvPr/>
        </p:nvSpPr>
        <p:spPr>
          <a:xfrm>
            <a:off x="1524000" y="4495800"/>
            <a:ext cx="1063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Robert Beschta</a:t>
            </a:r>
            <a:endParaRPr lang="en-US" sz="1000" dirty="0"/>
          </a:p>
        </p:txBody>
      </p:sp>
      <p:sp>
        <p:nvSpPr>
          <p:cNvPr id="25" name="TextBox 24"/>
          <p:cNvSpPr txBox="1"/>
          <p:nvPr/>
        </p:nvSpPr>
        <p:spPr>
          <a:xfrm>
            <a:off x="533400" y="4800600"/>
            <a:ext cx="10214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Stan Schumm</a:t>
            </a:r>
            <a:endParaRPr lang="en-US" sz="1000" dirty="0"/>
          </a:p>
        </p:txBody>
      </p:sp>
      <p:sp>
        <p:nvSpPr>
          <p:cNvPr id="26" name="TextBox 25"/>
          <p:cNvSpPr txBox="1"/>
          <p:nvPr/>
        </p:nvSpPr>
        <p:spPr>
          <a:xfrm>
            <a:off x="533400" y="6324600"/>
            <a:ext cx="7954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Ellen Wohl</a:t>
            </a:r>
            <a:endParaRPr lang="en-US" sz="1000" dirty="0"/>
          </a:p>
        </p:txBody>
      </p:sp>
      <p:sp>
        <p:nvSpPr>
          <p:cNvPr id="27" name="TextBox 26"/>
          <p:cNvSpPr txBox="1"/>
          <p:nvPr/>
        </p:nvSpPr>
        <p:spPr>
          <a:xfrm>
            <a:off x="6324600" y="2362200"/>
            <a:ext cx="9829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Luna Leopold</a:t>
            </a:r>
            <a:endParaRPr lang="en-US" sz="1000" dirty="0"/>
          </a:p>
        </p:txBody>
      </p:sp>
      <p:sp>
        <p:nvSpPr>
          <p:cNvPr id="28" name="TextBox 27"/>
          <p:cNvSpPr txBox="1"/>
          <p:nvPr/>
        </p:nvSpPr>
        <p:spPr>
          <a:xfrm>
            <a:off x="7010400" y="2133600"/>
            <a:ext cx="9444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Jack Schmidt</a:t>
            </a:r>
            <a:endParaRPr lang="en-US" sz="1000" dirty="0"/>
          </a:p>
        </p:txBody>
      </p:sp>
      <p:sp>
        <p:nvSpPr>
          <p:cNvPr id="29" name="TextBox 28"/>
          <p:cNvSpPr txBox="1"/>
          <p:nvPr/>
        </p:nvSpPr>
        <p:spPr>
          <a:xfrm>
            <a:off x="7924800" y="2514600"/>
            <a:ext cx="8996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Matt Kondolf</a:t>
            </a:r>
            <a:endParaRPr lang="en-US" sz="1000" dirty="0"/>
          </a:p>
        </p:txBody>
      </p:sp>
      <p:sp>
        <p:nvSpPr>
          <p:cNvPr id="30" name="TextBox 29"/>
          <p:cNvSpPr txBox="1"/>
          <p:nvPr/>
        </p:nvSpPr>
        <p:spPr>
          <a:xfrm>
            <a:off x="6934200" y="3429000"/>
            <a:ext cx="11128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"Reds"  Wolman</a:t>
            </a:r>
            <a:endParaRPr lang="en-US" sz="1000" dirty="0"/>
          </a:p>
        </p:txBody>
      </p:sp>
      <p:sp>
        <p:nvSpPr>
          <p:cNvPr id="31" name="TextBox 30"/>
          <p:cNvSpPr txBox="1"/>
          <p:nvPr/>
        </p:nvSpPr>
        <p:spPr>
          <a:xfrm>
            <a:off x="6248400" y="3657600"/>
            <a:ext cx="8739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Gary Parker</a:t>
            </a:r>
            <a:endParaRPr lang="en-US" sz="1000" dirty="0"/>
          </a:p>
        </p:txBody>
      </p:sp>
      <p:sp>
        <p:nvSpPr>
          <p:cNvPr id="32" name="TextBox 31"/>
          <p:cNvSpPr txBox="1"/>
          <p:nvPr/>
        </p:nvSpPr>
        <p:spPr>
          <a:xfrm>
            <a:off x="6248400" y="4800600"/>
            <a:ext cx="9637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Gordon Grant</a:t>
            </a:r>
            <a:endParaRPr lang="en-US" sz="1000" dirty="0"/>
          </a:p>
        </p:txBody>
      </p:sp>
      <p:sp>
        <p:nvSpPr>
          <p:cNvPr id="33" name="TextBox 32"/>
          <p:cNvSpPr txBox="1"/>
          <p:nvPr/>
        </p:nvSpPr>
        <p:spPr>
          <a:xfrm>
            <a:off x="7010400" y="4495800"/>
            <a:ext cx="10021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Peter Wilcock</a:t>
            </a:r>
            <a:endParaRPr lang="en-US" sz="1000" dirty="0"/>
          </a:p>
        </p:txBody>
      </p:sp>
      <p:sp>
        <p:nvSpPr>
          <p:cNvPr id="34" name="TextBox 33"/>
          <p:cNvSpPr txBox="1"/>
          <p:nvPr/>
        </p:nvSpPr>
        <p:spPr>
          <a:xfrm>
            <a:off x="7924800" y="4648200"/>
            <a:ext cx="9509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Ned Andrews</a:t>
            </a:r>
            <a:endParaRPr lang="en-US" sz="1000" dirty="0"/>
          </a:p>
        </p:txBody>
      </p:sp>
      <p:sp>
        <p:nvSpPr>
          <p:cNvPr id="35" name="TextBox 34"/>
          <p:cNvSpPr txBox="1"/>
          <p:nvPr/>
        </p:nvSpPr>
        <p:spPr>
          <a:xfrm>
            <a:off x="6477000" y="5562600"/>
            <a:ext cx="12570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David Montgomery</a:t>
            </a:r>
            <a:endParaRPr lang="en-US" sz="1000" dirty="0"/>
          </a:p>
        </p:txBody>
      </p:sp>
      <p:sp>
        <p:nvSpPr>
          <p:cNvPr id="36" name="TextBox 35"/>
          <p:cNvSpPr txBox="1"/>
          <p:nvPr/>
        </p:nvSpPr>
        <p:spPr>
          <a:xfrm>
            <a:off x="7772400" y="5867400"/>
            <a:ext cx="8258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Bill Dietrich</a:t>
            </a:r>
            <a:endParaRPr lang="en-US" sz="1000" dirty="0"/>
          </a:p>
        </p:txBody>
      </p:sp>
      <p:sp>
        <p:nvSpPr>
          <p:cNvPr id="37" name="TextBox 36"/>
          <p:cNvSpPr txBox="1"/>
          <p:nvPr/>
        </p:nvSpPr>
        <p:spPr>
          <a:xfrm>
            <a:off x="8001000" y="3581400"/>
            <a:ext cx="8515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Tom Dunne</a:t>
            </a:r>
            <a:endParaRPr lang="en-US" sz="1000" dirty="0"/>
          </a:p>
        </p:txBody>
      </p:sp>
      <p:pic>
        <p:nvPicPr>
          <p:cNvPr id="10241" name="Picture 1" descr="E:\ALVIN\AWPF1\YELL\COOPCEA\CEA2008\CMZ2008\CMZ\CMZcourse\Classphotos\100MSDCF\DSC05040.JPG"/>
          <p:cNvPicPr>
            <a:picLocks noChangeAspect="1" noChangeArrowheads="1"/>
          </p:cNvPicPr>
          <p:nvPr/>
        </p:nvPicPr>
        <p:blipFill>
          <a:blip r:embed="rId21" cstate="print"/>
          <a:srcRect l="8929" t="47619" r="82142" b="40476"/>
          <a:stretch>
            <a:fillRect/>
          </a:stretch>
        </p:blipFill>
        <p:spPr bwMode="auto">
          <a:xfrm rot="10800000" flipH="1" flipV="1">
            <a:off x="6934200" y="5791200"/>
            <a:ext cx="609600" cy="609600"/>
          </a:xfrm>
          <a:prstGeom prst="rect">
            <a:avLst/>
          </a:prstGeom>
          <a:noFill/>
        </p:spPr>
      </p:pic>
      <p:sp>
        <p:nvSpPr>
          <p:cNvPr id="39" name="TextBox 38"/>
          <p:cNvSpPr txBox="1"/>
          <p:nvPr/>
        </p:nvSpPr>
        <p:spPr>
          <a:xfrm>
            <a:off x="6934200" y="6400800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Tim Abbe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E:\ALVIN\AWPF1\YELL\2004renatposter\2005phptos\2005photosforUM\DCIM\100MSDCF\DSC02975.JPG"/>
          <p:cNvPicPr>
            <a:picLocks noChangeAspect="1" noChangeArrowheads="1"/>
          </p:cNvPicPr>
          <p:nvPr/>
        </p:nvPicPr>
        <p:blipFill>
          <a:blip r:embed="rId2" cstate="print"/>
          <a:srcRect l="41504" r="25293"/>
          <a:stretch>
            <a:fillRect/>
          </a:stretch>
        </p:blipFill>
        <p:spPr bwMode="auto">
          <a:xfrm>
            <a:off x="3810000" y="1524000"/>
            <a:ext cx="1371600" cy="288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4" descr="E:\ALVIN\AWPF1\AWRA\DalbyUMrenatphotos\2005fieldtrip\DSC02962.JPG"/>
          <p:cNvPicPr>
            <a:picLocks noChangeAspect="1" noChangeArrowheads="1"/>
          </p:cNvPicPr>
          <p:nvPr/>
        </p:nvPicPr>
        <p:blipFill>
          <a:blip r:embed="rId3" cstate="print"/>
          <a:srcRect l="29102" r="39558"/>
          <a:stretch>
            <a:fillRect/>
          </a:stretch>
        </p:blipFill>
        <p:spPr bwMode="auto">
          <a:xfrm>
            <a:off x="533400" y="1447800"/>
            <a:ext cx="1462088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5" descr="http://www.cas.umt.edu/evst/gifs/secondary_pages/faculty_photos/wats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1981200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TextBox 4"/>
          <p:cNvSpPr txBox="1">
            <a:spLocks noChangeArrowheads="1"/>
          </p:cNvSpPr>
          <p:nvPr/>
        </p:nvSpPr>
        <p:spPr bwMode="auto">
          <a:xfrm>
            <a:off x="1600200" y="381000"/>
            <a:ext cx="5557838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AD1E6"/>
                </a:solidFill>
              </a:rPr>
              <a:t>Some were already  here and</a:t>
            </a:r>
          </a:p>
          <a:p>
            <a:r>
              <a:rPr lang="en-US" sz="3200" dirty="0">
                <a:solidFill>
                  <a:srgbClr val="0AD1E6"/>
                </a:solidFill>
              </a:rPr>
              <a:t>      actively participating !</a:t>
            </a:r>
          </a:p>
        </p:txBody>
      </p:sp>
      <p:sp>
        <p:nvSpPr>
          <p:cNvPr id="33798" name="TextBox 4"/>
          <p:cNvSpPr txBox="1">
            <a:spLocks noChangeArrowheads="1"/>
          </p:cNvSpPr>
          <p:nvPr/>
        </p:nvSpPr>
        <p:spPr bwMode="auto">
          <a:xfrm>
            <a:off x="1905000" y="4572000"/>
            <a:ext cx="49625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/>
              <a:t>Some were getting educated !</a:t>
            </a:r>
          </a:p>
        </p:txBody>
      </p:sp>
      <p:pic>
        <p:nvPicPr>
          <p:cNvPr id="3379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5181600"/>
            <a:ext cx="8763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75200" y="5105400"/>
            <a:ext cx="863600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E:\ALVIN\AWPF1\FutFish\CLKFK2010\newmexico-vane.JPG"/>
          <p:cNvPicPr>
            <a:picLocks noChangeAspect="1" noChangeArrowheads="1"/>
          </p:cNvPicPr>
          <p:nvPr/>
        </p:nvPicPr>
        <p:blipFill>
          <a:blip r:embed="rId2" cstate="print"/>
          <a:srcRect l="4327" t="9615" r="20673"/>
          <a:stretch>
            <a:fillRect/>
          </a:stretch>
        </p:blipFill>
        <p:spPr bwMode="auto">
          <a:xfrm>
            <a:off x="4572000" y="2590800"/>
            <a:ext cx="4349750" cy="393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1" descr="E:\ALVIN\AWPF1\FutFish\CLKFK2010\Scans\Rocky Reef.jpg"/>
          <p:cNvPicPr>
            <a:picLocks noChangeAspect="1" noChangeArrowheads="1"/>
          </p:cNvPicPr>
          <p:nvPr/>
        </p:nvPicPr>
        <p:blipFill>
          <a:blip r:embed="rId3" cstate="print"/>
          <a:srcRect l="18562" t="25275" r="5504" b="12686"/>
          <a:stretch>
            <a:fillRect/>
          </a:stretch>
        </p:blipFill>
        <p:spPr bwMode="auto">
          <a:xfrm>
            <a:off x="285750" y="4800600"/>
            <a:ext cx="3752850" cy="177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TextBox 1"/>
          <p:cNvSpPr txBox="1">
            <a:spLocks noChangeArrowheads="1"/>
          </p:cNvSpPr>
          <p:nvPr/>
        </p:nvSpPr>
        <p:spPr bwMode="auto">
          <a:xfrm>
            <a:off x="304800" y="228600"/>
            <a:ext cx="7678705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   </a:t>
            </a:r>
            <a:r>
              <a:rPr lang="en-US" sz="3200" b="1" i="1" dirty="0">
                <a:solidFill>
                  <a:srgbClr val="05D5EB"/>
                </a:solidFill>
                <a:latin typeface="Times New (W1)" pitchFamily="18" charset="0"/>
              </a:rPr>
              <a:t>ARTIFICIAL STREAM RESTORATION</a:t>
            </a:r>
          </a:p>
          <a:p>
            <a:r>
              <a:rPr lang="en-US" sz="3200" b="1" i="1" dirty="0">
                <a:solidFill>
                  <a:srgbClr val="05D5EB"/>
                </a:solidFill>
                <a:latin typeface="Times New (W1)" pitchFamily="18" charset="0"/>
              </a:rPr>
              <a:t> Money Well Spent or An Expensive Failure</a:t>
            </a:r>
          </a:p>
          <a:p>
            <a:r>
              <a:rPr lang="en-US" sz="3200" b="1" dirty="0">
                <a:solidFill>
                  <a:srgbClr val="05D5EB"/>
                </a:solidFill>
              </a:rPr>
              <a:t>      </a:t>
            </a:r>
            <a:r>
              <a:rPr lang="en-US" sz="3200" b="1" dirty="0" smtClean="0">
                <a:solidFill>
                  <a:srgbClr val="05D5EB"/>
                </a:solidFill>
              </a:rPr>
              <a:t>        </a:t>
            </a:r>
            <a:r>
              <a:rPr lang="en-US" sz="2400" b="1" dirty="0" smtClean="0">
                <a:solidFill>
                  <a:srgbClr val="05D5EB"/>
                </a:solidFill>
              </a:rPr>
              <a:t> </a:t>
            </a:r>
            <a:r>
              <a:rPr lang="en-US" sz="2400" b="1" dirty="0">
                <a:solidFill>
                  <a:srgbClr val="05D5EB"/>
                </a:solidFill>
              </a:rPr>
              <a:t>(Beschta and others 1994)</a:t>
            </a:r>
          </a:p>
          <a:p>
            <a:r>
              <a:rPr lang="en-US" sz="2400" b="1" dirty="0">
                <a:solidFill>
                  <a:srgbClr val="0000FF"/>
                </a:solidFill>
              </a:rPr>
              <a:t>			</a:t>
            </a:r>
          </a:p>
          <a:p>
            <a:r>
              <a:rPr lang="en-US" sz="2800" dirty="0"/>
              <a:t>♦ Science behind efforts ?</a:t>
            </a:r>
          </a:p>
          <a:p>
            <a:r>
              <a:rPr lang="en-US" sz="2800" dirty="0"/>
              <a:t>     ♦ Damage caused by </a:t>
            </a:r>
            <a:r>
              <a:rPr lang="en-US" sz="2800" dirty="0" smtClean="0"/>
              <a:t>naive </a:t>
            </a:r>
            <a:r>
              <a:rPr lang="en-US" sz="2800" dirty="0"/>
              <a:t>projects ?</a:t>
            </a:r>
          </a:p>
          <a:p>
            <a:r>
              <a:rPr lang="en-US" sz="2800" dirty="0"/>
              <a:t>	 ♦  </a:t>
            </a:r>
            <a:r>
              <a:rPr lang="en-US" sz="2800" dirty="0" smtClean="0"/>
              <a:t>Emphasis </a:t>
            </a:r>
            <a:r>
              <a:rPr lang="en-US" sz="2800" dirty="0"/>
              <a:t>on "put-and-take ?</a:t>
            </a:r>
          </a:p>
          <a:p>
            <a:r>
              <a:rPr lang="en-US" sz="2800" dirty="0"/>
              <a:t>		(trout-stocking programs)</a:t>
            </a:r>
          </a:p>
          <a:p>
            <a:r>
              <a:rPr lang="en-US" sz="2800" dirty="0"/>
              <a:t>	     ♦  Focus on physical habitat ?</a:t>
            </a:r>
          </a:p>
          <a:p>
            <a:r>
              <a:rPr lang="en-US" sz="2800" dirty="0"/>
              <a:t>		  (lack of ecosystem perspective)</a:t>
            </a:r>
          </a:p>
          <a:p>
            <a:r>
              <a:rPr lang="en-US" sz="2800" dirty="0"/>
              <a:t>	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>
              <a:defRPr/>
            </a:pPr>
            <a:r>
              <a:rPr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Conclusions of Presentation</a:t>
            </a:r>
            <a:endParaRPr b="1" dirty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194" name="Content Placeholder 1"/>
          <p:cNvSpPr>
            <a:spLocks noGrp="1"/>
          </p:cNvSpPr>
          <p:nvPr>
            <p:ph idx="1"/>
          </p:nvPr>
        </p:nvSpPr>
        <p:spPr>
          <a:xfrm>
            <a:off x="98946" y="736979"/>
            <a:ext cx="9372600" cy="57150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en-US" sz="2400" dirty="0" smtClean="0">
                <a:cs typeface="Arial" charset="0"/>
              </a:rPr>
              <a:t>♦ </a:t>
            </a:r>
            <a:r>
              <a:rPr lang="en-US" sz="2400" dirty="0" smtClean="0">
                <a:latin typeface="Arial" charset="0"/>
                <a:cs typeface="Arial" charset="0"/>
              </a:rPr>
              <a:t>Fisheries biologists launched stream restoration  in early 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sz="2400" dirty="0" smtClean="0">
                <a:latin typeface="Arial" charset="0"/>
                <a:cs typeface="Arial" charset="0"/>
              </a:rPr>
              <a:t>              1900's -- fish remain driving force;</a:t>
            </a:r>
          </a:p>
          <a:p>
            <a:pPr eaLnBrk="1" hangingPunct="1">
              <a:buFont typeface="Wingdings 2" pitchFamily="18" charset="2"/>
              <a:buNone/>
            </a:pPr>
            <a:endParaRPr lang="en-US" sz="2400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en-US" sz="2400" dirty="0" smtClean="0">
                <a:cs typeface="Arial" charset="0"/>
              </a:rPr>
              <a:t>♦ </a:t>
            </a:r>
            <a:r>
              <a:rPr lang="en-US" sz="2400" dirty="0" smtClean="0">
                <a:latin typeface="Arial" charset="0"/>
                <a:cs typeface="Arial" charset="0"/>
              </a:rPr>
              <a:t>&gt; 50% of contemporary habitat enhancements developed 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sz="2400" dirty="0" smtClean="0">
                <a:latin typeface="Arial" charset="0"/>
                <a:cs typeface="Arial" charset="0"/>
              </a:rPr>
              <a:t>     by 1940 -- re-invented and marketed in 1980's to present;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sz="2400" dirty="0" smtClean="0">
                <a:latin typeface="Arial" charset="0"/>
                <a:cs typeface="Arial" charset="0"/>
              </a:rPr>
              <a:t> 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sz="2400" dirty="0" smtClean="0">
                <a:cs typeface="Arial" charset="0"/>
              </a:rPr>
              <a:t>♦ </a:t>
            </a:r>
            <a:r>
              <a:rPr lang="en-US" sz="2400" dirty="0" smtClean="0">
                <a:latin typeface="Arial" charset="0"/>
                <a:cs typeface="Arial" charset="0"/>
              </a:rPr>
              <a:t>Contemporary  nation-wide stream restoration enterprise launched in Montana (1982); accelerated by Dave Rosgen;</a:t>
            </a:r>
          </a:p>
          <a:p>
            <a:pPr eaLnBrk="1" hangingPunct="1">
              <a:buFont typeface="Wingdings 2" pitchFamily="18" charset="2"/>
              <a:buNone/>
            </a:pPr>
            <a:endParaRPr lang="en-US" sz="2400" dirty="0" smtClean="0">
              <a:latin typeface="Arial" charset="0"/>
              <a:cs typeface="Arial" charset="0"/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en-US" sz="2400" dirty="0" smtClean="0">
                <a:cs typeface="Arial" charset="0"/>
              </a:rPr>
              <a:t>♦ </a:t>
            </a:r>
            <a:r>
              <a:rPr lang="en-US" sz="2400" dirty="0" smtClean="0">
                <a:latin typeface="Arial" charset="0"/>
                <a:cs typeface="Arial" charset="0"/>
              </a:rPr>
              <a:t>Criticism of stream restoration in 1930's, 1990's, and 2005  remains legitimate (even in the Clark Fork !)  -- but great   improvement in science and practice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dirty="0" smtClean="0">
                <a:latin typeface="Arial" charset="0"/>
                <a:cs typeface="Arial" charset="0"/>
              </a:rPr>
              <a:t>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extBox 4"/>
          <p:cNvSpPr txBox="1">
            <a:spLocks noChangeArrowheads="1"/>
          </p:cNvSpPr>
          <p:nvPr/>
        </p:nvSpPr>
        <p:spPr bwMode="auto">
          <a:xfrm>
            <a:off x="609600" y="1981200"/>
            <a:ext cx="8283037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/>
              <a:t>♦ </a:t>
            </a:r>
            <a:r>
              <a:rPr lang="en-US" sz="2400" dirty="0"/>
              <a:t>River restoration market </a:t>
            </a:r>
            <a:r>
              <a:rPr lang="en-US" sz="2400" dirty="0" smtClean="0"/>
              <a:t>initiated </a:t>
            </a:r>
            <a:r>
              <a:rPr lang="en-US" sz="2400" dirty="0"/>
              <a:t>by </a:t>
            </a:r>
            <a:r>
              <a:rPr lang="en-US" sz="2400" dirty="0" smtClean="0"/>
              <a:t>Montana </a:t>
            </a:r>
            <a:r>
              <a:rPr lang="en-US" sz="2400" dirty="0"/>
              <a:t>consultants </a:t>
            </a:r>
            <a:endParaRPr lang="en-US" sz="2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  and largely developed by Rosgen had matured ($);</a:t>
            </a:r>
            <a:endParaRPr lang="en-US" sz="2400" dirty="0"/>
          </a:p>
          <a:p>
            <a:endParaRPr lang="en-US" sz="2400" dirty="0"/>
          </a:p>
          <a:p>
            <a:r>
              <a:rPr lang="en-US" sz="2400" b="1" dirty="0"/>
              <a:t>  ♦ </a:t>
            </a:r>
            <a:r>
              <a:rPr lang="en-US" sz="2400" dirty="0"/>
              <a:t>River restoration "failures"  </a:t>
            </a:r>
            <a:r>
              <a:rPr lang="en-US" sz="2400" dirty="0" smtClean="0"/>
              <a:t>and </a:t>
            </a:r>
            <a:r>
              <a:rPr lang="en-US" sz="2400" dirty="0"/>
              <a:t>lack of  </a:t>
            </a:r>
            <a:r>
              <a:rPr lang="en-US" sz="2400" dirty="0" smtClean="0"/>
              <a:t>monitoring;</a:t>
            </a:r>
            <a:endParaRPr lang="en-US" sz="2400" dirty="0"/>
          </a:p>
          <a:p>
            <a:endParaRPr lang="en-US" sz="2400" dirty="0"/>
          </a:p>
          <a:p>
            <a:r>
              <a:rPr lang="en-US" sz="2400" b="1" dirty="0"/>
              <a:t>     ♦ </a:t>
            </a:r>
            <a:r>
              <a:rPr lang="en-US" sz="2400" dirty="0"/>
              <a:t>Evolving state-of-the-art of </a:t>
            </a:r>
            <a:r>
              <a:rPr lang="en-US" sz="2400" dirty="0" smtClean="0"/>
              <a:t>ecosystem </a:t>
            </a:r>
            <a:r>
              <a:rPr lang="en-US" sz="2400" dirty="0"/>
              <a:t>science </a:t>
            </a:r>
            <a:r>
              <a:rPr lang="en-US" sz="2400" dirty="0" smtClean="0"/>
              <a:t>and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  </a:t>
            </a:r>
            <a:r>
              <a:rPr lang="en-US" sz="2400" dirty="0"/>
              <a:t>fluvial </a:t>
            </a:r>
            <a:r>
              <a:rPr lang="en-US" sz="2400" dirty="0" smtClean="0"/>
              <a:t>geomorphology</a:t>
            </a:r>
            <a:r>
              <a:rPr lang="en-US" sz="2000" i="1" dirty="0" smtClean="0"/>
              <a:t> (</a:t>
            </a:r>
            <a:r>
              <a:rPr lang="en-US" sz="2000" i="1" dirty="0"/>
              <a:t>n</a:t>
            </a:r>
            <a:r>
              <a:rPr lang="en-US" sz="2000" i="1" dirty="0" smtClean="0"/>
              <a:t>othing more completely</a:t>
            </a:r>
          </a:p>
          <a:p>
            <a:r>
              <a:rPr lang="en-US" sz="2000" i="1" dirty="0"/>
              <a:t> </a:t>
            </a:r>
            <a:r>
              <a:rPr lang="en-US" sz="2000" i="1" dirty="0" smtClean="0"/>
              <a:t>           challenges or integrates  the science , than restoration);</a:t>
            </a:r>
            <a:endParaRPr lang="en-US" sz="2000" i="1" dirty="0"/>
          </a:p>
          <a:p>
            <a:endParaRPr lang="en-US" sz="2400" dirty="0"/>
          </a:p>
          <a:p>
            <a:r>
              <a:rPr lang="en-US" sz="2400" b="1" dirty="0"/>
              <a:t>        ♦ </a:t>
            </a:r>
            <a:r>
              <a:rPr lang="en-US" sz="2400" dirty="0"/>
              <a:t>Restoration </a:t>
            </a:r>
            <a:r>
              <a:rPr lang="en-US" sz="2400" dirty="0" smtClean="0"/>
              <a:t>envy.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228600"/>
            <a:ext cx="82862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Academics were doing research and had</a:t>
            </a:r>
          </a:p>
          <a:p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little incentive to  "dirty" their hands with</a:t>
            </a:r>
          </a:p>
          <a:p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river restoration  !    </a:t>
            </a:r>
            <a:r>
              <a:rPr lang="en-US" sz="28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WHAT CHANGED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?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1"/>
          <p:cNvSpPr txBox="1">
            <a:spLocks noChangeArrowheads="1"/>
          </p:cNvSpPr>
          <p:nvPr/>
        </p:nvSpPr>
        <p:spPr bwMode="auto">
          <a:xfrm>
            <a:off x="0" y="304800"/>
            <a:ext cx="9601200" cy="581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</a:rPr>
              <a:t>    </a:t>
            </a:r>
            <a:r>
              <a:rPr lang="en-US" sz="4000" b="1" dirty="0">
                <a:solidFill>
                  <a:schemeClr val="bg1"/>
                </a:solidFill>
              </a:rPr>
              <a:t>4.  Restoration in Clark Fork Basin</a:t>
            </a:r>
          </a:p>
          <a:p>
            <a:endParaRPr lang="en-US" sz="3200" b="1" dirty="0">
              <a:solidFill>
                <a:srgbClr val="0000FF"/>
              </a:solidFill>
            </a:endParaRPr>
          </a:p>
          <a:p>
            <a:r>
              <a:rPr lang="en-US" sz="2800" b="1" dirty="0">
                <a:solidFill>
                  <a:srgbClr val="00B0F0"/>
                </a:solidFill>
              </a:rPr>
              <a:t>   </a:t>
            </a:r>
            <a:r>
              <a:rPr lang="en-US" sz="3200" b="1" dirty="0">
                <a:solidFill>
                  <a:srgbClr val="0AD1E6"/>
                </a:solidFill>
              </a:rPr>
              <a:t>Doc Watson's</a:t>
            </a:r>
          </a:p>
          <a:p>
            <a:r>
              <a:rPr lang="en-US" sz="3200" b="1" dirty="0">
                <a:solidFill>
                  <a:srgbClr val="0AD1E6"/>
                </a:solidFill>
              </a:rPr>
              <a:t>      Impossible Mission:</a:t>
            </a:r>
          </a:p>
          <a:p>
            <a:endParaRPr lang="en-US" sz="3200" b="1" dirty="0">
              <a:solidFill>
                <a:srgbClr val="0000FF"/>
              </a:solidFill>
            </a:endParaRPr>
          </a:p>
          <a:p>
            <a:r>
              <a:rPr lang="en-US" sz="2800" dirty="0"/>
              <a:t>  </a:t>
            </a:r>
            <a:r>
              <a:rPr lang="en-US" sz="2400" b="1" dirty="0" smtClean="0"/>
              <a:t>Assemble </a:t>
            </a:r>
            <a:r>
              <a:rPr lang="en-US" sz="2400" b="1" dirty="0"/>
              <a:t>cumulative </a:t>
            </a:r>
            <a:r>
              <a:rPr lang="en-US" sz="2400" b="1" dirty="0" smtClean="0"/>
              <a:t>historic</a:t>
            </a:r>
            <a:endParaRPr lang="en-US" sz="2400" b="1" dirty="0"/>
          </a:p>
          <a:p>
            <a:r>
              <a:rPr lang="en-US" sz="2400" b="1" dirty="0"/>
              <a:t>   timeline of who </a:t>
            </a:r>
            <a:r>
              <a:rPr lang="en-US" sz="2400" b="1" dirty="0" smtClean="0"/>
              <a:t>performed </a:t>
            </a:r>
            <a:endParaRPr lang="en-US" sz="2400" b="1" dirty="0"/>
          </a:p>
          <a:p>
            <a:r>
              <a:rPr lang="en-US" sz="2400" b="1" dirty="0"/>
              <a:t>   restoration in Clark Fork</a:t>
            </a:r>
          </a:p>
          <a:p>
            <a:r>
              <a:rPr lang="en-US" sz="2400" b="1" dirty="0"/>
              <a:t>   Basin, </a:t>
            </a:r>
            <a:r>
              <a:rPr lang="en-US" sz="2400" b="1" dirty="0" smtClean="0"/>
              <a:t>what, when</a:t>
            </a:r>
            <a:r>
              <a:rPr lang="en-US" sz="2400" b="1" dirty="0"/>
              <a:t>, where and </a:t>
            </a:r>
          </a:p>
          <a:p>
            <a:r>
              <a:rPr lang="en-US" sz="2400" b="1" dirty="0"/>
              <a:t>   how much it cost to date......</a:t>
            </a:r>
          </a:p>
          <a:p>
            <a:endParaRPr lang="en-US" sz="2800" dirty="0"/>
          </a:p>
          <a:p>
            <a:r>
              <a:rPr lang="en-US" sz="2800" dirty="0"/>
              <a:t>   </a:t>
            </a:r>
            <a:r>
              <a:rPr lang="en-US" sz="2400" i="1" dirty="0"/>
              <a:t>Surely a simple task in today's</a:t>
            </a:r>
          </a:p>
          <a:p>
            <a:r>
              <a:rPr lang="en-US" sz="2400" i="1" dirty="0"/>
              <a:t>      GIS-driven  information age ?</a:t>
            </a:r>
          </a:p>
        </p:txBody>
      </p:sp>
      <p:pic>
        <p:nvPicPr>
          <p:cNvPr id="35843" name="Picture 1"/>
          <p:cNvPicPr>
            <a:picLocks noChangeAspect="1" noChangeArrowheads="1"/>
          </p:cNvPicPr>
          <p:nvPr/>
        </p:nvPicPr>
        <p:blipFill>
          <a:blip r:embed="rId2" cstate="print"/>
          <a:srcRect l="1176"/>
          <a:stretch>
            <a:fillRect/>
          </a:stretch>
        </p:blipFill>
        <p:spPr bwMode="auto">
          <a:xfrm>
            <a:off x="4983163" y="1143000"/>
            <a:ext cx="3979862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1"/>
          <p:cNvSpPr txBox="1">
            <a:spLocks noChangeArrowheads="1"/>
          </p:cNvSpPr>
          <p:nvPr/>
        </p:nvSpPr>
        <p:spPr bwMode="auto">
          <a:xfrm>
            <a:off x="533400" y="457200"/>
            <a:ext cx="95250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</a:rPr>
              <a:t>     </a:t>
            </a:r>
            <a:r>
              <a:rPr lang="en-US" sz="4000" b="1" dirty="0">
                <a:solidFill>
                  <a:srgbClr val="0AD1E6"/>
                </a:solidFill>
              </a:rPr>
              <a:t>Well -- Not Exactly...........</a:t>
            </a:r>
          </a:p>
          <a:p>
            <a:endParaRPr lang="en-US" sz="3200" b="1" dirty="0">
              <a:solidFill>
                <a:srgbClr val="0000FF"/>
              </a:solidFill>
            </a:endParaRPr>
          </a:p>
          <a:p>
            <a:r>
              <a:rPr lang="en-US" sz="2400" b="1" dirty="0" smtClean="0"/>
              <a:t>♦ Numerous </a:t>
            </a:r>
            <a:r>
              <a:rPr lang="en-US" sz="2400" b="1" dirty="0"/>
              <a:t>agency- (or entity), specific</a:t>
            </a:r>
          </a:p>
          <a:p>
            <a:r>
              <a:rPr lang="en-US" sz="2400" b="1" dirty="0"/>
              <a:t>      tabulations (Excel to relational databases</a:t>
            </a:r>
          </a:p>
          <a:p>
            <a:r>
              <a:rPr lang="en-US" sz="2400" b="1" dirty="0"/>
              <a:t>          --most not GIS-based);</a:t>
            </a:r>
          </a:p>
          <a:p>
            <a:r>
              <a:rPr lang="en-US" sz="2400" b="1" dirty="0"/>
              <a:t>	</a:t>
            </a:r>
          </a:p>
          <a:p>
            <a:r>
              <a:rPr lang="en-US" sz="2400" b="1" dirty="0" smtClean="0"/>
              <a:t>  ♦ Lack </a:t>
            </a:r>
            <a:r>
              <a:rPr lang="en-US" sz="2400" b="1" dirty="0"/>
              <a:t>of consistent </a:t>
            </a:r>
            <a:r>
              <a:rPr lang="en-US" sz="2400" b="1" dirty="0" smtClean="0"/>
              <a:t>database </a:t>
            </a:r>
            <a:r>
              <a:rPr lang="en-US" sz="2400" b="1" dirty="0"/>
              <a:t>architecture and QA;</a:t>
            </a:r>
          </a:p>
          <a:p>
            <a:endParaRPr lang="en-US" sz="2400" b="1" dirty="0"/>
          </a:p>
          <a:p>
            <a:r>
              <a:rPr lang="en-US" sz="2400" b="1" dirty="0" smtClean="0"/>
              <a:t>    ♦ Task </a:t>
            </a:r>
            <a:r>
              <a:rPr lang="en-US" sz="2400" b="1" dirty="0"/>
              <a:t>of developing and maintaining a  </a:t>
            </a:r>
          </a:p>
          <a:p>
            <a:r>
              <a:rPr lang="en-US" sz="2400" b="1" dirty="0"/>
              <a:t>     </a:t>
            </a:r>
            <a:r>
              <a:rPr lang="en-US" sz="2400" b="1" dirty="0" smtClean="0"/>
              <a:t>   </a:t>
            </a:r>
            <a:r>
              <a:rPr lang="en-US" sz="2400" b="1" dirty="0"/>
              <a:t>comprehensive state (or basin-wide ?)</a:t>
            </a:r>
          </a:p>
          <a:p>
            <a:r>
              <a:rPr lang="en-US" sz="2400" b="1" dirty="0"/>
              <a:t>       </a:t>
            </a:r>
            <a:r>
              <a:rPr lang="en-US" sz="2400" b="1" dirty="0" smtClean="0"/>
              <a:t> database </a:t>
            </a:r>
            <a:r>
              <a:rPr lang="en-US" sz="2400" b="1" dirty="0"/>
              <a:t>too large for any one entity</a:t>
            </a:r>
          </a:p>
          <a:p>
            <a:r>
              <a:rPr lang="en-US" sz="2400" b="1" dirty="0"/>
              <a:t>  </a:t>
            </a:r>
          </a:p>
          <a:p>
            <a:r>
              <a:rPr lang="en-US" sz="2400" b="1" dirty="0"/>
              <a:t>   </a:t>
            </a:r>
            <a:r>
              <a:rPr lang="en-US" sz="2400" b="1" dirty="0">
                <a:solidFill>
                  <a:schemeClr val="bg1"/>
                </a:solidFill>
              </a:rPr>
              <a:t>BUT SOMEONE SHOULD BE DOING THIS  !!!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 descr="E:\ALVIN\AWPF1\FutFish\CLKFK2010\Scans\A-2.jpg"/>
          <p:cNvPicPr>
            <a:picLocks noChangeAspect="1" noChangeArrowheads="1"/>
          </p:cNvPicPr>
          <p:nvPr/>
        </p:nvPicPr>
        <p:blipFill>
          <a:blip r:embed="rId2" cstate="print"/>
          <a:srcRect l="12778" t="21501" r="17134" b="14394"/>
          <a:stretch>
            <a:fillRect/>
          </a:stretch>
        </p:blipFill>
        <p:spPr bwMode="auto">
          <a:xfrm>
            <a:off x="609600" y="2514600"/>
            <a:ext cx="3124200" cy="3953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57200" y="304800"/>
            <a:ext cx="8212505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AD1E6"/>
                </a:solidFill>
              </a:rPr>
              <a:t>Early (1972)  example of "Mitigation/Restoration"  </a:t>
            </a:r>
          </a:p>
          <a:p>
            <a:r>
              <a:rPr lang="en-US" sz="2400" b="1" dirty="0">
                <a:solidFill>
                  <a:srgbClr val="0AD1E6"/>
                </a:solidFill>
              </a:rPr>
              <a:t> </a:t>
            </a:r>
            <a:r>
              <a:rPr lang="en-US" sz="2400" b="1" dirty="0" smtClean="0">
                <a:solidFill>
                  <a:srgbClr val="0AD1E6"/>
                </a:solidFill>
              </a:rPr>
              <a:t>            in Clark Fork Basin  Downstream of Drummond</a:t>
            </a:r>
          </a:p>
          <a:p>
            <a:endParaRPr lang="en-US" dirty="0"/>
          </a:p>
          <a:p>
            <a:r>
              <a:rPr lang="en-US" b="1" dirty="0" smtClean="0"/>
              <a:t> ♦ </a:t>
            </a:r>
            <a:r>
              <a:rPr lang="en-US" dirty="0" smtClean="0"/>
              <a:t>Increase channel length to compensate Interstate-90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construction</a:t>
            </a:r>
          </a:p>
          <a:p>
            <a:endParaRPr lang="en-US" dirty="0" smtClean="0"/>
          </a:p>
          <a:p>
            <a:r>
              <a:rPr lang="en-US" b="1" dirty="0" smtClean="0"/>
              <a:t>♦ </a:t>
            </a:r>
            <a:r>
              <a:rPr lang="en-US" dirty="0" smtClean="0"/>
              <a:t>Montana State Highways, FHA, FWP , and MSU Civil Engineering </a:t>
            </a:r>
            <a:endParaRPr lang="en-US" dirty="0"/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992262">
            <a:off x="4264943" y="3395600"/>
            <a:ext cx="3492743" cy="2512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Straight Arrow Connector 6"/>
          <p:cNvCxnSpPr/>
          <p:nvPr/>
        </p:nvCxnSpPr>
        <p:spPr>
          <a:xfrm>
            <a:off x="1676400" y="3733800"/>
            <a:ext cx="3505200" cy="6096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1875" t="2326" r="3129" b="7112"/>
          <a:stretch>
            <a:fillRect/>
          </a:stretch>
        </p:blipFill>
        <p:spPr bwMode="auto">
          <a:xfrm>
            <a:off x="-17721" y="8860"/>
            <a:ext cx="9390321" cy="6849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533400" y="0"/>
            <a:ext cx="7239000" cy="7263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    </a:t>
            </a:r>
            <a:r>
              <a:rPr lang="en-US" sz="3200" b="1" dirty="0">
                <a:solidFill>
                  <a:srgbClr val="0AD1E6"/>
                </a:solidFill>
              </a:rPr>
              <a:t>Major Participants  in</a:t>
            </a:r>
          </a:p>
          <a:p>
            <a:r>
              <a:rPr lang="en-US" sz="3200" b="1" dirty="0">
                <a:solidFill>
                  <a:srgbClr val="0AD1E6"/>
                </a:solidFill>
              </a:rPr>
              <a:t>     	Clark Fork Basin</a:t>
            </a:r>
          </a:p>
          <a:p>
            <a:endParaRPr lang="en-US" dirty="0"/>
          </a:p>
          <a:p>
            <a:r>
              <a:rPr lang="en-US" sz="2400" b="1" dirty="0">
                <a:solidFill>
                  <a:schemeClr val="bg1"/>
                </a:solidFill>
              </a:rPr>
              <a:t>Agencies and Corporations:</a:t>
            </a:r>
          </a:p>
          <a:p>
            <a:r>
              <a:rPr lang="en-US" dirty="0"/>
              <a:t> DFWP Future Fisheries Program      DEQ 319 Program</a:t>
            </a:r>
          </a:p>
          <a:p>
            <a:r>
              <a:rPr lang="en-US" dirty="0"/>
              <a:t>DNRC Loan and Grant Program  DNRC Conservation Districts</a:t>
            </a:r>
          </a:p>
          <a:p>
            <a:r>
              <a:rPr lang="en-US" dirty="0"/>
              <a:t>EPA and DEQ Super fund Programs </a:t>
            </a:r>
          </a:p>
          <a:p>
            <a:r>
              <a:rPr lang="en-US" dirty="0"/>
              <a:t>USFS,  USFWS, NRCS, </a:t>
            </a:r>
            <a:r>
              <a:rPr lang="en-US" dirty="0" smtClean="0"/>
              <a:t>USBR</a:t>
            </a:r>
          </a:p>
          <a:p>
            <a:r>
              <a:rPr lang="en-US" dirty="0" smtClean="0"/>
              <a:t>Confederated Salish and Kootenai Tribes</a:t>
            </a:r>
            <a:endParaRPr lang="en-US" dirty="0"/>
          </a:p>
          <a:p>
            <a:r>
              <a:rPr lang="en-US" dirty="0" smtClean="0"/>
              <a:t>Butte, Missoula and Deer Lodge</a:t>
            </a:r>
            <a:endParaRPr lang="en-US" dirty="0"/>
          </a:p>
          <a:p>
            <a:r>
              <a:rPr lang="en-US" dirty="0" smtClean="0"/>
              <a:t>ARCO, ASARCO, AVISTA, Northwestern</a:t>
            </a:r>
            <a:endParaRPr lang="en-US" dirty="0"/>
          </a:p>
          <a:p>
            <a:r>
              <a:rPr lang="en-US" sz="2400" b="1" dirty="0">
                <a:solidFill>
                  <a:schemeClr val="bg1"/>
                </a:solidFill>
              </a:rPr>
              <a:t>Watershed and Citizen Groups:</a:t>
            </a:r>
          </a:p>
          <a:p>
            <a:r>
              <a:rPr lang="en-US" dirty="0"/>
              <a:t>	Clark Fork Coalition	Blackfoot Challenge</a:t>
            </a:r>
          </a:p>
          <a:p>
            <a:r>
              <a:rPr lang="en-US" dirty="0"/>
              <a:t>	Trout Unlimited	Nature Conservancy</a:t>
            </a:r>
          </a:p>
          <a:p>
            <a:r>
              <a:rPr lang="en-US" dirty="0"/>
              <a:t>	Montana Wildlife Federation    Montana Water Trust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Universities:</a:t>
            </a:r>
            <a:endParaRPr lang="en-US" sz="2400" dirty="0"/>
          </a:p>
          <a:p>
            <a:r>
              <a:rPr lang="en-US" dirty="0"/>
              <a:t>UM River Center    UM EVST   MBMG/Montana Tech</a:t>
            </a:r>
          </a:p>
          <a:p>
            <a:r>
              <a:rPr lang="en-US" dirty="0"/>
              <a:t>MSU  Reclamation     </a:t>
            </a:r>
            <a:r>
              <a:rPr lang="en-US" dirty="0" smtClean="0"/>
              <a:t>Land Res. and Env Sci.</a:t>
            </a:r>
            <a:endParaRPr lang="en-US" dirty="0"/>
          </a:p>
          <a:p>
            <a:endParaRPr lang="en-US" dirty="0"/>
          </a:p>
          <a:p>
            <a:r>
              <a:rPr lang="en-US" sz="2400" b="1" dirty="0">
                <a:solidFill>
                  <a:schemeClr val="bg1"/>
                </a:solidFill>
              </a:rPr>
              <a:t>Consultants:</a:t>
            </a:r>
            <a:r>
              <a:rPr lang="en-US" sz="2400" dirty="0"/>
              <a:t>   </a:t>
            </a:r>
            <a:r>
              <a:rPr lang="en-US" sz="2000" dirty="0"/>
              <a:t>All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172200" y="6553200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Photo:  Kris Cook, Envirocon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371600"/>
            <a:ext cx="6096000" cy="471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Box 2"/>
          <p:cNvSpPr txBox="1">
            <a:spLocks noChangeArrowheads="1"/>
          </p:cNvSpPr>
          <p:nvPr/>
        </p:nvSpPr>
        <p:spPr bwMode="auto">
          <a:xfrm>
            <a:off x="1066800" y="533400"/>
            <a:ext cx="73215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AD1E6"/>
                </a:solidFill>
              </a:rPr>
              <a:t>Estimate presented at 2000 Clark Fork Symposium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01930" y="-59377"/>
            <a:ext cx="9601200" cy="12192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sz="2400" b="1" dirty="0" smtClean="0">
                <a:solidFill>
                  <a:srgbClr val="0AD1E6"/>
                </a:solidFill>
                <a:latin typeface="Arial" pitchFamily="34" charset="0"/>
                <a:cs typeface="Arial" pitchFamily="34" charset="0"/>
              </a:rPr>
              <a:t>Estimate of </a:t>
            </a:r>
            <a:r>
              <a:rPr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MINIMUM </a:t>
            </a:r>
            <a:r>
              <a:rPr sz="2400" b="1" dirty="0" smtClean="0">
                <a:solidFill>
                  <a:srgbClr val="0AD1E6"/>
                </a:solidFill>
                <a:latin typeface="Arial" pitchFamily="34" charset="0"/>
                <a:cs typeface="Arial" pitchFamily="34" charset="0"/>
              </a:rPr>
              <a:t>"Restoration</a:t>
            </a:r>
            <a:r>
              <a:rPr lang="en-US" sz="2400" b="1" dirty="0" smtClean="0">
                <a:solidFill>
                  <a:srgbClr val="0AD1E6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sz="2400" b="1" dirty="0" smtClean="0">
                <a:solidFill>
                  <a:srgbClr val="0AD1E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0AD1E6"/>
                </a:solidFill>
                <a:latin typeface="Arial" pitchFamily="34" charset="0"/>
                <a:cs typeface="Arial" pitchFamily="34" charset="0"/>
              </a:rPr>
              <a:t> Costs</a:t>
            </a:r>
            <a:r>
              <a:rPr sz="2400" b="1" dirty="0" smtClean="0">
                <a:solidFill>
                  <a:srgbClr val="0AD1E6"/>
                </a:solidFill>
                <a:latin typeface="Arial" pitchFamily="34" charset="0"/>
                <a:cs typeface="Arial" pitchFamily="34" charset="0"/>
              </a:rPr>
              <a:t>/Commitment</a:t>
            </a:r>
            <a:r>
              <a:rPr lang="en-US" sz="2400" b="1" dirty="0" smtClean="0">
                <a:solidFill>
                  <a:srgbClr val="0AD1E6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sz="2400" b="1" dirty="0" smtClean="0">
                <a:solidFill>
                  <a:srgbClr val="0AD1E6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sz="2400" b="1" dirty="0" smtClean="0">
                <a:solidFill>
                  <a:srgbClr val="0AD1E6"/>
                </a:solidFill>
                <a:latin typeface="Arial" pitchFamily="34" charset="0"/>
                <a:cs typeface="Arial" pitchFamily="34" charset="0"/>
              </a:rPr>
            </a:br>
            <a:r>
              <a:rPr sz="2400" b="1" dirty="0" smtClean="0">
                <a:solidFill>
                  <a:srgbClr val="0AD1E6"/>
                </a:solidFill>
                <a:latin typeface="Arial" pitchFamily="34" charset="0"/>
                <a:cs typeface="Arial" pitchFamily="34" charset="0"/>
              </a:rPr>
              <a:t> in Clark   Fork Basin: 1990 to Present (and beyond)</a:t>
            </a:r>
            <a:endParaRPr sz="2400" b="1" dirty="0">
              <a:solidFill>
                <a:srgbClr val="0AD1E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TextBox 5"/>
          <p:cNvSpPr txBox="1">
            <a:spLocks noChangeArrowheads="1"/>
          </p:cNvSpPr>
          <p:nvPr/>
        </p:nvSpPr>
        <p:spPr bwMode="auto">
          <a:xfrm>
            <a:off x="1066800" y="6096000"/>
            <a:ext cx="64940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(amounts </a:t>
            </a:r>
            <a:r>
              <a:rPr lang="en-US" dirty="0" smtClean="0">
                <a:solidFill>
                  <a:schemeClr val="bg1"/>
                </a:solidFill>
              </a:rPr>
              <a:t>include expenditures </a:t>
            </a:r>
            <a:r>
              <a:rPr lang="en-US" dirty="0">
                <a:solidFill>
                  <a:schemeClr val="bg1"/>
                </a:solidFill>
              </a:rPr>
              <a:t>to date </a:t>
            </a:r>
            <a:r>
              <a:rPr lang="en-US" dirty="0" smtClean="0">
                <a:solidFill>
                  <a:schemeClr val="bg1"/>
                </a:solidFill>
              </a:rPr>
              <a:t>and firm commitments)</a:t>
            </a:r>
            <a:endParaRPr lang="en-US" dirty="0"/>
          </a:p>
        </p:txBody>
      </p:sp>
      <p:graphicFrame>
        <p:nvGraphicFramePr>
          <p:cNvPr id="1034" name="Object 10"/>
          <p:cNvGraphicFramePr>
            <a:graphicFrameLocks noChangeAspect="1"/>
          </p:cNvGraphicFramePr>
          <p:nvPr/>
        </p:nvGraphicFramePr>
        <p:xfrm>
          <a:off x="1143001" y="960305"/>
          <a:ext cx="7086600" cy="5103149"/>
        </p:xfrm>
        <a:graphic>
          <a:graphicData uri="http://schemas.openxmlformats.org/presentationml/2006/ole">
            <p:oleObj spid="_x0000_s1034" name="Worksheet" r:id="rId3" imgW="13268249" imgH="9544202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 descr="D:\DIGIPHOTOS\UMrenat2007\DCIM\100MSDCF\DSC04352.JPG"/>
          <p:cNvPicPr>
            <a:picLocks noChangeAspect="1" noChangeArrowheads="1"/>
          </p:cNvPicPr>
          <p:nvPr/>
        </p:nvPicPr>
        <p:blipFill>
          <a:blip r:embed="rId2" cstate="print"/>
          <a:srcRect l="12930" t="20689"/>
          <a:stretch>
            <a:fillRect/>
          </a:stretch>
        </p:blipFill>
        <p:spPr bwMode="auto">
          <a:xfrm>
            <a:off x="0" y="4572000"/>
            <a:ext cx="2453313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2" descr="D:\DIGIPHOTOS\UMrenat2007\DCIM\100MSDCF\DSC04347.JPG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 l="16071" r="33035"/>
          <a:stretch>
            <a:fillRect/>
          </a:stretch>
        </p:blipFill>
        <p:spPr bwMode="auto">
          <a:xfrm>
            <a:off x="7696200" y="5029200"/>
            <a:ext cx="1066800" cy="1572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5" descr="E:\ALVIN\AWPF1\AWRA\UMrenat\2005renatphotos\DCIM\100MSDCF\DSC029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962400"/>
            <a:ext cx="2057400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TextBox 5"/>
          <p:cNvSpPr txBox="1">
            <a:spLocks noChangeArrowheads="1"/>
          </p:cNvSpPr>
          <p:nvPr/>
        </p:nvSpPr>
        <p:spPr bwMode="auto">
          <a:xfrm>
            <a:off x="304800" y="381000"/>
            <a:ext cx="794544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AD1E6"/>
                </a:solidFill>
              </a:rPr>
              <a:t>Importance of UM River Center, Clark Fork </a:t>
            </a:r>
            <a:r>
              <a:rPr lang="en-US" sz="2400" b="1" dirty="0" smtClean="0">
                <a:solidFill>
                  <a:srgbClr val="0AD1E6"/>
                </a:solidFill>
              </a:rPr>
              <a:t>Coalition, </a:t>
            </a:r>
          </a:p>
          <a:p>
            <a:r>
              <a:rPr lang="en-US" sz="2400" b="1" dirty="0">
                <a:solidFill>
                  <a:srgbClr val="0AD1E6"/>
                </a:solidFill>
              </a:rPr>
              <a:t> </a:t>
            </a:r>
            <a:r>
              <a:rPr lang="en-US" sz="2400" b="1" dirty="0" smtClean="0">
                <a:solidFill>
                  <a:srgbClr val="0AD1E6"/>
                </a:solidFill>
              </a:rPr>
              <a:t>        Task Force, CFRTAC and public participation</a:t>
            </a:r>
            <a:endParaRPr lang="en-US" sz="2400" b="1" dirty="0">
              <a:solidFill>
                <a:srgbClr val="0AD1E6"/>
              </a:solidFill>
            </a:endParaRPr>
          </a:p>
        </p:txBody>
      </p:sp>
      <p:sp>
        <p:nvSpPr>
          <p:cNvPr id="39943" name="TextBox 6"/>
          <p:cNvSpPr txBox="1">
            <a:spLocks noChangeArrowheads="1"/>
          </p:cNvSpPr>
          <p:nvPr/>
        </p:nvSpPr>
        <p:spPr bwMode="auto">
          <a:xfrm>
            <a:off x="685800" y="1295400"/>
            <a:ext cx="804579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The interface </a:t>
            </a:r>
            <a:r>
              <a:rPr lang="en-US" b="1" dirty="0"/>
              <a:t>between restoration, science, politics and reality is messy</a:t>
            </a:r>
          </a:p>
          <a:p>
            <a:r>
              <a:rPr lang="en-US" b="1" dirty="0"/>
              <a:t> </a:t>
            </a:r>
            <a:r>
              <a:rPr lang="en-US" b="1" dirty="0" smtClean="0"/>
              <a:t>  and at </a:t>
            </a:r>
            <a:r>
              <a:rPr lang="en-US" b="1" dirty="0"/>
              <a:t>times </a:t>
            </a:r>
            <a:r>
              <a:rPr lang="en-US" b="1" dirty="0" smtClean="0"/>
              <a:t>contains the drama and angst of soap operas, but good</a:t>
            </a:r>
          </a:p>
          <a:p>
            <a:r>
              <a:rPr lang="en-US" b="1" dirty="0" smtClean="0"/>
              <a:t>              outcomes  </a:t>
            </a:r>
            <a:r>
              <a:rPr lang="en-US" b="1" dirty="0"/>
              <a:t>require  a democratic approach</a:t>
            </a:r>
          </a:p>
        </p:txBody>
      </p:sp>
      <p:pic>
        <p:nvPicPr>
          <p:cNvPr id="39944" name="Picture 3" descr="E:\ALVIN\AWPF1\YELL\2004renatposter\SEPt2004photos\photosforUM\DCIM\2004photos\DSC019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2438400"/>
            <a:ext cx="1600200" cy="1700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5" name="Picture 9" descr="D:\DIGIPHOTOS\UMrenat2007\Davesphotos\P920039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4600" y="4876800"/>
            <a:ext cx="2032000" cy="1752600"/>
          </a:xfrm>
          <a:prstGeom prst="rect">
            <a:avLst/>
          </a:prstGeom>
          <a:noFill/>
        </p:spPr>
      </p:pic>
      <p:pic>
        <p:nvPicPr>
          <p:cNvPr id="39946" name="Picture 10" descr="D:\DIGIPHOTOS\UMRivercenterphotos\2004\DSC0190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09800" y="2743200"/>
            <a:ext cx="2133600" cy="1600200"/>
          </a:xfrm>
          <a:prstGeom prst="rect">
            <a:avLst/>
          </a:prstGeom>
          <a:noFill/>
        </p:spPr>
      </p:pic>
      <p:pic>
        <p:nvPicPr>
          <p:cNvPr id="39947" name="Picture 11" descr="E:\ALVIN\AWPF1\AWRA\DalbyUMrenatphotos\2005fieldtrip\DSC0298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6781800" y="3657600"/>
            <a:ext cx="1950721" cy="1295400"/>
          </a:xfrm>
          <a:prstGeom prst="rect">
            <a:avLst/>
          </a:prstGeom>
          <a:noFill/>
        </p:spPr>
      </p:pic>
      <p:pic>
        <p:nvPicPr>
          <p:cNvPr id="39948" name="Picture 12" descr="E:\ALVIN\AWPF1\AWRA\DalbyUMrenatphotos\2006fieldtrip\DSC0383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8000" y="2057400"/>
            <a:ext cx="1930400" cy="1447800"/>
          </a:xfrm>
          <a:prstGeom prst="rect">
            <a:avLst/>
          </a:prstGeom>
          <a:noFill/>
        </p:spPr>
      </p:pic>
      <p:pic>
        <p:nvPicPr>
          <p:cNvPr id="39949" name="Picture 13" descr="E:\ALVIN\AWPF1\AWRA\DalbyUMrenatphotos\2004fieldtrip\DSC0191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10200" y="5410200"/>
            <a:ext cx="1752600" cy="1314450"/>
          </a:xfrm>
          <a:prstGeom prst="rect">
            <a:avLst/>
          </a:prstGeom>
          <a:noFill/>
        </p:spPr>
      </p:pic>
      <p:pic>
        <p:nvPicPr>
          <p:cNvPr id="39951" name="Picture 15" descr="D:\DIGIPHOTOS\UMrenat2007\DCIM\100MSDCF\DSC04315.JPG"/>
          <p:cNvPicPr>
            <a:picLocks noChangeAspect="1" noChangeArrowheads="1"/>
          </p:cNvPicPr>
          <p:nvPr/>
        </p:nvPicPr>
        <p:blipFill>
          <a:blip r:embed="rId11" cstate="print">
            <a:lum bright="-10000"/>
          </a:blip>
          <a:srcRect/>
          <a:stretch>
            <a:fillRect/>
          </a:stretch>
        </p:blipFill>
        <p:spPr bwMode="auto">
          <a:xfrm>
            <a:off x="4572000" y="2362200"/>
            <a:ext cx="1828800" cy="137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2"/>
          <p:cNvSpPr txBox="1">
            <a:spLocks noChangeArrowheads="1"/>
          </p:cNvSpPr>
          <p:nvPr/>
        </p:nvSpPr>
        <p:spPr bwMode="auto">
          <a:xfrm>
            <a:off x="381000" y="457200"/>
            <a:ext cx="7228261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So,  </a:t>
            </a:r>
            <a:r>
              <a:rPr lang="en-US" sz="2800" b="1" dirty="0" smtClean="0">
                <a:solidFill>
                  <a:schemeClr val="bg1"/>
                </a:solidFill>
              </a:rPr>
              <a:t>have Clark Fork "restoration</a:t>
            </a:r>
            <a:r>
              <a:rPr lang="en-US" sz="2800" b="1" dirty="0">
                <a:solidFill>
                  <a:schemeClr val="bg1"/>
                </a:solidFill>
              </a:rPr>
              <a:t>" </a:t>
            </a:r>
            <a:r>
              <a:rPr lang="en-US" sz="2800" b="1" dirty="0" smtClean="0">
                <a:solidFill>
                  <a:schemeClr val="bg1"/>
                </a:solidFill>
              </a:rPr>
              <a:t>efforts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                    </a:t>
            </a:r>
            <a:r>
              <a:rPr lang="en-US" sz="2800" b="1" dirty="0">
                <a:solidFill>
                  <a:schemeClr val="bg1"/>
                </a:solidFill>
              </a:rPr>
              <a:t>been successful  </a:t>
            </a:r>
            <a:r>
              <a:rPr lang="en-US" sz="2800" b="1" dirty="0" smtClean="0">
                <a:solidFill>
                  <a:schemeClr val="bg1"/>
                </a:solidFill>
              </a:rPr>
              <a:t>?</a:t>
            </a:r>
          </a:p>
          <a:p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2800" b="1" dirty="0">
                <a:solidFill>
                  <a:schemeClr val="bg1"/>
                </a:solidFill>
              </a:rPr>
              <a:t>    </a:t>
            </a:r>
            <a:r>
              <a:rPr lang="en-US" sz="2800" b="1" dirty="0" smtClean="0">
                <a:solidFill>
                  <a:schemeClr val="bg1"/>
                </a:solidFill>
              </a:rPr>
              <a:t>  </a:t>
            </a:r>
            <a:endParaRPr lang="en-US" dirty="0"/>
          </a:p>
          <a:p>
            <a:r>
              <a:rPr lang="en-US" sz="2400" i="1" dirty="0"/>
              <a:t>Depends</a:t>
            </a:r>
            <a:r>
              <a:rPr lang="en-US" sz="2400" dirty="0"/>
              <a:t>--for large complex efforts </a:t>
            </a:r>
            <a:r>
              <a:rPr lang="en-US" sz="2400" dirty="0" smtClean="0"/>
              <a:t>(Milltown)</a:t>
            </a:r>
            <a:endParaRPr lang="en-US" sz="2400" dirty="0"/>
          </a:p>
          <a:p>
            <a:r>
              <a:rPr lang="en-US" sz="2400" dirty="0"/>
              <a:t>    it is too early to tell   (ask that in 25 to 50 years ?)</a:t>
            </a:r>
          </a:p>
          <a:p>
            <a:endParaRPr lang="en-US" sz="2400" dirty="0"/>
          </a:p>
          <a:p>
            <a:r>
              <a:rPr lang="en-US" sz="2400" dirty="0"/>
              <a:t>More </a:t>
            </a:r>
            <a:r>
              <a:rPr lang="en-US" sz="2400" dirty="0" smtClean="0"/>
              <a:t>important, is there a framework for measuring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        future "success"  </a:t>
            </a:r>
            <a:r>
              <a:rPr lang="en-US" sz="2400" dirty="0"/>
              <a:t>with any certainty ?</a:t>
            </a:r>
          </a:p>
          <a:p>
            <a:r>
              <a:rPr lang="en-US" sz="2400" dirty="0"/>
              <a:t>   </a:t>
            </a:r>
          </a:p>
          <a:p>
            <a:r>
              <a:rPr lang="en-US" sz="2400" dirty="0"/>
              <a:t>                      </a:t>
            </a:r>
            <a:r>
              <a:rPr lang="en-US" sz="2400" dirty="0" smtClean="0"/>
              <a:t> Yes -- but don't get complacent  !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3038" y="1333500"/>
            <a:ext cx="625792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685800"/>
            <a:ext cx="8023350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OVERVIEW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sz="2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2800" dirty="0" smtClean="0"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1.  Origins of Stream Restoration (1900 to 1950 )</a:t>
            </a:r>
            <a:br>
              <a:rPr lang="en-US" sz="2800" dirty="0" smtClean="0"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en-US" sz="2800" dirty="0" smtClean="0"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en-US" sz="2800" dirty="0" smtClean="0"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en-US" sz="2800" dirty="0" smtClean="0"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2.  Market Driven Restoration  (1983- 1995 or so)</a:t>
            </a:r>
            <a:br>
              <a:rPr lang="en-US" sz="2800" dirty="0" smtClean="0"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en-US" sz="2800" dirty="0" smtClean="0"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	</a:t>
            </a:r>
            <a:r>
              <a:rPr lang="en-US" sz="2800" dirty="0" smtClean="0">
                <a:solidFill>
                  <a:srgbClr val="FFFFFF"/>
                </a:solidFill>
                <a:effectLst/>
                <a:cs typeface="Arial" charset="0"/>
              </a:rPr>
              <a:t> </a:t>
            </a:r>
            <a:r>
              <a:rPr lang="en-US" sz="2400" i="1" dirty="0" smtClean="0">
                <a:solidFill>
                  <a:srgbClr val="FFFFFF"/>
                </a:solidFill>
                <a:effectLst/>
                <a:cs typeface="Arial" charset="0"/>
              </a:rPr>
              <a:t>♦ </a:t>
            </a:r>
            <a:r>
              <a:rPr lang="en-US" sz="2400" i="1" dirty="0" smtClean="0"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Montana  entrepreneurs </a:t>
            </a:r>
            <a:br>
              <a:rPr lang="en-US" sz="2400" i="1" dirty="0" smtClean="0"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en-US" sz="2400" i="1" dirty="0" smtClean="0"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              </a:t>
            </a:r>
            <a:r>
              <a:rPr lang="en-US" sz="2400" i="1" dirty="0" smtClean="0">
                <a:solidFill>
                  <a:srgbClr val="FFFFFF"/>
                </a:solidFill>
                <a:effectLst/>
                <a:cs typeface="Arial" charset="0"/>
              </a:rPr>
              <a:t>♦ </a:t>
            </a:r>
            <a:r>
              <a:rPr lang="en-US" sz="2400" i="1" dirty="0" smtClean="0"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Dave  Rosgen (1981-Present)</a:t>
            </a:r>
            <a:r>
              <a:rPr lang="en-US" sz="2800" dirty="0" smtClean="0"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en-US" sz="2800" dirty="0" smtClean="0"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en-US" sz="2800" dirty="0" smtClean="0"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en-US" sz="2800" dirty="0" smtClean="0"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en-US" sz="2800" dirty="0" smtClean="0"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3.  Here Come the Academics (1995 to Present)</a:t>
            </a:r>
            <a:br>
              <a:rPr lang="en-US" sz="2800" dirty="0" smtClean="0"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en-US" sz="2800" dirty="0" smtClean="0"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en-US" sz="2800" dirty="0" smtClean="0"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en-US" sz="2800" dirty="0" smtClean="0"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4.  Upper Clark Fork  </a:t>
            </a:r>
            <a:br>
              <a:rPr lang="en-US" sz="2800" dirty="0" smtClean="0"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en-US" sz="2800" dirty="0" smtClean="0"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          (Doc Watson's Impossible Mission)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"/>
          <p:cNvSpPr txBox="1">
            <a:spLocks noChangeArrowheads="1"/>
          </p:cNvSpPr>
          <p:nvPr/>
        </p:nvSpPr>
        <p:spPr bwMode="auto">
          <a:xfrm>
            <a:off x="1524000" y="1219200"/>
            <a:ext cx="6553200" cy="587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endParaRPr lang="en-US" sz="3200" b="1" dirty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32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Semantics of "Restoration"</a:t>
            </a:r>
          </a:p>
          <a:p>
            <a:pPr>
              <a:defRPr/>
            </a:pPr>
            <a:r>
              <a:rPr lang="en-US" sz="2000" dirty="0" smtClean="0">
                <a:solidFill>
                  <a:srgbClr val="00B0F0"/>
                </a:solidFill>
                <a:latin typeface="Times New Roman"/>
                <a:cs typeface="Times New Roman"/>
              </a:rPr>
              <a:t>     ►</a:t>
            </a:r>
            <a:r>
              <a:rPr lang="en-US" sz="2000" dirty="0">
                <a:solidFill>
                  <a:srgbClr val="00B0F0"/>
                </a:solidFill>
              </a:rPr>
              <a:t>Restoration</a:t>
            </a:r>
          </a:p>
          <a:p>
            <a:pPr>
              <a:defRPr/>
            </a:pPr>
            <a:r>
              <a:rPr lang="en-US" sz="2000" dirty="0">
                <a:latin typeface="Times New Roman"/>
                <a:cs typeface="Times New Roman"/>
              </a:rPr>
              <a:t>   </a:t>
            </a:r>
            <a:r>
              <a:rPr lang="en-US" sz="2000" dirty="0" smtClean="0">
                <a:latin typeface="Times New Roman"/>
                <a:cs typeface="Times New Roman"/>
              </a:rPr>
              <a:t>     ►</a:t>
            </a:r>
            <a:r>
              <a:rPr lang="en-US" sz="2000" dirty="0"/>
              <a:t>Rehabilitation </a:t>
            </a:r>
          </a:p>
          <a:p>
            <a:pPr>
              <a:defRPr/>
            </a:pPr>
            <a:r>
              <a:rPr lang="en-US" sz="2000" dirty="0"/>
              <a:t>     </a:t>
            </a:r>
            <a:r>
              <a:rPr lang="en-US" sz="2000" dirty="0" smtClean="0"/>
              <a:t>     </a:t>
            </a:r>
            <a:r>
              <a:rPr lang="en-US" sz="2000" dirty="0" smtClean="0">
                <a:latin typeface="Times New Roman"/>
                <a:cs typeface="Times New Roman"/>
              </a:rPr>
              <a:t>► </a:t>
            </a:r>
            <a:r>
              <a:rPr lang="en-US" sz="2000" dirty="0" smtClean="0"/>
              <a:t>Remediation             </a:t>
            </a:r>
            <a:endParaRPr lang="en-US" sz="2000" dirty="0"/>
          </a:p>
          <a:p>
            <a:pPr>
              <a:defRPr/>
            </a:pPr>
            <a:r>
              <a:rPr lang="en-US" sz="2000" dirty="0"/>
              <a:t>         </a:t>
            </a:r>
            <a:r>
              <a:rPr lang="en-US" sz="2000" dirty="0" smtClean="0"/>
              <a:t>      </a:t>
            </a:r>
            <a:r>
              <a:rPr lang="en-US" sz="2000" dirty="0" smtClean="0">
                <a:latin typeface="Times New Roman"/>
                <a:cs typeface="Times New Roman"/>
              </a:rPr>
              <a:t>► </a:t>
            </a:r>
            <a:r>
              <a:rPr lang="en-US" sz="2000" dirty="0"/>
              <a:t>Re-naturalization</a:t>
            </a:r>
          </a:p>
          <a:p>
            <a:pPr>
              <a:defRPr/>
            </a:pPr>
            <a:r>
              <a:rPr lang="en-US" sz="2000" dirty="0"/>
              <a:t>	</a:t>
            </a:r>
            <a:r>
              <a:rPr lang="en-US" sz="2000" dirty="0">
                <a:latin typeface="Times New Roman"/>
                <a:cs typeface="Times New Roman"/>
              </a:rPr>
              <a:t>   </a:t>
            </a:r>
            <a:r>
              <a:rPr lang="en-US" sz="2000" dirty="0" smtClean="0">
                <a:latin typeface="Times New Roman"/>
                <a:cs typeface="Times New Roman"/>
              </a:rPr>
              <a:t>  </a:t>
            </a:r>
            <a:r>
              <a:rPr lang="en-US" sz="2000" dirty="0">
                <a:latin typeface="Times New Roman"/>
                <a:cs typeface="Times New Roman"/>
              </a:rPr>
              <a:t>► </a:t>
            </a:r>
            <a:r>
              <a:rPr lang="en-US" sz="2000" dirty="0" smtClean="0"/>
              <a:t>Enhancement</a:t>
            </a:r>
            <a:endParaRPr lang="en-US" sz="2000" dirty="0"/>
          </a:p>
          <a:p>
            <a:pPr>
              <a:defRPr/>
            </a:pPr>
            <a:endParaRPr lang="en-US" sz="2000" dirty="0" smtClean="0"/>
          </a:p>
          <a:p>
            <a:pPr>
              <a:defRPr/>
            </a:pPr>
            <a:r>
              <a:rPr lang="en-US" sz="3200" b="1" dirty="0" smtClean="0">
                <a:solidFill>
                  <a:srgbClr val="00B0F0"/>
                </a:solidFill>
              </a:rPr>
              <a:t> Ethics of "Restoration"</a:t>
            </a:r>
            <a:endParaRPr lang="en-US" sz="2000" dirty="0"/>
          </a:p>
          <a:p>
            <a:pPr>
              <a:defRPr/>
            </a:pPr>
            <a:r>
              <a:rPr lang="en-US" sz="2000" dirty="0" smtClean="0"/>
              <a:t>         </a:t>
            </a:r>
            <a:r>
              <a:rPr lang="en-US" sz="2400" dirty="0" smtClean="0"/>
              <a:t> </a:t>
            </a:r>
            <a:r>
              <a:rPr lang="en-US" sz="2400" b="1" dirty="0" smtClean="0"/>
              <a:t>Restoration   vs.  Preservation</a:t>
            </a:r>
          </a:p>
          <a:p>
            <a:pPr>
              <a:defRPr/>
            </a:pPr>
            <a:endParaRPr lang="en-US" sz="2000" dirty="0"/>
          </a:p>
          <a:p>
            <a:pPr>
              <a:defRPr/>
            </a:pPr>
            <a:endParaRPr lang="en-US" sz="2000" dirty="0"/>
          </a:p>
          <a:p>
            <a:pPr>
              <a:defRPr/>
            </a:pPr>
            <a:endParaRPr lang="en-US" sz="3200" dirty="0"/>
          </a:p>
          <a:p>
            <a:pPr>
              <a:defRPr/>
            </a:pPr>
            <a:r>
              <a:rPr lang="en-US" sz="3200" dirty="0"/>
              <a:t>   </a:t>
            </a:r>
          </a:p>
          <a:p>
            <a:pPr>
              <a:defRPr/>
            </a:pP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685800"/>
            <a:ext cx="6367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 won't discuss (but would like to</a:t>
            </a:r>
            <a:r>
              <a:rPr lang="en-US" sz="2800" dirty="0" smtClean="0">
                <a:solidFill>
                  <a:schemeClr val="bg1"/>
                </a:solidFill>
              </a:rPr>
              <a:t>)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609600" y="685800"/>
            <a:ext cx="8237538" cy="5140325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med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1.  ORIGINS of  STREAM RESTORATION</a:t>
            </a:r>
            <a:endParaRPr lang="en-US" sz="3200" b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sz="3200" b="1" dirty="0">
                <a:solidFill>
                  <a:srgbClr val="00B0F0"/>
                </a:solidFill>
              </a:rPr>
              <a:t>  </a:t>
            </a:r>
            <a:endParaRPr lang="en-US" sz="2800" dirty="0">
              <a:solidFill>
                <a:srgbClr val="00B0F0"/>
              </a:solidFill>
            </a:endParaRPr>
          </a:p>
          <a:p>
            <a:pPr>
              <a:defRPr/>
            </a:pPr>
            <a:endParaRPr lang="en-US" sz="2800" dirty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sz="2800" b="1" dirty="0"/>
              <a:t>The Ancients </a:t>
            </a:r>
          </a:p>
          <a:p>
            <a:pPr>
              <a:defRPr/>
            </a:pPr>
            <a:r>
              <a:rPr lang="en-US" sz="2800" dirty="0"/>
              <a:t>                                     </a:t>
            </a:r>
            <a:r>
              <a:rPr lang="en-US" sz="2800" i="1" dirty="0"/>
              <a:t>Manipulation </a:t>
            </a:r>
          </a:p>
          <a:p>
            <a:pPr>
              <a:defRPr/>
            </a:pPr>
            <a:r>
              <a:rPr lang="en-US" sz="2800" b="1" dirty="0"/>
              <a:t>Native Americans</a:t>
            </a:r>
          </a:p>
          <a:p>
            <a:pPr>
              <a:defRPr/>
            </a:pPr>
            <a:endParaRPr lang="en-US" sz="2800" dirty="0"/>
          </a:p>
          <a:p>
            <a:pPr>
              <a:defRPr/>
            </a:pPr>
            <a:endParaRPr lang="en-US" sz="2800" dirty="0"/>
          </a:p>
          <a:p>
            <a:pPr>
              <a:defRPr/>
            </a:pPr>
            <a:r>
              <a:rPr lang="en-US" sz="3600" b="1" dirty="0"/>
              <a:t>Sport Fishing:</a:t>
            </a:r>
          </a:p>
          <a:p>
            <a:pPr>
              <a:defRPr/>
            </a:pPr>
            <a:r>
              <a:rPr lang="en-US" sz="3200" b="1" dirty="0"/>
              <a:t>        </a:t>
            </a:r>
            <a:r>
              <a:rPr lang="en-US" sz="3200" b="1" i="1" dirty="0"/>
              <a:t>Conservation/ Enhancement</a:t>
            </a:r>
            <a:r>
              <a:rPr lang="en-US" i="1" dirty="0">
                <a:cs typeface="Arial" charset="0"/>
              </a:rPr>
              <a:t>      </a:t>
            </a:r>
          </a:p>
          <a:p>
            <a:pPr>
              <a:defRPr/>
            </a:pPr>
            <a:r>
              <a:rPr lang="en-US" i="1" dirty="0">
                <a:cs typeface="Arial" charset="0"/>
              </a:rPr>
              <a:t> </a:t>
            </a:r>
            <a:endParaRPr lang="en-US" sz="2800" i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3" name="Right Brace 2"/>
          <p:cNvSpPr/>
          <p:nvPr/>
        </p:nvSpPr>
        <p:spPr>
          <a:xfrm>
            <a:off x="3505200" y="2209800"/>
            <a:ext cx="609600" cy="1219200"/>
          </a:xfrm>
          <a:prstGeom prst="rightBrac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1"/>
          <p:cNvSpPr txBox="1">
            <a:spLocks noChangeArrowheads="1"/>
          </p:cNvSpPr>
          <p:nvPr/>
        </p:nvSpPr>
        <p:spPr bwMode="auto">
          <a:xfrm>
            <a:off x="152400" y="381000"/>
            <a:ext cx="85153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RIVER PROBLEMS:  </a:t>
            </a:r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START of 20th CENTURY</a:t>
            </a:r>
            <a:endParaRPr lang="en-US" sz="2800" b="1" dirty="0">
              <a:solidFill>
                <a:srgbClr val="00B0F0"/>
              </a:solidFill>
            </a:endParaRPr>
          </a:p>
        </p:txBody>
      </p:sp>
      <p:sp>
        <p:nvSpPr>
          <p:cNvPr id="7171" name="TextBox 2"/>
          <p:cNvSpPr txBox="1">
            <a:spLocks noChangeArrowheads="1"/>
          </p:cNvSpPr>
          <p:nvPr/>
        </p:nvSpPr>
        <p:spPr bwMode="auto">
          <a:xfrm>
            <a:off x="381000" y="1143000"/>
            <a:ext cx="7925568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/>
              <a:t>Eastern United States and </a:t>
            </a:r>
            <a:r>
              <a:rPr lang="en-US" sz="2800" b="1" dirty="0">
                <a:solidFill>
                  <a:schemeClr val="bg1"/>
                </a:solidFill>
              </a:rPr>
              <a:t>(Western US)</a:t>
            </a:r>
          </a:p>
          <a:p>
            <a:pPr>
              <a:defRPr/>
            </a:pPr>
            <a:endParaRPr lang="en-US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sz="3200" b="1" dirty="0">
                <a:solidFill>
                  <a:schemeClr val="bg1"/>
                </a:solidFill>
              </a:rPr>
              <a:t>♦deforestation/woody debris clearing/ </a:t>
            </a:r>
          </a:p>
          <a:p>
            <a:pPr>
              <a:defRPr/>
            </a:pPr>
            <a:r>
              <a:rPr lang="en-US" sz="3200" b="1" dirty="0">
                <a:solidFill>
                  <a:schemeClr val="bg1"/>
                </a:solidFill>
              </a:rPr>
              <a:t>                                               log runs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sz="3200" b="1" dirty="0">
                <a:solidFill>
                  <a:schemeClr val="bg1"/>
                </a:solidFill>
              </a:rPr>
              <a:t>♦commercial </a:t>
            </a:r>
            <a:r>
              <a:rPr lang="en-US" sz="3200" b="1" dirty="0" smtClean="0">
                <a:solidFill>
                  <a:schemeClr val="bg1"/>
                </a:solidFill>
              </a:rPr>
              <a:t>fishing</a:t>
            </a:r>
            <a:endParaRPr lang="en-US" sz="2800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z="3200" dirty="0">
                <a:solidFill>
                  <a:schemeClr val="bg1"/>
                </a:solidFill>
              </a:rPr>
              <a:t>♦ </a:t>
            </a:r>
            <a:r>
              <a:rPr lang="en-US" sz="3200" b="1" dirty="0">
                <a:solidFill>
                  <a:schemeClr val="bg1"/>
                </a:solidFill>
              </a:rPr>
              <a:t>general pollution </a:t>
            </a:r>
          </a:p>
          <a:p>
            <a:pPr>
              <a:defRPr/>
            </a:pPr>
            <a:r>
              <a:rPr lang="en-US" sz="2800" dirty="0"/>
              <a:t>	</a:t>
            </a:r>
            <a:r>
              <a:rPr lang="en-US" sz="2800" dirty="0">
                <a:solidFill>
                  <a:schemeClr val="bg1"/>
                </a:solidFill>
              </a:rPr>
              <a:t>sawmills, pulp and paper mills;</a:t>
            </a:r>
            <a:r>
              <a:rPr lang="en-US" sz="2800" dirty="0"/>
              <a:t> gas, wood, </a:t>
            </a:r>
          </a:p>
          <a:p>
            <a:pPr>
              <a:defRPr/>
            </a:pPr>
            <a:r>
              <a:rPr lang="en-US" sz="2800" dirty="0"/>
              <a:t>         alcohol,  chemical, glass , dye works, oil</a:t>
            </a:r>
          </a:p>
          <a:p>
            <a:pPr>
              <a:defRPr/>
            </a:pPr>
            <a:r>
              <a:rPr lang="en-US" sz="2800" dirty="0"/>
              <a:t>          refineries, distilleries, </a:t>
            </a:r>
            <a:r>
              <a:rPr lang="en-US" sz="2800" dirty="0">
                <a:solidFill>
                  <a:schemeClr val="bg1"/>
                </a:solidFill>
              </a:rPr>
              <a:t>breweries ,smelting</a:t>
            </a:r>
          </a:p>
          <a:p>
            <a:pPr>
              <a:defRPr/>
            </a:pPr>
            <a:r>
              <a:rPr lang="en-US" sz="2800" dirty="0">
                <a:solidFill>
                  <a:srgbClr val="C00000"/>
                </a:solidFill>
              </a:rPr>
              <a:t>         </a:t>
            </a:r>
            <a:r>
              <a:rPr lang="en-US" sz="2800" dirty="0">
                <a:solidFill>
                  <a:schemeClr val="bg1"/>
                </a:solidFill>
              </a:rPr>
              <a:t>and mining,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/>
              <a:t>factories of all sorts, </a:t>
            </a:r>
          </a:p>
          <a:p>
            <a:pPr>
              <a:defRPr/>
            </a:pPr>
            <a:r>
              <a:rPr lang="en-US" sz="2800" dirty="0"/>
              <a:t>        </a:t>
            </a:r>
            <a:r>
              <a:rPr lang="en-US" sz="2800" dirty="0">
                <a:solidFill>
                  <a:schemeClr val="bg1"/>
                </a:solidFill>
              </a:rPr>
              <a:t>dead animals, garbage, trash, sewage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447800"/>
            <a:ext cx="3055938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2133600" y="381000"/>
            <a:ext cx="6592888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		</a:t>
            </a:r>
            <a:r>
              <a:rPr lang="en-US" sz="3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ENTER the </a:t>
            </a:r>
          </a:p>
          <a:p>
            <a:pPr>
              <a:defRPr/>
            </a:pPr>
            <a:r>
              <a:rPr lang="en-US" sz="3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AMERICAN FISHERIES SOCIETY</a:t>
            </a:r>
            <a:endParaRPr lang="en-US" sz="3200" b="1" dirty="0">
              <a:solidFill>
                <a:srgbClr val="00B0F0"/>
              </a:solidFill>
            </a:endParaRPr>
          </a:p>
        </p:txBody>
      </p:sp>
      <p:sp>
        <p:nvSpPr>
          <p:cNvPr id="12292" name="TextBox 4"/>
          <p:cNvSpPr txBox="1">
            <a:spLocks noChangeArrowheads="1"/>
          </p:cNvSpPr>
          <p:nvPr/>
        </p:nvSpPr>
        <p:spPr bwMode="auto">
          <a:xfrm>
            <a:off x="3429000" y="1447800"/>
            <a:ext cx="5141913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/>
              <a:t>Founded  December 20, 1870</a:t>
            </a:r>
          </a:p>
          <a:p>
            <a:endParaRPr lang="en-US" dirty="0"/>
          </a:p>
          <a:p>
            <a:r>
              <a:rPr lang="en-US" dirty="0"/>
              <a:t>♦</a:t>
            </a:r>
            <a:r>
              <a:rPr lang="en-US" sz="2400" dirty="0"/>
              <a:t>commercial fisheries management</a:t>
            </a:r>
          </a:p>
          <a:p>
            <a:r>
              <a:rPr lang="en-US" sz="2400" dirty="0"/>
              <a:t>♦conservation of  sport fisheries</a:t>
            </a:r>
          </a:p>
          <a:p>
            <a:endParaRPr lang="en-US" dirty="0"/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3095625"/>
            <a:ext cx="2286000" cy="364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TextBox 5"/>
          <p:cNvSpPr txBox="1">
            <a:spLocks noChangeArrowheads="1"/>
          </p:cNvSpPr>
          <p:nvPr/>
        </p:nvSpPr>
        <p:spPr bwMode="auto">
          <a:xfrm>
            <a:off x="4953000" y="4267200"/>
            <a:ext cx="1509713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Izaak Walton</a:t>
            </a:r>
          </a:p>
          <a:p>
            <a:r>
              <a:rPr lang="en-US" dirty="0"/>
              <a:t>(1593-1683)</a:t>
            </a:r>
          </a:p>
          <a:p>
            <a:endParaRPr lang="en-US" dirty="0"/>
          </a:p>
          <a:p>
            <a:r>
              <a:rPr lang="en-US" dirty="0"/>
              <a:t>I.W. League</a:t>
            </a:r>
          </a:p>
          <a:p>
            <a:r>
              <a:rPr lang="en-US" dirty="0"/>
              <a:t>    (1922)</a:t>
            </a: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1"/>
          <p:cNvSpPr txBox="1">
            <a:spLocks noChangeArrowheads="1"/>
          </p:cNvSpPr>
          <p:nvPr/>
        </p:nvSpPr>
        <p:spPr bwMode="auto">
          <a:xfrm>
            <a:off x="381000" y="0"/>
            <a:ext cx="8662949" cy="643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dirty="0"/>
          </a:p>
          <a:p>
            <a:r>
              <a:rPr lang="en-US" sz="2400" b="1" dirty="0">
                <a:solidFill>
                  <a:srgbClr val="0AD1E6"/>
                </a:solidFill>
              </a:rPr>
              <a:t>PROBLEMS &gt;&gt;&gt;&gt; BY 1911 U.S. Bureau of Fisheries Had:</a:t>
            </a:r>
          </a:p>
          <a:p>
            <a:endParaRPr lang="en-US" sz="2400" b="1" dirty="0">
              <a:solidFill>
                <a:srgbClr val="00B0F0"/>
              </a:solidFill>
            </a:endParaRPr>
          </a:p>
          <a:p>
            <a:r>
              <a:rPr lang="en-US" sz="2000" b="1" dirty="0">
                <a:solidFill>
                  <a:srgbClr val="000000"/>
                </a:solidFill>
              </a:rPr>
              <a:t>Commercial Fisheries Maintenance</a:t>
            </a:r>
          </a:p>
          <a:p>
            <a:r>
              <a:rPr lang="en-US" sz="2000" b="1" dirty="0"/>
              <a:t>♦219,000 persons engaged in fisheries</a:t>
            </a:r>
          </a:p>
          <a:p>
            <a:r>
              <a:rPr lang="en-US" sz="2000" b="1" dirty="0"/>
              <a:t>♦$ 95,000,000  invested in vessels, boats and other property,</a:t>
            </a:r>
          </a:p>
          <a:p>
            <a:r>
              <a:rPr lang="en-US" sz="2000" b="1" dirty="0"/>
              <a:t>♦   generated fish products (hatched fish) worth $60,000,000 annually</a:t>
            </a:r>
          </a:p>
          <a:p>
            <a:endParaRPr lang="en-US" sz="2000" b="1" dirty="0"/>
          </a:p>
          <a:p>
            <a:endParaRPr lang="en-US" dirty="0"/>
          </a:p>
          <a:p>
            <a:r>
              <a:rPr lang="en-US" dirty="0"/>
              <a:t>		</a:t>
            </a:r>
            <a:r>
              <a:rPr lang="en-US" sz="2400" i="1" dirty="0">
                <a:solidFill>
                  <a:schemeClr val="bg1"/>
                </a:solidFill>
              </a:rPr>
              <a:t>Radical Notion that:</a:t>
            </a:r>
            <a:endParaRPr lang="en-US" sz="2400" i="1" dirty="0"/>
          </a:p>
          <a:p>
            <a:r>
              <a:rPr lang="en-US" sz="2400" i="1" dirty="0"/>
              <a:t>"   game fishes in connection with </a:t>
            </a:r>
            <a:r>
              <a:rPr lang="en-US" sz="2400" i="1" dirty="0" smtClean="0"/>
              <a:t>recreation </a:t>
            </a:r>
            <a:r>
              <a:rPr lang="en-US" sz="2400" i="1" dirty="0"/>
              <a:t>and summertime</a:t>
            </a:r>
          </a:p>
          <a:p>
            <a:r>
              <a:rPr lang="en-US" sz="2400" i="1" dirty="0"/>
              <a:t>    resort industry...really seem to </a:t>
            </a:r>
            <a:r>
              <a:rPr lang="en-US" sz="2400" i="1" dirty="0" smtClean="0"/>
              <a:t>deserve being </a:t>
            </a:r>
            <a:r>
              <a:rPr lang="en-US" sz="2400" i="1" dirty="0"/>
              <a:t>ranked </a:t>
            </a:r>
          </a:p>
          <a:p>
            <a:r>
              <a:rPr lang="en-US" sz="2400" i="1" dirty="0"/>
              <a:t>      as an industry"</a:t>
            </a:r>
          </a:p>
          <a:p>
            <a:endParaRPr lang="en-US" sz="2400" i="1" dirty="0"/>
          </a:p>
          <a:p>
            <a:r>
              <a:rPr lang="en-US" sz="2400" i="1" dirty="0"/>
              <a:t>♦  harvest of fresh-water game fishes sent to</a:t>
            </a:r>
          </a:p>
          <a:p>
            <a:r>
              <a:rPr lang="en-US" sz="2400" i="1" dirty="0"/>
              <a:t>    market=55,000,000 pounds</a:t>
            </a:r>
          </a:p>
          <a:p>
            <a:r>
              <a:rPr lang="en-US" sz="2400" i="1" dirty="0"/>
              <a:t>  (does not include sport anglers catch)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5715000"/>
            <a:ext cx="32385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EF7DE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3508</TotalTime>
  <Words>1190</Words>
  <Application>Microsoft Office PowerPoint</Application>
  <PresentationFormat>On-screen Show (4:3)</PresentationFormat>
  <Paragraphs>347</Paragraphs>
  <Slides>39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Apex</vt:lpstr>
      <vt:lpstr>Microsoft Office Excel 97-2003 Worksheet</vt:lpstr>
      <vt:lpstr>A BRIEF HISTORY of STREAM RESTORATION  in MONTANA (and the Clark Fork)  Chuck Dalby Hydrologist    Montana Department of Natural Resources and Conservation,  Water Management Bureau Helena  MT   March 5, 2010</vt:lpstr>
      <vt:lpstr>Slide 2</vt:lpstr>
      <vt:lpstr>    Conclusions of Presentation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Estimate of MINIMUM "Restoration"  Costs/Commitments  in Clark   Fork Basin: 1990 to Present (and beyond)</vt:lpstr>
      <vt:lpstr>Slide 37</vt:lpstr>
      <vt:lpstr>Slide 38</vt:lpstr>
      <vt:lpstr>Slide 39</vt:lpstr>
    </vt:vector>
  </TitlesOfParts>
  <Company>DNRC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Chuck Dalby</dc:creator>
  <cp:lastModifiedBy>Chuck Dalby</cp:lastModifiedBy>
  <cp:revision>266</cp:revision>
  <dcterms:created xsi:type="dcterms:W3CDTF">2010-01-18T16:51:58Z</dcterms:created>
  <dcterms:modified xsi:type="dcterms:W3CDTF">2010-03-03T18:05:51Z</dcterms:modified>
</cp:coreProperties>
</file>