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41"/>
  </p:notesMasterIdLst>
  <p:sldIdLst>
    <p:sldId id="256" r:id="rId2"/>
    <p:sldId id="396" r:id="rId3"/>
    <p:sldId id="397" r:id="rId4"/>
    <p:sldId id="398" r:id="rId5"/>
    <p:sldId id="291" r:id="rId6"/>
    <p:sldId id="389" r:id="rId7"/>
    <p:sldId id="390" r:id="rId8"/>
    <p:sldId id="347" r:id="rId9"/>
    <p:sldId id="306" r:id="rId10"/>
    <p:sldId id="258" r:id="rId11"/>
    <p:sldId id="381" r:id="rId12"/>
    <p:sldId id="368" r:id="rId13"/>
    <p:sldId id="343" r:id="rId14"/>
    <p:sldId id="393" r:id="rId15"/>
    <p:sldId id="358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04" r:id="rId27"/>
    <p:sldId id="268" r:id="rId28"/>
    <p:sldId id="297" r:id="rId29"/>
    <p:sldId id="382" r:id="rId30"/>
    <p:sldId id="357" r:id="rId31"/>
    <p:sldId id="383" r:id="rId32"/>
    <p:sldId id="364" r:id="rId33"/>
    <p:sldId id="367" r:id="rId34"/>
    <p:sldId id="384" r:id="rId35"/>
    <p:sldId id="395" r:id="rId36"/>
    <p:sldId id="349" r:id="rId37"/>
    <p:sldId id="300" r:id="rId38"/>
    <p:sldId id="284" r:id="rId39"/>
    <p:sldId id="273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54" autoAdjust="0"/>
  </p:normalViewPr>
  <p:slideViewPr>
    <p:cSldViewPr>
      <p:cViewPr>
        <p:scale>
          <a:sx n="70" d="100"/>
          <a:sy n="70" d="100"/>
        </p:scale>
        <p:origin x="-2730" y="-1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80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ndrew%20Wilcox\My%20Documents\Montana\Students\James%20Johnsen\data\08-09bedload_johnsen_sept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104500819292852"/>
          <c:y val="2.6890008809363125E-2"/>
          <c:w val="0.77582374840251178"/>
          <c:h val="0.83839029546324162"/>
        </c:manualLayout>
      </c:layout>
      <c:scatterChart>
        <c:scatterStyle val="lineMarker"/>
        <c:ser>
          <c:idx val="0"/>
          <c:order val="0"/>
          <c:tx>
            <c:strRef>
              <c:f>'09 bedload'!$A$25</c:f>
              <c:strCache>
                <c:ptCount val="1"/>
                <c:pt idx="0">
                  <c:v>CFR d/s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power"/>
            <c:dispRSqr val="1"/>
            <c:dispEq val="1"/>
            <c:trendlineLbl>
              <c:layout>
                <c:manualLayout>
                  <c:x val="-0.355093760440018"/>
                  <c:y val="-2.1837019155597787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'09 bedload'!$I$25:$I$45</c:f>
              <c:numCache>
                <c:formatCode>General</c:formatCode>
                <c:ptCount val="21"/>
                <c:pt idx="0">
                  <c:v>123.05040000000001</c:v>
                </c:pt>
                <c:pt idx="1">
                  <c:v>67.401600000000045</c:v>
                </c:pt>
                <c:pt idx="2">
                  <c:v>67.543200000000027</c:v>
                </c:pt>
                <c:pt idx="3">
                  <c:v>159.86640000000008</c:v>
                </c:pt>
                <c:pt idx="4">
                  <c:v>144.99840000000009</c:v>
                </c:pt>
                <c:pt idx="5">
                  <c:v>220.47120000000001</c:v>
                </c:pt>
                <c:pt idx="6">
                  <c:v>281.35919999999999</c:v>
                </c:pt>
                <c:pt idx="7">
                  <c:v>335.30880000000002</c:v>
                </c:pt>
                <c:pt idx="8">
                  <c:v>289.572</c:v>
                </c:pt>
                <c:pt idx="9">
                  <c:v>217.49760000000001</c:v>
                </c:pt>
                <c:pt idx="10">
                  <c:v>207.30240000000009</c:v>
                </c:pt>
                <c:pt idx="11">
                  <c:v>266.77440000000001</c:v>
                </c:pt>
                <c:pt idx="12">
                  <c:v>410.64000000000021</c:v>
                </c:pt>
                <c:pt idx="13">
                  <c:v>390.81600000000003</c:v>
                </c:pt>
                <c:pt idx="14">
                  <c:v>487.10400000000021</c:v>
                </c:pt>
                <c:pt idx="15">
                  <c:v>351.16800000000001</c:v>
                </c:pt>
                <c:pt idx="16">
                  <c:v>291.69600000000003</c:v>
                </c:pt>
                <c:pt idx="17">
                  <c:v>244.26000000000002</c:v>
                </c:pt>
                <c:pt idx="18">
                  <c:v>192.2928</c:v>
                </c:pt>
                <c:pt idx="19">
                  <c:v>179.83200000000011</c:v>
                </c:pt>
                <c:pt idx="20">
                  <c:v>136.78560000000002</c:v>
                </c:pt>
              </c:numCache>
            </c:numRef>
          </c:xVal>
          <c:yVal>
            <c:numRef>
              <c:f>'09 bedload'!$J$25:$J$45</c:f>
              <c:numCache>
                <c:formatCode>General</c:formatCode>
                <c:ptCount val="21"/>
                <c:pt idx="0">
                  <c:v>2.1415680000000004</c:v>
                </c:pt>
                <c:pt idx="1">
                  <c:v>0.63148800000000005</c:v>
                </c:pt>
                <c:pt idx="3">
                  <c:v>9.3075840000000074</c:v>
                </c:pt>
                <c:pt idx="4">
                  <c:v>2.3886719999999997</c:v>
                </c:pt>
                <c:pt idx="5">
                  <c:v>112.25779200000001</c:v>
                </c:pt>
                <c:pt idx="6">
                  <c:v>96.865343999999979</c:v>
                </c:pt>
                <c:pt idx="7">
                  <c:v>41.273856000000002</c:v>
                </c:pt>
                <c:pt idx="8">
                  <c:v>205.60608000000005</c:v>
                </c:pt>
                <c:pt idx="9">
                  <c:v>258.87379199999981</c:v>
                </c:pt>
                <c:pt idx="10">
                  <c:v>51.351359999999993</c:v>
                </c:pt>
                <c:pt idx="11">
                  <c:v>667.63919999999996</c:v>
                </c:pt>
                <c:pt idx="12">
                  <c:v>966.06431999999961</c:v>
                </c:pt>
                <c:pt idx="13">
                  <c:v>995.0687999999999</c:v>
                </c:pt>
                <c:pt idx="14">
                  <c:v>4924.3991040000046</c:v>
                </c:pt>
                <c:pt idx="15">
                  <c:v>2087.7160320000012</c:v>
                </c:pt>
                <c:pt idx="16">
                  <c:v>2935.7475839999997</c:v>
                </c:pt>
                <c:pt idx="17">
                  <c:v>1219.4611199999999</c:v>
                </c:pt>
                <c:pt idx="18">
                  <c:v>664.75655999999969</c:v>
                </c:pt>
                <c:pt idx="19">
                  <c:v>789.86951999999928</c:v>
                </c:pt>
                <c:pt idx="20">
                  <c:v>20.059488000000005</c:v>
                </c:pt>
              </c:numCache>
            </c:numRef>
          </c:yVal>
        </c:ser>
        <c:ser>
          <c:idx val="1"/>
          <c:order val="1"/>
          <c:tx>
            <c:strRef>
              <c:f>'09 bedload'!$A$14</c:f>
              <c:strCache>
                <c:ptCount val="1"/>
                <c:pt idx="0">
                  <c:v>Blackfoot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5"/>
          </c:marker>
          <c:trendline>
            <c:spPr>
              <a:ln>
                <a:solidFill>
                  <a:schemeClr val="accent2"/>
                </a:solidFill>
              </a:ln>
            </c:spPr>
            <c:trendlineType val="power"/>
            <c:dispRSqr val="1"/>
            <c:dispEq val="1"/>
            <c:trendlineLbl>
              <c:layout>
                <c:manualLayout>
                  <c:x val="-0.23636615784511816"/>
                  <c:y val="7.9542955496826537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'09 bedload'!$I$14:$I$23</c:f>
              <c:numCache>
                <c:formatCode>General</c:formatCode>
                <c:ptCount val="10"/>
                <c:pt idx="0">
                  <c:v>173.60160000000002</c:v>
                </c:pt>
                <c:pt idx="1">
                  <c:v>112.43040000000002</c:v>
                </c:pt>
                <c:pt idx="2">
                  <c:v>116.11200000000001</c:v>
                </c:pt>
                <c:pt idx="3">
                  <c:v>121.77600000000001</c:v>
                </c:pt>
                <c:pt idx="4">
                  <c:v>218.63040000000001</c:v>
                </c:pt>
                <c:pt idx="5">
                  <c:v>216.3648</c:v>
                </c:pt>
                <c:pt idx="6">
                  <c:v>242.84400000000002</c:v>
                </c:pt>
                <c:pt idx="7">
                  <c:v>190.1688</c:v>
                </c:pt>
                <c:pt idx="8">
                  <c:v>109.88160000000002</c:v>
                </c:pt>
                <c:pt idx="9">
                  <c:v>68.534400000000005</c:v>
                </c:pt>
              </c:numCache>
            </c:numRef>
          </c:xVal>
          <c:yVal>
            <c:numRef>
              <c:f>'09 bedload'!$J$14:$J$23</c:f>
              <c:numCache>
                <c:formatCode>General</c:formatCode>
                <c:ptCount val="10"/>
                <c:pt idx="0">
                  <c:v>812.31551999999931</c:v>
                </c:pt>
                <c:pt idx="1">
                  <c:v>313.43155199999961</c:v>
                </c:pt>
                <c:pt idx="2">
                  <c:v>711.78624000000002</c:v>
                </c:pt>
                <c:pt idx="3">
                  <c:v>425.57212799999974</c:v>
                </c:pt>
                <c:pt idx="4">
                  <c:v>314.45337599999965</c:v>
                </c:pt>
                <c:pt idx="5">
                  <c:v>4552.15488</c:v>
                </c:pt>
                <c:pt idx="6">
                  <c:v>2930.9771520000013</c:v>
                </c:pt>
                <c:pt idx="7">
                  <c:v>6426.7482240000036</c:v>
                </c:pt>
                <c:pt idx="9">
                  <c:v>10.357632000000006</c:v>
                </c:pt>
              </c:numCache>
            </c:numRef>
          </c:yVal>
        </c:ser>
        <c:ser>
          <c:idx val="2"/>
          <c:order val="2"/>
          <c:tx>
            <c:strRef>
              <c:f>'09 bedload'!$A$2</c:f>
              <c:strCache>
                <c:ptCount val="1"/>
                <c:pt idx="0">
                  <c:v>CFR u/s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5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trendline>
            <c:spPr>
              <a:ln>
                <a:solidFill>
                  <a:srgbClr val="FFC000"/>
                </a:solidFill>
              </a:ln>
            </c:spPr>
            <c:trendlineType val="power"/>
            <c:dispRSqr val="1"/>
            <c:dispEq val="1"/>
            <c:trendlineLbl>
              <c:layout>
                <c:manualLayout>
                  <c:x val="-0.21745452273396421"/>
                  <c:y val="0.1701581553981818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'09 bedload'!$I$2:$I$12</c:f>
              <c:numCache>
                <c:formatCode>General</c:formatCode>
                <c:ptCount val="11"/>
                <c:pt idx="0">
                  <c:v>55.365600000000001</c:v>
                </c:pt>
                <c:pt idx="1">
                  <c:v>115.40400000000002</c:v>
                </c:pt>
                <c:pt idx="2">
                  <c:v>92.606400000000008</c:v>
                </c:pt>
                <c:pt idx="3">
                  <c:v>97.987200000000044</c:v>
                </c:pt>
                <c:pt idx="4">
                  <c:v>127.44000000000005</c:v>
                </c:pt>
                <c:pt idx="5">
                  <c:v>210.1344</c:v>
                </c:pt>
                <c:pt idx="7">
                  <c:v>152.92800000000008</c:v>
                </c:pt>
                <c:pt idx="8">
                  <c:v>127.44000000000005</c:v>
                </c:pt>
                <c:pt idx="9">
                  <c:v>90.624000000000009</c:v>
                </c:pt>
                <c:pt idx="10">
                  <c:v>64.003200000000007</c:v>
                </c:pt>
              </c:numCache>
            </c:numRef>
          </c:xVal>
          <c:yVal>
            <c:numRef>
              <c:f>'09 bedload'!$J$2:$J$12</c:f>
              <c:numCache>
                <c:formatCode>General</c:formatCode>
                <c:ptCount val="11"/>
                <c:pt idx="0">
                  <c:v>0.76377600000000012</c:v>
                </c:pt>
                <c:pt idx="1">
                  <c:v>77.670143999999979</c:v>
                </c:pt>
                <c:pt idx="2">
                  <c:v>87.202656000000033</c:v>
                </c:pt>
                <c:pt idx="3">
                  <c:v>355.99305599999974</c:v>
                </c:pt>
                <c:pt idx="4">
                  <c:v>114.27263999999998</c:v>
                </c:pt>
                <c:pt idx="5">
                  <c:v>1676.7698399999999</c:v>
                </c:pt>
                <c:pt idx="6">
                  <c:v>2021.8521599999997</c:v>
                </c:pt>
                <c:pt idx="7">
                  <c:v>2626.6394879999993</c:v>
                </c:pt>
                <c:pt idx="8">
                  <c:v>84.273839999999979</c:v>
                </c:pt>
                <c:pt idx="9">
                  <c:v>212.26233600000003</c:v>
                </c:pt>
                <c:pt idx="10">
                  <c:v>1.8727199999999999</c:v>
                </c:pt>
              </c:numCache>
            </c:numRef>
          </c:yVal>
        </c:ser>
        <c:axId val="83053568"/>
        <c:axId val="83068032"/>
      </c:scatterChart>
      <c:valAx>
        <c:axId val="83053568"/>
        <c:scaling>
          <c:logBase val="10"/>
          <c:orientation val="minMax"/>
          <c:min val="10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Discharge (m</a:t>
                </a:r>
                <a:r>
                  <a:rPr lang="en-US" sz="1800" baseline="30000"/>
                  <a:t>3</a:t>
                </a:r>
                <a:r>
                  <a:rPr lang="en-US" sz="1800"/>
                  <a:t>/s)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3068032"/>
        <c:crossesAt val="0.1"/>
        <c:crossBetween val="midCat"/>
      </c:valAx>
      <c:valAx>
        <c:axId val="83068032"/>
        <c:scaling>
          <c:logBase val="10"/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Bedload flux (metric t/d)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3053568"/>
        <c:crossesAt val="10"/>
        <c:crossBetween val="midCat"/>
      </c:valAx>
      <c:spPr>
        <a:solidFill>
          <a:prstClr val="white"/>
        </a:solidFill>
      </c:spPr>
    </c:plotArea>
    <c:legend>
      <c:legendPos val="r"/>
      <c:legendEntry>
        <c:idx val="3"/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3443596062690946"/>
          <c:y val="3.8360930919593292E-2"/>
          <c:w val="0.15538757655293123"/>
          <c:h val="0.25115157480314959"/>
        </c:manualLayout>
      </c:layout>
      <c:txPr>
        <a:bodyPr/>
        <a:lstStyle/>
        <a:p>
          <a:pPr>
            <a:defRPr sz="1800">
              <a:solidFill>
                <a:schemeClr val="bg1"/>
              </a:solidFill>
            </a:defRPr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04521ED-C83A-4461-92F0-E848D284D38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A5AE0-54E2-4197-933E-381EEA9FDC45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8A442-B289-4521-8A90-1CBCE9D85DF3}" type="slidenum">
              <a:rPr lang="en-US"/>
              <a:pPr/>
              <a:t>10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2008: 105% of annual average</a:t>
            </a:r>
          </a:p>
          <a:p>
            <a:pPr algn="l">
              <a:spcBef>
                <a:spcPct val="50000"/>
              </a:spcBef>
            </a:pPr>
            <a:r>
              <a:rPr lang="en-US" b="0" dirty="0" smtClean="0">
                <a:solidFill>
                  <a:schemeClr val="bg1"/>
                </a:solidFill>
              </a:rPr>
              <a:t>2009: 121% of annual average</a:t>
            </a:r>
          </a:p>
          <a:p>
            <a:pPr algn="l">
              <a:spcBef>
                <a:spcPct val="50000"/>
              </a:spcBef>
            </a:pPr>
            <a:r>
              <a:rPr lang="en-US" b="0" baseline="0" dirty="0" smtClean="0">
                <a:solidFill>
                  <a:schemeClr val="bg1"/>
                </a:solidFill>
              </a:rPr>
              <a:t>-similar peak magnitudes (RI~3 years); as </a:t>
            </a:r>
            <a:r>
              <a:rPr lang="en-US" b="0" baseline="0" dirty="0" smtClean="0">
                <a:solidFill>
                  <a:schemeClr val="bg1"/>
                </a:solidFill>
              </a:rPr>
              <a:t>we’ll see, much larger sediment in transport in 2008, despite similarity of peak magnitudes </a:t>
            </a:r>
            <a:endParaRPr lang="en-US" b="0" baseline="0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b="0" baseline="0" dirty="0" smtClean="0">
                <a:solidFill>
                  <a:schemeClr val="bg1"/>
                </a:solidFill>
              </a:rPr>
              <a:t>-these were above average flows, but unremarkable compared to long-term flow record</a:t>
            </a:r>
            <a:endParaRPr lang="en-US" b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3F10F-122C-4FC1-BB3C-8047BAAD96BD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concept of base level, through staged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drawdowns</a:t>
            </a:r>
            <a:r>
              <a:rPr lang="en-US" baseline="0" dirty="0" smtClean="0"/>
              <a:t>, cumulative 9 m lowering</a:t>
            </a:r>
            <a:r>
              <a:rPr lang="en-US" baseline="0" dirty="0" smtClean="0">
                <a:sym typeface="Wingdings" pitchFamily="2" charset="2"/>
              </a:rPr>
              <a:t> can expect erosion response to propagate upstream as base level drops &amp; river adjusts its slope to attain the new base level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Erosional</a:t>
            </a:r>
            <a:r>
              <a:rPr lang="en-US" baseline="0" dirty="0" smtClean="0"/>
              <a:t> response begins in upper reach after 2006, then in lower reach in </a:t>
            </a:r>
            <a:r>
              <a:rPr lang="en-US" baseline="0" dirty="0" smtClean="0"/>
              <a:t>2008</a:t>
            </a:r>
          </a:p>
          <a:p>
            <a:r>
              <a:rPr lang="en-US" baseline="0" dirty="0" smtClean="0"/>
              <a:t>-removal of Stimson (aka Bonner) dam after 2006 drawdown</a:t>
            </a:r>
          </a:p>
          <a:p>
            <a:r>
              <a:rPr lang="en-US" baseline="0" dirty="0" smtClean="0"/>
              <a:t>-complex response </a:t>
            </a:r>
            <a:r>
              <a:rPr lang="en-US" baseline="0" dirty="0" err="1" smtClean="0"/>
              <a:t>b/e</a:t>
            </a:r>
            <a:r>
              <a:rPr lang="en-US" baseline="0" dirty="0" smtClean="0"/>
              <a:t> of multiple </a:t>
            </a:r>
            <a:r>
              <a:rPr lang="en-US" baseline="0" dirty="0" err="1" smtClean="0"/>
              <a:t>drawdowns</a:t>
            </a:r>
            <a:r>
              <a:rPr lang="en-US" baseline="0" dirty="0" smtClean="0"/>
              <a:t>, Stimson removal, &amp; logs in channel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D7B619-F220-4C96-B1CC-8C969C0113F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Grain size change (sand-silt to gravel-cobble), development</a:t>
            </a:r>
            <a:r>
              <a:rPr lang="en-US" baseline="0" dirty="0" smtClean="0"/>
              <a:t> of pool-riffle morphology</a:t>
            </a:r>
          </a:p>
          <a:p>
            <a:r>
              <a:rPr lang="en-US" baseline="0" dirty="0" smtClean="0"/>
              <a:t>Logs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Following set of slides moves from downstream to upstream showing</a:t>
            </a:r>
            <a:r>
              <a:rPr lang="en-US" baseline="0" dirty="0" smtClean="0"/>
              <a:t> pre-breach, then successive post-breach </a:t>
            </a:r>
            <a:r>
              <a:rPr lang="en-US" baseline="0" dirty="0" err="1" smtClean="0"/>
              <a:t>xs’s</a:t>
            </a:r>
            <a:r>
              <a:rPr lang="en-US" baseline="0" dirty="0" smtClean="0"/>
              <a:t>, upper left photo shows location. Move through these relatively quickly, then repeat- I think when I did this at GSA, it was too fast for audience to digest</a:t>
            </a:r>
          </a:p>
          <a:p>
            <a:r>
              <a:rPr lang="en-US" baseline="0" dirty="0" smtClean="0"/>
              <a:t>-basic story: a couple meters of incision here (which is upstream of pedestrian bridge, we could not survey all the way to confluence b/c of safety / bridge work), progressively (but not evenly) decreasing upstream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4C7EC-9B27-489F-B951-457BBF9C0FC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cross section in the vicinity of the old Stimson 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CF43E-04A4-433B-8CB1-06889DFB4907}" type="slidenum">
              <a:rPr lang="en-US"/>
              <a:pPr/>
              <a:t>2</a:t>
            </a:fld>
            <a:endParaRPr lang="en-US"/>
          </a:p>
        </p:txBody>
      </p:sp>
      <p:sp>
        <p:nvSpPr>
          <p:cNvPr id="133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dam removals, but little data on river response, little</a:t>
            </a:r>
            <a:r>
              <a:rPr lang="en-US" baseline="0" dirty="0" smtClean="0"/>
              <a:t> knowledge transfer between removals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we are up by</a:t>
            </a:r>
            <a:r>
              <a:rPr lang="en-US" baseline="0" dirty="0" smtClean="0"/>
              <a:t> Marco Flats, and there is no evident response- this is a much further upstream extent of erosion response than predicted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9E32A-FEAB-4374-B19E-D89549649E95}" type="slidenum">
              <a:rPr lang="en-US"/>
              <a:pPr/>
              <a:t>26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some erosion likely occurred before we started our work, during initial drawdown, which way be why our estimated erosion is less than predicted.</a:t>
            </a:r>
          </a:p>
          <a:p>
            <a:r>
              <a:rPr lang="en-US" baseline="0" dirty="0" smtClean="0"/>
              <a:t>Overall, numbers are pretty close</a:t>
            </a:r>
          </a:p>
          <a:p>
            <a:r>
              <a:rPr lang="en-US" baseline="0" dirty="0" smtClean="0"/>
              <a:t>Grain size change-sand/silt to gravel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64D2C-3D12-4A75-83AA-0889F73D0B54}" type="slidenum">
              <a:rPr lang="en-US"/>
              <a:pPr/>
              <a:t>27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dirty="0" smtClean="0"/>
              <a:t>Much different response</a:t>
            </a:r>
            <a:r>
              <a:rPr lang="en-US" baseline="0" dirty="0" smtClean="0"/>
              <a:t> in upper CFR arm of reservoir, unconfined</a:t>
            </a:r>
          </a:p>
          <a:p>
            <a:r>
              <a:rPr lang="en-US" dirty="0" smtClean="0"/>
              <a:t>Show</a:t>
            </a:r>
            <a:r>
              <a:rPr lang="en-US" baseline="0" dirty="0" smtClean="0"/>
              <a:t> </a:t>
            </a:r>
            <a:r>
              <a:rPr lang="en-US" baseline="0" dirty="0" smtClean="0"/>
              <a:t>long pro, illustrate sediment </a:t>
            </a:r>
            <a:r>
              <a:rPr lang="en-US" baseline="0" dirty="0" smtClean="0"/>
              <a:t>wedge:</a:t>
            </a:r>
            <a:endParaRPr lang="en-US" baseline="0" dirty="0" smtClean="0"/>
          </a:p>
          <a:p>
            <a:r>
              <a:rPr lang="en-US" baseline="0" dirty="0" smtClean="0"/>
              <a:t>Average widening? Average cross section?</a:t>
            </a:r>
          </a:p>
          <a:p>
            <a:r>
              <a:rPr lang="en-US" baseline="0" dirty="0" smtClean="0"/>
              <a:t>Scour depth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2C3CBE-EA01-4FB9-BA93-1E5720E9478A}" type="slidenum">
              <a:rPr lang="en-US"/>
              <a:pPr/>
              <a:t>28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2009 scour 4000 m3, but also areas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aggradation</a:t>
            </a:r>
            <a:endParaRPr lang="en-US" baseline="0" dirty="0" smtClean="0"/>
          </a:p>
          <a:p>
            <a:r>
              <a:rPr lang="en-US" baseline="0" dirty="0" smtClean="0"/>
              <a:t>Observed for 1 year 50x greater than predicted over 4 yrs by model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Marmot-</a:t>
            </a:r>
            <a:r>
              <a:rPr lang="en-US" baseline="0" dirty="0" smtClean="0"/>
              <a:t> an example of a removal with state of the art modeling applied in advance to predict downstream impacts, plus intensive data collection afterward to see what happened, how quickly sediment moved out of reservoir &amp; where it went, comparisons to model predictions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9209E-E632-4BA7-9BA8-D4F0EBBF6E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-USGS measured</a:t>
            </a:r>
            <a:r>
              <a:rPr lang="en-US" baseline="0" dirty="0" smtClean="0"/>
              <a:t> suspended load only</a:t>
            </a:r>
          </a:p>
          <a:p>
            <a:r>
              <a:rPr lang="en-US" dirty="0" smtClean="0"/>
              <a:t>-by measuring </a:t>
            </a:r>
            <a:r>
              <a:rPr lang="en-US" dirty="0" err="1" smtClean="0"/>
              <a:t>bedload</a:t>
            </a:r>
            <a:r>
              <a:rPr lang="en-US" dirty="0" smtClean="0"/>
              <a:t> and combining our data and theirs, come up with more accurate picture of the amount of sediment</a:t>
            </a:r>
            <a:r>
              <a:rPr lang="en-US" baseline="0" dirty="0" smtClean="0"/>
              <a:t> transported as a result of the dam removal</a:t>
            </a:r>
          </a:p>
          <a:p>
            <a:r>
              <a:rPr lang="en-US" baseline="0" dirty="0" smtClean="0"/>
              <a:t>-we have limited </a:t>
            </a:r>
            <a:r>
              <a:rPr lang="en-US" baseline="0" dirty="0" err="1" smtClean="0"/>
              <a:t>bedload</a:t>
            </a:r>
            <a:r>
              <a:rPr lang="en-US" baseline="0" dirty="0" smtClean="0"/>
              <a:t> data from 2008, but not enough to come up with a flux estimate for the hydrograph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-describe how we do these measurements</a:t>
            </a:r>
            <a:endParaRPr lang="en-US" dirty="0" smtClean="0"/>
          </a:p>
          <a:p>
            <a:r>
              <a:rPr lang="en-US" dirty="0" smtClean="0"/>
              <a:t>-sampling</a:t>
            </a:r>
            <a:r>
              <a:rPr lang="en-US" baseline="0" dirty="0" smtClean="0"/>
              <a:t> completed upstream of reservoir on CFR (</a:t>
            </a:r>
            <a:r>
              <a:rPr lang="en-US" baseline="0" dirty="0" err="1" smtClean="0"/>
              <a:t>Turah</a:t>
            </a:r>
            <a:r>
              <a:rPr lang="en-US" baseline="0" dirty="0" smtClean="0"/>
              <a:t>), within BFR arm of reservoir (pedestrian bridge), and downstream (deer </a:t>
            </a:r>
            <a:r>
              <a:rPr lang="en-US" baseline="0" dirty="0" err="1" smtClean="0"/>
              <a:t>cr</a:t>
            </a:r>
            <a:r>
              <a:rPr lang="en-US" baseline="0" dirty="0" smtClean="0"/>
              <a:t> bridge)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Cross sections 2-4 km downstream: minimal change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-Tracers show sediment went all the way to Thompson Falls,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-we have not studied </a:t>
            </a:r>
            <a:r>
              <a:rPr lang="en-US" sz="1200" baseline="0" dirty="0" smtClean="0"/>
              <a:t>morphologic effects downstream of Bitterroot, but we don’t think they were significant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8D9CE-ACA2-4B61-A11D-447563D94B84}" type="slidenum">
              <a:rPr lang="en-US"/>
              <a:pPr/>
              <a:t>33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Arsenic and metals in sediment provide tracers, show us that:</a:t>
            </a:r>
          </a:p>
          <a:p>
            <a:r>
              <a:rPr lang="en-US" dirty="0" smtClean="0"/>
              <a:t>-sediment</a:t>
            </a:r>
            <a:r>
              <a:rPr lang="en-US" baseline="0" dirty="0" smtClean="0"/>
              <a:t> from Milltown quickly reached Thompson Falls</a:t>
            </a:r>
          </a:p>
          <a:p>
            <a:r>
              <a:rPr lang="en-US" baseline="0" dirty="0" smtClean="0"/>
              <a:t>-initial high pulse (May 4) data of contaminants, then declined</a:t>
            </a:r>
          </a:p>
          <a:p>
            <a:r>
              <a:rPr lang="en-US" baseline="0" dirty="0" smtClean="0"/>
              <a:t>-similar patterns observed for other contaminants (Cu, Zn, </a:t>
            </a:r>
            <a:r>
              <a:rPr lang="en-US" baseline="0" dirty="0" err="1" smtClean="0"/>
              <a:t>Pb</a:t>
            </a:r>
            <a:r>
              <a:rPr lang="en-US" baseline="0" dirty="0" smtClean="0"/>
              <a:t>)</a:t>
            </a:r>
            <a:endParaRPr lang="en-US" baseline="0" dirty="0"/>
          </a:p>
          <a:p>
            <a:r>
              <a:rPr lang="en-US" baseline="0" dirty="0" smtClean="0"/>
              <a:t>-biological effects unknown, but regardless these data show how contaminants can fingerprint sediment / serve as a useful tracer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-Kelly Island- zone of strongest morphologic response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-unconfined, multi thread reach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-striking difference compared to flume-like transport reach through town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21ED-C83A-4461-92F0-E848D284D38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2391CA-78ED-4AC5-A1B9-16BBB18C8B14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Primary morphologic responses</a:t>
            </a:r>
            <a:r>
              <a:rPr lang="en-US" baseline="0" dirty="0" smtClean="0"/>
              <a:t>: deposition on bars (Doug’s work)</a:t>
            </a:r>
          </a:p>
          <a:p>
            <a:r>
              <a:rPr lang="en-US" baseline="0" dirty="0" smtClean="0"/>
              <a:t>-deposition in side channels / on floodplain (Ivan?)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-infiltration (Elena): key questions= persistence, volume, depth, &amp; spatial pattern of infiltration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-effects on channel migration (Doug)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CCF01A-5E13-40F7-BE62-ED1D3EDE0B9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8373E6-040C-4AF3-A8F8-D3AB224B8E8E}" type="slidenum">
              <a:rPr lang="en-US"/>
              <a:pPr/>
              <a:t>37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61F44-25CF-4D24-99C9-980755C027A0}" type="slidenum">
              <a:rPr lang="en-US"/>
              <a:pPr/>
              <a:t>38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5B181-B8DA-42F7-91DF-E27DF2FDB439}" type="slidenum">
              <a:rPr lang="en-US"/>
              <a:pPr/>
              <a:t>39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Extra background</a:t>
            </a:r>
            <a:r>
              <a:rPr lang="en-US" baseline="0" dirty="0" smtClean="0"/>
              <a:t> slide, probably not necessary for </a:t>
            </a:r>
            <a:r>
              <a:rPr lang="en-US" baseline="0" smtClean="0"/>
              <a:t>CF symposium</a:t>
            </a:r>
          </a:p>
          <a:p>
            <a:r>
              <a:rPr lang="en-US" smtClean="0"/>
              <a:t>Pre </a:t>
            </a:r>
            <a:r>
              <a:rPr lang="en-US" dirty="0"/>
              <a:t>removal: reservoir = wetlands, shallow water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8E1F11-60B6-426A-AF4D-5173FE800BE8}" type="slidenum">
              <a:rPr lang="en-US"/>
              <a:pPr/>
              <a:t>4</a:t>
            </a:fld>
            <a:endParaRPr lang="en-US"/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significant dam removals planned in Pacific</a:t>
            </a:r>
            <a:r>
              <a:rPr lang="en-US" baseline="0" dirty="0" smtClean="0"/>
              <a:t> NW</a:t>
            </a:r>
          </a:p>
          <a:p>
            <a:r>
              <a:rPr lang="en-US" dirty="0" smtClean="0"/>
              <a:t>Important </a:t>
            </a:r>
            <a:r>
              <a:rPr lang="en-US" dirty="0"/>
              <a:t>geomorphic questions: Sediment routing, channel evolution (reservoir &amp; downstream</a:t>
            </a:r>
            <a:r>
              <a:rPr lang="en-US" dirty="0" smtClean="0"/>
              <a:t>)</a:t>
            </a:r>
          </a:p>
          <a:p>
            <a:r>
              <a:rPr lang="en-US" dirty="0" smtClean="0"/>
              <a:t>How much $ needs to be spent to mitigate potential sediment</a:t>
            </a:r>
            <a:r>
              <a:rPr lang="en-US" baseline="0" dirty="0" smtClean="0"/>
              <a:t> impacts?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A6AED-7D89-46E5-A6A0-6E2510610B9D}" type="slidenum">
              <a:rPr lang="en-US"/>
              <a:pPr/>
              <a:t>5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Unique aspects of Milltown: Contaminants</a:t>
            </a:r>
            <a:r>
              <a:rPr lang="en-US" dirty="0" smtClean="0"/>
              <a:t>: problem,</a:t>
            </a:r>
            <a:r>
              <a:rPr lang="en-US" baseline="0" dirty="0" smtClean="0"/>
              <a:t> tracer, public concern</a:t>
            </a:r>
          </a:p>
          <a:p>
            <a:pPr lvl="0"/>
            <a:r>
              <a:rPr lang="en-US" dirty="0" smtClean="0"/>
              <a:t>Sediment </a:t>
            </a:r>
            <a:r>
              <a:rPr lang="en-US" dirty="0"/>
              <a:t>removal</a:t>
            </a:r>
          </a:p>
          <a:p>
            <a:pPr lvl="0"/>
            <a:r>
              <a:rPr lang="en-US" dirty="0"/>
              <a:t>Channel reconstruction (“restoration”)</a:t>
            </a:r>
          </a:p>
          <a:p>
            <a:pPr lvl="0"/>
            <a:r>
              <a:rPr lang="en-US" dirty="0"/>
              <a:t>Groundwater remediation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Next 3 slides: this research</a:t>
            </a:r>
            <a:r>
              <a:rPr lang="en-US" baseline="0" dirty="0" smtClean="0"/>
              <a:t> combined efforts of many students applying many methods, 2 undergrad theses, 3 MS theses in my group</a:t>
            </a:r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8F29B-97D4-4036-BC4E-14E94F62EF2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477FCC-5F10-4CB2-82A9-FBB02199F2F8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EE332-3750-4AE7-89C0-079B66F85ECD}" type="slidenum">
              <a:rPr lang="en-US">
                <a:latin typeface="Arial" pitchFamily="34" charset="0"/>
              </a:rPr>
              <a:pPr/>
              <a:t>8</a:t>
            </a:fld>
            <a:endParaRPr lang="en-US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For Clark Fork symposium, probably</a:t>
            </a:r>
            <a:r>
              <a:rPr lang="en-US" baseline="0" dirty="0" smtClean="0">
                <a:latin typeface="Arial" pitchFamily="34" charset="0"/>
              </a:rPr>
              <a:t> don’t need to spend much time on history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3154A0-5A9C-43DB-9F81-5E9368D8FCC5}" type="slidenum">
              <a:rPr lang="en-US"/>
              <a:pPr/>
              <a:t>9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packages</a:t>
            </a:r>
            <a:r>
              <a:rPr lang="en-US" baseline="0" dirty="0" smtClean="0"/>
              <a:t> of Milltown reservoir sediment: </a:t>
            </a:r>
          </a:p>
          <a:p>
            <a:r>
              <a:rPr lang="en-US" baseline="0" dirty="0" smtClean="0"/>
              <a:t>Our focus is on erosion of Blackfoot and Upper Clark Fork sediments; lower Clark Fork arm removed by Superfund remediation (some of this sediment likely moved downstream during </a:t>
            </a:r>
            <a:r>
              <a:rPr lang="en-US" baseline="0" dirty="0" err="1" smtClean="0"/>
              <a:t>drawdowns</a:t>
            </a:r>
            <a:r>
              <a:rPr lang="en-US" baseline="0" dirty="0" smtClean="0"/>
              <a:t>, but unknown how much)</a:t>
            </a:r>
          </a:p>
          <a:p>
            <a:r>
              <a:rPr lang="en-US" dirty="0" smtClean="0"/>
              <a:t>upper </a:t>
            </a:r>
            <a:r>
              <a:rPr lang="en-US" dirty="0"/>
              <a:t>reservoir concentrations of arsenic and copper average 125mg/kg and 940mg/kg, respectively (</a:t>
            </a:r>
            <a:r>
              <a:rPr lang="en-US" dirty="0" err="1"/>
              <a:t>Envirocon</a:t>
            </a:r>
            <a:r>
              <a:rPr lang="en-US" dirty="0"/>
              <a:t>, 2004).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8EDB-0F00-4D20-AF9D-CF60926C59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56D0-ECB2-4149-A1BC-5193EFAE9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BFAA-8731-47F3-B894-F88D36388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3F24-B151-41E6-8EE4-4D93F4B86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76A-9659-470B-AE19-7D40B837D1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2950-C016-4554-8F72-E5959F9AC3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A0E1-2539-43C0-947E-9D0EB15A2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AC6C8-8209-4792-9639-228D0FCD2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E17C5-2007-463C-9C4B-8DF9C6819A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89B21-EFA5-405F-A444-6A80C56E8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3DD4-77EB-49A5-8290-F802288D4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3069F-25D0-42CC-86C4-6D73BEF8E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1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8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ndrew%20Wilcox\My%20Documents\My%20Videos\Marmot%20Dam_Cam%203.wmv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7.wmf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4343400"/>
            <a:ext cx="9144000" cy="2209800"/>
          </a:xfrm>
          <a:prstGeom prst="rect">
            <a:avLst/>
          </a:prstGeom>
          <a:solidFill>
            <a:srgbClr val="666633">
              <a:alpha val="70000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1905000"/>
          </a:xfrm>
          <a:prstGeom prst="rect">
            <a:avLst/>
          </a:prstGeom>
          <a:solidFill>
            <a:srgbClr val="666633">
              <a:alpha val="60001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33400"/>
            <a:ext cx="8534400" cy="17367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tx1"/>
                </a:solidFill>
                <a:effectLst/>
              </a:rPr>
              <a:t>Geomorphic evolution of the Clark Fork </a:t>
            </a:r>
            <a:r>
              <a:rPr lang="en-US" sz="4400" b="1" dirty="0" smtClean="0">
                <a:solidFill>
                  <a:schemeClr val="tx1"/>
                </a:solidFill>
                <a:effectLst/>
              </a:rPr>
              <a:t>River in response to the removal </a:t>
            </a:r>
            <a:r>
              <a:rPr lang="en-US" sz="4400" b="1" dirty="0">
                <a:solidFill>
                  <a:schemeClr val="tx1"/>
                </a:solidFill>
                <a:effectLst/>
              </a:rPr>
              <a:t>of Milltown Dam</a:t>
            </a:r>
            <a:endParaRPr lang="en-US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4572000"/>
            <a:ext cx="7543800" cy="175260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2800" b="1" dirty="0" smtClean="0"/>
              <a:t>Douglas Brinkerhoff and Andrew </a:t>
            </a:r>
            <a:r>
              <a:rPr lang="en-US" sz="2800" b="1" dirty="0">
                <a:effectLst/>
              </a:rPr>
              <a:t>C. </a:t>
            </a:r>
            <a:r>
              <a:rPr lang="en-US" sz="2800" b="1" dirty="0" smtClean="0">
                <a:effectLst/>
              </a:rPr>
              <a:t>Wilcox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2400" dirty="0" smtClean="0"/>
              <a:t>	</a:t>
            </a:r>
            <a:r>
              <a:rPr lang="en-US" sz="2000" dirty="0" smtClean="0"/>
              <a:t>Dept. of Geosciences, University of Montana</a:t>
            </a:r>
            <a:endParaRPr lang="en-US" sz="2400" b="1" dirty="0" smtClean="0"/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en-US" sz="2000" i="1" dirty="0" smtClean="0"/>
              <a:t>Acknowledgments: Josh Epstein, James Johnsen, Elena Evans, Cleo Woelfle-Erskine, Leonard Sklar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1800" b="1" dirty="0" smtClean="0">
                <a:effectLst/>
              </a:rPr>
              <a:t>	</a:t>
            </a:r>
            <a:endParaRPr lang="en-US" sz="1800" dirty="0">
              <a:effectLst/>
            </a:endParaRPr>
          </a:p>
        </p:txBody>
      </p:sp>
      <p:pic>
        <p:nvPicPr>
          <p:cNvPr id="6" name="Picture 5" descr="RIVER CENTER LOGO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4495800"/>
            <a:ext cx="142001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Aerial_033008_Gary and Judy Matson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38113"/>
            <a:ext cx="5943600" cy="3138487"/>
          </a:xfrm>
          <a:prstGeom prst="rect">
            <a:avLst/>
          </a:prstGeom>
          <a:noFill/>
        </p:spPr>
      </p:pic>
      <p:pic>
        <p:nvPicPr>
          <p:cNvPr id="7175" name="Picture 7" descr="IMG_27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75" y="96837"/>
            <a:ext cx="2955925" cy="3941763"/>
          </a:xfrm>
          <a:prstGeom prst="rect">
            <a:avLst/>
          </a:prstGeom>
          <a:noFill/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838200" y="136525"/>
            <a:ext cx="1828800" cy="701675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March 2008: cofferdam</a:t>
            </a: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1752600" y="9144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86200" y="159603"/>
            <a:ext cx="4648200" cy="400110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March 28, 2008: cofferdam </a:t>
            </a:r>
            <a:r>
              <a:rPr lang="en-US" b="1" dirty="0" smtClean="0"/>
              <a:t>breached</a:t>
            </a:r>
            <a:endParaRPr lang="en-US" b="1" dirty="0"/>
          </a:p>
        </p:txBody>
      </p:sp>
      <p:pic>
        <p:nvPicPr>
          <p:cNvPr id="11" name="Picture 10" descr="Dam breach knickpoint_Kurt Wilson Missouli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4705772"/>
            <a:ext cx="3124200" cy="21522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4797623"/>
            <a:ext cx="1676400" cy="307777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K. Wilson photo</a:t>
            </a:r>
            <a:endParaRPr lang="en-US" sz="1400" dirty="0"/>
          </a:p>
        </p:txBody>
      </p:sp>
      <p:pic>
        <p:nvPicPr>
          <p:cNvPr id="14" name="Picture 2" descr="Upstream-4_12_mats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9200" y="3276600"/>
            <a:ext cx="4775200" cy="3581400"/>
          </a:xfrm>
          <a:prstGeom prst="rect">
            <a:avLst/>
          </a:prstGeom>
          <a:noFill/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334000" y="6305490"/>
            <a:ext cx="1676400" cy="400110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April 2008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10" name="Object 2"/>
          <p:cNvGraphicFramePr>
            <a:graphicFrameLocks noChangeAspect="1"/>
          </p:cNvGraphicFramePr>
          <p:nvPr/>
        </p:nvGraphicFramePr>
        <p:xfrm>
          <a:off x="404317" y="380999"/>
          <a:ext cx="8815883" cy="6019801"/>
        </p:xfrm>
        <a:graphic>
          <a:graphicData uri="http://schemas.openxmlformats.org/presentationml/2006/ole">
            <p:oleObj spid="_x0000_s346114" name="SPW 11.0 Graph" r:id="rId4" imgW="5956200" imgH="4067280" progId="SigmaPlotGraphicObject.10">
              <p:embed/>
            </p:oleObj>
          </a:graphicData>
        </a:graphic>
      </p:graphicFrame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981200" y="3787914"/>
            <a:ext cx="129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Dam breached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971800" y="44196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581400" y="1203325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Peak Q RI≈3 yrs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00" y="147935"/>
            <a:ext cx="899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dirty="0" smtClean="0"/>
              <a:t>USGS Clark </a:t>
            </a:r>
            <a:r>
              <a:rPr lang="en-US" sz="2800" dirty="0"/>
              <a:t>Fork R. above Missoula </a:t>
            </a:r>
            <a:endParaRPr lang="en-US" sz="2800" dirty="0" smtClean="0"/>
          </a:p>
          <a:p>
            <a:pPr algn="ctr">
              <a:spcBef>
                <a:spcPts val="0"/>
              </a:spcBef>
            </a:pPr>
            <a:r>
              <a:rPr lang="en-US" sz="2800" dirty="0" smtClean="0"/>
              <a:t>(</a:t>
            </a:r>
            <a:r>
              <a:rPr lang="en-US" sz="2800" dirty="0"/>
              <a:t>4 km </a:t>
            </a:r>
            <a:r>
              <a:rPr lang="en-US" sz="2800" dirty="0" smtClean="0"/>
              <a:t>downstream </a:t>
            </a:r>
            <a:r>
              <a:rPr lang="en-US" sz="2800" dirty="0"/>
              <a:t>of Milltown Dam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514600" y="5410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WY 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5410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WY 2009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pstream-4_12_mats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1742" y="5446693"/>
            <a:ext cx="5945858" cy="954107"/>
          </a:xfrm>
          <a:prstGeom prst="rect">
            <a:avLst/>
          </a:prstGeom>
          <a:solidFill>
            <a:schemeClr val="accent1">
              <a:alpha val="4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Upstream </a:t>
            </a:r>
            <a:r>
              <a:rPr lang="en-US" sz="3200" b="1" dirty="0" err="1" smtClean="0"/>
              <a:t>erosional</a:t>
            </a:r>
            <a:r>
              <a:rPr lang="en-US" sz="3200" b="1" dirty="0" smtClean="0"/>
              <a:t> response</a:t>
            </a:r>
            <a:endParaRPr lang="en-US" sz="3200" b="1" dirty="0"/>
          </a:p>
          <a:p>
            <a:pPr algn="ctr"/>
            <a:r>
              <a:rPr lang="en-US" sz="2400" dirty="0" smtClean="0"/>
              <a:t>Total base level lowering = 9 m</a:t>
            </a:r>
            <a:endParaRPr lang="el-GR" sz="24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SA_andrew.jpg"/>
          <p:cNvPicPr>
            <a:picLocks noChangeAspect="1"/>
          </p:cNvPicPr>
          <p:nvPr/>
        </p:nvPicPr>
        <p:blipFill>
          <a:blip r:embed="rId3" cstate="print"/>
          <a:srcRect t="6667" r="4314"/>
          <a:stretch>
            <a:fillRect/>
          </a:stretch>
        </p:blipFill>
        <p:spPr>
          <a:xfrm>
            <a:off x="3657600" y="72452"/>
            <a:ext cx="5375564" cy="6785548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657600" y="742890"/>
            <a:ext cx="18288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Milltown Dam 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924800" y="3505200"/>
            <a:ext cx="761999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2006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010400" y="5867400"/>
            <a:ext cx="1905000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2008 (August)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8600" y="86380"/>
            <a:ext cx="8686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/>
              <a:t>Erosion in </a:t>
            </a:r>
            <a:r>
              <a:rPr lang="en-US" sz="2800" b="1" dirty="0" smtClean="0"/>
              <a:t>Blackfoot arm of Milltown Reservoir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219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2004, pre-drawdown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336000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2006: ~3.5 m drawdown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52578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2008, ~4.5 m drawdown</a:t>
            </a:r>
          </a:p>
          <a:p>
            <a:r>
              <a:rPr lang="en-US" sz="2400" dirty="0" smtClean="0"/>
              <a:t>Milltown Dam breach</a:t>
            </a:r>
          </a:p>
          <a:p>
            <a:endParaRPr lang="en-US" sz="2400" dirty="0" smtClean="0"/>
          </a:p>
          <a:p>
            <a:r>
              <a:rPr lang="en-US" sz="2400" dirty="0" smtClean="0"/>
              <a:t>2009, ~ 1 m drawdown</a:t>
            </a:r>
            <a:endParaRPr lang="en-US" sz="2400" dirty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8001000" y="1371600"/>
            <a:ext cx="761999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2004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4038600" y="1371600"/>
            <a:ext cx="762000" cy="152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24600" y="64770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J. Epstein M.S. thesis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GP6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IMGP6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28600" y="4495800"/>
            <a:ext cx="358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Erosion in Blackfoot River</a:t>
            </a:r>
          </a:p>
        </p:txBody>
      </p:sp>
      <p:pic>
        <p:nvPicPr>
          <p:cNvPr id="30726" name="Picture 7" descr="IMG_437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6289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1524000" y="31242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2008</a:t>
            </a:r>
          </a:p>
        </p:txBody>
      </p: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5791200" y="6343650"/>
            <a:ext cx="167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639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1531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22898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30422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38080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0" y="45434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249859" name="Object 3"/>
          <p:cNvGraphicFramePr>
            <a:graphicFrameLocks noChangeAspect="1"/>
          </p:cNvGraphicFramePr>
          <p:nvPr/>
        </p:nvGraphicFramePr>
        <p:xfrm>
          <a:off x="1554162" y="1401763"/>
          <a:ext cx="7513638" cy="5484812"/>
        </p:xfrm>
        <a:graphic>
          <a:graphicData uri="http://schemas.openxmlformats.org/presentationml/2006/ole">
            <p:oleObj spid="_x0000_s249859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12" name="Picture 11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6200" y="1752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850" name="Object 2"/>
          <p:cNvGraphicFramePr>
            <a:graphicFrameLocks noChangeAspect="1"/>
          </p:cNvGraphicFramePr>
          <p:nvPr/>
        </p:nvGraphicFramePr>
        <p:xfrm>
          <a:off x="1524000" y="990600"/>
          <a:ext cx="7834313" cy="5851525"/>
        </p:xfrm>
        <a:graphic>
          <a:graphicData uri="http://schemas.openxmlformats.org/presentationml/2006/ole">
            <p:oleObj spid="_x0000_s334850" name="SPW 11.0 Graph" r:id="rId4" imgW="5733720" imgH="4283640" progId="SigmaPlotGraphicObject.10">
              <p:embed/>
            </p:oleObj>
          </a:graphicData>
        </a:graphic>
      </p:graphicFrame>
      <p:pic>
        <p:nvPicPr>
          <p:cNvPr id="3" name="Picture 2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8600" y="1752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48600" y="18404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XS2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4" name="Object 2"/>
          <p:cNvGraphicFramePr>
            <a:graphicFrameLocks noChangeAspect="1"/>
          </p:cNvGraphicFramePr>
          <p:nvPr/>
        </p:nvGraphicFramePr>
        <p:xfrm>
          <a:off x="1600200" y="1373187"/>
          <a:ext cx="7532688" cy="5484813"/>
        </p:xfrm>
        <a:graphic>
          <a:graphicData uri="http://schemas.openxmlformats.org/presentationml/2006/ole">
            <p:oleObj spid="_x0000_s335874" name="SPW 11.0 Graph" r:id="rId4" imgW="5517360" imgH="4018320" progId="SigmaPlotGraphicObject.10">
              <p:embed/>
            </p:oleObj>
          </a:graphicData>
        </a:graphic>
      </p:graphicFrame>
      <p:pic>
        <p:nvPicPr>
          <p:cNvPr id="5" name="Picture 4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7200" y="1752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899" name="Object 3"/>
          <p:cNvGraphicFramePr>
            <a:graphicFrameLocks noChangeAspect="1"/>
          </p:cNvGraphicFramePr>
          <p:nvPr/>
        </p:nvGraphicFramePr>
        <p:xfrm>
          <a:off x="1600200" y="1295400"/>
          <a:ext cx="7513638" cy="5484812"/>
        </p:xfrm>
        <a:graphic>
          <a:graphicData uri="http://schemas.openxmlformats.org/presentationml/2006/ole">
            <p:oleObj spid="_x0000_s336899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4" name="Picture 3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5800" y="1676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23" name="Object 3"/>
          <p:cNvGraphicFramePr>
            <a:graphicFrameLocks noChangeAspect="1"/>
          </p:cNvGraphicFramePr>
          <p:nvPr/>
        </p:nvGraphicFramePr>
        <p:xfrm>
          <a:off x="1600200" y="1295400"/>
          <a:ext cx="7513638" cy="5484812"/>
        </p:xfrm>
        <a:graphic>
          <a:graphicData uri="http://schemas.openxmlformats.org/presentationml/2006/ole">
            <p:oleObj spid="_x0000_s337923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4" name="Picture 3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4400" y="1524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 dam removals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0182" name="Picture 6" descr="U.S. map of decommissioned da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447800"/>
            <a:ext cx="9072562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946" name="Object 2"/>
          <p:cNvGraphicFramePr>
            <a:graphicFrameLocks noChangeAspect="1"/>
          </p:cNvGraphicFramePr>
          <p:nvPr/>
        </p:nvGraphicFramePr>
        <p:xfrm>
          <a:off x="1600200" y="1295400"/>
          <a:ext cx="7513638" cy="5484812"/>
        </p:xfrm>
        <a:graphic>
          <a:graphicData uri="http://schemas.openxmlformats.org/presentationml/2006/ole">
            <p:oleObj spid="_x0000_s338946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3" name="Picture 2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52600" y="1524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01000" y="175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XS7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971" name="Object 3"/>
          <p:cNvGraphicFramePr>
            <a:graphicFrameLocks noChangeAspect="1"/>
          </p:cNvGraphicFramePr>
          <p:nvPr/>
        </p:nvGraphicFramePr>
        <p:xfrm>
          <a:off x="1563688" y="1295400"/>
          <a:ext cx="7504112" cy="5486400"/>
        </p:xfrm>
        <a:graphic>
          <a:graphicData uri="http://schemas.openxmlformats.org/presentationml/2006/ole">
            <p:oleObj spid="_x0000_s339971" name="SPW 11.0 Graph" r:id="rId4" imgW="5545080" imgH="4055040" progId="SigmaPlotGraphicObject.10">
              <p:embed/>
            </p:oleObj>
          </a:graphicData>
        </a:graphic>
      </p:graphicFrame>
      <p:pic>
        <p:nvPicPr>
          <p:cNvPr id="4" name="Picture 3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28800" y="1295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995" name="Object 3"/>
          <p:cNvGraphicFramePr>
            <a:graphicFrameLocks noChangeAspect="1"/>
          </p:cNvGraphicFramePr>
          <p:nvPr/>
        </p:nvGraphicFramePr>
        <p:xfrm>
          <a:off x="1630362" y="1295400"/>
          <a:ext cx="7513638" cy="5484812"/>
        </p:xfrm>
        <a:graphic>
          <a:graphicData uri="http://schemas.openxmlformats.org/presentationml/2006/ole">
            <p:oleObj spid="_x0000_s340995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4" name="Picture 3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05000" y="1143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018" name="Object 2"/>
          <p:cNvGraphicFramePr>
            <a:graphicFrameLocks noChangeAspect="1"/>
          </p:cNvGraphicFramePr>
          <p:nvPr/>
        </p:nvGraphicFramePr>
        <p:xfrm>
          <a:off x="1600200" y="1295400"/>
          <a:ext cx="7513638" cy="5484812"/>
        </p:xfrm>
        <a:graphic>
          <a:graphicData uri="http://schemas.openxmlformats.org/presentationml/2006/ole">
            <p:oleObj spid="_x0000_s342018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3" name="Picture 2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981200" y="914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043" name="Object 3"/>
          <p:cNvGraphicFramePr>
            <a:graphicFrameLocks noChangeAspect="1"/>
          </p:cNvGraphicFramePr>
          <p:nvPr/>
        </p:nvGraphicFramePr>
        <p:xfrm>
          <a:off x="1600200" y="1295400"/>
          <a:ext cx="7513638" cy="5484812"/>
        </p:xfrm>
        <a:graphic>
          <a:graphicData uri="http://schemas.openxmlformats.org/presentationml/2006/ole">
            <p:oleObj spid="_x0000_s343043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4" name="Picture 3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38400" y="533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4068" name="Object 4"/>
          <p:cNvGraphicFramePr>
            <a:graphicFrameLocks noChangeAspect="1"/>
          </p:cNvGraphicFramePr>
          <p:nvPr/>
        </p:nvGraphicFramePr>
        <p:xfrm>
          <a:off x="1600200" y="1295400"/>
          <a:ext cx="7513638" cy="5484812"/>
        </p:xfrm>
        <a:graphic>
          <a:graphicData uri="http://schemas.openxmlformats.org/presentationml/2006/ole">
            <p:oleObj spid="_x0000_s344068" name="SPW 11.0 Graph" r:id="rId4" imgW="5554080" imgH="4055040" progId="SigmaPlotGraphicObject.10">
              <p:embed/>
            </p:oleObj>
          </a:graphicData>
        </a:graphic>
      </p:graphicFrame>
      <p:pic>
        <p:nvPicPr>
          <p:cNvPr id="5" name="Picture 4" descr="bfr_sed_xs_overview.jpg"/>
          <p:cNvPicPr>
            <a:picLocks noChangeAspect="1"/>
          </p:cNvPicPr>
          <p:nvPr/>
        </p:nvPicPr>
        <p:blipFill>
          <a:blip r:embed="rId5" cstate="print"/>
          <a:srcRect l="6076" t="8090" r="5729" b="2022"/>
          <a:stretch>
            <a:fillRect/>
          </a:stretch>
        </p:blipFill>
        <p:spPr>
          <a:xfrm>
            <a:off x="0" y="0"/>
            <a:ext cx="2999994" cy="2362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67000" y="381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IMGP6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742950"/>
            <a:ext cx="2667000" cy="2000250"/>
          </a:xfrm>
          <a:prstGeom prst="rect">
            <a:avLst/>
          </a:prstGeom>
          <a:noFill/>
        </p:spPr>
      </p:pic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464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Blackfoot River response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158419"/>
            <a:ext cx="388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consistent pattern of widening or narrowing</a:t>
            </a:r>
          </a:p>
          <a:p>
            <a:endParaRPr lang="en-US" dirty="0" smtClean="0"/>
          </a:p>
          <a:p>
            <a:r>
              <a:rPr lang="en-US" dirty="0" err="1" smtClean="0"/>
              <a:t>Erosional</a:t>
            </a:r>
            <a:r>
              <a:rPr lang="en-US" dirty="0" smtClean="0"/>
              <a:t> response ~4.5 km upstream</a:t>
            </a:r>
          </a:p>
          <a:p>
            <a:endParaRPr lang="en-US" dirty="0" smtClean="0"/>
          </a:p>
          <a:p>
            <a:r>
              <a:rPr lang="en-US" dirty="0" smtClean="0"/>
              <a:t>Net erosion</a:t>
            </a:r>
          </a:p>
          <a:p>
            <a:r>
              <a:rPr lang="en-US" dirty="0" smtClean="0"/>
              <a:t>2008: 160,000 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2009: 80,000 m</a:t>
            </a:r>
            <a:r>
              <a:rPr lang="en-US" baseline="30000" dirty="0" smtClean="0"/>
              <a:t>3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Predicted  erosion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(HEC-6):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310,000 m</a:t>
            </a:r>
            <a:r>
              <a:rPr lang="en-US" baseline="30000" dirty="0" smtClean="0"/>
              <a:t>3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(</a:t>
            </a:r>
            <a:r>
              <a:rPr lang="en-US" dirty="0" err="1" smtClean="0"/>
              <a:t>Envirocon</a:t>
            </a:r>
            <a:r>
              <a:rPr lang="en-US" dirty="0" smtClean="0"/>
              <a:t> 2004)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7" name="Picture 6" descr="IMG_43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762000"/>
            <a:ext cx="2667000" cy="2000250"/>
          </a:xfrm>
          <a:prstGeom prst="rect">
            <a:avLst/>
          </a:prstGeom>
        </p:spPr>
      </p:pic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378200" y="2428875"/>
          <a:ext cx="5765800" cy="4429125"/>
        </p:xfrm>
        <a:graphic>
          <a:graphicData uri="http://schemas.openxmlformats.org/presentationml/2006/ole">
            <p:oleObj spid="_x0000_s393217" name="SPW 11.0 Graph" r:id="rId6" imgW="6661080" imgH="5111280" progId="SigmaPlotGraphicObject.10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64000" y="3352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2003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4000" y="43550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5/20/08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0" y="52694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6/12/08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00" y="5867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9/5/08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4000" y="5562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7/10/08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20744" y="443498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Water surface elevation (m)</a:t>
            </a:r>
            <a:endParaRPr lang="en-US" sz="18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64000" y="3352800"/>
            <a:ext cx="31242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67200" y="22860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April 2008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10400" y="22860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 r="23611"/>
          <a:stretch>
            <a:fillRect/>
          </a:stretch>
        </p:blipFill>
        <p:spPr bwMode="auto">
          <a:xfrm>
            <a:off x="5486400" y="3360795"/>
            <a:ext cx="3657600" cy="32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 descr="Reservoir us of RA 9July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93658"/>
            <a:ext cx="6096000" cy="2564342"/>
          </a:xfrm>
          <a:prstGeom prst="rect">
            <a:avLst/>
          </a:prstGeom>
          <a:noFill/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914400" y="8638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Clark </a:t>
            </a:r>
            <a:r>
              <a:rPr lang="en-US" sz="2800" b="1" dirty="0"/>
              <a:t>Fork </a:t>
            </a:r>
            <a:r>
              <a:rPr lang="en-US" sz="2800" b="1" dirty="0" smtClean="0"/>
              <a:t>arm of Milltown Reservoir</a:t>
            </a:r>
            <a:endParaRPr lang="en-US" sz="2800" b="1" dirty="0"/>
          </a:p>
        </p:txBody>
      </p:sp>
      <p:pic>
        <p:nvPicPr>
          <p:cNvPr id="6" name="Picture 5" descr="above_duck_brid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4850"/>
            <a:ext cx="4724400" cy="3543300"/>
          </a:xfrm>
          <a:prstGeom prst="rect">
            <a:avLst/>
          </a:prstGeom>
        </p:spPr>
      </p:pic>
      <p:pic>
        <p:nvPicPr>
          <p:cNvPr id="7" name="Picture 6" descr="IMG_4990_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685800"/>
            <a:ext cx="3810000" cy="2538412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" y="3360003"/>
            <a:ext cx="2286000" cy="83099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Lateral erosion ~200 m</a:t>
            </a:r>
            <a:endParaRPr lang="en-US" sz="2400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UpperReservoir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3663"/>
            <a:ext cx="8763000" cy="6770687"/>
          </a:xfrm>
          <a:prstGeom prst="rect">
            <a:avLst/>
          </a:prstGeom>
          <a:noFill/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76200" y="4714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Dam site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228600" y="1828800"/>
            <a:ext cx="220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Superfund remediation area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5410200" y="1371600"/>
            <a:ext cx="3505200" cy="1384995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Scour from CFR upper </a:t>
            </a:r>
            <a:r>
              <a:rPr lang="en-US" sz="2400" dirty="0"/>
              <a:t>reservoir </a:t>
            </a:r>
            <a:endParaRPr lang="en-US" sz="2400" dirty="0" smtClean="0"/>
          </a:p>
          <a:p>
            <a:pPr algn="ctr">
              <a:spcBef>
                <a:spcPct val="50000"/>
              </a:spcBef>
            </a:pPr>
            <a:r>
              <a:rPr lang="en-US" sz="2400" dirty="0" smtClean="0"/>
              <a:t>2008 =</a:t>
            </a:r>
            <a:r>
              <a:rPr lang="en-US" sz="2400" dirty="0"/>
              <a:t>180,000 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3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3048000" y="34925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Lower Blackfoot (scour not shown)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0" y="3429000"/>
            <a:ext cx="342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Scour estimate from DEM differencing</a:t>
            </a:r>
            <a:endParaRPr lang="en-US" sz="2400" baseline="30000"/>
          </a:p>
        </p:txBody>
      </p:sp>
      <p:sp>
        <p:nvSpPr>
          <p:cNvPr id="123914" name="Line 10"/>
          <p:cNvSpPr>
            <a:spLocks noChangeShapeType="1"/>
          </p:cNvSpPr>
          <p:nvPr/>
        </p:nvSpPr>
        <p:spPr bwMode="auto">
          <a:xfrm flipV="1">
            <a:off x="1295400" y="457200"/>
            <a:ext cx="457200" cy="152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0" y="4842808"/>
            <a:ext cx="2819400" cy="1569660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/>
              <a:t>Predicted (HEC-6):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/>
              <a:t>4,000 m</a:t>
            </a:r>
            <a:r>
              <a:rPr lang="en-US" sz="2400" baseline="30000" dirty="0" smtClean="0"/>
              <a:t>3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/>
              <a:t>(</a:t>
            </a:r>
            <a:r>
              <a:rPr lang="en-US" sz="2400" dirty="0" err="1" smtClean="0"/>
              <a:t>Envirocon</a:t>
            </a:r>
            <a:r>
              <a:rPr lang="en-US" sz="2400" dirty="0" smtClean="0"/>
              <a:t>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0600" y="1524000"/>
          <a:ext cx="7162801" cy="3360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063"/>
                <a:gridCol w="1638063"/>
                <a:gridCol w="2084806"/>
                <a:gridCol w="1801869"/>
              </a:tblGrid>
              <a:tr h="140007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Post-breach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scour (m</a:t>
                      </a:r>
                      <a:r>
                        <a:rPr lang="en-US" sz="2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HEC-6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model performance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Erosion mechanism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98005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CFR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reservoir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180,000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Observed≈50*predicted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widening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98005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BFR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reservoir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240,000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Observed≈0.75*predicted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incision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19200" y="5827693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Post-breach reservoir erosion (</a:t>
            </a:r>
            <a:r>
              <a:rPr lang="el-GR" sz="2800" dirty="0" smtClean="0"/>
              <a:t>Δ</a:t>
            </a:r>
            <a:r>
              <a:rPr lang="en-US" sz="2800" dirty="0" smtClean="0"/>
              <a:t>S)=420,000 m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=590,000 t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370" name="Picture 2" descr="http://or.water.usgs.gov/projs_dir/marmot/smallAug9damg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8600"/>
            <a:ext cx="4267200" cy="31908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0" y="302889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after most concrete removed, 8/9/07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8" descr="Marmot"/>
          <p:cNvPicPr>
            <a:picLocks noChangeAspect="1" noChangeArrowheads="1"/>
          </p:cNvPicPr>
          <p:nvPr/>
        </p:nvPicPr>
        <p:blipFill>
          <a:blip r:embed="rId5" cstate="print"/>
          <a:srcRect r="3546"/>
          <a:stretch>
            <a:fillRect/>
          </a:stretch>
        </p:blipFill>
        <p:spPr bwMode="auto">
          <a:xfrm>
            <a:off x="0" y="748701"/>
            <a:ext cx="4572000" cy="2985099"/>
          </a:xfrm>
          <a:prstGeom prst="rect">
            <a:avLst/>
          </a:prstGeom>
          <a:noFill/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0" y="152400"/>
            <a:ext cx="4648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Marmot Dam, Sandy </a:t>
            </a:r>
            <a:r>
              <a:rPr lang="en-US" sz="2400" b="1" dirty="0" smtClean="0"/>
              <a:t>River, OR</a:t>
            </a:r>
            <a:endParaRPr lang="en-US" sz="2400" b="1" dirty="0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762000" y="3257490"/>
            <a:ext cx="2895600" cy="40011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2"/>
                </a:solidFill>
              </a:rPr>
              <a:t>Removed in 2007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8" name="Picture 14" descr="Marmot dam_explosion_02_b P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657600"/>
            <a:ext cx="4038600" cy="303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Marmot Dam_Cam 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 t="5747" b="4598"/>
          <a:stretch>
            <a:fillRect/>
          </a:stretch>
        </p:blipFill>
        <p:spPr>
          <a:xfrm>
            <a:off x="76200" y="3810000"/>
            <a:ext cx="44196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17" name="Object 9"/>
          <p:cNvGraphicFramePr>
            <a:graphicFrameLocks noChangeAspect="1"/>
          </p:cNvGraphicFramePr>
          <p:nvPr/>
        </p:nvGraphicFramePr>
        <p:xfrm>
          <a:off x="457200" y="131662"/>
          <a:ext cx="8238460" cy="6726338"/>
        </p:xfrm>
        <a:graphic>
          <a:graphicData uri="http://schemas.openxmlformats.org/presentationml/2006/ole">
            <p:oleObj spid="_x0000_s247817" name="SPW 11.0 Graph" r:id="rId5" imgW="6019920" imgH="4914720" progId="SigmaPlotGraphicObject.10">
              <p:embed/>
            </p:oleObj>
          </a:graphicData>
        </a:graphic>
      </p:graphicFrame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76400" y="3200400"/>
            <a:ext cx="129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Dam breached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895600" y="38100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62200" y="833735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4 </a:t>
            </a:r>
            <a:r>
              <a:rPr lang="en-US" sz="2400" dirty="0">
                <a:solidFill>
                  <a:schemeClr val="bg1"/>
                </a:solidFill>
              </a:rPr>
              <a:t>km </a:t>
            </a:r>
            <a:r>
              <a:rPr lang="en-US" sz="2400" dirty="0" smtClean="0">
                <a:solidFill>
                  <a:schemeClr val="bg1"/>
                </a:solidFill>
              </a:rPr>
              <a:t>d/s </a:t>
            </a:r>
            <a:r>
              <a:rPr lang="en-US" sz="2400" dirty="0">
                <a:solidFill>
                  <a:schemeClr val="bg1"/>
                </a:solidFill>
              </a:rPr>
              <a:t>of Milltown </a:t>
            </a:r>
            <a:r>
              <a:rPr lang="en-US" sz="2400" dirty="0" smtClean="0">
                <a:solidFill>
                  <a:schemeClr val="bg1"/>
                </a:solidFill>
              </a:rPr>
              <a:t>Dam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133600" y="478149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WY2008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257800" y="480060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WY2009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0" y="1524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Measured sediment fluxes</a:t>
            </a:r>
            <a:endParaRPr lang="el-GR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33800" y="1600200"/>
            <a:ext cx="243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Suspended 2008=450,000 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2009≈180,000 t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Bedload</a:t>
            </a:r>
            <a:r>
              <a:rPr lang="en-US" dirty="0" smtClean="0">
                <a:solidFill>
                  <a:schemeClr val="bg1"/>
                </a:solidFill>
              </a:rPr>
              <a:t> 2009≈70,000 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28600" y="564696"/>
          <a:ext cx="8674554" cy="6293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 descr="IMG_4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3505200"/>
            <a:ext cx="3352800" cy="2514600"/>
          </a:xfrm>
          <a:prstGeom prst="rect">
            <a:avLst/>
          </a:prstGeom>
        </p:spPr>
      </p:pic>
      <p:pic>
        <p:nvPicPr>
          <p:cNvPr id="7" name="Picture 6" descr="DSCN12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4705350"/>
            <a:ext cx="2819400" cy="211455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2400" y="101025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2009 </a:t>
            </a:r>
            <a:r>
              <a:rPr lang="en-US" sz="3200" dirty="0" err="1" smtClean="0"/>
              <a:t>bedload</a:t>
            </a:r>
            <a:r>
              <a:rPr lang="en-US" sz="3200" dirty="0" smtClean="0"/>
              <a:t> transport (J. Johnsen)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FR GE med sca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478"/>
            <a:ext cx="9144000" cy="6431043"/>
          </a:xfrm>
          <a:prstGeom prst="rect">
            <a:avLst/>
          </a:prstGeom>
        </p:spPr>
      </p:pic>
      <p:pic>
        <p:nvPicPr>
          <p:cNvPr id="8" name="Picture 10" descr="Area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3892" y="0"/>
            <a:ext cx="4043908" cy="3124200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304800"/>
            <a:ext cx="4953000" cy="52322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Where did the sediment go?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34200" y="38100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Milltown Dam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7772400" y="4191000"/>
            <a:ext cx="3048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76400" y="5029200"/>
            <a:ext cx="228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Clark Fork -Bitterroot River confluence</a:t>
            </a:r>
            <a:endParaRPr lang="en-US" b="1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419600" y="49530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Missoula</a:t>
            </a:r>
            <a:endParaRPr lang="en-US" b="1" dirty="0"/>
          </a:p>
        </p:txBody>
      </p:sp>
      <p:pic>
        <p:nvPicPr>
          <p:cNvPr id="14" name="Picture 5" descr="Petty Creek June 2008 sediment depos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1009" y="1066800"/>
            <a:ext cx="2437191" cy="182893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533400" y="514350"/>
          <a:ext cx="8001000" cy="6243638"/>
        </p:xfrm>
        <a:graphic>
          <a:graphicData uri="http://schemas.openxmlformats.org/presentationml/2006/ole">
            <p:oleObj spid="_x0000_s333826" name="SPW 11.0 Graph" r:id="rId5" imgW="5488200" imgH="4282920" progId="SigmaPlotGraphicObject.10">
              <p:embed/>
            </p:oleObj>
          </a:graphicData>
        </a:graphic>
      </p:graphicFrame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990600" y="365125"/>
            <a:ext cx="716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Arsenic concentrations in bed sediment downstream of Milltown </a:t>
            </a:r>
            <a:r>
              <a:rPr lang="en-US" sz="2400" b="1" dirty="0" smtClean="0"/>
              <a:t>Dam, 2008</a:t>
            </a:r>
            <a:endParaRPr lang="en-US" sz="2400" b="1" dirty="0"/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0" y="6491288"/>
            <a:ext cx="243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(Data from J. Moore)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4876800" y="3559314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Thompson Falls Reservoir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6629400" y="4191000"/>
            <a:ext cx="5334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FR GE med sca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478"/>
            <a:ext cx="9144000" cy="6431043"/>
          </a:xfrm>
          <a:prstGeom prst="rect">
            <a:avLst/>
          </a:prstGeom>
        </p:spPr>
      </p:pic>
      <p:pic>
        <p:nvPicPr>
          <p:cNvPr id="8" name="Picture 10" descr="Area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3892" y="0"/>
            <a:ext cx="4043908" cy="3124200"/>
          </a:xfrm>
          <a:prstGeom prst="rect">
            <a:avLst/>
          </a:prstGeom>
          <a:noFill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304800"/>
            <a:ext cx="4953000" cy="52322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Where did the sediment go?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34200" y="38100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Milltown Dam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7772400" y="4191000"/>
            <a:ext cx="3048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200400" y="4327525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Kelly Island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76400" y="5029200"/>
            <a:ext cx="228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Clark Fork -Bitterroot River confluence</a:t>
            </a:r>
            <a:endParaRPr lang="en-US" b="1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419600" y="49530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Missoula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886200" y="4724400"/>
            <a:ext cx="838200" cy="304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IMG_33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90600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152400" y="381000"/>
            <a:ext cx="464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200"/>
              <a:t>Downstream</a:t>
            </a:r>
          </a:p>
        </p:txBody>
      </p:sp>
      <p:pic>
        <p:nvPicPr>
          <p:cNvPr id="16388" name="Picture 5" descr="Petty Creek June 2008 sediment depos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0"/>
            <a:ext cx="525780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8301" t="20833" r="8301" b="10416"/>
          <a:stretch>
            <a:fillRect/>
          </a:stretch>
        </p:blipFill>
        <p:spPr bwMode="auto">
          <a:xfrm>
            <a:off x="152400" y="304800"/>
            <a:ext cx="8800479" cy="6096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4" descr="TowerSt June 2008 sediment depos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512863"/>
            <a:ext cx="3124200" cy="2345137"/>
          </a:xfrm>
          <a:prstGeom prst="rect">
            <a:avLst/>
          </a:prstGeom>
          <a:noFill/>
        </p:spPr>
      </p:pic>
      <p:pic>
        <p:nvPicPr>
          <p:cNvPr id="5" name="Picture 8" descr="IMG_33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799" y="4438941"/>
            <a:ext cx="3124201" cy="234285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l="55238" t="80131" r="8301" b="10416"/>
          <a:stretch>
            <a:fillRect/>
          </a:stretch>
        </p:blipFill>
        <p:spPr bwMode="auto">
          <a:xfrm>
            <a:off x="5105400" y="304800"/>
            <a:ext cx="3847479" cy="8382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381000"/>
            <a:ext cx="4648200" cy="132343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dirty="0" smtClean="0"/>
              <a:t>Deposition on bars 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Deposition in side channels</a:t>
            </a:r>
          </a:p>
          <a:p>
            <a:r>
              <a:rPr lang="en-US" dirty="0" smtClean="0"/>
              <a:t>Infiltration</a:t>
            </a:r>
          </a:p>
          <a:p>
            <a:r>
              <a:rPr lang="en-US" dirty="0" smtClean="0"/>
              <a:t>Channel migration</a:t>
            </a:r>
            <a:endParaRPr lang="en-US" dirty="0"/>
          </a:p>
        </p:txBody>
      </p:sp>
      <p:pic>
        <p:nvPicPr>
          <p:cNvPr id="7" name="Picture 6" descr="IMG_0102.JPG"/>
          <p:cNvPicPr>
            <a:picLocks noChangeAspect="1"/>
          </p:cNvPicPr>
          <p:nvPr/>
        </p:nvPicPr>
        <p:blipFill>
          <a:blip r:embed="rId6" cstate="print"/>
          <a:srcRect r="28070"/>
          <a:stretch>
            <a:fillRect/>
          </a:stretch>
        </p:blipFill>
        <p:spPr>
          <a:xfrm>
            <a:off x="3352800" y="4077164"/>
            <a:ext cx="2667000" cy="2780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endParaRPr lang="en-US" sz="2400" dirty="0"/>
          </a:p>
          <a:p>
            <a:r>
              <a:rPr lang="en-US" dirty="0" smtClean="0"/>
              <a:t>Upstream:</a:t>
            </a:r>
          </a:p>
          <a:p>
            <a:pPr lvl="1"/>
            <a:r>
              <a:rPr lang="en-US" dirty="0" smtClean="0"/>
              <a:t>Post-breach reservoir erosion=420,000 m</a:t>
            </a:r>
            <a:r>
              <a:rPr lang="en-US" baseline="30000" dirty="0" smtClean="0"/>
              <a:t>3</a:t>
            </a:r>
            <a:r>
              <a:rPr lang="en-US" dirty="0" smtClean="0"/>
              <a:t>=590,000 t</a:t>
            </a:r>
            <a:endParaRPr lang="el-GR" dirty="0" smtClean="0"/>
          </a:p>
          <a:p>
            <a:pPr lvl="1"/>
            <a:r>
              <a:rPr lang="en-US" dirty="0" smtClean="0"/>
              <a:t>Confined </a:t>
            </a:r>
            <a:r>
              <a:rPr lang="en-US" dirty="0" err="1" smtClean="0"/>
              <a:t>vs</a:t>
            </a:r>
            <a:r>
              <a:rPr lang="en-US" dirty="0" smtClean="0"/>
              <a:t> unconfined reservoir response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Downstream:</a:t>
            </a:r>
          </a:p>
          <a:p>
            <a:pPr lvl="1">
              <a:lnSpc>
                <a:spcPct val="90000"/>
              </a:lnSpc>
            </a:pPr>
            <a:r>
              <a:rPr lang="en-US" sz="2900" dirty="0" err="1" smtClean="0"/>
              <a:t>Bedload</a:t>
            </a:r>
            <a:r>
              <a:rPr lang="en-US" sz="2900" dirty="0" smtClean="0"/>
              <a:t> versus suspended load fluxes</a:t>
            </a:r>
          </a:p>
          <a:p>
            <a:pPr lvl="1">
              <a:lnSpc>
                <a:spcPct val="90000"/>
              </a:lnSpc>
            </a:pPr>
            <a:r>
              <a:rPr lang="en-US" sz="2900" dirty="0" smtClean="0"/>
              <a:t>Infiltration of fines</a:t>
            </a:r>
          </a:p>
          <a:p>
            <a:pPr lvl="1">
              <a:lnSpc>
                <a:spcPct val="90000"/>
              </a:lnSpc>
            </a:pPr>
            <a:r>
              <a:rPr lang="en-US" sz="2900" dirty="0" smtClean="0"/>
              <a:t>Deposition on bars &amp; side channels</a:t>
            </a:r>
            <a:endParaRPr lang="en-US" sz="2200" dirty="0" smtClean="0"/>
          </a:p>
          <a:p>
            <a:r>
              <a:rPr lang="en-US" dirty="0" smtClean="0"/>
              <a:t>Contaminants</a:t>
            </a:r>
          </a:p>
          <a:p>
            <a:r>
              <a:rPr lang="en-US" dirty="0" smtClean="0"/>
              <a:t>Larger river; long &amp; varied downstream reach</a:t>
            </a:r>
          </a:p>
          <a:p>
            <a:r>
              <a:rPr lang="en-US" dirty="0" smtClean="0"/>
              <a:t>Large dam removal ($ and sediment)</a:t>
            </a:r>
          </a:p>
          <a:p>
            <a:r>
              <a:rPr lang="en-US" dirty="0" smtClean="0"/>
              <a:t>Post-removal restoration</a:t>
            </a:r>
          </a:p>
          <a:p>
            <a:r>
              <a:rPr lang="en-US" dirty="0" smtClean="0"/>
              <a:t>Scaling issues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en-US" sz="2000" i="1" dirty="0" smtClean="0"/>
              <a:t>Funding: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NSF (EAR-0922296, EAR-0809082), UM University Grant Program, Montana Water Center / U.S. Geological Survey 104(b) Water Resources Research Program</a:t>
            </a:r>
            <a:endParaRPr lang="en-US" sz="2000" dirty="0"/>
          </a:p>
          <a:p>
            <a:pPr>
              <a:buFont typeface="Wingdings" pitchFamily="2" charset="2"/>
              <a:buNone/>
            </a:pPr>
            <a:endParaRPr lang="en-US" sz="2000" i="1" dirty="0" smtClean="0"/>
          </a:p>
          <a:p>
            <a:pPr>
              <a:buFont typeface="Wingdings" pitchFamily="2" charset="2"/>
              <a:buNone/>
            </a:pPr>
            <a:r>
              <a:rPr lang="en-US" sz="2000" i="1" dirty="0" smtClean="0"/>
              <a:t>Students</a:t>
            </a:r>
            <a:r>
              <a:rPr lang="en-US" sz="2000" i="1" dirty="0"/>
              <a:t>: </a:t>
            </a:r>
            <a:endParaRPr lang="en-US" sz="2000" i="1" dirty="0" smtClean="0"/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James Johnsen, Josh Epstein, Elena Evans, Pete Ferranti, Cleo Woelfle-Erskine</a:t>
            </a:r>
            <a:endParaRPr lang="en-US" sz="2000" dirty="0"/>
          </a:p>
          <a:p>
            <a:pPr>
              <a:buFont typeface="Wingdings" pitchFamily="2" charset="2"/>
              <a:buNone/>
            </a:pPr>
            <a:endParaRPr lang="en-US" sz="2000" i="1" dirty="0" smtClean="0"/>
          </a:p>
          <a:p>
            <a:pPr>
              <a:buFont typeface="Wingdings" pitchFamily="2" charset="2"/>
              <a:buNone/>
            </a:pPr>
            <a:r>
              <a:rPr lang="en-US" sz="2000" i="1" dirty="0" smtClean="0"/>
              <a:t>Flow and suspended sediment data: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USGS Montana Water Science Center</a:t>
            </a:r>
          </a:p>
          <a:p>
            <a:pPr>
              <a:buFont typeface="Wingdings" pitchFamily="2" charset="2"/>
              <a:buNone/>
            </a:pPr>
            <a:endParaRPr lang="en-US" sz="2000" i="1" dirty="0" smtClean="0"/>
          </a:p>
          <a:p>
            <a:pPr>
              <a:buFont typeface="Wingdings" pitchFamily="2" charset="2"/>
              <a:buNone/>
            </a:pPr>
            <a:r>
              <a:rPr lang="en-US" sz="2000" i="1" dirty="0" smtClean="0"/>
              <a:t>Geochemistry data: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Johnnie Moore, Heiko Langner, Katy Garcia, Ivan Orsic</a:t>
            </a:r>
          </a:p>
          <a:p>
            <a:pPr>
              <a:buFont typeface="Wingdings" pitchFamily="2" charset="2"/>
              <a:buNone/>
            </a:pPr>
            <a:endParaRPr lang="en-US" sz="2000" i="1" dirty="0" smtClean="0"/>
          </a:p>
          <a:p>
            <a:pPr>
              <a:buFont typeface="Wingdings" pitchFamily="2" charset="2"/>
              <a:buNone/>
            </a:pPr>
            <a:r>
              <a:rPr lang="en-US" sz="2000" i="1" dirty="0" smtClean="0"/>
              <a:t>Discussions</a:t>
            </a:r>
            <a:r>
              <a:rPr lang="en-US" sz="2000" i="1" dirty="0"/>
              <a:t>: </a:t>
            </a:r>
            <a:endParaRPr lang="en-US" sz="2000" i="1" dirty="0" smtClean="0"/>
          </a:p>
          <a:p>
            <a:pPr>
              <a:buFont typeface="Wingdings" pitchFamily="2" charset="2"/>
              <a:buNone/>
            </a:pPr>
            <a:r>
              <a:rPr lang="en-US" sz="2000" dirty="0" smtClean="0"/>
              <a:t>L. Sklar, Y</a:t>
            </a:r>
            <a:r>
              <a:rPr lang="en-US" sz="2000" dirty="0"/>
              <a:t>. Cui, </a:t>
            </a:r>
            <a:r>
              <a:rPr lang="en-US" sz="2000" dirty="0" smtClean="0"/>
              <a:t>A. </a:t>
            </a:r>
            <a:r>
              <a:rPr lang="en-US" sz="2000" dirty="0" err="1" smtClean="0"/>
              <a:t>Wygzda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ile0019"/>
          <p:cNvPicPr>
            <a:picLocks noChangeAspect="1"/>
          </p:cNvPicPr>
          <p:nvPr/>
        </p:nvPicPr>
        <p:blipFill>
          <a:blip r:embed="rId4"/>
          <a:srcRect t="4095" r="1848"/>
          <a:stretch>
            <a:fillRect/>
          </a:stretch>
        </p:blipFill>
        <p:spPr bwMode="auto">
          <a:xfrm>
            <a:off x="228600" y="0"/>
            <a:ext cx="3886200" cy="2590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1125" y="0"/>
            <a:ext cx="378760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990600" y="39469"/>
            <a:ext cx="2362200" cy="646331"/>
          </a:xfrm>
          <a:prstGeom prst="rect">
            <a:avLst/>
          </a:prstGeom>
          <a:solidFill>
            <a:schemeClr val="tx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June 2006, full pool (pre-drawdown)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636838"/>
            <a:ext cx="53340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1828800" y="6262688"/>
            <a:ext cx="2057400" cy="36671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</a:rPr>
              <a:t>November 2007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5410200" y="1797050"/>
            <a:ext cx="3276600" cy="641350"/>
          </a:xfrm>
          <a:prstGeom prst="rect">
            <a:avLst/>
          </a:prstGeom>
          <a:solidFill>
            <a:schemeClr val="tx1">
              <a:alpha val="4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</a:rPr>
              <a:t>Stage 1 drawdown </a:t>
            </a:r>
            <a:r>
              <a:rPr lang="en-US" sz="1800" b="1" dirty="0" smtClean="0">
                <a:solidFill>
                  <a:schemeClr val="bg1"/>
                </a:solidFill>
              </a:rPr>
              <a:t>(3-3.6 m</a:t>
            </a:r>
            <a:r>
              <a:rPr lang="en-US" sz="1800" b="1" dirty="0">
                <a:solidFill>
                  <a:schemeClr val="bg1"/>
                </a:solidFill>
              </a:rPr>
              <a:t>) August 2006</a:t>
            </a:r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533400" y="32766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Bypass channel</a:t>
            </a: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1371600" y="35814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2514600" y="34290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Sediment removal</a:t>
            </a:r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>
            <a:off x="3352800" y="37338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3657600" y="30480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Rail line</a:t>
            </a:r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>
            <a:off x="4724400" y="33528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2590800"/>
            <a:ext cx="27246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 descr="Milltown abutment_removal CFRTA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537370"/>
            <a:ext cx="2819400" cy="2320629"/>
          </a:xfrm>
          <a:prstGeom prst="rect">
            <a:avLst/>
          </a:prstGeom>
          <a:noFill/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781800" y="5842337"/>
            <a:ext cx="1720312" cy="923330"/>
          </a:xfrm>
          <a:prstGeom prst="rect">
            <a:avLst/>
          </a:prstGeom>
          <a:solidFill>
            <a:schemeClr val="tx1">
              <a:alpha val="5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</a:rPr>
              <a:t>Jan. 2008: powerhouse removal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9" grpId="0" animBg="1"/>
      <p:bldP spid="39950" grpId="0" animBg="1"/>
      <p:bldP spid="39954" grpId="0"/>
      <p:bldP spid="39955" grpId="0" animBg="1"/>
      <p:bldP spid="39956" grpId="0"/>
      <p:bldP spid="39957" grpId="0" animBg="1"/>
      <p:bldP spid="39958" grpId="0"/>
      <p:bldP spid="3995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417" name="Picture 25" descr="Condit Dam_Pacificor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914400"/>
            <a:ext cx="3486150" cy="2755900"/>
          </a:xfrm>
          <a:prstGeom prst="rect">
            <a:avLst/>
          </a:prstGeom>
          <a:noFill/>
        </p:spPr>
      </p:pic>
      <p:sp>
        <p:nvSpPr>
          <p:cNvPr id="571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Dam removal</a:t>
            </a:r>
          </a:p>
        </p:txBody>
      </p:sp>
      <p:sp>
        <p:nvSpPr>
          <p:cNvPr id="571397" name="Text Box 5"/>
          <p:cNvSpPr txBox="1">
            <a:spLocks noChangeArrowheads="1"/>
          </p:cNvSpPr>
          <p:nvPr/>
        </p:nvSpPr>
        <p:spPr bwMode="auto">
          <a:xfrm>
            <a:off x="609600" y="838200"/>
            <a:ext cx="31242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/>
              <a:t>Condit </a:t>
            </a:r>
            <a:r>
              <a:rPr lang="en-US" b="1" dirty="0" smtClean="0"/>
              <a:t>Dam</a:t>
            </a:r>
          </a:p>
          <a:p>
            <a:pPr algn="ctr">
              <a:spcBef>
                <a:spcPts val="0"/>
              </a:spcBef>
            </a:pPr>
            <a:r>
              <a:rPr lang="en-US" b="1" dirty="0" smtClean="0"/>
              <a:t>White </a:t>
            </a:r>
            <a:r>
              <a:rPr lang="en-US" b="1" dirty="0"/>
              <a:t>Salmon </a:t>
            </a:r>
            <a:r>
              <a:rPr lang="en-US" b="1" dirty="0" smtClean="0"/>
              <a:t>River, WA</a:t>
            </a:r>
            <a:endParaRPr lang="en-US" b="1" dirty="0"/>
          </a:p>
        </p:txBody>
      </p:sp>
      <p:pic>
        <p:nvPicPr>
          <p:cNvPr id="571398" name="Picture 6" descr="glines_canyon_dam_n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733800"/>
            <a:ext cx="4267200" cy="2827338"/>
          </a:xfrm>
          <a:prstGeom prst="rect">
            <a:avLst/>
          </a:prstGeom>
          <a:noFill/>
        </p:spPr>
      </p:pic>
      <p:pic>
        <p:nvPicPr>
          <p:cNvPr id="571403" name="Picture 11" descr="Elwha Dam Ross Free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752850"/>
            <a:ext cx="4038600" cy="3028950"/>
          </a:xfrm>
          <a:prstGeom prst="rect">
            <a:avLst/>
          </a:prstGeom>
          <a:noFill/>
        </p:spPr>
      </p:pic>
      <p:sp>
        <p:nvSpPr>
          <p:cNvPr id="571408" name="Text Box 16"/>
          <p:cNvSpPr txBox="1">
            <a:spLocks noChangeArrowheads="1"/>
          </p:cNvSpPr>
          <p:nvPr/>
        </p:nvSpPr>
        <p:spPr bwMode="auto">
          <a:xfrm>
            <a:off x="457200" y="3900488"/>
            <a:ext cx="39624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Elwha Dam, Elwha River</a:t>
            </a:r>
          </a:p>
        </p:txBody>
      </p:sp>
      <p:sp>
        <p:nvSpPr>
          <p:cNvPr id="571409" name="Text Box 17"/>
          <p:cNvSpPr txBox="1">
            <a:spLocks noChangeArrowheads="1"/>
          </p:cNvSpPr>
          <p:nvPr/>
        </p:nvSpPr>
        <p:spPr bwMode="auto">
          <a:xfrm>
            <a:off x="4876800" y="3900488"/>
            <a:ext cx="396240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Glines Canyon Dam, Elwha River</a:t>
            </a:r>
          </a:p>
        </p:txBody>
      </p:sp>
      <p:sp>
        <p:nvSpPr>
          <p:cNvPr id="571411" name="Text Box 19"/>
          <p:cNvSpPr txBox="1">
            <a:spLocks noChangeArrowheads="1"/>
          </p:cNvSpPr>
          <p:nvPr/>
        </p:nvSpPr>
        <p:spPr bwMode="auto">
          <a:xfrm>
            <a:off x="2743200" y="3214688"/>
            <a:ext cx="1143000" cy="40011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2"/>
                </a:solidFill>
              </a:rPr>
              <a:t>2010?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71413" name="Text Box 21"/>
          <p:cNvSpPr txBox="1">
            <a:spLocks noChangeArrowheads="1"/>
          </p:cNvSpPr>
          <p:nvPr/>
        </p:nvSpPr>
        <p:spPr bwMode="auto">
          <a:xfrm>
            <a:off x="8077200" y="5943600"/>
            <a:ext cx="838200" cy="3667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2"/>
                </a:solidFill>
              </a:rPr>
              <a:t>2011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71412" name="Text Box 20"/>
          <p:cNvSpPr txBox="1">
            <a:spLocks noChangeArrowheads="1"/>
          </p:cNvSpPr>
          <p:nvPr/>
        </p:nvSpPr>
        <p:spPr bwMode="auto">
          <a:xfrm>
            <a:off x="762000" y="5943600"/>
            <a:ext cx="838200" cy="40011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2"/>
                </a:solidFill>
              </a:rPr>
              <a:t>2011</a:t>
            </a:r>
            <a:endParaRPr lang="en-US" b="1" dirty="0">
              <a:solidFill>
                <a:schemeClr val="bg2"/>
              </a:solidFill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800600" y="3690938"/>
            <a:ext cx="4343400" cy="2862262"/>
            <a:chOff x="2976" y="2325"/>
            <a:chExt cx="2736" cy="1803"/>
          </a:xfrm>
        </p:grpSpPr>
        <p:pic>
          <p:nvPicPr>
            <p:cNvPr id="571401" name="Picture 9" descr="Glines Canyon Dam post removal NPS"/>
            <p:cNvPicPr>
              <a:picLocks noChangeAspect="1" noChangeArrowheads="1"/>
            </p:cNvPicPr>
            <p:nvPr/>
          </p:nvPicPr>
          <p:blipFill>
            <a:blip r:embed="rId6" cstate="print"/>
            <a:srcRect t="51334"/>
            <a:stretch>
              <a:fillRect/>
            </a:stretch>
          </p:blipFill>
          <p:spPr bwMode="auto">
            <a:xfrm>
              <a:off x="2976" y="2325"/>
              <a:ext cx="2736" cy="1803"/>
            </a:xfrm>
            <a:prstGeom prst="rect">
              <a:avLst/>
            </a:prstGeom>
            <a:noFill/>
          </p:spPr>
        </p:pic>
        <p:sp>
          <p:nvSpPr>
            <p:cNvPr id="571414" name="Text Box 22"/>
            <p:cNvSpPr txBox="1">
              <a:spLocks noChangeArrowheads="1"/>
            </p:cNvSpPr>
            <p:nvPr/>
          </p:nvSpPr>
          <p:spPr bwMode="auto">
            <a:xfrm>
              <a:off x="3120" y="2400"/>
              <a:ext cx="2496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Glines Canyon, Elwha River</a:t>
              </a:r>
            </a:p>
          </p:txBody>
        </p:sp>
        <p:sp>
          <p:nvSpPr>
            <p:cNvPr id="571418" name="Text Box 26"/>
            <p:cNvSpPr txBox="1">
              <a:spLocks noChangeArrowheads="1"/>
            </p:cNvSpPr>
            <p:nvPr/>
          </p:nvSpPr>
          <p:spPr bwMode="auto">
            <a:xfrm>
              <a:off x="4704" y="3552"/>
              <a:ext cx="960" cy="404"/>
            </a:xfrm>
            <a:prstGeom prst="rect">
              <a:avLst/>
            </a:prstGeom>
            <a:solidFill>
              <a:schemeClr val="tx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Post-removal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8125" y="1066800"/>
            <a:ext cx="50958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572000" y="2419290"/>
            <a:ext cx="39624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Iron Gate </a:t>
            </a:r>
            <a:r>
              <a:rPr lang="en-US" b="1" dirty="0"/>
              <a:t>Dam, </a:t>
            </a:r>
            <a:r>
              <a:rPr lang="en-US" b="1" dirty="0" smtClean="0"/>
              <a:t>Klamath </a:t>
            </a:r>
            <a:r>
              <a:rPr lang="en-US" b="1" dirty="0"/>
              <a:t>River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153400" y="1981200"/>
            <a:ext cx="838200" cy="40011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2"/>
                </a:solidFill>
              </a:rPr>
              <a:t>2020</a:t>
            </a:r>
            <a:endParaRPr lang="en-US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55637"/>
            <a:ext cx="8458200" cy="55927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sz="3900" dirty="0" smtClean="0"/>
              <a:t>Questions</a:t>
            </a:r>
            <a:endParaRPr lang="en-US" sz="3900" dirty="0"/>
          </a:p>
          <a:p>
            <a:r>
              <a:rPr lang="en-US" dirty="0" smtClean="0"/>
              <a:t>Upstream </a:t>
            </a:r>
          </a:p>
          <a:p>
            <a:pPr lvl="1"/>
            <a:r>
              <a:rPr lang="en-US" dirty="0" smtClean="0"/>
              <a:t>How do accumulated sediments erode out of reservoirs?</a:t>
            </a:r>
          </a:p>
          <a:p>
            <a:pPr lvl="1"/>
            <a:r>
              <a:rPr lang="en-US" dirty="0" smtClean="0"/>
              <a:t>Geomorphic response to base-level lowering?</a:t>
            </a:r>
          </a:p>
          <a:p>
            <a:r>
              <a:rPr lang="en-US" dirty="0" smtClean="0"/>
              <a:t>Downstream</a:t>
            </a:r>
          </a:p>
          <a:p>
            <a:pPr lvl="1"/>
            <a:r>
              <a:rPr lang="en-US" dirty="0" smtClean="0"/>
              <a:t>How does a sediment pulse move downstream?</a:t>
            </a:r>
          </a:p>
          <a:p>
            <a:pPr lvl="1"/>
            <a:r>
              <a:rPr lang="en-US" dirty="0" smtClean="0"/>
              <a:t>Where does sediment go?</a:t>
            </a:r>
          </a:p>
          <a:p>
            <a:pPr lvl="1"/>
            <a:r>
              <a:rPr lang="en-US" dirty="0" smtClean="0"/>
              <a:t>How does it change downstream channels &amp; habitat?</a:t>
            </a:r>
          </a:p>
          <a:p>
            <a:pPr lvl="1"/>
            <a:r>
              <a:rPr lang="en-US" dirty="0" smtClean="0"/>
              <a:t>How long do changes last? </a:t>
            </a:r>
          </a:p>
          <a:p>
            <a:endParaRPr lang="en-US" dirty="0" smtClean="0"/>
          </a:p>
          <a:p>
            <a:r>
              <a:rPr lang="en-US" dirty="0" smtClean="0"/>
              <a:t>Why study this dam removal?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27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76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Josh boa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4577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R1-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19500"/>
            <a:ext cx="479777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leo survey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IMG_42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7432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6" descr="DSCN12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IMG_010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3200" y="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66675"/>
            <a:ext cx="90678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209800" y="17526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Milltown Dam</a:t>
            </a:r>
          </a:p>
        </p:txBody>
      </p:sp>
      <p:sp>
        <p:nvSpPr>
          <p:cNvPr id="11270" name="Line 7"/>
          <p:cNvSpPr>
            <a:spLocks noChangeShapeType="1"/>
          </p:cNvSpPr>
          <p:nvPr/>
        </p:nvSpPr>
        <p:spPr bwMode="auto">
          <a:xfrm>
            <a:off x="3886200" y="20574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6705600" y="3102114"/>
            <a:ext cx="243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Clark Fork arm of Milltown Reservoir</a:t>
            </a:r>
          </a:p>
        </p:txBody>
      </p:sp>
      <p:sp>
        <p:nvSpPr>
          <p:cNvPr id="11272" name="Line 9"/>
          <p:cNvSpPr>
            <a:spLocks noChangeShapeType="1"/>
          </p:cNvSpPr>
          <p:nvPr/>
        </p:nvSpPr>
        <p:spPr bwMode="auto">
          <a:xfrm flipH="1">
            <a:off x="6172200" y="3429000"/>
            <a:ext cx="533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 flipH="1">
            <a:off x="5334000" y="1219200"/>
            <a:ext cx="9144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6172200" y="685800"/>
            <a:ext cx="190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Blackfoot River</a:t>
            </a: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838200" y="2362200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Superfund remediation </a:t>
            </a:r>
            <a:r>
              <a:rPr lang="en-US" b="1" dirty="0" smtClean="0"/>
              <a:t>area</a:t>
            </a:r>
          </a:p>
        </p:txBody>
      </p:sp>
      <p:sp>
        <p:nvSpPr>
          <p:cNvPr id="11276" name="Line 13"/>
          <p:cNvSpPr>
            <a:spLocks noChangeShapeType="1"/>
          </p:cNvSpPr>
          <p:nvPr/>
        </p:nvSpPr>
        <p:spPr bwMode="auto">
          <a:xfrm>
            <a:off x="4343400" y="2590800"/>
            <a:ext cx="8382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152400" y="2133600"/>
            <a:ext cx="7620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590800" y="152400"/>
            <a:ext cx="281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Clark Fork R. (downstream of dam)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3429000" y="762000"/>
            <a:ext cx="228600" cy="762000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4" descr="Area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048000"/>
            <a:ext cx="4931213" cy="3810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11430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Missoula 10 km downstream of dam</a:t>
            </a:r>
            <a:endParaRPr lang="en-US" b="1" dirty="0"/>
          </a:p>
        </p:txBody>
      </p:sp>
      <p:pic>
        <p:nvPicPr>
          <p:cNvPr id="22" name="Picture 5" descr="1908 flood"/>
          <p:cNvPicPr>
            <a:picLocks noChangeAspect="1" noChangeArrowheads="1"/>
          </p:cNvPicPr>
          <p:nvPr/>
        </p:nvPicPr>
        <p:blipFill>
          <a:blip r:embed="rId6"/>
          <a:srcRect l="3846" t="7137" r="3846" b="2464"/>
          <a:stretch>
            <a:fillRect/>
          </a:stretch>
        </p:blipFill>
        <p:spPr bwMode="auto">
          <a:xfrm>
            <a:off x="5486400" y="0"/>
            <a:ext cx="3657600" cy="2895600"/>
          </a:xfrm>
          <a:prstGeom prst="rect">
            <a:avLst/>
          </a:prstGeom>
          <a:noFill/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6477000" y="133290"/>
            <a:ext cx="1676400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1908 flood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24188"/>
            <a:ext cx="4973593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IMG_2288"/>
          <p:cNvPicPr>
            <a:picLocks noChangeAspect="1" noChangeArrowheads="1"/>
          </p:cNvPicPr>
          <p:nvPr/>
        </p:nvPicPr>
        <p:blipFill>
          <a:blip r:embed="rId8"/>
          <a:srcRect l="14894" b="11348"/>
          <a:stretch>
            <a:fillRect/>
          </a:stretch>
        </p:blipFill>
        <p:spPr bwMode="auto">
          <a:xfrm>
            <a:off x="6142627" y="4572000"/>
            <a:ext cx="2925173" cy="2286000"/>
          </a:xfrm>
          <a:prstGeom prst="rect">
            <a:avLst/>
          </a:prstGeom>
          <a:noFill/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905000" y="3105090"/>
            <a:ext cx="1143000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1935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276" grpId="0" animBg="1"/>
      <p:bldP spid="23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4" name="Picture 14" descr="2003_mosai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92075"/>
            <a:ext cx="7924800" cy="6807200"/>
          </a:xfrm>
          <a:prstGeom prst="rect">
            <a:avLst/>
          </a:prstGeom>
          <a:noFill/>
        </p:spPr>
      </p:pic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5456238"/>
            <a:ext cx="3810000" cy="14017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Grain size: silt, fine sand (coarser sand, fine gravel in upstream reaches)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609600" y="76200"/>
            <a:ext cx="533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Milltown Reservoir sediment</a:t>
            </a: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 flipV="1">
            <a:off x="2743200" y="381000"/>
            <a:ext cx="32004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flipH="1" flipV="1">
            <a:off x="2667000" y="1219200"/>
            <a:ext cx="129540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H="1" flipV="1">
            <a:off x="4038600" y="2514600"/>
            <a:ext cx="3048000" cy="3429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72" name="Text Box 12"/>
          <p:cNvSpPr txBox="1">
            <a:spLocks noChangeArrowheads="1"/>
          </p:cNvSpPr>
          <p:nvPr/>
        </p:nvSpPr>
        <p:spPr bwMode="auto">
          <a:xfrm>
            <a:off x="5943600" y="228600"/>
            <a:ext cx="2667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Blackfoot Arm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uncontaminated;confined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914400" y="3581400"/>
            <a:ext cx="3124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3. Upper Clark Fork Arm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Contaminated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Subject to river erosion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Vegetated floodplain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5562600" y="1355725"/>
            <a:ext cx="3048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Lower Clark Fork Arm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Highly contaminated (As,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Cd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Cu,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Pb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Zn)</a:t>
            </a:r>
          </a:p>
          <a:p>
            <a:pPr lvl="1"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million m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excavated (Superfund remediation)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609600" y="2209800"/>
            <a:ext cx="2133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400">
                <a:solidFill>
                  <a:srgbClr val="000000"/>
                </a:solidFill>
              </a:rPr>
              <a:t>Total volume: &gt;5 million m</a:t>
            </a:r>
            <a:r>
              <a:rPr lang="en-US" sz="2400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5867400" y="28956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animBg="1"/>
      <p:bldP spid="143369" grpId="0" animBg="1"/>
      <p:bldP spid="143370" grpId="0" animBg="1"/>
      <p:bldP spid="143372" grpId="0"/>
      <p:bldP spid="143373" grpId="0"/>
      <p:bldP spid="1433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5|14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2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2.3|26.7|2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.8|0.5"/>
</p:tagLst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5471</TotalTime>
  <Words>1657</Words>
  <Application>Microsoft Office PowerPoint</Application>
  <PresentationFormat>On-screen Show (4:3)</PresentationFormat>
  <Paragraphs>287</Paragraphs>
  <Slides>39</Slides>
  <Notes>39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SPW 11.0 Graph</vt:lpstr>
      <vt:lpstr>Geomorphic evolution of the Clark Fork River in response to the removal of Milltown Dam</vt:lpstr>
      <vt:lpstr>US dam removals</vt:lpstr>
      <vt:lpstr>Slide 3</vt:lpstr>
      <vt:lpstr>Dam removal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Summary</vt:lpstr>
      <vt:lpstr>Acknowledgments</vt:lpstr>
      <vt:lpstr>Slide 39</vt:lpstr>
    </vt:vector>
  </TitlesOfParts>
  <Company>U Of 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</dc:creator>
  <cp:lastModifiedBy>andrew.wilcox</cp:lastModifiedBy>
  <cp:revision>211</cp:revision>
  <dcterms:created xsi:type="dcterms:W3CDTF">2008-10-14T17:38:38Z</dcterms:created>
  <dcterms:modified xsi:type="dcterms:W3CDTF">2010-03-01T20:45:04Z</dcterms:modified>
</cp:coreProperties>
</file>