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58" r:id="rId4"/>
    <p:sldId id="273" r:id="rId5"/>
    <p:sldId id="262" r:id="rId6"/>
    <p:sldId id="270" r:id="rId7"/>
    <p:sldId id="271" r:id="rId8"/>
    <p:sldId id="272" r:id="rId9"/>
    <p:sldId id="269" r:id="rId10"/>
    <p:sldId id="263" r:id="rId11"/>
    <p:sldId id="264" r:id="rId12"/>
    <p:sldId id="260" r:id="rId13"/>
    <p:sldId id="267" r:id="rId14"/>
    <p:sldId id="268" r:id="rId15"/>
    <p:sldId id="266" r:id="rId16"/>
    <p:sldId id="256" r:id="rId17"/>
    <p:sldId id="257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E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996" autoAdjust="0"/>
    <p:restoredTop sz="94660"/>
  </p:normalViewPr>
  <p:slideViewPr>
    <p:cSldViewPr>
      <p:cViewPr>
        <p:scale>
          <a:sx n="66" d="100"/>
          <a:sy n="66" d="100"/>
        </p:scale>
        <p:origin x="-3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AB41-1BCE-4C31-88EA-65806D109F70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C1695-7E1F-47CB-9718-5ED1BF10C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6D7F-78DD-46CC-B794-DB255EEF6085}" type="datetimeFigureOut">
              <a:rPr lang="en-US" smtClean="0"/>
              <a:pPr/>
              <a:t>2/27/2010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9A67-D80B-4463-BF18-081942C3EF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icrobewiki.kenyon.edu/index.php/Image:Zdrs023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cfabalaska.com/images/Dark%20Blue%20Fish.gi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697"/>
          <p:cNvPicPr>
            <a:picLocks noChangeAspect="1" noChangeArrowheads="1"/>
          </p:cNvPicPr>
          <p:nvPr/>
        </p:nvPicPr>
        <p:blipFill>
          <a:blip r:embed="rId2" cstate="print">
            <a:lum bright="-6000" contrast="13000"/>
          </a:blip>
          <a:srcRect t="11719" b="2344"/>
          <a:stretch>
            <a:fillRect/>
          </a:stretch>
        </p:blipFill>
        <p:spPr bwMode="auto">
          <a:xfrm>
            <a:off x="1219200" y="990600"/>
            <a:ext cx="6802731" cy="43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Geochemistry of nutrients in Silver Bow Creek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Chris Gammons,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Montana 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Dept. of Geological Engineering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Effects of nutrient </a:t>
            </a:r>
            <a:r>
              <a:rPr lang="en-US" dirty="0" smtClean="0">
                <a:solidFill>
                  <a:srgbClr val="002060"/>
                </a:solidFill>
              </a:rPr>
              <a:t>overload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Massive growth of algae and plants</a:t>
            </a:r>
          </a:p>
          <a:p>
            <a:r>
              <a:rPr lang="en-US" dirty="0" smtClean="0"/>
              <a:t>Night-time hypoxia</a:t>
            </a:r>
          </a:p>
        </p:txBody>
      </p:sp>
      <p:pic>
        <p:nvPicPr>
          <p:cNvPr id="4" name="Picture 3" descr="C:\Documents and Settings\cgammons\My Documents\My Pictures\2008_07_25\IMG_2492.JPG"/>
          <p:cNvPicPr>
            <a:picLocks noChangeAspect="1" noChangeArrowheads="1"/>
          </p:cNvPicPr>
          <p:nvPr/>
        </p:nvPicPr>
        <p:blipFill>
          <a:blip r:embed="rId2" cstate="print"/>
          <a:srcRect l="20779" r="18182"/>
          <a:stretch>
            <a:fillRect/>
          </a:stretch>
        </p:blipFill>
        <p:spPr bwMode="auto">
          <a:xfrm>
            <a:off x="838200" y="2667000"/>
            <a:ext cx="3276600" cy="35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t="12015"/>
          <a:stretch>
            <a:fillRect/>
          </a:stretch>
        </p:blipFill>
        <p:spPr bwMode="auto">
          <a:xfrm>
            <a:off x="4114800" y="2133600"/>
            <a:ext cx="5029200" cy="409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6248400"/>
            <a:ext cx="303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Undergrad student Brian Kuhn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487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One: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/>
              <a:t>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oxidation of ammonium to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 </a:t>
            </a:r>
            <a:r>
              <a:rPr lang="en-US" sz="2800" dirty="0" smtClean="0"/>
              <a:t>     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nitrite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+ 1.5 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NO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+ 2H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Step Two: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      oxidation of nitrite to nitrate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½ 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NO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5" descr="Nitrosomonas. Image from The Microbe Zoo (by Yuichi Suwa).">
            <a:hlinkClick r:id="rId2" tooltip="Nitrosomonas. Image from The Microbe Zoo (by Yuichi Suwa)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600200"/>
            <a:ext cx="295751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04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Nitrification (oxidation) of ammonium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248400" y="46482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N-oxidizing bacterium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65538"/>
            <a:ext cx="71628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609600"/>
            <a:ext cx="8915400" cy="3162300"/>
            <a:chOff x="0" y="12"/>
            <a:chExt cx="5616" cy="1992"/>
          </a:xfrm>
        </p:grpSpPr>
        <p:pic>
          <p:nvPicPr>
            <p:cNvPr id="256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53632"/>
            <a:stretch>
              <a:fillRect/>
            </a:stretch>
          </p:blipFill>
          <p:spPr bwMode="auto">
            <a:xfrm>
              <a:off x="0" y="12"/>
              <a:ext cx="5616" cy="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1" name="Oval 5"/>
            <p:cNvSpPr>
              <a:spLocks noChangeArrowheads="1"/>
            </p:cNvSpPr>
            <p:nvPr/>
          </p:nvSpPr>
          <p:spPr bwMode="auto">
            <a:xfrm>
              <a:off x="2592" y="115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Oval 7"/>
            <p:cNvSpPr>
              <a:spLocks noChangeArrowheads="1"/>
            </p:cNvSpPr>
            <p:nvPr/>
          </p:nvSpPr>
          <p:spPr bwMode="auto">
            <a:xfrm>
              <a:off x="1824" y="10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Oval 8"/>
            <p:cNvSpPr>
              <a:spLocks noChangeArrowheads="1"/>
            </p:cNvSpPr>
            <p:nvPr/>
          </p:nvSpPr>
          <p:spPr bwMode="auto">
            <a:xfrm>
              <a:off x="1488" y="96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Oval 9"/>
            <p:cNvSpPr>
              <a:spLocks noChangeArrowheads="1"/>
            </p:cNvSpPr>
            <p:nvPr/>
          </p:nvSpPr>
          <p:spPr bwMode="auto">
            <a:xfrm>
              <a:off x="886" y="88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Text Box 10"/>
            <p:cNvSpPr txBox="1">
              <a:spLocks noChangeArrowheads="1"/>
            </p:cNvSpPr>
            <p:nvPr/>
          </p:nvSpPr>
          <p:spPr bwMode="auto">
            <a:xfrm rot="600000">
              <a:off x="912" y="1152"/>
              <a:ext cx="1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Silver Bow Creek</a:t>
              </a:r>
            </a:p>
          </p:txBody>
        </p:sp>
        <p:sp>
          <p:nvSpPr>
            <p:cNvPr id="25627" name="Text Box 11"/>
            <p:cNvSpPr txBox="1">
              <a:spLocks noChangeArrowheads="1"/>
            </p:cNvSpPr>
            <p:nvPr/>
          </p:nvSpPr>
          <p:spPr bwMode="auto">
            <a:xfrm rot="-2400000">
              <a:off x="3312" y="912"/>
              <a:ext cx="9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Storm Drain</a:t>
              </a:r>
            </a:p>
          </p:txBody>
        </p:sp>
        <p:sp>
          <p:nvSpPr>
            <p:cNvPr id="25628" name="Text Box 12"/>
            <p:cNvSpPr txBox="1">
              <a:spLocks noChangeArrowheads="1"/>
            </p:cNvSpPr>
            <p:nvPr/>
          </p:nvSpPr>
          <p:spPr bwMode="auto">
            <a:xfrm>
              <a:off x="3792" y="1152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urier New" pitchFamily="49" charset="0"/>
                </a:rPr>
                <a:t>Butte</a:t>
              </a:r>
            </a:p>
          </p:txBody>
        </p:sp>
        <p:sp>
          <p:nvSpPr>
            <p:cNvPr id="25629" name="Line 13"/>
            <p:cNvSpPr>
              <a:spLocks noChangeShapeType="1"/>
            </p:cNvSpPr>
            <p:nvPr/>
          </p:nvSpPr>
          <p:spPr bwMode="auto">
            <a:xfrm>
              <a:off x="2592" y="816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Text Box 14"/>
            <p:cNvSpPr txBox="1">
              <a:spLocks noChangeArrowheads="1"/>
            </p:cNvSpPr>
            <p:nvPr/>
          </p:nvSpPr>
          <p:spPr bwMode="auto">
            <a:xfrm>
              <a:off x="2160" y="624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WWTP</a:t>
              </a:r>
            </a:p>
          </p:txBody>
        </p:sp>
        <p:pic>
          <p:nvPicPr>
            <p:cNvPr id="2563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1488"/>
              <a:ext cx="26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672"/>
              <a:ext cx="26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0" y="288"/>
              <a:ext cx="26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4" name="Oval 18"/>
            <p:cNvSpPr>
              <a:spLocks noChangeArrowheads="1"/>
            </p:cNvSpPr>
            <p:nvPr/>
          </p:nvSpPr>
          <p:spPr bwMode="auto">
            <a:xfrm>
              <a:off x="2714" y="121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Oval 19"/>
            <p:cNvSpPr>
              <a:spLocks noChangeArrowheads="1"/>
            </p:cNvSpPr>
            <p:nvPr/>
          </p:nvSpPr>
          <p:spPr bwMode="auto">
            <a:xfrm>
              <a:off x="2070" y="10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Oval 20"/>
            <p:cNvSpPr>
              <a:spLocks noChangeArrowheads="1"/>
            </p:cNvSpPr>
            <p:nvPr/>
          </p:nvSpPr>
          <p:spPr bwMode="auto">
            <a:xfrm>
              <a:off x="639" y="88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4" name="Line 21"/>
          <p:cNvSpPr>
            <a:spLocks noChangeShapeType="1"/>
          </p:cNvSpPr>
          <p:nvPr/>
        </p:nvSpPr>
        <p:spPr bwMode="auto">
          <a:xfrm>
            <a:off x="4648200" y="2667000"/>
            <a:ext cx="2286000" cy="18288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22"/>
          <p:cNvSpPr>
            <a:spLocks noChangeShapeType="1"/>
          </p:cNvSpPr>
          <p:nvPr/>
        </p:nvSpPr>
        <p:spPr bwMode="auto">
          <a:xfrm>
            <a:off x="1295400" y="2209800"/>
            <a:ext cx="533400" cy="3048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23"/>
          <p:cNvSpPr>
            <a:spLocks noChangeShapeType="1"/>
          </p:cNvSpPr>
          <p:nvPr/>
        </p:nvSpPr>
        <p:spPr bwMode="auto">
          <a:xfrm>
            <a:off x="4419600" y="2590800"/>
            <a:ext cx="1828800" cy="25146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24"/>
          <p:cNvSpPr>
            <a:spLocks noChangeShapeType="1"/>
          </p:cNvSpPr>
          <p:nvPr/>
        </p:nvSpPr>
        <p:spPr bwMode="auto">
          <a:xfrm>
            <a:off x="3200400" y="2438400"/>
            <a:ext cx="838200" cy="37338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25"/>
          <p:cNvSpPr>
            <a:spLocks noChangeShapeType="1"/>
          </p:cNvSpPr>
          <p:nvPr/>
        </p:nvSpPr>
        <p:spPr bwMode="auto">
          <a:xfrm>
            <a:off x="3581400" y="2438400"/>
            <a:ext cx="1143000" cy="3429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26"/>
          <p:cNvSpPr>
            <a:spLocks noChangeShapeType="1"/>
          </p:cNvSpPr>
          <p:nvPr/>
        </p:nvSpPr>
        <p:spPr bwMode="auto">
          <a:xfrm>
            <a:off x="3962400" y="2514600"/>
            <a:ext cx="1600200" cy="27432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27"/>
          <p:cNvSpPr>
            <a:spLocks noChangeShapeType="1"/>
          </p:cNvSpPr>
          <p:nvPr/>
        </p:nvSpPr>
        <p:spPr bwMode="auto">
          <a:xfrm>
            <a:off x="2667000" y="2209800"/>
            <a:ext cx="609600" cy="38862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28"/>
          <p:cNvSpPr>
            <a:spLocks noChangeShapeType="1"/>
          </p:cNvSpPr>
          <p:nvPr/>
        </p:nvSpPr>
        <p:spPr bwMode="auto">
          <a:xfrm>
            <a:off x="1752600" y="2133600"/>
            <a:ext cx="838200" cy="35052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Text Box 29"/>
          <p:cNvSpPr txBox="1">
            <a:spLocks noChangeArrowheads="1"/>
          </p:cNvSpPr>
          <p:nvPr/>
        </p:nvSpPr>
        <p:spPr bwMode="auto">
          <a:xfrm>
            <a:off x="7391400" y="4953000"/>
            <a:ext cx="819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5 ppm</a:t>
            </a:r>
          </a:p>
        </p:txBody>
      </p:sp>
      <p:sp>
        <p:nvSpPr>
          <p:cNvPr id="25613" name="Line 30"/>
          <p:cNvSpPr>
            <a:spLocks noChangeShapeType="1"/>
          </p:cNvSpPr>
          <p:nvPr/>
        </p:nvSpPr>
        <p:spPr bwMode="auto">
          <a:xfrm>
            <a:off x="1295400" y="5181600"/>
            <a:ext cx="6096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17600" y="1219200"/>
            <a:ext cx="3049588" cy="1252538"/>
            <a:chOff x="704" y="768"/>
            <a:chExt cx="1921" cy="789"/>
          </a:xfrm>
        </p:grpSpPr>
        <p:sp>
          <p:nvSpPr>
            <p:cNvPr id="25616" name="Oval 32"/>
            <p:cNvSpPr>
              <a:spLocks noChangeArrowheads="1"/>
            </p:cNvSpPr>
            <p:nvPr/>
          </p:nvSpPr>
          <p:spPr bwMode="auto">
            <a:xfrm rot="600000">
              <a:off x="704" y="1301"/>
              <a:ext cx="1921" cy="256"/>
            </a:xfrm>
            <a:prstGeom prst="ellipse">
              <a:avLst/>
            </a:prstGeom>
            <a:solidFill>
              <a:srgbClr val="FFFF99">
                <a:alpha val="39999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1296" y="768"/>
              <a:ext cx="1067" cy="528"/>
              <a:chOff x="1296" y="768"/>
              <a:chExt cx="1067" cy="528"/>
            </a:xfrm>
          </p:grpSpPr>
          <p:sp>
            <p:nvSpPr>
              <p:cNvPr id="25618" name="Text Box 34"/>
              <p:cNvSpPr txBox="1">
                <a:spLocks noChangeArrowheads="1"/>
              </p:cNvSpPr>
              <p:nvPr/>
            </p:nvSpPr>
            <p:spPr bwMode="auto">
              <a:xfrm>
                <a:off x="1296" y="768"/>
                <a:ext cx="1067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solidFill>
                      <a:srgbClr val="800000"/>
                    </a:solidFill>
                  </a:rPr>
                  <a:t>Dead Zone</a:t>
                </a:r>
              </a:p>
            </p:txBody>
          </p:sp>
          <p:sp>
            <p:nvSpPr>
              <p:cNvPr id="25619" name="Line 35"/>
              <p:cNvSpPr>
                <a:spLocks noChangeShapeType="1"/>
              </p:cNvSpPr>
              <p:nvPr/>
            </p:nvSpPr>
            <p:spPr bwMode="auto">
              <a:xfrm flipH="1">
                <a:off x="1488" y="105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15" name="Text Box 36"/>
          <p:cNvSpPr txBox="1">
            <a:spLocks noChangeArrowheads="1"/>
          </p:cNvSpPr>
          <p:nvPr/>
        </p:nvSpPr>
        <p:spPr bwMode="auto">
          <a:xfrm>
            <a:off x="322263" y="69850"/>
            <a:ext cx="801687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/>
              <a:t>Dissolved Oxygen minimum values (between 4 and 6 AM)</a:t>
            </a:r>
          </a:p>
          <a:p>
            <a:pPr eaLnBrk="1" hangingPunct="1"/>
            <a:r>
              <a:rPr lang="en-US" sz="2400" dirty="0"/>
              <a:t>August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04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Synoptic changes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086600" cy="57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/>
          <p:nvPr/>
        </p:nvSpPr>
        <p:spPr>
          <a:xfrm>
            <a:off x="6212114" y="2177143"/>
            <a:ext cx="856343" cy="914400"/>
          </a:xfrm>
          <a:custGeom>
            <a:avLst/>
            <a:gdLst>
              <a:gd name="connsiteX0" fmla="*/ 856343 w 856343"/>
              <a:gd name="connsiteY0" fmla="*/ 914400 h 914400"/>
              <a:gd name="connsiteX1" fmla="*/ 682172 w 856343"/>
              <a:gd name="connsiteY1" fmla="*/ 14514 h 914400"/>
              <a:gd name="connsiteX2" fmla="*/ 14515 w 856343"/>
              <a:gd name="connsiteY2" fmla="*/ 14514 h 914400"/>
              <a:gd name="connsiteX3" fmla="*/ 0 w 85634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43" h="914400">
                <a:moveTo>
                  <a:pt x="856343" y="914400"/>
                </a:moveTo>
                <a:lnTo>
                  <a:pt x="682172" y="14514"/>
                </a:lnTo>
                <a:lnTo>
                  <a:pt x="14515" y="14514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212114" y="2322286"/>
            <a:ext cx="870857" cy="2714171"/>
          </a:xfrm>
          <a:custGeom>
            <a:avLst/>
            <a:gdLst>
              <a:gd name="connsiteX0" fmla="*/ 870857 w 870857"/>
              <a:gd name="connsiteY0" fmla="*/ 2714171 h 2714171"/>
              <a:gd name="connsiteX1" fmla="*/ 638629 w 870857"/>
              <a:gd name="connsiteY1" fmla="*/ 0 h 2714171"/>
              <a:gd name="connsiteX2" fmla="*/ 0 w 870857"/>
              <a:gd name="connsiteY2" fmla="*/ 14514 h 271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2714171">
                <a:moveTo>
                  <a:pt x="870857" y="2714171"/>
                </a:moveTo>
                <a:lnTo>
                  <a:pt x="638629" y="0"/>
                </a:lnTo>
                <a:lnTo>
                  <a:pt x="0" y="14514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6172200" y="4800600"/>
            <a:ext cx="609600" cy="457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6241143" y="3991429"/>
            <a:ext cx="798286" cy="1393371"/>
          </a:xfrm>
          <a:custGeom>
            <a:avLst/>
            <a:gdLst>
              <a:gd name="connsiteX0" fmla="*/ 798286 w 798286"/>
              <a:gd name="connsiteY0" fmla="*/ 1393371 h 1393371"/>
              <a:gd name="connsiteX1" fmla="*/ 595086 w 798286"/>
              <a:gd name="connsiteY1" fmla="*/ 0 h 1393371"/>
              <a:gd name="connsiteX2" fmla="*/ 0 w 798286"/>
              <a:gd name="connsiteY2" fmla="*/ 29028 h 139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6" h="1393371">
                <a:moveTo>
                  <a:pt x="798286" y="1393371"/>
                </a:moveTo>
                <a:lnTo>
                  <a:pt x="595086" y="0"/>
                </a:lnTo>
                <a:lnTo>
                  <a:pt x="0" y="2902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212114" y="3178629"/>
            <a:ext cx="885372" cy="290285"/>
          </a:xfrm>
          <a:custGeom>
            <a:avLst/>
            <a:gdLst>
              <a:gd name="connsiteX0" fmla="*/ 885372 w 885372"/>
              <a:gd name="connsiteY0" fmla="*/ 0 h 290285"/>
              <a:gd name="connsiteX1" fmla="*/ 740229 w 885372"/>
              <a:gd name="connsiteY1" fmla="*/ 290285 h 290285"/>
              <a:gd name="connsiteX2" fmla="*/ 0 w 885372"/>
              <a:gd name="connsiteY2" fmla="*/ 130628 h 2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372" h="290285">
                <a:moveTo>
                  <a:pt x="885372" y="0"/>
                </a:moveTo>
                <a:lnTo>
                  <a:pt x="740229" y="290285"/>
                </a:lnTo>
                <a:lnTo>
                  <a:pt x="0" y="130628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000" y="5791200"/>
            <a:ext cx="19741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km below WWTP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" y="1490663"/>
            <a:ext cx="727837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533590" y="2252663"/>
            <a:ext cx="15240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390" y="202406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5990" y="3243263"/>
            <a:ext cx="83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3990" y="3167063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Ammonium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1190" y="4843463"/>
            <a:ext cx="7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Nitrite</a:t>
            </a:r>
            <a:endParaRPr lang="en-US" dirty="0"/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322263" y="69850"/>
            <a:ext cx="18473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Diurnal </a:t>
            </a:r>
            <a:r>
              <a:rPr lang="en-US" sz="3200" dirty="0" smtClean="0"/>
              <a:t>changes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133600" y="1143000"/>
            <a:ext cx="2597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SBC-3, July 23-24, 2007</a:t>
            </a:r>
            <a:endParaRPr lang="en-US" sz="2000" dirty="0"/>
          </a:p>
        </p:txBody>
      </p:sp>
      <p:pic>
        <p:nvPicPr>
          <p:cNvPr id="6146" name="Picture 2" descr="C:\Documents and Settings\cgammons\My Documents\My Pictures\2008_07_25\IMG_2482.JPG"/>
          <p:cNvPicPr>
            <a:picLocks noChangeAspect="1" noChangeArrowheads="1"/>
          </p:cNvPicPr>
          <p:nvPr/>
        </p:nvPicPr>
        <p:blipFill>
          <a:blip r:embed="rId3" cstate="print"/>
          <a:srcRect l="6536" r="55556"/>
          <a:stretch>
            <a:fillRect/>
          </a:stretch>
        </p:blipFill>
        <p:spPr bwMode="auto">
          <a:xfrm>
            <a:off x="6477000" y="1600200"/>
            <a:ext cx="2209800" cy="3886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10400" y="5486400"/>
            <a:ext cx="176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Grad Student John Babcock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5133974" y="3181351"/>
            <a:ext cx="885825" cy="1314450"/>
          </a:xfrm>
          <a:custGeom>
            <a:avLst/>
            <a:gdLst>
              <a:gd name="connsiteX0" fmla="*/ 333375 w 933450"/>
              <a:gd name="connsiteY0" fmla="*/ 190500 h 1304925"/>
              <a:gd name="connsiteX1" fmla="*/ 219075 w 933450"/>
              <a:gd name="connsiteY1" fmla="*/ 0 h 1304925"/>
              <a:gd name="connsiteX2" fmla="*/ 0 w 933450"/>
              <a:gd name="connsiteY2" fmla="*/ 9525 h 1304925"/>
              <a:gd name="connsiteX3" fmla="*/ 19050 w 933450"/>
              <a:gd name="connsiteY3" fmla="*/ 295275 h 1304925"/>
              <a:gd name="connsiteX4" fmla="*/ 28575 w 933450"/>
              <a:gd name="connsiteY4" fmla="*/ 666750 h 1304925"/>
              <a:gd name="connsiteX5" fmla="*/ 38100 w 933450"/>
              <a:gd name="connsiteY5" fmla="*/ 847725 h 1304925"/>
              <a:gd name="connsiteX6" fmla="*/ 180975 w 933450"/>
              <a:gd name="connsiteY6" fmla="*/ 1028700 h 1304925"/>
              <a:gd name="connsiteX7" fmla="*/ 314325 w 933450"/>
              <a:gd name="connsiteY7" fmla="*/ 1304925 h 1304925"/>
              <a:gd name="connsiteX8" fmla="*/ 933450 w 933450"/>
              <a:gd name="connsiteY8" fmla="*/ 1266825 h 1304925"/>
              <a:gd name="connsiteX9" fmla="*/ 828675 w 933450"/>
              <a:gd name="connsiteY9" fmla="*/ 933450 h 1304925"/>
              <a:gd name="connsiteX10" fmla="*/ 704850 w 933450"/>
              <a:gd name="connsiteY10" fmla="*/ 847725 h 1304925"/>
              <a:gd name="connsiteX11" fmla="*/ 704850 w 933450"/>
              <a:gd name="connsiteY11" fmla="*/ 552450 h 1304925"/>
              <a:gd name="connsiteX12" fmla="*/ 504825 w 933450"/>
              <a:gd name="connsiteY12" fmla="*/ 438150 h 1304925"/>
              <a:gd name="connsiteX13" fmla="*/ 457200 w 933450"/>
              <a:gd name="connsiteY13" fmla="*/ 409575 h 1304925"/>
              <a:gd name="connsiteX14" fmla="*/ 342900 w 933450"/>
              <a:gd name="connsiteY14" fmla="*/ 371475 h 1304925"/>
              <a:gd name="connsiteX15" fmla="*/ 247650 w 933450"/>
              <a:gd name="connsiteY15" fmla="*/ 285750 h 1304925"/>
              <a:gd name="connsiteX16" fmla="*/ 333375 w 933450"/>
              <a:gd name="connsiteY16" fmla="*/ 190500 h 1304925"/>
              <a:gd name="connsiteX0" fmla="*/ 333375 w 885825"/>
              <a:gd name="connsiteY0" fmla="*/ 190500 h 1314450"/>
              <a:gd name="connsiteX1" fmla="*/ 219075 w 885825"/>
              <a:gd name="connsiteY1" fmla="*/ 0 h 1314450"/>
              <a:gd name="connsiteX2" fmla="*/ 0 w 885825"/>
              <a:gd name="connsiteY2" fmla="*/ 9525 h 1314450"/>
              <a:gd name="connsiteX3" fmla="*/ 19050 w 885825"/>
              <a:gd name="connsiteY3" fmla="*/ 295275 h 1314450"/>
              <a:gd name="connsiteX4" fmla="*/ 28575 w 885825"/>
              <a:gd name="connsiteY4" fmla="*/ 666750 h 1314450"/>
              <a:gd name="connsiteX5" fmla="*/ 38100 w 885825"/>
              <a:gd name="connsiteY5" fmla="*/ 847725 h 1314450"/>
              <a:gd name="connsiteX6" fmla="*/ 180975 w 885825"/>
              <a:gd name="connsiteY6" fmla="*/ 1028700 h 1314450"/>
              <a:gd name="connsiteX7" fmla="*/ 314325 w 885825"/>
              <a:gd name="connsiteY7" fmla="*/ 1304925 h 1314450"/>
              <a:gd name="connsiteX8" fmla="*/ 885825 w 885825"/>
              <a:gd name="connsiteY8" fmla="*/ 1314450 h 1314450"/>
              <a:gd name="connsiteX9" fmla="*/ 828675 w 885825"/>
              <a:gd name="connsiteY9" fmla="*/ 933450 h 1314450"/>
              <a:gd name="connsiteX10" fmla="*/ 704850 w 885825"/>
              <a:gd name="connsiteY10" fmla="*/ 847725 h 1314450"/>
              <a:gd name="connsiteX11" fmla="*/ 704850 w 885825"/>
              <a:gd name="connsiteY11" fmla="*/ 552450 h 1314450"/>
              <a:gd name="connsiteX12" fmla="*/ 504825 w 885825"/>
              <a:gd name="connsiteY12" fmla="*/ 438150 h 1314450"/>
              <a:gd name="connsiteX13" fmla="*/ 457200 w 885825"/>
              <a:gd name="connsiteY13" fmla="*/ 409575 h 1314450"/>
              <a:gd name="connsiteX14" fmla="*/ 342900 w 885825"/>
              <a:gd name="connsiteY14" fmla="*/ 371475 h 1314450"/>
              <a:gd name="connsiteX15" fmla="*/ 247650 w 885825"/>
              <a:gd name="connsiteY15" fmla="*/ 285750 h 1314450"/>
              <a:gd name="connsiteX16" fmla="*/ 333375 w 885825"/>
              <a:gd name="connsiteY16" fmla="*/ 19050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5825" h="1314450">
                <a:moveTo>
                  <a:pt x="333375" y="190500"/>
                </a:moveTo>
                <a:lnTo>
                  <a:pt x="219075" y="0"/>
                </a:lnTo>
                <a:lnTo>
                  <a:pt x="0" y="9525"/>
                </a:lnTo>
                <a:lnTo>
                  <a:pt x="19050" y="295275"/>
                </a:lnTo>
                <a:lnTo>
                  <a:pt x="28575" y="666750"/>
                </a:lnTo>
                <a:lnTo>
                  <a:pt x="38100" y="847725"/>
                </a:lnTo>
                <a:lnTo>
                  <a:pt x="180975" y="1028700"/>
                </a:lnTo>
                <a:lnTo>
                  <a:pt x="314325" y="1304925"/>
                </a:lnTo>
                <a:lnTo>
                  <a:pt x="885825" y="1314450"/>
                </a:lnTo>
                <a:lnTo>
                  <a:pt x="828675" y="933450"/>
                </a:lnTo>
                <a:lnTo>
                  <a:pt x="704850" y="847725"/>
                </a:lnTo>
                <a:lnTo>
                  <a:pt x="704850" y="552450"/>
                </a:lnTo>
                <a:lnTo>
                  <a:pt x="504825" y="438150"/>
                </a:lnTo>
                <a:lnTo>
                  <a:pt x="457200" y="409575"/>
                </a:lnTo>
                <a:lnTo>
                  <a:pt x="342900" y="371475"/>
                </a:lnTo>
                <a:lnTo>
                  <a:pt x="247650" y="285750"/>
                </a:lnTo>
                <a:lnTo>
                  <a:pt x="333375" y="190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675086" y="4093029"/>
            <a:ext cx="159657" cy="638628"/>
          </a:xfrm>
          <a:custGeom>
            <a:avLst/>
            <a:gdLst>
              <a:gd name="connsiteX0" fmla="*/ 14514 w 159657"/>
              <a:gd name="connsiteY0" fmla="*/ 0 h 638628"/>
              <a:gd name="connsiteX1" fmla="*/ 14514 w 159657"/>
              <a:gd name="connsiteY1" fmla="*/ 116114 h 638628"/>
              <a:gd name="connsiteX2" fmla="*/ 101600 w 159657"/>
              <a:gd name="connsiteY2" fmla="*/ 348342 h 638628"/>
              <a:gd name="connsiteX3" fmla="*/ 145143 w 159657"/>
              <a:gd name="connsiteY3" fmla="*/ 522514 h 638628"/>
              <a:gd name="connsiteX4" fmla="*/ 159657 w 159657"/>
              <a:gd name="connsiteY4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57" h="638628">
                <a:moveTo>
                  <a:pt x="14514" y="0"/>
                </a:moveTo>
                <a:cubicBezTo>
                  <a:pt x="7257" y="29028"/>
                  <a:pt x="0" y="58057"/>
                  <a:pt x="14514" y="116114"/>
                </a:cubicBezTo>
                <a:cubicBezTo>
                  <a:pt x="29028" y="174171"/>
                  <a:pt x="79829" y="280609"/>
                  <a:pt x="101600" y="348342"/>
                </a:cubicBezTo>
                <a:cubicBezTo>
                  <a:pt x="123372" y="416075"/>
                  <a:pt x="135467" y="474133"/>
                  <a:pt x="145143" y="522514"/>
                </a:cubicBezTo>
                <a:cubicBezTo>
                  <a:pt x="154819" y="570895"/>
                  <a:pt x="157238" y="604761"/>
                  <a:pt x="159657" y="6386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10000" y="3581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247900" y="962025"/>
            <a:ext cx="304800" cy="628650"/>
          </a:xfrm>
          <a:custGeom>
            <a:avLst/>
            <a:gdLst>
              <a:gd name="connsiteX0" fmla="*/ 104775 w 304800"/>
              <a:gd name="connsiteY0" fmla="*/ 0 h 628650"/>
              <a:gd name="connsiteX1" fmla="*/ 200025 w 304800"/>
              <a:gd name="connsiteY1" fmla="*/ 133350 h 628650"/>
              <a:gd name="connsiteX2" fmla="*/ 304800 w 304800"/>
              <a:gd name="connsiteY2" fmla="*/ 190500 h 628650"/>
              <a:gd name="connsiteX3" fmla="*/ 276225 w 304800"/>
              <a:gd name="connsiteY3" fmla="*/ 285750 h 628650"/>
              <a:gd name="connsiteX4" fmla="*/ 228600 w 304800"/>
              <a:gd name="connsiteY4" fmla="*/ 323850 h 628650"/>
              <a:gd name="connsiteX5" fmla="*/ 238125 w 304800"/>
              <a:gd name="connsiteY5" fmla="*/ 381000 h 628650"/>
              <a:gd name="connsiteX6" fmla="*/ 238125 w 304800"/>
              <a:gd name="connsiteY6" fmla="*/ 381000 h 628650"/>
              <a:gd name="connsiteX7" fmla="*/ 123825 w 304800"/>
              <a:gd name="connsiteY7" fmla="*/ 466725 h 628650"/>
              <a:gd name="connsiteX8" fmla="*/ 123825 w 304800"/>
              <a:gd name="connsiteY8" fmla="*/ 542925 h 628650"/>
              <a:gd name="connsiteX9" fmla="*/ 76200 w 304800"/>
              <a:gd name="connsiteY9" fmla="*/ 600075 h 628650"/>
              <a:gd name="connsiteX10" fmla="*/ 19050 w 304800"/>
              <a:gd name="connsiteY10" fmla="*/ 628650 h 628650"/>
              <a:gd name="connsiteX11" fmla="*/ 0 w 304800"/>
              <a:gd name="connsiteY11" fmla="*/ 514350 h 628650"/>
              <a:gd name="connsiteX12" fmla="*/ 57150 w 304800"/>
              <a:gd name="connsiteY12" fmla="*/ 428625 h 628650"/>
              <a:gd name="connsiteX13" fmla="*/ 47625 w 304800"/>
              <a:gd name="connsiteY13" fmla="*/ 314325 h 628650"/>
              <a:gd name="connsiteX14" fmla="*/ 66675 w 304800"/>
              <a:gd name="connsiteY14" fmla="*/ 95250 h 628650"/>
              <a:gd name="connsiteX15" fmla="*/ 104775 w 304800"/>
              <a:gd name="connsiteY15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800" h="628650">
                <a:moveTo>
                  <a:pt x="104775" y="0"/>
                </a:moveTo>
                <a:lnTo>
                  <a:pt x="200025" y="133350"/>
                </a:lnTo>
                <a:lnTo>
                  <a:pt x="304800" y="190500"/>
                </a:lnTo>
                <a:lnTo>
                  <a:pt x="276225" y="285750"/>
                </a:lnTo>
                <a:lnTo>
                  <a:pt x="228600" y="323850"/>
                </a:lnTo>
                <a:lnTo>
                  <a:pt x="238125" y="381000"/>
                </a:lnTo>
                <a:lnTo>
                  <a:pt x="238125" y="381000"/>
                </a:lnTo>
                <a:lnTo>
                  <a:pt x="123825" y="466725"/>
                </a:lnTo>
                <a:lnTo>
                  <a:pt x="123825" y="542925"/>
                </a:lnTo>
                <a:lnTo>
                  <a:pt x="76200" y="600075"/>
                </a:lnTo>
                <a:lnTo>
                  <a:pt x="19050" y="628650"/>
                </a:lnTo>
                <a:lnTo>
                  <a:pt x="0" y="514350"/>
                </a:lnTo>
                <a:lnTo>
                  <a:pt x="57150" y="428625"/>
                </a:lnTo>
                <a:lnTo>
                  <a:pt x="47625" y="314325"/>
                </a:lnTo>
                <a:lnTo>
                  <a:pt x="66675" y="95250"/>
                </a:lnTo>
                <a:lnTo>
                  <a:pt x="104775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362200" y="733425"/>
            <a:ext cx="266700" cy="381000"/>
          </a:xfrm>
          <a:custGeom>
            <a:avLst/>
            <a:gdLst>
              <a:gd name="connsiteX0" fmla="*/ 47625 w 266700"/>
              <a:gd name="connsiteY0" fmla="*/ 0 h 381000"/>
              <a:gd name="connsiteX1" fmla="*/ 19050 w 266700"/>
              <a:gd name="connsiteY1" fmla="*/ 133350 h 381000"/>
              <a:gd name="connsiteX2" fmla="*/ 0 w 266700"/>
              <a:gd name="connsiteY2" fmla="*/ 200025 h 381000"/>
              <a:gd name="connsiteX3" fmla="*/ 104775 w 266700"/>
              <a:gd name="connsiteY3" fmla="*/ 361950 h 381000"/>
              <a:gd name="connsiteX4" fmla="*/ 190500 w 266700"/>
              <a:gd name="connsiteY4" fmla="*/ 381000 h 381000"/>
              <a:gd name="connsiteX5" fmla="*/ 219075 w 266700"/>
              <a:gd name="connsiteY5" fmla="*/ 323850 h 381000"/>
              <a:gd name="connsiteX6" fmla="*/ 219075 w 266700"/>
              <a:gd name="connsiteY6" fmla="*/ 266700 h 381000"/>
              <a:gd name="connsiteX7" fmla="*/ 266700 w 266700"/>
              <a:gd name="connsiteY7" fmla="*/ 200025 h 381000"/>
              <a:gd name="connsiteX8" fmla="*/ 247650 w 266700"/>
              <a:gd name="connsiteY8" fmla="*/ 123825 h 381000"/>
              <a:gd name="connsiteX9" fmla="*/ 161925 w 266700"/>
              <a:gd name="connsiteY9" fmla="*/ 142875 h 381000"/>
              <a:gd name="connsiteX10" fmla="*/ 47625 w 266700"/>
              <a:gd name="connsiteY10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00" h="381000">
                <a:moveTo>
                  <a:pt x="47625" y="0"/>
                </a:moveTo>
                <a:lnTo>
                  <a:pt x="19050" y="133350"/>
                </a:lnTo>
                <a:lnTo>
                  <a:pt x="0" y="200025"/>
                </a:lnTo>
                <a:lnTo>
                  <a:pt x="104775" y="361950"/>
                </a:lnTo>
                <a:lnTo>
                  <a:pt x="190500" y="381000"/>
                </a:lnTo>
                <a:lnTo>
                  <a:pt x="219075" y="323850"/>
                </a:lnTo>
                <a:lnTo>
                  <a:pt x="219075" y="266700"/>
                </a:lnTo>
                <a:lnTo>
                  <a:pt x="266700" y="200025"/>
                </a:lnTo>
                <a:lnTo>
                  <a:pt x="247650" y="123825"/>
                </a:lnTo>
                <a:lnTo>
                  <a:pt x="161925" y="14287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071688" y="1590675"/>
            <a:ext cx="3595687" cy="2457450"/>
          </a:xfrm>
          <a:custGeom>
            <a:avLst/>
            <a:gdLst>
              <a:gd name="connsiteX0" fmla="*/ 195262 w 3595687"/>
              <a:gd name="connsiteY0" fmla="*/ 0 h 2457450"/>
              <a:gd name="connsiteX1" fmla="*/ 90487 w 3595687"/>
              <a:gd name="connsiteY1" fmla="*/ 76200 h 2457450"/>
              <a:gd name="connsiteX2" fmla="*/ 33337 w 3595687"/>
              <a:gd name="connsiteY2" fmla="*/ 180975 h 2457450"/>
              <a:gd name="connsiteX3" fmla="*/ 14287 w 3595687"/>
              <a:gd name="connsiteY3" fmla="*/ 361950 h 2457450"/>
              <a:gd name="connsiteX4" fmla="*/ 14287 w 3595687"/>
              <a:gd name="connsiteY4" fmla="*/ 495300 h 2457450"/>
              <a:gd name="connsiteX5" fmla="*/ 100012 w 3595687"/>
              <a:gd name="connsiteY5" fmla="*/ 600075 h 2457450"/>
              <a:gd name="connsiteX6" fmla="*/ 80962 w 3595687"/>
              <a:gd name="connsiteY6" fmla="*/ 762000 h 2457450"/>
              <a:gd name="connsiteX7" fmla="*/ 61912 w 3595687"/>
              <a:gd name="connsiteY7" fmla="*/ 857250 h 2457450"/>
              <a:gd name="connsiteX8" fmla="*/ 23812 w 3595687"/>
              <a:gd name="connsiteY8" fmla="*/ 981075 h 2457450"/>
              <a:gd name="connsiteX9" fmla="*/ 100012 w 3595687"/>
              <a:gd name="connsiteY9" fmla="*/ 1095375 h 2457450"/>
              <a:gd name="connsiteX10" fmla="*/ 157162 w 3595687"/>
              <a:gd name="connsiteY10" fmla="*/ 1257300 h 2457450"/>
              <a:gd name="connsiteX11" fmla="*/ 157162 w 3595687"/>
              <a:gd name="connsiteY11" fmla="*/ 1362075 h 2457450"/>
              <a:gd name="connsiteX12" fmla="*/ 90487 w 3595687"/>
              <a:gd name="connsiteY12" fmla="*/ 1495425 h 2457450"/>
              <a:gd name="connsiteX13" fmla="*/ 80962 w 3595687"/>
              <a:gd name="connsiteY13" fmla="*/ 1571625 h 2457450"/>
              <a:gd name="connsiteX14" fmla="*/ 90487 w 3595687"/>
              <a:gd name="connsiteY14" fmla="*/ 1628775 h 2457450"/>
              <a:gd name="connsiteX15" fmla="*/ 61912 w 3595687"/>
              <a:gd name="connsiteY15" fmla="*/ 1714500 h 2457450"/>
              <a:gd name="connsiteX16" fmla="*/ 242887 w 3595687"/>
              <a:gd name="connsiteY16" fmla="*/ 1838325 h 2457450"/>
              <a:gd name="connsiteX17" fmla="*/ 357187 w 3595687"/>
              <a:gd name="connsiteY17" fmla="*/ 1905000 h 2457450"/>
              <a:gd name="connsiteX18" fmla="*/ 385762 w 3595687"/>
              <a:gd name="connsiteY18" fmla="*/ 1981200 h 2457450"/>
              <a:gd name="connsiteX19" fmla="*/ 395287 w 3595687"/>
              <a:gd name="connsiteY19" fmla="*/ 2057400 h 2457450"/>
              <a:gd name="connsiteX20" fmla="*/ 500062 w 3595687"/>
              <a:gd name="connsiteY20" fmla="*/ 2085975 h 2457450"/>
              <a:gd name="connsiteX21" fmla="*/ 576262 w 3595687"/>
              <a:gd name="connsiteY21" fmla="*/ 2000250 h 2457450"/>
              <a:gd name="connsiteX22" fmla="*/ 652462 w 3595687"/>
              <a:gd name="connsiteY22" fmla="*/ 1971675 h 2457450"/>
              <a:gd name="connsiteX23" fmla="*/ 700087 w 3595687"/>
              <a:gd name="connsiteY23" fmla="*/ 1990725 h 2457450"/>
              <a:gd name="connsiteX24" fmla="*/ 795337 w 3595687"/>
              <a:gd name="connsiteY24" fmla="*/ 1981200 h 2457450"/>
              <a:gd name="connsiteX25" fmla="*/ 947737 w 3595687"/>
              <a:gd name="connsiteY25" fmla="*/ 1981200 h 2457450"/>
              <a:gd name="connsiteX26" fmla="*/ 1033462 w 3595687"/>
              <a:gd name="connsiteY26" fmla="*/ 2000250 h 2457450"/>
              <a:gd name="connsiteX27" fmla="*/ 1109662 w 3595687"/>
              <a:gd name="connsiteY27" fmla="*/ 2066925 h 2457450"/>
              <a:gd name="connsiteX28" fmla="*/ 1147762 w 3595687"/>
              <a:gd name="connsiteY28" fmla="*/ 2114550 h 2457450"/>
              <a:gd name="connsiteX29" fmla="*/ 1271587 w 3595687"/>
              <a:gd name="connsiteY29" fmla="*/ 2124075 h 2457450"/>
              <a:gd name="connsiteX30" fmla="*/ 1395412 w 3595687"/>
              <a:gd name="connsiteY30" fmla="*/ 2143125 h 2457450"/>
              <a:gd name="connsiteX31" fmla="*/ 1481137 w 3595687"/>
              <a:gd name="connsiteY31" fmla="*/ 2181225 h 2457450"/>
              <a:gd name="connsiteX32" fmla="*/ 1557337 w 3595687"/>
              <a:gd name="connsiteY32" fmla="*/ 2105025 h 2457450"/>
              <a:gd name="connsiteX33" fmla="*/ 1671637 w 3595687"/>
              <a:gd name="connsiteY33" fmla="*/ 2038350 h 2457450"/>
              <a:gd name="connsiteX34" fmla="*/ 1804987 w 3595687"/>
              <a:gd name="connsiteY34" fmla="*/ 2085975 h 2457450"/>
              <a:gd name="connsiteX35" fmla="*/ 1900237 w 3595687"/>
              <a:gd name="connsiteY35" fmla="*/ 2076450 h 2457450"/>
              <a:gd name="connsiteX36" fmla="*/ 1928812 w 3595687"/>
              <a:gd name="connsiteY36" fmla="*/ 2095500 h 2457450"/>
              <a:gd name="connsiteX37" fmla="*/ 2062162 w 3595687"/>
              <a:gd name="connsiteY37" fmla="*/ 2124075 h 2457450"/>
              <a:gd name="connsiteX38" fmla="*/ 2157412 w 3595687"/>
              <a:gd name="connsiteY38" fmla="*/ 2124075 h 2457450"/>
              <a:gd name="connsiteX39" fmla="*/ 2243137 w 3595687"/>
              <a:gd name="connsiteY39" fmla="*/ 2095500 h 2457450"/>
              <a:gd name="connsiteX40" fmla="*/ 2386012 w 3595687"/>
              <a:gd name="connsiteY40" fmla="*/ 2133600 h 2457450"/>
              <a:gd name="connsiteX41" fmla="*/ 2509837 w 3595687"/>
              <a:gd name="connsiteY41" fmla="*/ 2152650 h 2457450"/>
              <a:gd name="connsiteX42" fmla="*/ 2652712 w 3595687"/>
              <a:gd name="connsiteY42" fmla="*/ 2152650 h 2457450"/>
              <a:gd name="connsiteX43" fmla="*/ 2776537 w 3595687"/>
              <a:gd name="connsiteY43" fmla="*/ 2162175 h 2457450"/>
              <a:gd name="connsiteX44" fmla="*/ 2919412 w 3595687"/>
              <a:gd name="connsiteY44" fmla="*/ 2228850 h 2457450"/>
              <a:gd name="connsiteX45" fmla="*/ 3024187 w 3595687"/>
              <a:gd name="connsiteY45" fmla="*/ 2266950 h 2457450"/>
              <a:gd name="connsiteX46" fmla="*/ 3148012 w 3595687"/>
              <a:gd name="connsiteY46" fmla="*/ 2266950 h 2457450"/>
              <a:gd name="connsiteX47" fmla="*/ 3262312 w 3595687"/>
              <a:gd name="connsiteY47" fmla="*/ 2295525 h 2457450"/>
              <a:gd name="connsiteX48" fmla="*/ 3414712 w 3595687"/>
              <a:gd name="connsiteY48" fmla="*/ 2352675 h 2457450"/>
              <a:gd name="connsiteX49" fmla="*/ 3538537 w 3595687"/>
              <a:gd name="connsiteY49" fmla="*/ 2400300 h 2457450"/>
              <a:gd name="connsiteX50" fmla="*/ 3595687 w 3595687"/>
              <a:gd name="connsiteY50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595687" h="2457450">
                <a:moveTo>
                  <a:pt x="195262" y="0"/>
                </a:moveTo>
                <a:cubicBezTo>
                  <a:pt x="156368" y="23019"/>
                  <a:pt x="117475" y="46038"/>
                  <a:pt x="90487" y="76200"/>
                </a:cubicBezTo>
                <a:cubicBezTo>
                  <a:pt x="63500" y="106363"/>
                  <a:pt x="46037" y="133350"/>
                  <a:pt x="33337" y="180975"/>
                </a:cubicBezTo>
                <a:cubicBezTo>
                  <a:pt x="20637" y="228600"/>
                  <a:pt x="17462" y="309563"/>
                  <a:pt x="14287" y="361950"/>
                </a:cubicBezTo>
                <a:cubicBezTo>
                  <a:pt x="11112" y="414337"/>
                  <a:pt x="0" y="455613"/>
                  <a:pt x="14287" y="495300"/>
                </a:cubicBezTo>
                <a:cubicBezTo>
                  <a:pt x="28574" y="534987"/>
                  <a:pt x="88899" y="555625"/>
                  <a:pt x="100012" y="600075"/>
                </a:cubicBezTo>
                <a:cubicBezTo>
                  <a:pt x="111125" y="644525"/>
                  <a:pt x="87312" y="719138"/>
                  <a:pt x="80962" y="762000"/>
                </a:cubicBezTo>
                <a:cubicBezTo>
                  <a:pt x="74612" y="804862"/>
                  <a:pt x="71437" y="820738"/>
                  <a:pt x="61912" y="857250"/>
                </a:cubicBezTo>
                <a:cubicBezTo>
                  <a:pt x="52387" y="893762"/>
                  <a:pt x="17462" y="941388"/>
                  <a:pt x="23812" y="981075"/>
                </a:cubicBezTo>
                <a:cubicBezTo>
                  <a:pt x="30162" y="1020762"/>
                  <a:pt x="77787" y="1049338"/>
                  <a:pt x="100012" y="1095375"/>
                </a:cubicBezTo>
                <a:cubicBezTo>
                  <a:pt x="122237" y="1141412"/>
                  <a:pt x="147637" y="1212850"/>
                  <a:pt x="157162" y="1257300"/>
                </a:cubicBezTo>
                <a:cubicBezTo>
                  <a:pt x="166687" y="1301750"/>
                  <a:pt x="168275" y="1322388"/>
                  <a:pt x="157162" y="1362075"/>
                </a:cubicBezTo>
                <a:cubicBezTo>
                  <a:pt x="146050" y="1401763"/>
                  <a:pt x="103187" y="1460500"/>
                  <a:pt x="90487" y="1495425"/>
                </a:cubicBezTo>
                <a:cubicBezTo>
                  <a:pt x="77787" y="1530350"/>
                  <a:pt x="80962" y="1549400"/>
                  <a:pt x="80962" y="1571625"/>
                </a:cubicBezTo>
                <a:cubicBezTo>
                  <a:pt x="80962" y="1593850"/>
                  <a:pt x="93662" y="1604963"/>
                  <a:pt x="90487" y="1628775"/>
                </a:cubicBezTo>
                <a:cubicBezTo>
                  <a:pt x="87312" y="1652588"/>
                  <a:pt x="36512" y="1679575"/>
                  <a:pt x="61912" y="1714500"/>
                </a:cubicBezTo>
                <a:cubicBezTo>
                  <a:pt x="87312" y="1749425"/>
                  <a:pt x="193675" y="1806575"/>
                  <a:pt x="242887" y="1838325"/>
                </a:cubicBezTo>
                <a:cubicBezTo>
                  <a:pt x="292100" y="1870075"/>
                  <a:pt x="333375" y="1881188"/>
                  <a:pt x="357187" y="1905000"/>
                </a:cubicBezTo>
                <a:cubicBezTo>
                  <a:pt x="380999" y="1928812"/>
                  <a:pt x="379412" y="1955800"/>
                  <a:pt x="385762" y="1981200"/>
                </a:cubicBezTo>
                <a:cubicBezTo>
                  <a:pt x="392112" y="2006600"/>
                  <a:pt x="376237" y="2039938"/>
                  <a:pt x="395287" y="2057400"/>
                </a:cubicBezTo>
                <a:cubicBezTo>
                  <a:pt x="414337" y="2074862"/>
                  <a:pt x="469900" y="2095500"/>
                  <a:pt x="500062" y="2085975"/>
                </a:cubicBezTo>
                <a:cubicBezTo>
                  <a:pt x="530224" y="2076450"/>
                  <a:pt x="550862" y="2019300"/>
                  <a:pt x="576262" y="2000250"/>
                </a:cubicBezTo>
                <a:cubicBezTo>
                  <a:pt x="601662" y="1981200"/>
                  <a:pt x="631825" y="1973262"/>
                  <a:pt x="652462" y="1971675"/>
                </a:cubicBezTo>
                <a:cubicBezTo>
                  <a:pt x="673099" y="1970088"/>
                  <a:pt x="676274" y="1989137"/>
                  <a:pt x="700087" y="1990725"/>
                </a:cubicBezTo>
                <a:cubicBezTo>
                  <a:pt x="723900" y="1992313"/>
                  <a:pt x="754062" y="1982787"/>
                  <a:pt x="795337" y="1981200"/>
                </a:cubicBezTo>
                <a:cubicBezTo>
                  <a:pt x="836612" y="1979613"/>
                  <a:pt x="908050" y="1978025"/>
                  <a:pt x="947737" y="1981200"/>
                </a:cubicBezTo>
                <a:cubicBezTo>
                  <a:pt x="987424" y="1984375"/>
                  <a:pt x="1006475" y="1985963"/>
                  <a:pt x="1033462" y="2000250"/>
                </a:cubicBezTo>
                <a:cubicBezTo>
                  <a:pt x="1060450" y="2014538"/>
                  <a:pt x="1090612" y="2047875"/>
                  <a:pt x="1109662" y="2066925"/>
                </a:cubicBezTo>
                <a:cubicBezTo>
                  <a:pt x="1128712" y="2085975"/>
                  <a:pt x="1120775" y="2105025"/>
                  <a:pt x="1147762" y="2114550"/>
                </a:cubicBezTo>
                <a:cubicBezTo>
                  <a:pt x="1174749" y="2124075"/>
                  <a:pt x="1230312" y="2119313"/>
                  <a:pt x="1271587" y="2124075"/>
                </a:cubicBezTo>
                <a:cubicBezTo>
                  <a:pt x="1312862" y="2128837"/>
                  <a:pt x="1360487" y="2133600"/>
                  <a:pt x="1395412" y="2143125"/>
                </a:cubicBezTo>
                <a:cubicBezTo>
                  <a:pt x="1430337" y="2152650"/>
                  <a:pt x="1454150" y="2187575"/>
                  <a:pt x="1481137" y="2181225"/>
                </a:cubicBezTo>
                <a:cubicBezTo>
                  <a:pt x="1508124" y="2174875"/>
                  <a:pt x="1525587" y="2128837"/>
                  <a:pt x="1557337" y="2105025"/>
                </a:cubicBezTo>
                <a:cubicBezTo>
                  <a:pt x="1589087" y="2081213"/>
                  <a:pt x="1630362" y="2041525"/>
                  <a:pt x="1671637" y="2038350"/>
                </a:cubicBezTo>
                <a:cubicBezTo>
                  <a:pt x="1712912" y="2035175"/>
                  <a:pt x="1766887" y="2079625"/>
                  <a:pt x="1804987" y="2085975"/>
                </a:cubicBezTo>
                <a:cubicBezTo>
                  <a:pt x="1843087" y="2092325"/>
                  <a:pt x="1879600" y="2074863"/>
                  <a:pt x="1900237" y="2076450"/>
                </a:cubicBezTo>
                <a:cubicBezTo>
                  <a:pt x="1920874" y="2078037"/>
                  <a:pt x="1901825" y="2087563"/>
                  <a:pt x="1928812" y="2095500"/>
                </a:cubicBezTo>
                <a:cubicBezTo>
                  <a:pt x="1955799" y="2103437"/>
                  <a:pt x="2024062" y="2119313"/>
                  <a:pt x="2062162" y="2124075"/>
                </a:cubicBezTo>
                <a:cubicBezTo>
                  <a:pt x="2100262" y="2128838"/>
                  <a:pt x="2127250" y="2128838"/>
                  <a:pt x="2157412" y="2124075"/>
                </a:cubicBezTo>
                <a:cubicBezTo>
                  <a:pt x="2187575" y="2119313"/>
                  <a:pt x="2205037" y="2093912"/>
                  <a:pt x="2243137" y="2095500"/>
                </a:cubicBezTo>
                <a:cubicBezTo>
                  <a:pt x="2281237" y="2097088"/>
                  <a:pt x="2341562" y="2124075"/>
                  <a:pt x="2386012" y="2133600"/>
                </a:cubicBezTo>
                <a:cubicBezTo>
                  <a:pt x="2430462" y="2143125"/>
                  <a:pt x="2465387" y="2149475"/>
                  <a:pt x="2509837" y="2152650"/>
                </a:cubicBezTo>
                <a:cubicBezTo>
                  <a:pt x="2554287" y="2155825"/>
                  <a:pt x="2608262" y="2151063"/>
                  <a:pt x="2652712" y="2152650"/>
                </a:cubicBezTo>
                <a:cubicBezTo>
                  <a:pt x="2697162" y="2154238"/>
                  <a:pt x="2732087" y="2149475"/>
                  <a:pt x="2776537" y="2162175"/>
                </a:cubicBezTo>
                <a:cubicBezTo>
                  <a:pt x="2820987" y="2174875"/>
                  <a:pt x="2878137" y="2211388"/>
                  <a:pt x="2919412" y="2228850"/>
                </a:cubicBezTo>
                <a:cubicBezTo>
                  <a:pt x="2960687" y="2246313"/>
                  <a:pt x="2986087" y="2260600"/>
                  <a:pt x="3024187" y="2266950"/>
                </a:cubicBezTo>
                <a:cubicBezTo>
                  <a:pt x="3062287" y="2273300"/>
                  <a:pt x="3108325" y="2262188"/>
                  <a:pt x="3148012" y="2266950"/>
                </a:cubicBezTo>
                <a:cubicBezTo>
                  <a:pt x="3187700" y="2271713"/>
                  <a:pt x="3217862" y="2281238"/>
                  <a:pt x="3262312" y="2295525"/>
                </a:cubicBezTo>
                <a:cubicBezTo>
                  <a:pt x="3306762" y="2309812"/>
                  <a:pt x="3414712" y="2352675"/>
                  <a:pt x="3414712" y="2352675"/>
                </a:cubicBezTo>
                <a:cubicBezTo>
                  <a:pt x="3460749" y="2370137"/>
                  <a:pt x="3508375" y="2382838"/>
                  <a:pt x="3538537" y="2400300"/>
                </a:cubicBezTo>
                <a:cubicBezTo>
                  <a:pt x="3568699" y="2417762"/>
                  <a:pt x="3582193" y="2437606"/>
                  <a:pt x="3595687" y="245745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47876" y="3428999"/>
            <a:ext cx="238125" cy="676275"/>
          </a:xfrm>
          <a:custGeom>
            <a:avLst/>
            <a:gdLst>
              <a:gd name="connsiteX0" fmla="*/ 1114425 w 1114425"/>
              <a:gd name="connsiteY0" fmla="*/ 0 h 1104900"/>
              <a:gd name="connsiteX1" fmla="*/ 1000125 w 1114425"/>
              <a:gd name="connsiteY1" fmla="*/ 142875 h 1104900"/>
              <a:gd name="connsiteX2" fmla="*/ 952500 w 1114425"/>
              <a:gd name="connsiteY2" fmla="*/ 276225 h 1104900"/>
              <a:gd name="connsiteX3" fmla="*/ 904875 w 1114425"/>
              <a:gd name="connsiteY3" fmla="*/ 409575 h 1104900"/>
              <a:gd name="connsiteX4" fmla="*/ 904875 w 1114425"/>
              <a:gd name="connsiteY4" fmla="*/ 552450 h 1104900"/>
              <a:gd name="connsiteX5" fmla="*/ 876300 w 1114425"/>
              <a:gd name="connsiteY5" fmla="*/ 676275 h 1104900"/>
              <a:gd name="connsiteX6" fmla="*/ 714375 w 1114425"/>
              <a:gd name="connsiteY6" fmla="*/ 800100 h 1104900"/>
              <a:gd name="connsiteX7" fmla="*/ 409575 w 1114425"/>
              <a:gd name="connsiteY7" fmla="*/ 933450 h 1104900"/>
              <a:gd name="connsiteX8" fmla="*/ 190500 w 1114425"/>
              <a:gd name="connsiteY8" fmla="*/ 990600 h 1104900"/>
              <a:gd name="connsiteX9" fmla="*/ 0 w 1114425"/>
              <a:gd name="connsiteY9" fmla="*/ 1104900 h 1104900"/>
              <a:gd name="connsiteX0" fmla="*/ 923925 w 923925"/>
              <a:gd name="connsiteY0" fmla="*/ 0 h 990600"/>
              <a:gd name="connsiteX1" fmla="*/ 809625 w 923925"/>
              <a:gd name="connsiteY1" fmla="*/ 142875 h 990600"/>
              <a:gd name="connsiteX2" fmla="*/ 762000 w 923925"/>
              <a:gd name="connsiteY2" fmla="*/ 276225 h 990600"/>
              <a:gd name="connsiteX3" fmla="*/ 714375 w 923925"/>
              <a:gd name="connsiteY3" fmla="*/ 409575 h 990600"/>
              <a:gd name="connsiteX4" fmla="*/ 714375 w 923925"/>
              <a:gd name="connsiteY4" fmla="*/ 552450 h 990600"/>
              <a:gd name="connsiteX5" fmla="*/ 685800 w 923925"/>
              <a:gd name="connsiteY5" fmla="*/ 676275 h 990600"/>
              <a:gd name="connsiteX6" fmla="*/ 523875 w 923925"/>
              <a:gd name="connsiteY6" fmla="*/ 800100 h 990600"/>
              <a:gd name="connsiteX7" fmla="*/ 219075 w 923925"/>
              <a:gd name="connsiteY7" fmla="*/ 933450 h 990600"/>
              <a:gd name="connsiteX8" fmla="*/ 0 w 923925"/>
              <a:gd name="connsiteY8" fmla="*/ 990600 h 990600"/>
              <a:gd name="connsiteX0" fmla="*/ 704850 w 704850"/>
              <a:gd name="connsiteY0" fmla="*/ 0 h 933450"/>
              <a:gd name="connsiteX1" fmla="*/ 590550 w 704850"/>
              <a:gd name="connsiteY1" fmla="*/ 142875 h 933450"/>
              <a:gd name="connsiteX2" fmla="*/ 542925 w 704850"/>
              <a:gd name="connsiteY2" fmla="*/ 276225 h 933450"/>
              <a:gd name="connsiteX3" fmla="*/ 495300 w 704850"/>
              <a:gd name="connsiteY3" fmla="*/ 409575 h 933450"/>
              <a:gd name="connsiteX4" fmla="*/ 495300 w 704850"/>
              <a:gd name="connsiteY4" fmla="*/ 552450 h 933450"/>
              <a:gd name="connsiteX5" fmla="*/ 466725 w 704850"/>
              <a:gd name="connsiteY5" fmla="*/ 676275 h 933450"/>
              <a:gd name="connsiteX6" fmla="*/ 304800 w 704850"/>
              <a:gd name="connsiteY6" fmla="*/ 800100 h 933450"/>
              <a:gd name="connsiteX7" fmla="*/ 0 w 704850"/>
              <a:gd name="connsiteY7" fmla="*/ 933450 h 933450"/>
              <a:gd name="connsiteX0" fmla="*/ 400050 w 400050"/>
              <a:gd name="connsiteY0" fmla="*/ 0 h 800100"/>
              <a:gd name="connsiteX1" fmla="*/ 285750 w 400050"/>
              <a:gd name="connsiteY1" fmla="*/ 142875 h 800100"/>
              <a:gd name="connsiteX2" fmla="*/ 238125 w 400050"/>
              <a:gd name="connsiteY2" fmla="*/ 276225 h 800100"/>
              <a:gd name="connsiteX3" fmla="*/ 190500 w 400050"/>
              <a:gd name="connsiteY3" fmla="*/ 409575 h 800100"/>
              <a:gd name="connsiteX4" fmla="*/ 190500 w 400050"/>
              <a:gd name="connsiteY4" fmla="*/ 552450 h 800100"/>
              <a:gd name="connsiteX5" fmla="*/ 161925 w 400050"/>
              <a:gd name="connsiteY5" fmla="*/ 676275 h 800100"/>
              <a:gd name="connsiteX6" fmla="*/ 0 w 400050"/>
              <a:gd name="connsiteY6" fmla="*/ 800100 h 800100"/>
              <a:gd name="connsiteX0" fmla="*/ 238125 w 238125"/>
              <a:gd name="connsiteY0" fmla="*/ 0 h 676275"/>
              <a:gd name="connsiteX1" fmla="*/ 123825 w 238125"/>
              <a:gd name="connsiteY1" fmla="*/ 142875 h 676275"/>
              <a:gd name="connsiteX2" fmla="*/ 76200 w 238125"/>
              <a:gd name="connsiteY2" fmla="*/ 276225 h 676275"/>
              <a:gd name="connsiteX3" fmla="*/ 28575 w 238125"/>
              <a:gd name="connsiteY3" fmla="*/ 409575 h 676275"/>
              <a:gd name="connsiteX4" fmla="*/ 28575 w 238125"/>
              <a:gd name="connsiteY4" fmla="*/ 552450 h 676275"/>
              <a:gd name="connsiteX5" fmla="*/ 0 w 238125"/>
              <a:gd name="connsiteY5" fmla="*/ 67627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25" h="676275">
                <a:moveTo>
                  <a:pt x="238125" y="0"/>
                </a:moveTo>
                <a:cubicBezTo>
                  <a:pt x="194469" y="48418"/>
                  <a:pt x="150813" y="96837"/>
                  <a:pt x="123825" y="142875"/>
                </a:cubicBezTo>
                <a:cubicBezTo>
                  <a:pt x="96837" y="188913"/>
                  <a:pt x="76200" y="276225"/>
                  <a:pt x="76200" y="276225"/>
                </a:cubicBezTo>
                <a:cubicBezTo>
                  <a:pt x="60325" y="320675"/>
                  <a:pt x="36512" y="363538"/>
                  <a:pt x="28575" y="409575"/>
                </a:cubicBezTo>
                <a:cubicBezTo>
                  <a:pt x="20638" y="455612"/>
                  <a:pt x="33338" y="508000"/>
                  <a:pt x="28575" y="552450"/>
                </a:cubicBezTo>
                <a:cubicBezTo>
                  <a:pt x="23813" y="596900"/>
                  <a:pt x="31750" y="635000"/>
                  <a:pt x="0" y="6762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333747" y="2867025"/>
            <a:ext cx="904875" cy="847725"/>
          </a:xfrm>
          <a:custGeom>
            <a:avLst/>
            <a:gdLst>
              <a:gd name="connsiteX0" fmla="*/ 1962150 w 1962150"/>
              <a:gd name="connsiteY0" fmla="*/ 101600 h 911225"/>
              <a:gd name="connsiteX1" fmla="*/ 1762125 w 1962150"/>
              <a:gd name="connsiteY1" fmla="*/ 63500 h 911225"/>
              <a:gd name="connsiteX2" fmla="*/ 1657350 w 1962150"/>
              <a:gd name="connsiteY2" fmla="*/ 92075 h 911225"/>
              <a:gd name="connsiteX3" fmla="*/ 1571625 w 1962150"/>
              <a:gd name="connsiteY3" fmla="*/ 82550 h 911225"/>
              <a:gd name="connsiteX4" fmla="*/ 1485900 w 1962150"/>
              <a:gd name="connsiteY4" fmla="*/ 34925 h 911225"/>
              <a:gd name="connsiteX5" fmla="*/ 1390650 w 1962150"/>
              <a:gd name="connsiteY5" fmla="*/ 73025 h 911225"/>
              <a:gd name="connsiteX6" fmla="*/ 1238250 w 1962150"/>
              <a:gd name="connsiteY6" fmla="*/ 73025 h 911225"/>
              <a:gd name="connsiteX7" fmla="*/ 1085850 w 1962150"/>
              <a:gd name="connsiteY7" fmla="*/ 25400 h 911225"/>
              <a:gd name="connsiteX8" fmla="*/ 1019175 w 1962150"/>
              <a:gd name="connsiteY8" fmla="*/ 6350 h 911225"/>
              <a:gd name="connsiteX9" fmla="*/ 904875 w 1962150"/>
              <a:gd name="connsiteY9" fmla="*/ 63500 h 911225"/>
              <a:gd name="connsiteX10" fmla="*/ 914400 w 1962150"/>
              <a:gd name="connsiteY10" fmla="*/ 130175 h 911225"/>
              <a:gd name="connsiteX11" fmla="*/ 847725 w 1962150"/>
              <a:gd name="connsiteY11" fmla="*/ 168275 h 911225"/>
              <a:gd name="connsiteX12" fmla="*/ 781050 w 1962150"/>
              <a:gd name="connsiteY12" fmla="*/ 273050 h 911225"/>
              <a:gd name="connsiteX13" fmla="*/ 704850 w 1962150"/>
              <a:gd name="connsiteY13" fmla="*/ 377825 h 911225"/>
              <a:gd name="connsiteX14" fmla="*/ 628650 w 1962150"/>
              <a:gd name="connsiteY14" fmla="*/ 511175 h 911225"/>
              <a:gd name="connsiteX15" fmla="*/ 457200 w 1962150"/>
              <a:gd name="connsiteY15" fmla="*/ 596900 h 911225"/>
              <a:gd name="connsiteX16" fmla="*/ 247650 w 1962150"/>
              <a:gd name="connsiteY16" fmla="*/ 682625 h 911225"/>
              <a:gd name="connsiteX17" fmla="*/ 114300 w 1962150"/>
              <a:gd name="connsiteY17" fmla="*/ 787400 h 911225"/>
              <a:gd name="connsiteX18" fmla="*/ 28575 w 1962150"/>
              <a:gd name="connsiteY18" fmla="*/ 844550 h 911225"/>
              <a:gd name="connsiteX19" fmla="*/ 0 w 1962150"/>
              <a:gd name="connsiteY19" fmla="*/ 911225 h 911225"/>
              <a:gd name="connsiteX0" fmla="*/ 1762125 w 1762125"/>
              <a:gd name="connsiteY0" fmla="*/ 63500 h 911225"/>
              <a:gd name="connsiteX1" fmla="*/ 1657350 w 1762125"/>
              <a:gd name="connsiteY1" fmla="*/ 92075 h 911225"/>
              <a:gd name="connsiteX2" fmla="*/ 1571625 w 1762125"/>
              <a:gd name="connsiteY2" fmla="*/ 82550 h 911225"/>
              <a:gd name="connsiteX3" fmla="*/ 1485900 w 1762125"/>
              <a:gd name="connsiteY3" fmla="*/ 34925 h 911225"/>
              <a:gd name="connsiteX4" fmla="*/ 1390650 w 1762125"/>
              <a:gd name="connsiteY4" fmla="*/ 73025 h 911225"/>
              <a:gd name="connsiteX5" fmla="*/ 1238250 w 1762125"/>
              <a:gd name="connsiteY5" fmla="*/ 73025 h 911225"/>
              <a:gd name="connsiteX6" fmla="*/ 1085850 w 1762125"/>
              <a:gd name="connsiteY6" fmla="*/ 25400 h 911225"/>
              <a:gd name="connsiteX7" fmla="*/ 1019175 w 1762125"/>
              <a:gd name="connsiteY7" fmla="*/ 6350 h 911225"/>
              <a:gd name="connsiteX8" fmla="*/ 904875 w 1762125"/>
              <a:gd name="connsiteY8" fmla="*/ 63500 h 911225"/>
              <a:gd name="connsiteX9" fmla="*/ 914400 w 1762125"/>
              <a:gd name="connsiteY9" fmla="*/ 130175 h 911225"/>
              <a:gd name="connsiteX10" fmla="*/ 847725 w 1762125"/>
              <a:gd name="connsiteY10" fmla="*/ 168275 h 911225"/>
              <a:gd name="connsiteX11" fmla="*/ 781050 w 1762125"/>
              <a:gd name="connsiteY11" fmla="*/ 273050 h 911225"/>
              <a:gd name="connsiteX12" fmla="*/ 704850 w 1762125"/>
              <a:gd name="connsiteY12" fmla="*/ 377825 h 911225"/>
              <a:gd name="connsiteX13" fmla="*/ 628650 w 1762125"/>
              <a:gd name="connsiteY13" fmla="*/ 511175 h 911225"/>
              <a:gd name="connsiteX14" fmla="*/ 457200 w 1762125"/>
              <a:gd name="connsiteY14" fmla="*/ 596900 h 911225"/>
              <a:gd name="connsiteX15" fmla="*/ 247650 w 1762125"/>
              <a:gd name="connsiteY15" fmla="*/ 682625 h 911225"/>
              <a:gd name="connsiteX16" fmla="*/ 114300 w 1762125"/>
              <a:gd name="connsiteY16" fmla="*/ 787400 h 911225"/>
              <a:gd name="connsiteX17" fmla="*/ 28575 w 1762125"/>
              <a:gd name="connsiteY17" fmla="*/ 844550 h 911225"/>
              <a:gd name="connsiteX18" fmla="*/ 0 w 1762125"/>
              <a:gd name="connsiteY18" fmla="*/ 911225 h 911225"/>
              <a:gd name="connsiteX0" fmla="*/ 1657350 w 1657350"/>
              <a:gd name="connsiteY0" fmla="*/ 92075 h 911225"/>
              <a:gd name="connsiteX1" fmla="*/ 1571625 w 1657350"/>
              <a:gd name="connsiteY1" fmla="*/ 82550 h 911225"/>
              <a:gd name="connsiteX2" fmla="*/ 1485900 w 1657350"/>
              <a:gd name="connsiteY2" fmla="*/ 34925 h 911225"/>
              <a:gd name="connsiteX3" fmla="*/ 1390650 w 1657350"/>
              <a:gd name="connsiteY3" fmla="*/ 73025 h 911225"/>
              <a:gd name="connsiteX4" fmla="*/ 1238250 w 1657350"/>
              <a:gd name="connsiteY4" fmla="*/ 73025 h 911225"/>
              <a:gd name="connsiteX5" fmla="*/ 1085850 w 1657350"/>
              <a:gd name="connsiteY5" fmla="*/ 25400 h 911225"/>
              <a:gd name="connsiteX6" fmla="*/ 1019175 w 1657350"/>
              <a:gd name="connsiteY6" fmla="*/ 6350 h 911225"/>
              <a:gd name="connsiteX7" fmla="*/ 904875 w 1657350"/>
              <a:gd name="connsiteY7" fmla="*/ 63500 h 911225"/>
              <a:gd name="connsiteX8" fmla="*/ 914400 w 1657350"/>
              <a:gd name="connsiteY8" fmla="*/ 130175 h 911225"/>
              <a:gd name="connsiteX9" fmla="*/ 847725 w 1657350"/>
              <a:gd name="connsiteY9" fmla="*/ 168275 h 911225"/>
              <a:gd name="connsiteX10" fmla="*/ 781050 w 1657350"/>
              <a:gd name="connsiteY10" fmla="*/ 273050 h 911225"/>
              <a:gd name="connsiteX11" fmla="*/ 704850 w 1657350"/>
              <a:gd name="connsiteY11" fmla="*/ 377825 h 911225"/>
              <a:gd name="connsiteX12" fmla="*/ 628650 w 1657350"/>
              <a:gd name="connsiteY12" fmla="*/ 511175 h 911225"/>
              <a:gd name="connsiteX13" fmla="*/ 457200 w 1657350"/>
              <a:gd name="connsiteY13" fmla="*/ 596900 h 911225"/>
              <a:gd name="connsiteX14" fmla="*/ 247650 w 1657350"/>
              <a:gd name="connsiteY14" fmla="*/ 682625 h 911225"/>
              <a:gd name="connsiteX15" fmla="*/ 114300 w 1657350"/>
              <a:gd name="connsiteY15" fmla="*/ 787400 h 911225"/>
              <a:gd name="connsiteX16" fmla="*/ 28575 w 1657350"/>
              <a:gd name="connsiteY16" fmla="*/ 844550 h 911225"/>
              <a:gd name="connsiteX17" fmla="*/ 0 w 1657350"/>
              <a:gd name="connsiteY17" fmla="*/ 911225 h 911225"/>
              <a:gd name="connsiteX0" fmla="*/ 1571625 w 1571625"/>
              <a:gd name="connsiteY0" fmla="*/ 82550 h 911225"/>
              <a:gd name="connsiteX1" fmla="*/ 1485900 w 1571625"/>
              <a:gd name="connsiteY1" fmla="*/ 34925 h 911225"/>
              <a:gd name="connsiteX2" fmla="*/ 1390650 w 1571625"/>
              <a:gd name="connsiteY2" fmla="*/ 73025 h 911225"/>
              <a:gd name="connsiteX3" fmla="*/ 1238250 w 1571625"/>
              <a:gd name="connsiteY3" fmla="*/ 73025 h 911225"/>
              <a:gd name="connsiteX4" fmla="*/ 1085850 w 1571625"/>
              <a:gd name="connsiteY4" fmla="*/ 25400 h 911225"/>
              <a:gd name="connsiteX5" fmla="*/ 1019175 w 1571625"/>
              <a:gd name="connsiteY5" fmla="*/ 6350 h 911225"/>
              <a:gd name="connsiteX6" fmla="*/ 904875 w 1571625"/>
              <a:gd name="connsiteY6" fmla="*/ 63500 h 911225"/>
              <a:gd name="connsiteX7" fmla="*/ 914400 w 1571625"/>
              <a:gd name="connsiteY7" fmla="*/ 130175 h 911225"/>
              <a:gd name="connsiteX8" fmla="*/ 847725 w 1571625"/>
              <a:gd name="connsiteY8" fmla="*/ 168275 h 911225"/>
              <a:gd name="connsiteX9" fmla="*/ 781050 w 1571625"/>
              <a:gd name="connsiteY9" fmla="*/ 273050 h 911225"/>
              <a:gd name="connsiteX10" fmla="*/ 704850 w 1571625"/>
              <a:gd name="connsiteY10" fmla="*/ 377825 h 911225"/>
              <a:gd name="connsiteX11" fmla="*/ 628650 w 1571625"/>
              <a:gd name="connsiteY11" fmla="*/ 511175 h 911225"/>
              <a:gd name="connsiteX12" fmla="*/ 457200 w 1571625"/>
              <a:gd name="connsiteY12" fmla="*/ 596900 h 911225"/>
              <a:gd name="connsiteX13" fmla="*/ 247650 w 1571625"/>
              <a:gd name="connsiteY13" fmla="*/ 682625 h 911225"/>
              <a:gd name="connsiteX14" fmla="*/ 114300 w 1571625"/>
              <a:gd name="connsiteY14" fmla="*/ 787400 h 911225"/>
              <a:gd name="connsiteX15" fmla="*/ 28575 w 1571625"/>
              <a:gd name="connsiteY15" fmla="*/ 844550 h 911225"/>
              <a:gd name="connsiteX16" fmla="*/ 0 w 1571625"/>
              <a:gd name="connsiteY16" fmla="*/ 911225 h 911225"/>
              <a:gd name="connsiteX0" fmla="*/ 1485900 w 1485900"/>
              <a:gd name="connsiteY0" fmla="*/ 34925 h 911225"/>
              <a:gd name="connsiteX1" fmla="*/ 1390650 w 1485900"/>
              <a:gd name="connsiteY1" fmla="*/ 73025 h 911225"/>
              <a:gd name="connsiteX2" fmla="*/ 1238250 w 1485900"/>
              <a:gd name="connsiteY2" fmla="*/ 73025 h 911225"/>
              <a:gd name="connsiteX3" fmla="*/ 1085850 w 1485900"/>
              <a:gd name="connsiteY3" fmla="*/ 25400 h 911225"/>
              <a:gd name="connsiteX4" fmla="*/ 1019175 w 1485900"/>
              <a:gd name="connsiteY4" fmla="*/ 6350 h 911225"/>
              <a:gd name="connsiteX5" fmla="*/ 904875 w 1485900"/>
              <a:gd name="connsiteY5" fmla="*/ 63500 h 911225"/>
              <a:gd name="connsiteX6" fmla="*/ 914400 w 1485900"/>
              <a:gd name="connsiteY6" fmla="*/ 130175 h 911225"/>
              <a:gd name="connsiteX7" fmla="*/ 847725 w 1485900"/>
              <a:gd name="connsiteY7" fmla="*/ 168275 h 911225"/>
              <a:gd name="connsiteX8" fmla="*/ 781050 w 1485900"/>
              <a:gd name="connsiteY8" fmla="*/ 273050 h 911225"/>
              <a:gd name="connsiteX9" fmla="*/ 704850 w 1485900"/>
              <a:gd name="connsiteY9" fmla="*/ 377825 h 911225"/>
              <a:gd name="connsiteX10" fmla="*/ 628650 w 1485900"/>
              <a:gd name="connsiteY10" fmla="*/ 511175 h 911225"/>
              <a:gd name="connsiteX11" fmla="*/ 457200 w 1485900"/>
              <a:gd name="connsiteY11" fmla="*/ 596900 h 911225"/>
              <a:gd name="connsiteX12" fmla="*/ 247650 w 1485900"/>
              <a:gd name="connsiteY12" fmla="*/ 682625 h 911225"/>
              <a:gd name="connsiteX13" fmla="*/ 114300 w 1485900"/>
              <a:gd name="connsiteY13" fmla="*/ 787400 h 911225"/>
              <a:gd name="connsiteX14" fmla="*/ 28575 w 1485900"/>
              <a:gd name="connsiteY14" fmla="*/ 844550 h 911225"/>
              <a:gd name="connsiteX15" fmla="*/ 0 w 1485900"/>
              <a:gd name="connsiteY15" fmla="*/ 911225 h 911225"/>
              <a:gd name="connsiteX0" fmla="*/ 1390650 w 1390650"/>
              <a:gd name="connsiteY0" fmla="*/ 73025 h 911225"/>
              <a:gd name="connsiteX1" fmla="*/ 1238250 w 1390650"/>
              <a:gd name="connsiteY1" fmla="*/ 73025 h 911225"/>
              <a:gd name="connsiteX2" fmla="*/ 1085850 w 1390650"/>
              <a:gd name="connsiteY2" fmla="*/ 25400 h 911225"/>
              <a:gd name="connsiteX3" fmla="*/ 1019175 w 1390650"/>
              <a:gd name="connsiteY3" fmla="*/ 6350 h 911225"/>
              <a:gd name="connsiteX4" fmla="*/ 904875 w 1390650"/>
              <a:gd name="connsiteY4" fmla="*/ 63500 h 911225"/>
              <a:gd name="connsiteX5" fmla="*/ 914400 w 1390650"/>
              <a:gd name="connsiteY5" fmla="*/ 130175 h 911225"/>
              <a:gd name="connsiteX6" fmla="*/ 847725 w 1390650"/>
              <a:gd name="connsiteY6" fmla="*/ 168275 h 911225"/>
              <a:gd name="connsiteX7" fmla="*/ 781050 w 1390650"/>
              <a:gd name="connsiteY7" fmla="*/ 273050 h 911225"/>
              <a:gd name="connsiteX8" fmla="*/ 704850 w 1390650"/>
              <a:gd name="connsiteY8" fmla="*/ 377825 h 911225"/>
              <a:gd name="connsiteX9" fmla="*/ 628650 w 1390650"/>
              <a:gd name="connsiteY9" fmla="*/ 511175 h 911225"/>
              <a:gd name="connsiteX10" fmla="*/ 457200 w 1390650"/>
              <a:gd name="connsiteY10" fmla="*/ 596900 h 911225"/>
              <a:gd name="connsiteX11" fmla="*/ 247650 w 1390650"/>
              <a:gd name="connsiteY11" fmla="*/ 682625 h 911225"/>
              <a:gd name="connsiteX12" fmla="*/ 114300 w 1390650"/>
              <a:gd name="connsiteY12" fmla="*/ 787400 h 911225"/>
              <a:gd name="connsiteX13" fmla="*/ 28575 w 1390650"/>
              <a:gd name="connsiteY13" fmla="*/ 844550 h 911225"/>
              <a:gd name="connsiteX14" fmla="*/ 0 w 1390650"/>
              <a:gd name="connsiteY14" fmla="*/ 911225 h 911225"/>
              <a:gd name="connsiteX0" fmla="*/ 1238250 w 1238250"/>
              <a:gd name="connsiteY0" fmla="*/ 73025 h 911225"/>
              <a:gd name="connsiteX1" fmla="*/ 1085850 w 1238250"/>
              <a:gd name="connsiteY1" fmla="*/ 25400 h 911225"/>
              <a:gd name="connsiteX2" fmla="*/ 1019175 w 1238250"/>
              <a:gd name="connsiteY2" fmla="*/ 6350 h 911225"/>
              <a:gd name="connsiteX3" fmla="*/ 904875 w 1238250"/>
              <a:gd name="connsiteY3" fmla="*/ 63500 h 911225"/>
              <a:gd name="connsiteX4" fmla="*/ 914400 w 1238250"/>
              <a:gd name="connsiteY4" fmla="*/ 130175 h 911225"/>
              <a:gd name="connsiteX5" fmla="*/ 847725 w 1238250"/>
              <a:gd name="connsiteY5" fmla="*/ 168275 h 911225"/>
              <a:gd name="connsiteX6" fmla="*/ 781050 w 1238250"/>
              <a:gd name="connsiteY6" fmla="*/ 273050 h 911225"/>
              <a:gd name="connsiteX7" fmla="*/ 704850 w 1238250"/>
              <a:gd name="connsiteY7" fmla="*/ 377825 h 911225"/>
              <a:gd name="connsiteX8" fmla="*/ 628650 w 1238250"/>
              <a:gd name="connsiteY8" fmla="*/ 511175 h 911225"/>
              <a:gd name="connsiteX9" fmla="*/ 457200 w 1238250"/>
              <a:gd name="connsiteY9" fmla="*/ 596900 h 911225"/>
              <a:gd name="connsiteX10" fmla="*/ 247650 w 1238250"/>
              <a:gd name="connsiteY10" fmla="*/ 682625 h 911225"/>
              <a:gd name="connsiteX11" fmla="*/ 114300 w 1238250"/>
              <a:gd name="connsiteY11" fmla="*/ 787400 h 911225"/>
              <a:gd name="connsiteX12" fmla="*/ 28575 w 1238250"/>
              <a:gd name="connsiteY12" fmla="*/ 844550 h 911225"/>
              <a:gd name="connsiteX13" fmla="*/ 0 w 1238250"/>
              <a:gd name="connsiteY13" fmla="*/ 911225 h 911225"/>
              <a:gd name="connsiteX0" fmla="*/ 1085850 w 1085850"/>
              <a:gd name="connsiteY0" fmla="*/ 25400 h 911225"/>
              <a:gd name="connsiteX1" fmla="*/ 1019175 w 1085850"/>
              <a:gd name="connsiteY1" fmla="*/ 6350 h 911225"/>
              <a:gd name="connsiteX2" fmla="*/ 904875 w 1085850"/>
              <a:gd name="connsiteY2" fmla="*/ 63500 h 911225"/>
              <a:gd name="connsiteX3" fmla="*/ 914400 w 1085850"/>
              <a:gd name="connsiteY3" fmla="*/ 130175 h 911225"/>
              <a:gd name="connsiteX4" fmla="*/ 847725 w 1085850"/>
              <a:gd name="connsiteY4" fmla="*/ 168275 h 911225"/>
              <a:gd name="connsiteX5" fmla="*/ 781050 w 1085850"/>
              <a:gd name="connsiteY5" fmla="*/ 273050 h 911225"/>
              <a:gd name="connsiteX6" fmla="*/ 704850 w 1085850"/>
              <a:gd name="connsiteY6" fmla="*/ 377825 h 911225"/>
              <a:gd name="connsiteX7" fmla="*/ 628650 w 1085850"/>
              <a:gd name="connsiteY7" fmla="*/ 511175 h 911225"/>
              <a:gd name="connsiteX8" fmla="*/ 457200 w 1085850"/>
              <a:gd name="connsiteY8" fmla="*/ 596900 h 911225"/>
              <a:gd name="connsiteX9" fmla="*/ 247650 w 1085850"/>
              <a:gd name="connsiteY9" fmla="*/ 682625 h 911225"/>
              <a:gd name="connsiteX10" fmla="*/ 114300 w 1085850"/>
              <a:gd name="connsiteY10" fmla="*/ 787400 h 911225"/>
              <a:gd name="connsiteX11" fmla="*/ 28575 w 1085850"/>
              <a:gd name="connsiteY11" fmla="*/ 844550 h 911225"/>
              <a:gd name="connsiteX12" fmla="*/ 0 w 1085850"/>
              <a:gd name="connsiteY12" fmla="*/ 911225 h 911225"/>
              <a:gd name="connsiteX0" fmla="*/ 1085850 w 1085850"/>
              <a:gd name="connsiteY0" fmla="*/ 0 h 885825"/>
              <a:gd name="connsiteX1" fmla="*/ 904875 w 1085850"/>
              <a:gd name="connsiteY1" fmla="*/ 38100 h 885825"/>
              <a:gd name="connsiteX2" fmla="*/ 914400 w 1085850"/>
              <a:gd name="connsiteY2" fmla="*/ 104775 h 885825"/>
              <a:gd name="connsiteX3" fmla="*/ 847725 w 1085850"/>
              <a:gd name="connsiteY3" fmla="*/ 142875 h 885825"/>
              <a:gd name="connsiteX4" fmla="*/ 781050 w 1085850"/>
              <a:gd name="connsiteY4" fmla="*/ 247650 h 885825"/>
              <a:gd name="connsiteX5" fmla="*/ 704850 w 1085850"/>
              <a:gd name="connsiteY5" fmla="*/ 352425 h 885825"/>
              <a:gd name="connsiteX6" fmla="*/ 628650 w 1085850"/>
              <a:gd name="connsiteY6" fmla="*/ 485775 h 885825"/>
              <a:gd name="connsiteX7" fmla="*/ 457200 w 1085850"/>
              <a:gd name="connsiteY7" fmla="*/ 571500 h 885825"/>
              <a:gd name="connsiteX8" fmla="*/ 247650 w 1085850"/>
              <a:gd name="connsiteY8" fmla="*/ 657225 h 885825"/>
              <a:gd name="connsiteX9" fmla="*/ 114300 w 1085850"/>
              <a:gd name="connsiteY9" fmla="*/ 762000 h 885825"/>
              <a:gd name="connsiteX10" fmla="*/ 28575 w 1085850"/>
              <a:gd name="connsiteY10" fmla="*/ 819150 h 885825"/>
              <a:gd name="connsiteX11" fmla="*/ 0 w 1085850"/>
              <a:gd name="connsiteY11" fmla="*/ 885825 h 885825"/>
              <a:gd name="connsiteX0" fmla="*/ 904875 w 923925"/>
              <a:gd name="connsiteY0" fmla="*/ 0 h 847725"/>
              <a:gd name="connsiteX1" fmla="*/ 914400 w 923925"/>
              <a:gd name="connsiteY1" fmla="*/ 66675 h 847725"/>
              <a:gd name="connsiteX2" fmla="*/ 847725 w 923925"/>
              <a:gd name="connsiteY2" fmla="*/ 104775 h 847725"/>
              <a:gd name="connsiteX3" fmla="*/ 781050 w 923925"/>
              <a:gd name="connsiteY3" fmla="*/ 209550 h 847725"/>
              <a:gd name="connsiteX4" fmla="*/ 704850 w 923925"/>
              <a:gd name="connsiteY4" fmla="*/ 314325 h 847725"/>
              <a:gd name="connsiteX5" fmla="*/ 628650 w 923925"/>
              <a:gd name="connsiteY5" fmla="*/ 447675 h 847725"/>
              <a:gd name="connsiteX6" fmla="*/ 457200 w 923925"/>
              <a:gd name="connsiteY6" fmla="*/ 533400 h 847725"/>
              <a:gd name="connsiteX7" fmla="*/ 247650 w 923925"/>
              <a:gd name="connsiteY7" fmla="*/ 619125 h 847725"/>
              <a:gd name="connsiteX8" fmla="*/ 114300 w 923925"/>
              <a:gd name="connsiteY8" fmla="*/ 723900 h 847725"/>
              <a:gd name="connsiteX9" fmla="*/ 28575 w 923925"/>
              <a:gd name="connsiteY9" fmla="*/ 781050 h 847725"/>
              <a:gd name="connsiteX10" fmla="*/ 0 w 923925"/>
              <a:gd name="connsiteY10" fmla="*/ 847725 h 847725"/>
              <a:gd name="connsiteX0" fmla="*/ 904875 w 904875"/>
              <a:gd name="connsiteY0" fmla="*/ 0 h 847725"/>
              <a:gd name="connsiteX1" fmla="*/ 847725 w 904875"/>
              <a:gd name="connsiteY1" fmla="*/ 104775 h 847725"/>
              <a:gd name="connsiteX2" fmla="*/ 781050 w 904875"/>
              <a:gd name="connsiteY2" fmla="*/ 209550 h 847725"/>
              <a:gd name="connsiteX3" fmla="*/ 704850 w 904875"/>
              <a:gd name="connsiteY3" fmla="*/ 314325 h 847725"/>
              <a:gd name="connsiteX4" fmla="*/ 628650 w 904875"/>
              <a:gd name="connsiteY4" fmla="*/ 447675 h 847725"/>
              <a:gd name="connsiteX5" fmla="*/ 457200 w 904875"/>
              <a:gd name="connsiteY5" fmla="*/ 533400 h 847725"/>
              <a:gd name="connsiteX6" fmla="*/ 247650 w 904875"/>
              <a:gd name="connsiteY6" fmla="*/ 619125 h 847725"/>
              <a:gd name="connsiteX7" fmla="*/ 114300 w 904875"/>
              <a:gd name="connsiteY7" fmla="*/ 723900 h 847725"/>
              <a:gd name="connsiteX8" fmla="*/ 28575 w 904875"/>
              <a:gd name="connsiteY8" fmla="*/ 781050 h 847725"/>
              <a:gd name="connsiteX9" fmla="*/ 0 w 904875"/>
              <a:gd name="connsiteY9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875" h="847725">
                <a:moveTo>
                  <a:pt x="904875" y="0"/>
                </a:moveTo>
                <a:cubicBezTo>
                  <a:pt x="892969" y="21828"/>
                  <a:pt x="868363" y="69850"/>
                  <a:pt x="847725" y="104775"/>
                </a:cubicBezTo>
                <a:cubicBezTo>
                  <a:pt x="827087" y="139700"/>
                  <a:pt x="804862" y="174625"/>
                  <a:pt x="781050" y="209550"/>
                </a:cubicBezTo>
                <a:cubicBezTo>
                  <a:pt x="757238" y="244475"/>
                  <a:pt x="730250" y="274638"/>
                  <a:pt x="704850" y="314325"/>
                </a:cubicBezTo>
                <a:cubicBezTo>
                  <a:pt x="679450" y="354013"/>
                  <a:pt x="669925" y="411163"/>
                  <a:pt x="628650" y="447675"/>
                </a:cubicBezTo>
                <a:cubicBezTo>
                  <a:pt x="587375" y="484187"/>
                  <a:pt x="520700" y="504825"/>
                  <a:pt x="457200" y="533400"/>
                </a:cubicBezTo>
                <a:cubicBezTo>
                  <a:pt x="393700" y="561975"/>
                  <a:pt x="304800" y="587375"/>
                  <a:pt x="247650" y="619125"/>
                </a:cubicBezTo>
                <a:cubicBezTo>
                  <a:pt x="190500" y="650875"/>
                  <a:pt x="150813" y="696912"/>
                  <a:pt x="114300" y="723900"/>
                </a:cubicBezTo>
                <a:cubicBezTo>
                  <a:pt x="77787" y="750888"/>
                  <a:pt x="47625" y="760413"/>
                  <a:pt x="28575" y="781050"/>
                </a:cubicBezTo>
                <a:cubicBezTo>
                  <a:pt x="9525" y="801687"/>
                  <a:pt x="4762" y="824706"/>
                  <a:pt x="0" y="8477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676899" y="4067174"/>
            <a:ext cx="771525" cy="2105025"/>
          </a:xfrm>
          <a:custGeom>
            <a:avLst/>
            <a:gdLst>
              <a:gd name="connsiteX0" fmla="*/ 0 w 952500"/>
              <a:gd name="connsiteY0" fmla="*/ 0 h 2381250"/>
              <a:gd name="connsiteX1" fmla="*/ 123825 w 952500"/>
              <a:gd name="connsiteY1" fmla="*/ 104775 h 2381250"/>
              <a:gd name="connsiteX2" fmla="*/ 180975 w 952500"/>
              <a:gd name="connsiteY2" fmla="*/ 238125 h 2381250"/>
              <a:gd name="connsiteX3" fmla="*/ 228600 w 952500"/>
              <a:gd name="connsiteY3" fmla="*/ 342900 h 2381250"/>
              <a:gd name="connsiteX4" fmla="*/ 323850 w 952500"/>
              <a:gd name="connsiteY4" fmla="*/ 409575 h 2381250"/>
              <a:gd name="connsiteX5" fmla="*/ 400050 w 952500"/>
              <a:gd name="connsiteY5" fmla="*/ 485775 h 2381250"/>
              <a:gd name="connsiteX6" fmla="*/ 400050 w 952500"/>
              <a:gd name="connsiteY6" fmla="*/ 638175 h 2381250"/>
              <a:gd name="connsiteX7" fmla="*/ 333375 w 952500"/>
              <a:gd name="connsiteY7" fmla="*/ 752475 h 2381250"/>
              <a:gd name="connsiteX8" fmla="*/ 342900 w 952500"/>
              <a:gd name="connsiteY8" fmla="*/ 904875 h 2381250"/>
              <a:gd name="connsiteX9" fmla="*/ 381000 w 952500"/>
              <a:gd name="connsiteY9" fmla="*/ 1038225 h 2381250"/>
              <a:gd name="connsiteX10" fmla="*/ 447675 w 952500"/>
              <a:gd name="connsiteY10" fmla="*/ 1181100 h 2381250"/>
              <a:gd name="connsiteX11" fmla="*/ 466725 w 952500"/>
              <a:gd name="connsiteY11" fmla="*/ 1314450 h 2381250"/>
              <a:gd name="connsiteX12" fmla="*/ 476250 w 952500"/>
              <a:gd name="connsiteY12" fmla="*/ 1409700 h 2381250"/>
              <a:gd name="connsiteX13" fmla="*/ 466725 w 952500"/>
              <a:gd name="connsiteY13" fmla="*/ 1543050 h 2381250"/>
              <a:gd name="connsiteX14" fmla="*/ 495300 w 952500"/>
              <a:gd name="connsiteY14" fmla="*/ 1714500 h 2381250"/>
              <a:gd name="connsiteX15" fmla="*/ 571500 w 952500"/>
              <a:gd name="connsiteY15" fmla="*/ 1828800 h 2381250"/>
              <a:gd name="connsiteX16" fmla="*/ 657225 w 952500"/>
              <a:gd name="connsiteY16" fmla="*/ 2000250 h 2381250"/>
              <a:gd name="connsiteX17" fmla="*/ 771525 w 952500"/>
              <a:gd name="connsiteY17" fmla="*/ 2105025 h 2381250"/>
              <a:gd name="connsiteX18" fmla="*/ 838200 w 952500"/>
              <a:gd name="connsiteY18" fmla="*/ 2200275 h 2381250"/>
              <a:gd name="connsiteX19" fmla="*/ 933450 w 952500"/>
              <a:gd name="connsiteY19" fmla="*/ 2257425 h 2381250"/>
              <a:gd name="connsiteX20" fmla="*/ 952500 w 952500"/>
              <a:gd name="connsiteY20" fmla="*/ 2381250 h 2381250"/>
              <a:gd name="connsiteX0" fmla="*/ 0 w 952500"/>
              <a:gd name="connsiteY0" fmla="*/ 0 h 2381250"/>
              <a:gd name="connsiteX1" fmla="*/ 123825 w 952500"/>
              <a:gd name="connsiteY1" fmla="*/ 104775 h 2381250"/>
              <a:gd name="connsiteX2" fmla="*/ 180975 w 952500"/>
              <a:gd name="connsiteY2" fmla="*/ 238125 h 2381250"/>
              <a:gd name="connsiteX3" fmla="*/ 228600 w 952500"/>
              <a:gd name="connsiteY3" fmla="*/ 342900 h 2381250"/>
              <a:gd name="connsiteX4" fmla="*/ 323850 w 952500"/>
              <a:gd name="connsiteY4" fmla="*/ 409575 h 2381250"/>
              <a:gd name="connsiteX5" fmla="*/ 342900 w 952500"/>
              <a:gd name="connsiteY5" fmla="*/ 504825 h 2381250"/>
              <a:gd name="connsiteX6" fmla="*/ 400050 w 952500"/>
              <a:gd name="connsiteY6" fmla="*/ 638175 h 2381250"/>
              <a:gd name="connsiteX7" fmla="*/ 333375 w 952500"/>
              <a:gd name="connsiteY7" fmla="*/ 752475 h 2381250"/>
              <a:gd name="connsiteX8" fmla="*/ 342900 w 952500"/>
              <a:gd name="connsiteY8" fmla="*/ 904875 h 2381250"/>
              <a:gd name="connsiteX9" fmla="*/ 381000 w 952500"/>
              <a:gd name="connsiteY9" fmla="*/ 1038225 h 2381250"/>
              <a:gd name="connsiteX10" fmla="*/ 447675 w 952500"/>
              <a:gd name="connsiteY10" fmla="*/ 1181100 h 2381250"/>
              <a:gd name="connsiteX11" fmla="*/ 466725 w 952500"/>
              <a:gd name="connsiteY11" fmla="*/ 1314450 h 2381250"/>
              <a:gd name="connsiteX12" fmla="*/ 476250 w 952500"/>
              <a:gd name="connsiteY12" fmla="*/ 1409700 h 2381250"/>
              <a:gd name="connsiteX13" fmla="*/ 466725 w 952500"/>
              <a:gd name="connsiteY13" fmla="*/ 1543050 h 2381250"/>
              <a:gd name="connsiteX14" fmla="*/ 495300 w 952500"/>
              <a:gd name="connsiteY14" fmla="*/ 1714500 h 2381250"/>
              <a:gd name="connsiteX15" fmla="*/ 571500 w 952500"/>
              <a:gd name="connsiteY15" fmla="*/ 1828800 h 2381250"/>
              <a:gd name="connsiteX16" fmla="*/ 657225 w 952500"/>
              <a:gd name="connsiteY16" fmla="*/ 2000250 h 2381250"/>
              <a:gd name="connsiteX17" fmla="*/ 771525 w 952500"/>
              <a:gd name="connsiteY17" fmla="*/ 2105025 h 2381250"/>
              <a:gd name="connsiteX18" fmla="*/ 838200 w 952500"/>
              <a:gd name="connsiteY18" fmla="*/ 2200275 h 2381250"/>
              <a:gd name="connsiteX19" fmla="*/ 933450 w 952500"/>
              <a:gd name="connsiteY19" fmla="*/ 2257425 h 2381250"/>
              <a:gd name="connsiteX20" fmla="*/ 952500 w 952500"/>
              <a:gd name="connsiteY20" fmla="*/ 2381250 h 2381250"/>
              <a:gd name="connsiteX0" fmla="*/ 0 w 952500"/>
              <a:gd name="connsiteY0" fmla="*/ 0 h 2381250"/>
              <a:gd name="connsiteX1" fmla="*/ 123825 w 952500"/>
              <a:gd name="connsiteY1" fmla="*/ 104775 h 2381250"/>
              <a:gd name="connsiteX2" fmla="*/ 180975 w 952500"/>
              <a:gd name="connsiteY2" fmla="*/ 238125 h 2381250"/>
              <a:gd name="connsiteX3" fmla="*/ 228600 w 952500"/>
              <a:gd name="connsiteY3" fmla="*/ 342900 h 2381250"/>
              <a:gd name="connsiteX4" fmla="*/ 342900 w 952500"/>
              <a:gd name="connsiteY4" fmla="*/ 428625 h 2381250"/>
              <a:gd name="connsiteX5" fmla="*/ 342900 w 952500"/>
              <a:gd name="connsiteY5" fmla="*/ 504825 h 2381250"/>
              <a:gd name="connsiteX6" fmla="*/ 400050 w 952500"/>
              <a:gd name="connsiteY6" fmla="*/ 638175 h 2381250"/>
              <a:gd name="connsiteX7" fmla="*/ 333375 w 952500"/>
              <a:gd name="connsiteY7" fmla="*/ 752475 h 2381250"/>
              <a:gd name="connsiteX8" fmla="*/ 342900 w 952500"/>
              <a:gd name="connsiteY8" fmla="*/ 904875 h 2381250"/>
              <a:gd name="connsiteX9" fmla="*/ 381000 w 952500"/>
              <a:gd name="connsiteY9" fmla="*/ 1038225 h 2381250"/>
              <a:gd name="connsiteX10" fmla="*/ 447675 w 952500"/>
              <a:gd name="connsiteY10" fmla="*/ 1181100 h 2381250"/>
              <a:gd name="connsiteX11" fmla="*/ 466725 w 952500"/>
              <a:gd name="connsiteY11" fmla="*/ 1314450 h 2381250"/>
              <a:gd name="connsiteX12" fmla="*/ 476250 w 952500"/>
              <a:gd name="connsiteY12" fmla="*/ 1409700 h 2381250"/>
              <a:gd name="connsiteX13" fmla="*/ 466725 w 952500"/>
              <a:gd name="connsiteY13" fmla="*/ 1543050 h 2381250"/>
              <a:gd name="connsiteX14" fmla="*/ 495300 w 952500"/>
              <a:gd name="connsiteY14" fmla="*/ 1714500 h 2381250"/>
              <a:gd name="connsiteX15" fmla="*/ 571500 w 952500"/>
              <a:gd name="connsiteY15" fmla="*/ 1828800 h 2381250"/>
              <a:gd name="connsiteX16" fmla="*/ 657225 w 952500"/>
              <a:gd name="connsiteY16" fmla="*/ 2000250 h 2381250"/>
              <a:gd name="connsiteX17" fmla="*/ 771525 w 952500"/>
              <a:gd name="connsiteY17" fmla="*/ 2105025 h 2381250"/>
              <a:gd name="connsiteX18" fmla="*/ 838200 w 952500"/>
              <a:gd name="connsiteY18" fmla="*/ 2200275 h 2381250"/>
              <a:gd name="connsiteX19" fmla="*/ 933450 w 952500"/>
              <a:gd name="connsiteY19" fmla="*/ 2257425 h 2381250"/>
              <a:gd name="connsiteX20" fmla="*/ 952500 w 952500"/>
              <a:gd name="connsiteY20" fmla="*/ 2381250 h 2381250"/>
              <a:gd name="connsiteX0" fmla="*/ 0 w 952500"/>
              <a:gd name="connsiteY0" fmla="*/ 0 h 2381250"/>
              <a:gd name="connsiteX1" fmla="*/ 123825 w 952500"/>
              <a:gd name="connsiteY1" fmla="*/ 104775 h 2381250"/>
              <a:gd name="connsiteX2" fmla="*/ 180975 w 952500"/>
              <a:gd name="connsiteY2" fmla="*/ 238125 h 2381250"/>
              <a:gd name="connsiteX3" fmla="*/ 228600 w 952500"/>
              <a:gd name="connsiteY3" fmla="*/ 342900 h 2381250"/>
              <a:gd name="connsiteX4" fmla="*/ 342900 w 952500"/>
              <a:gd name="connsiteY4" fmla="*/ 428625 h 2381250"/>
              <a:gd name="connsiteX5" fmla="*/ 342900 w 952500"/>
              <a:gd name="connsiteY5" fmla="*/ 504825 h 2381250"/>
              <a:gd name="connsiteX6" fmla="*/ 342900 w 952500"/>
              <a:gd name="connsiteY6" fmla="*/ 581025 h 2381250"/>
              <a:gd name="connsiteX7" fmla="*/ 333375 w 952500"/>
              <a:gd name="connsiteY7" fmla="*/ 752475 h 2381250"/>
              <a:gd name="connsiteX8" fmla="*/ 342900 w 952500"/>
              <a:gd name="connsiteY8" fmla="*/ 904875 h 2381250"/>
              <a:gd name="connsiteX9" fmla="*/ 381000 w 952500"/>
              <a:gd name="connsiteY9" fmla="*/ 1038225 h 2381250"/>
              <a:gd name="connsiteX10" fmla="*/ 447675 w 952500"/>
              <a:gd name="connsiteY10" fmla="*/ 1181100 h 2381250"/>
              <a:gd name="connsiteX11" fmla="*/ 466725 w 952500"/>
              <a:gd name="connsiteY11" fmla="*/ 1314450 h 2381250"/>
              <a:gd name="connsiteX12" fmla="*/ 476250 w 952500"/>
              <a:gd name="connsiteY12" fmla="*/ 1409700 h 2381250"/>
              <a:gd name="connsiteX13" fmla="*/ 466725 w 952500"/>
              <a:gd name="connsiteY13" fmla="*/ 1543050 h 2381250"/>
              <a:gd name="connsiteX14" fmla="*/ 495300 w 952500"/>
              <a:gd name="connsiteY14" fmla="*/ 1714500 h 2381250"/>
              <a:gd name="connsiteX15" fmla="*/ 571500 w 952500"/>
              <a:gd name="connsiteY15" fmla="*/ 1828800 h 2381250"/>
              <a:gd name="connsiteX16" fmla="*/ 657225 w 952500"/>
              <a:gd name="connsiteY16" fmla="*/ 2000250 h 2381250"/>
              <a:gd name="connsiteX17" fmla="*/ 771525 w 952500"/>
              <a:gd name="connsiteY17" fmla="*/ 2105025 h 2381250"/>
              <a:gd name="connsiteX18" fmla="*/ 838200 w 952500"/>
              <a:gd name="connsiteY18" fmla="*/ 2200275 h 2381250"/>
              <a:gd name="connsiteX19" fmla="*/ 933450 w 952500"/>
              <a:gd name="connsiteY19" fmla="*/ 2257425 h 2381250"/>
              <a:gd name="connsiteX20" fmla="*/ 952500 w 952500"/>
              <a:gd name="connsiteY20" fmla="*/ 2381250 h 2381250"/>
              <a:gd name="connsiteX0" fmla="*/ 0 w 933450"/>
              <a:gd name="connsiteY0" fmla="*/ 0 h 2257425"/>
              <a:gd name="connsiteX1" fmla="*/ 123825 w 933450"/>
              <a:gd name="connsiteY1" fmla="*/ 104775 h 2257425"/>
              <a:gd name="connsiteX2" fmla="*/ 180975 w 933450"/>
              <a:gd name="connsiteY2" fmla="*/ 238125 h 2257425"/>
              <a:gd name="connsiteX3" fmla="*/ 228600 w 933450"/>
              <a:gd name="connsiteY3" fmla="*/ 342900 h 2257425"/>
              <a:gd name="connsiteX4" fmla="*/ 342900 w 933450"/>
              <a:gd name="connsiteY4" fmla="*/ 428625 h 2257425"/>
              <a:gd name="connsiteX5" fmla="*/ 342900 w 933450"/>
              <a:gd name="connsiteY5" fmla="*/ 504825 h 2257425"/>
              <a:gd name="connsiteX6" fmla="*/ 342900 w 933450"/>
              <a:gd name="connsiteY6" fmla="*/ 581025 h 2257425"/>
              <a:gd name="connsiteX7" fmla="*/ 333375 w 933450"/>
              <a:gd name="connsiteY7" fmla="*/ 752475 h 2257425"/>
              <a:gd name="connsiteX8" fmla="*/ 342900 w 933450"/>
              <a:gd name="connsiteY8" fmla="*/ 904875 h 2257425"/>
              <a:gd name="connsiteX9" fmla="*/ 381000 w 933450"/>
              <a:gd name="connsiteY9" fmla="*/ 1038225 h 2257425"/>
              <a:gd name="connsiteX10" fmla="*/ 447675 w 933450"/>
              <a:gd name="connsiteY10" fmla="*/ 1181100 h 2257425"/>
              <a:gd name="connsiteX11" fmla="*/ 466725 w 933450"/>
              <a:gd name="connsiteY11" fmla="*/ 1314450 h 2257425"/>
              <a:gd name="connsiteX12" fmla="*/ 476250 w 933450"/>
              <a:gd name="connsiteY12" fmla="*/ 1409700 h 2257425"/>
              <a:gd name="connsiteX13" fmla="*/ 466725 w 933450"/>
              <a:gd name="connsiteY13" fmla="*/ 1543050 h 2257425"/>
              <a:gd name="connsiteX14" fmla="*/ 495300 w 933450"/>
              <a:gd name="connsiteY14" fmla="*/ 1714500 h 2257425"/>
              <a:gd name="connsiteX15" fmla="*/ 571500 w 933450"/>
              <a:gd name="connsiteY15" fmla="*/ 1828800 h 2257425"/>
              <a:gd name="connsiteX16" fmla="*/ 657225 w 933450"/>
              <a:gd name="connsiteY16" fmla="*/ 2000250 h 2257425"/>
              <a:gd name="connsiteX17" fmla="*/ 771525 w 933450"/>
              <a:gd name="connsiteY17" fmla="*/ 2105025 h 2257425"/>
              <a:gd name="connsiteX18" fmla="*/ 838200 w 933450"/>
              <a:gd name="connsiteY18" fmla="*/ 2200275 h 2257425"/>
              <a:gd name="connsiteX19" fmla="*/ 933450 w 933450"/>
              <a:gd name="connsiteY19" fmla="*/ 2257425 h 2257425"/>
              <a:gd name="connsiteX0" fmla="*/ 0 w 838200"/>
              <a:gd name="connsiteY0" fmla="*/ 0 h 2200275"/>
              <a:gd name="connsiteX1" fmla="*/ 123825 w 838200"/>
              <a:gd name="connsiteY1" fmla="*/ 104775 h 2200275"/>
              <a:gd name="connsiteX2" fmla="*/ 180975 w 838200"/>
              <a:gd name="connsiteY2" fmla="*/ 238125 h 2200275"/>
              <a:gd name="connsiteX3" fmla="*/ 228600 w 838200"/>
              <a:gd name="connsiteY3" fmla="*/ 342900 h 2200275"/>
              <a:gd name="connsiteX4" fmla="*/ 342900 w 838200"/>
              <a:gd name="connsiteY4" fmla="*/ 428625 h 2200275"/>
              <a:gd name="connsiteX5" fmla="*/ 342900 w 838200"/>
              <a:gd name="connsiteY5" fmla="*/ 504825 h 2200275"/>
              <a:gd name="connsiteX6" fmla="*/ 342900 w 838200"/>
              <a:gd name="connsiteY6" fmla="*/ 581025 h 2200275"/>
              <a:gd name="connsiteX7" fmla="*/ 333375 w 838200"/>
              <a:gd name="connsiteY7" fmla="*/ 752475 h 2200275"/>
              <a:gd name="connsiteX8" fmla="*/ 342900 w 838200"/>
              <a:gd name="connsiteY8" fmla="*/ 904875 h 2200275"/>
              <a:gd name="connsiteX9" fmla="*/ 381000 w 838200"/>
              <a:gd name="connsiteY9" fmla="*/ 1038225 h 2200275"/>
              <a:gd name="connsiteX10" fmla="*/ 447675 w 838200"/>
              <a:gd name="connsiteY10" fmla="*/ 1181100 h 2200275"/>
              <a:gd name="connsiteX11" fmla="*/ 466725 w 838200"/>
              <a:gd name="connsiteY11" fmla="*/ 1314450 h 2200275"/>
              <a:gd name="connsiteX12" fmla="*/ 476250 w 838200"/>
              <a:gd name="connsiteY12" fmla="*/ 1409700 h 2200275"/>
              <a:gd name="connsiteX13" fmla="*/ 466725 w 838200"/>
              <a:gd name="connsiteY13" fmla="*/ 1543050 h 2200275"/>
              <a:gd name="connsiteX14" fmla="*/ 495300 w 838200"/>
              <a:gd name="connsiteY14" fmla="*/ 1714500 h 2200275"/>
              <a:gd name="connsiteX15" fmla="*/ 571500 w 838200"/>
              <a:gd name="connsiteY15" fmla="*/ 1828800 h 2200275"/>
              <a:gd name="connsiteX16" fmla="*/ 657225 w 838200"/>
              <a:gd name="connsiteY16" fmla="*/ 2000250 h 2200275"/>
              <a:gd name="connsiteX17" fmla="*/ 771525 w 838200"/>
              <a:gd name="connsiteY17" fmla="*/ 2105025 h 2200275"/>
              <a:gd name="connsiteX18" fmla="*/ 838200 w 838200"/>
              <a:gd name="connsiteY18" fmla="*/ 2200275 h 2200275"/>
              <a:gd name="connsiteX0" fmla="*/ 0 w 771525"/>
              <a:gd name="connsiteY0" fmla="*/ 0 h 2105025"/>
              <a:gd name="connsiteX1" fmla="*/ 123825 w 771525"/>
              <a:gd name="connsiteY1" fmla="*/ 104775 h 2105025"/>
              <a:gd name="connsiteX2" fmla="*/ 180975 w 771525"/>
              <a:gd name="connsiteY2" fmla="*/ 238125 h 2105025"/>
              <a:gd name="connsiteX3" fmla="*/ 228600 w 771525"/>
              <a:gd name="connsiteY3" fmla="*/ 342900 h 2105025"/>
              <a:gd name="connsiteX4" fmla="*/ 342900 w 771525"/>
              <a:gd name="connsiteY4" fmla="*/ 428625 h 2105025"/>
              <a:gd name="connsiteX5" fmla="*/ 342900 w 771525"/>
              <a:gd name="connsiteY5" fmla="*/ 504825 h 2105025"/>
              <a:gd name="connsiteX6" fmla="*/ 342900 w 771525"/>
              <a:gd name="connsiteY6" fmla="*/ 581025 h 2105025"/>
              <a:gd name="connsiteX7" fmla="*/ 333375 w 771525"/>
              <a:gd name="connsiteY7" fmla="*/ 752475 h 2105025"/>
              <a:gd name="connsiteX8" fmla="*/ 342900 w 771525"/>
              <a:gd name="connsiteY8" fmla="*/ 904875 h 2105025"/>
              <a:gd name="connsiteX9" fmla="*/ 381000 w 771525"/>
              <a:gd name="connsiteY9" fmla="*/ 1038225 h 2105025"/>
              <a:gd name="connsiteX10" fmla="*/ 447675 w 771525"/>
              <a:gd name="connsiteY10" fmla="*/ 1181100 h 2105025"/>
              <a:gd name="connsiteX11" fmla="*/ 466725 w 771525"/>
              <a:gd name="connsiteY11" fmla="*/ 1314450 h 2105025"/>
              <a:gd name="connsiteX12" fmla="*/ 476250 w 771525"/>
              <a:gd name="connsiteY12" fmla="*/ 1409700 h 2105025"/>
              <a:gd name="connsiteX13" fmla="*/ 466725 w 771525"/>
              <a:gd name="connsiteY13" fmla="*/ 1543050 h 2105025"/>
              <a:gd name="connsiteX14" fmla="*/ 495300 w 771525"/>
              <a:gd name="connsiteY14" fmla="*/ 1714500 h 2105025"/>
              <a:gd name="connsiteX15" fmla="*/ 571500 w 771525"/>
              <a:gd name="connsiteY15" fmla="*/ 1828800 h 2105025"/>
              <a:gd name="connsiteX16" fmla="*/ 657225 w 771525"/>
              <a:gd name="connsiteY16" fmla="*/ 2000250 h 2105025"/>
              <a:gd name="connsiteX17" fmla="*/ 771525 w 771525"/>
              <a:gd name="connsiteY17" fmla="*/ 2105025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1525" h="2105025">
                <a:moveTo>
                  <a:pt x="0" y="0"/>
                </a:moveTo>
                <a:cubicBezTo>
                  <a:pt x="46831" y="32544"/>
                  <a:pt x="93663" y="65088"/>
                  <a:pt x="123825" y="104775"/>
                </a:cubicBezTo>
                <a:cubicBezTo>
                  <a:pt x="153988" y="144463"/>
                  <a:pt x="163513" y="198438"/>
                  <a:pt x="180975" y="238125"/>
                </a:cubicBezTo>
                <a:cubicBezTo>
                  <a:pt x="198438" y="277813"/>
                  <a:pt x="201613" y="311150"/>
                  <a:pt x="228600" y="342900"/>
                </a:cubicBezTo>
                <a:cubicBezTo>
                  <a:pt x="255587" y="374650"/>
                  <a:pt x="323850" y="401638"/>
                  <a:pt x="342900" y="428625"/>
                </a:cubicBezTo>
                <a:cubicBezTo>
                  <a:pt x="361950" y="455612"/>
                  <a:pt x="342900" y="479425"/>
                  <a:pt x="342900" y="504825"/>
                </a:cubicBezTo>
                <a:cubicBezTo>
                  <a:pt x="342900" y="530225"/>
                  <a:pt x="344487" y="539750"/>
                  <a:pt x="342900" y="581025"/>
                </a:cubicBezTo>
                <a:cubicBezTo>
                  <a:pt x="341313" y="622300"/>
                  <a:pt x="333375" y="698500"/>
                  <a:pt x="333375" y="752475"/>
                </a:cubicBezTo>
                <a:cubicBezTo>
                  <a:pt x="333375" y="806450"/>
                  <a:pt x="334963" y="857250"/>
                  <a:pt x="342900" y="904875"/>
                </a:cubicBezTo>
                <a:cubicBezTo>
                  <a:pt x="350837" y="952500"/>
                  <a:pt x="363538" y="992188"/>
                  <a:pt x="381000" y="1038225"/>
                </a:cubicBezTo>
                <a:cubicBezTo>
                  <a:pt x="398462" y="1084262"/>
                  <a:pt x="433388" y="1135063"/>
                  <a:pt x="447675" y="1181100"/>
                </a:cubicBezTo>
                <a:cubicBezTo>
                  <a:pt x="461962" y="1227137"/>
                  <a:pt x="461963" y="1276350"/>
                  <a:pt x="466725" y="1314450"/>
                </a:cubicBezTo>
                <a:cubicBezTo>
                  <a:pt x="471488" y="1352550"/>
                  <a:pt x="476250" y="1371600"/>
                  <a:pt x="476250" y="1409700"/>
                </a:cubicBezTo>
                <a:cubicBezTo>
                  <a:pt x="476250" y="1447800"/>
                  <a:pt x="463550" y="1492250"/>
                  <a:pt x="466725" y="1543050"/>
                </a:cubicBezTo>
                <a:cubicBezTo>
                  <a:pt x="469900" y="1593850"/>
                  <a:pt x="477838" y="1666875"/>
                  <a:pt x="495300" y="1714500"/>
                </a:cubicBezTo>
                <a:cubicBezTo>
                  <a:pt x="512763" y="1762125"/>
                  <a:pt x="544513" y="1781175"/>
                  <a:pt x="571500" y="1828800"/>
                </a:cubicBezTo>
                <a:cubicBezTo>
                  <a:pt x="598487" y="1876425"/>
                  <a:pt x="623888" y="1954213"/>
                  <a:pt x="657225" y="2000250"/>
                </a:cubicBezTo>
                <a:cubicBezTo>
                  <a:pt x="690563" y="2046288"/>
                  <a:pt x="741363" y="2071688"/>
                  <a:pt x="771525" y="21050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399696" y="290286"/>
            <a:ext cx="241904" cy="493485"/>
          </a:xfrm>
          <a:custGeom>
            <a:avLst/>
            <a:gdLst>
              <a:gd name="connsiteX0" fmla="*/ 24190 w 241904"/>
              <a:gd name="connsiteY0" fmla="*/ 493485 h 493485"/>
              <a:gd name="connsiteX1" fmla="*/ 24190 w 241904"/>
              <a:gd name="connsiteY1" fmla="*/ 377371 h 493485"/>
              <a:gd name="connsiteX2" fmla="*/ 169333 w 241904"/>
              <a:gd name="connsiteY2" fmla="*/ 304800 h 493485"/>
              <a:gd name="connsiteX3" fmla="*/ 212875 w 241904"/>
              <a:gd name="connsiteY3" fmla="*/ 101600 h 493485"/>
              <a:gd name="connsiteX4" fmla="*/ 241904 w 241904"/>
              <a:gd name="connsiteY4" fmla="*/ 0 h 49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04" h="493485">
                <a:moveTo>
                  <a:pt x="24190" y="493485"/>
                </a:moveTo>
                <a:cubicBezTo>
                  <a:pt x="12095" y="451151"/>
                  <a:pt x="0" y="408818"/>
                  <a:pt x="24190" y="377371"/>
                </a:cubicBezTo>
                <a:cubicBezTo>
                  <a:pt x="48380" y="345924"/>
                  <a:pt x="137886" y="350762"/>
                  <a:pt x="169333" y="304800"/>
                </a:cubicBezTo>
                <a:cubicBezTo>
                  <a:pt x="200780" y="258838"/>
                  <a:pt x="200780" y="152400"/>
                  <a:pt x="212875" y="101600"/>
                </a:cubicBezTo>
                <a:cubicBezTo>
                  <a:pt x="224970" y="50800"/>
                  <a:pt x="233437" y="25400"/>
                  <a:pt x="241904" y="0"/>
                </a:cubicBezTo>
              </a:path>
            </a:pathLst>
          </a:cu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44028" y="4111164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83512" y="4481286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273798" y="600891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649684" y="4132944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15403" y="386170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47875" y="19050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181225" y="294322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019425" y="35337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33825" y="3648075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437744" y="3704772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24807" y="3667134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449888" y="3374232"/>
            <a:ext cx="261937" cy="203200"/>
          </a:xfrm>
          <a:custGeom>
            <a:avLst/>
            <a:gdLst>
              <a:gd name="connsiteX0" fmla="*/ 184150 w 261937"/>
              <a:gd name="connsiteY0" fmla="*/ 2381 h 203200"/>
              <a:gd name="connsiteX1" fmla="*/ 98425 w 261937"/>
              <a:gd name="connsiteY1" fmla="*/ 21431 h 203200"/>
              <a:gd name="connsiteX2" fmla="*/ 22225 w 261937"/>
              <a:gd name="connsiteY2" fmla="*/ 69056 h 203200"/>
              <a:gd name="connsiteX3" fmla="*/ 7937 w 261937"/>
              <a:gd name="connsiteY3" fmla="*/ 107156 h 203200"/>
              <a:gd name="connsiteX4" fmla="*/ 69850 w 261937"/>
              <a:gd name="connsiteY4" fmla="*/ 126206 h 203200"/>
              <a:gd name="connsiteX5" fmla="*/ 117475 w 261937"/>
              <a:gd name="connsiteY5" fmla="*/ 164306 h 203200"/>
              <a:gd name="connsiteX6" fmla="*/ 160337 w 261937"/>
              <a:gd name="connsiteY6" fmla="*/ 164306 h 203200"/>
              <a:gd name="connsiteX7" fmla="*/ 203200 w 261937"/>
              <a:gd name="connsiteY7" fmla="*/ 192881 h 203200"/>
              <a:gd name="connsiteX8" fmla="*/ 241300 w 261937"/>
              <a:gd name="connsiteY8" fmla="*/ 192881 h 203200"/>
              <a:gd name="connsiteX9" fmla="*/ 260350 w 261937"/>
              <a:gd name="connsiteY9" fmla="*/ 130968 h 203200"/>
              <a:gd name="connsiteX10" fmla="*/ 231775 w 261937"/>
              <a:gd name="connsiteY10" fmla="*/ 69056 h 203200"/>
              <a:gd name="connsiteX11" fmla="*/ 222250 w 261937"/>
              <a:gd name="connsiteY11" fmla="*/ 35718 h 203200"/>
              <a:gd name="connsiteX12" fmla="*/ 184150 w 261937"/>
              <a:gd name="connsiteY12" fmla="*/ 2381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937" h="203200">
                <a:moveTo>
                  <a:pt x="184150" y="2381"/>
                </a:moveTo>
                <a:cubicBezTo>
                  <a:pt x="163513" y="0"/>
                  <a:pt x="125412" y="10319"/>
                  <a:pt x="98425" y="21431"/>
                </a:cubicBezTo>
                <a:cubicBezTo>
                  <a:pt x="71438" y="32543"/>
                  <a:pt x="37306" y="54769"/>
                  <a:pt x="22225" y="69056"/>
                </a:cubicBezTo>
                <a:cubicBezTo>
                  <a:pt x="7144" y="83344"/>
                  <a:pt x="0" y="97631"/>
                  <a:pt x="7937" y="107156"/>
                </a:cubicBezTo>
                <a:cubicBezTo>
                  <a:pt x="15874" y="116681"/>
                  <a:pt x="51594" y="116681"/>
                  <a:pt x="69850" y="126206"/>
                </a:cubicBezTo>
                <a:cubicBezTo>
                  <a:pt x="88106" y="135731"/>
                  <a:pt x="102394" y="157956"/>
                  <a:pt x="117475" y="164306"/>
                </a:cubicBezTo>
                <a:cubicBezTo>
                  <a:pt x="132556" y="170656"/>
                  <a:pt x="146049" y="159543"/>
                  <a:pt x="160337" y="164306"/>
                </a:cubicBezTo>
                <a:cubicBezTo>
                  <a:pt x="174625" y="169069"/>
                  <a:pt x="189706" y="188119"/>
                  <a:pt x="203200" y="192881"/>
                </a:cubicBezTo>
                <a:cubicBezTo>
                  <a:pt x="216694" y="197643"/>
                  <a:pt x="231775" y="203200"/>
                  <a:pt x="241300" y="192881"/>
                </a:cubicBezTo>
                <a:cubicBezTo>
                  <a:pt x="250825" y="182562"/>
                  <a:pt x="261937" y="151605"/>
                  <a:pt x="260350" y="130968"/>
                </a:cubicBezTo>
                <a:cubicBezTo>
                  <a:pt x="258763" y="110331"/>
                  <a:pt x="238125" y="84931"/>
                  <a:pt x="231775" y="69056"/>
                </a:cubicBezTo>
                <a:cubicBezTo>
                  <a:pt x="225425" y="53181"/>
                  <a:pt x="227806" y="45243"/>
                  <a:pt x="222250" y="35718"/>
                </a:cubicBezTo>
                <a:cubicBezTo>
                  <a:pt x="216694" y="26193"/>
                  <a:pt x="204788" y="4762"/>
                  <a:pt x="184150" y="238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505856" y="182880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SBC-8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600200" y="281940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SBC-7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2819400" y="327660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SBC-6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762000" y="685800"/>
            <a:ext cx="1544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Warm Springs </a:t>
            </a:r>
          </a:p>
          <a:p>
            <a:pPr algn="ctr"/>
            <a:r>
              <a:rPr lang="en-US" dirty="0" smtClean="0"/>
              <a:t>Ponds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38800" y="3048000"/>
            <a:ext cx="747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Pit Lake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 rot="4800000">
            <a:off x="5653548" y="5138128"/>
            <a:ext cx="1253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Blacktail</a:t>
            </a:r>
            <a:r>
              <a:rPr lang="en-US" sz="1400" dirty="0" smtClean="0"/>
              <a:t> Creek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2133600" y="3733800"/>
            <a:ext cx="19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Silver Bow Creek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6313716" y="5852886"/>
            <a:ext cx="54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BTC-1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6037944" y="4343400"/>
            <a:ext cx="54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BTC-2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962400"/>
            <a:ext cx="54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BTC-3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5304972" y="3672114"/>
            <a:ext cx="54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BTC-4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5214258" y="405311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BC-1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5943600" y="3429000"/>
            <a:ext cx="88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City of Butte</a:t>
            </a:r>
            <a:endParaRPr lang="en-US" sz="1400" dirty="0"/>
          </a:p>
        </p:txBody>
      </p:sp>
      <p:cxnSp>
        <p:nvCxnSpPr>
          <p:cNvPr id="87" name="Straight Connector 86"/>
          <p:cNvCxnSpPr>
            <a:endCxn id="73" idx="11"/>
          </p:cNvCxnSpPr>
          <p:nvPr/>
        </p:nvCxnSpPr>
        <p:spPr>
          <a:xfrm rot="5400000">
            <a:off x="5664994" y="3283744"/>
            <a:ext cx="13335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724400" y="3704772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2438400" y="2590800"/>
            <a:ext cx="1524000" cy="87084"/>
            <a:chOff x="4648200" y="1676400"/>
            <a:chExt cx="1524000" cy="87084"/>
          </a:xfrm>
        </p:grpSpPr>
        <p:sp>
          <p:nvSpPr>
            <p:cNvPr id="90" name="Rectangle 89"/>
            <p:cNvSpPr/>
            <p:nvPr/>
          </p:nvSpPr>
          <p:spPr>
            <a:xfrm>
              <a:off x="4648200" y="1676400"/>
              <a:ext cx="1524000" cy="76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10200" y="1687284"/>
              <a:ext cx="7620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2362200" y="2362200"/>
            <a:ext cx="2103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           5              10 km</a:t>
            </a:r>
            <a:endParaRPr lang="en-US" sz="1400" dirty="0"/>
          </a:p>
        </p:txBody>
      </p:sp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48200"/>
            <a:ext cx="5113422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5" name="TextBox 94"/>
          <p:cNvSpPr txBox="1"/>
          <p:nvPr/>
        </p:nvSpPr>
        <p:spPr>
          <a:xfrm>
            <a:off x="3777342" y="3810000"/>
            <a:ext cx="1948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detail below</a:t>
            </a:r>
            <a:endParaRPr lang="en-US" sz="1200" dirty="0"/>
          </a:p>
        </p:txBody>
      </p:sp>
      <p:sp>
        <p:nvSpPr>
          <p:cNvPr id="97" name="Oval 96"/>
          <p:cNvSpPr/>
          <p:nvPr/>
        </p:nvSpPr>
        <p:spPr>
          <a:xfrm>
            <a:off x="5000172" y="3799116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3771900" y="4152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686594" y="3505200"/>
            <a:ext cx="913606" cy="79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8200" y="3429000"/>
            <a:ext cx="7072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743200" y="228600"/>
            <a:ext cx="132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Clark Fork River</a:t>
            </a: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3733800" y="685800"/>
            <a:ext cx="5257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Influence of Warm Springs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19766"/>
            <a:ext cx="7178675" cy="58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Nitrate and Ammonia in WSPOU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60174" y="1143000"/>
            <a:ext cx="6455226" cy="4524828"/>
            <a:chOff x="2460174" y="1143000"/>
            <a:chExt cx="6455226" cy="4524828"/>
          </a:xfrm>
        </p:grpSpPr>
        <p:sp>
          <p:nvSpPr>
            <p:cNvPr id="8" name="Rectangle 7"/>
            <p:cNvSpPr/>
            <p:nvPr/>
          </p:nvSpPr>
          <p:spPr>
            <a:xfrm>
              <a:off x="4982028" y="3458028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20228" y="344714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76572" y="3447138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67428" y="3962400"/>
              <a:ext cx="275772" cy="1701804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5628" y="3443520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61972" y="344351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4774" y="116114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2974" y="1150260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69318" y="1164768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60174" y="1665516"/>
              <a:ext cx="275772" cy="1701804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8374" y="1161150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54718" y="116114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8600" y="11430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Winter months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>
              <a:stCxn id="20" idx="1"/>
            </p:cNvCxnSpPr>
            <p:nvPr/>
          </p:nvCxnSpPr>
          <p:spPr>
            <a:xfrm rot="10800000" flipV="1">
              <a:off x="6858000" y="1496942"/>
              <a:ext cx="990600" cy="270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14185"/>
          <a:stretch>
            <a:fillRect/>
          </a:stretch>
        </p:blipFill>
        <p:spPr bwMode="auto">
          <a:xfrm>
            <a:off x="990600" y="762000"/>
            <a:ext cx="724465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2489202" y="986970"/>
            <a:ext cx="6455226" cy="4524828"/>
            <a:chOff x="2460174" y="1143000"/>
            <a:chExt cx="6455226" cy="4524828"/>
          </a:xfrm>
        </p:grpSpPr>
        <p:sp>
          <p:nvSpPr>
            <p:cNvPr id="8" name="Rectangle 7"/>
            <p:cNvSpPr/>
            <p:nvPr/>
          </p:nvSpPr>
          <p:spPr>
            <a:xfrm>
              <a:off x="4982028" y="3458028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20228" y="344714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76572" y="3447138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67428" y="3962400"/>
              <a:ext cx="275772" cy="1701804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5628" y="3443520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61972" y="344351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4774" y="116114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2974" y="1150260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69318" y="1164768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60174" y="1665516"/>
              <a:ext cx="275772" cy="1701804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8374" y="1161150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54718" y="1161144"/>
              <a:ext cx="304800" cy="2209800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8600" y="11430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Winter months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>
            <a:xfrm rot="10800000" flipV="1">
              <a:off x="6858000" y="1496942"/>
              <a:ext cx="990600" cy="270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Dissolved inorganic N and phosphate in WSPOU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010400" cy="604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Phosphate and arsenate in WSPOU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8683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Redox</a:t>
            </a:r>
            <a:r>
              <a:rPr lang="en-US" sz="3600" dirty="0" smtClean="0"/>
              <a:t> cycling in the ponds </a:t>
            </a:r>
            <a:endParaRPr lang="en-US" sz="3600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705600" y="1389738"/>
            <a:ext cx="1600200" cy="3962400"/>
          </a:xfrm>
          <a:custGeom>
            <a:avLst/>
            <a:gdLst/>
            <a:ahLst/>
            <a:cxnLst>
              <a:cxn ang="0">
                <a:pos x="1632" y="0"/>
              </a:cxn>
              <a:cxn ang="0">
                <a:pos x="0" y="0"/>
              </a:cxn>
              <a:cxn ang="0">
                <a:pos x="0" y="2496"/>
              </a:cxn>
              <a:cxn ang="0">
                <a:pos x="0" y="2496"/>
              </a:cxn>
            </a:cxnLst>
            <a:rect l="0" t="0" r="r" b="b"/>
            <a:pathLst>
              <a:path w="1632" h="2496">
                <a:moveTo>
                  <a:pt x="1632" y="0"/>
                </a:moveTo>
                <a:lnTo>
                  <a:pt x="0" y="0"/>
                </a:lnTo>
                <a:lnTo>
                  <a:pt x="0" y="2496"/>
                </a:lnTo>
                <a:lnTo>
                  <a:pt x="0" y="24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705600" y="1392913"/>
            <a:ext cx="1295400" cy="3959225"/>
          </a:xfrm>
          <a:custGeom>
            <a:avLst/>
            <a:gdLst/>
            <a:ahLst/>
            <a:cxnLst>
              <a:cxn ang="0">
                <a:pos x="976" y="0"/>
              </a:cxn>
              <a:cxn ang="0">
                <a:pos x="967" y="1102"/>
              </a:cxn>
              <a:cxn ang="0">
                <a:pos x="0" y="1152"/>
              </a:cxn>
              <a:cxn ang="0">
                <a:pos x="7" y="1630"/>
              </a:cxn>
              <a:cxn ang="0">
                <a:pos x="535" y="2494"/>
              </a:cxn>
            </a:cxnLst>
            <a:rect l="0" t="0" r="r" b="b"/>
            <a:pathLst>
              <a:path w="976" h="2494">
                <a:moveTo>
                  <a:pt x="976" y="0"/>
                </a:moveTo>
                <a:lnTo>
                  <a:pt x="967" y="1102"/>
                </a:lnTo>
                <a:lnTo>
                  <a:pt x="0" y="1152"/>
                </a:lnTo>
                <a:lnTo>
                  <a:pt x="7" y="1630"/>
                </a:lnTo>
                <a:lnTo>
                  <a:pt x="535" y="2494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705600" y="11611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15200" y="932538"/>
            <a:ext cx="4460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</a:t>
            </a:r>
            <a:r>
              <a:rPr lang="en-US" baseline="-25000"/>
              <a:t>2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858000" y="3370938"/>
            <a:ext cx="1644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organic </a:t>
            </a:r>
            <a:r>
              <a:rPr lang="en-US" dirty="0"/>
              <a:t>C decay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6705600" y="3962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705600" y="3142338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38200" y="1143000"/>
            <a:ext cx="5441950" cy="4495800"/>
            <a:chOff x="806450" y="1143000"/>
            <a:chExt cx="4724400" cy="39624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806450" y="1143000"/>
              <a:ext cx="4724400" cy="3962400"/>
            </a:xfrm>
            <a:prstGeom prst="rect">
              <a:avLst/>
            </a:prstGeom>
            <a:solidFill>
              <a:srgbClr val="CCFFFF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" name="Rectangle 5" descr="40%"/>
            <p:cNvSpPr>
              <a:spLocks noChangeArrowheads="1"/>
            </p:cNvSpPr>
            <p:nvPr/>
          </p:nvSpPr>
          <p:spPr bwMode="auto">
            <a:xfrm>
              <a:off x="806450" y="2895600"/>
              <a:ext cx="4724400" cy="2209800"/>
            </a:xfrm>
            <a:prstGeom prst="rect">
              <a:avLst/>
            </a:prstGeom>
            <a:pattFill prst="pct40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" name="Rectangle 6" descr="90%"/>
            <p:cNvSpPr>
              <a:spLocks noChangeArrowheads="1"/>
            </p:cNvSpPr>
            <p:nvPr/>
          </p:nvSpPr>
          <p:spPr bwMode="auto">
            <a:xfrm>
              <a:off x="806450" y="2895600"/>
              <a:ext cx="4724400" cy="762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6" name="Picture 7" descr="Dark%2520Blue%2520Fish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1447800"/>
              <a:ext cx="685800" cy="357187"/>
            </a:xfrm>
            <a:prstGeom prst="rect">
              <a:avLst/>
            </a:prstGeom>
            <a:noFill/>
          </p:spPr>
        </p:pic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114800" y="2514600"/>
              <a:ext cx="187325" cy="960438"/>
            </a:xfrm>
            <a:custGeom>
              <a:avLst/>
              <a:gdLst/>
              <a:ahLst/>
              <a:cxnLst>
                <a:cxn ang="0">
                  <a:pos x="40" y="605"/>
                </a:cxn>
                <a:cxn ang="0">
                  <a:pos x="99" y="517"/>
                </a:cxn>
                <a:cxn ang="0">
                  <a:pos x="1" y="429"/>
                </a:cxn>
                <a:cxn ang="0">
                  <a:pos x="99" y="332"/>
                </a:cxn>
                <a:cxn ang="0">
                  <a:pos x="1" y="224"/>
                </a:cxn>
                <a:cxn ang="0">
                  <a:pos x="108" y="127"/>
                </a:cxn>
                <a:cxn ang="0">
                  <a:pos x="60" y="0"/>
                </a:cxn>
              </a:cxnLst>
              <a:rect l="0" t="0" r="r" b="b"/>
              <a:pathLst>
                <a:path w="118" h="605">
                  <a:moveTo>
                    <a:pt x="40" y="605"/>
                  </a:moveTo>
                  <a:cubicBezTo>
                    <a:pt x="51" y="591"/>
                    <a:pt x="106" y="546"/>
                    <a:pt x="99" y="517"/>
                  </a:cubicBezTo>
                  <a:cubicBezTo>
                    <a:pt x="92" y="488"/>
                    <a:pt x="1" y="460"/>
                    <a:pt x="1" y="429"/>
                  </a:cubicBezTo>
                  <a:cubicBezTo>
                    <a:pt x="1" y="398"/>
                    <a:pt x="99" y="366"/>
                    <a:pt x="99" y="332"/>
                  </a:cubicBezTo>
                  <a:cubicBezTo>
                    <a:pt x="99" y="298"/>
                    <a:pt x="0" y="258"/>
                    <a:pt x="1" y="224"/>
                  </a:cubicBezTo>
                  <a:cubicBezTo>
                    <a:pt x="2" y="190"/>
                    <a:pt x="98" y="164"/>
                    <a:pt x="108" y="127"/>
                  </a:cubicBezTo>
                  <a:cubicBezTo>
                    <a:pt x="118" y="90"/>
                    <a:pt x="70" y="26"/>
                    <a:pt x="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676400" y="2044700"/>
              <a:ext cx="330200" cy="850900"/>
            </a:xfrm>
            <a:custGeom>
              <a:avLst/>
              <a:gdLst/>
              <a:ahLst/>
              <a:cxnLst>
                <a:cxn ang="0">
                  <a:pos x="144" y="536"/>
                </a:cxn>
                <a:cxn ang="0">
                  <a:pos x="0" y="392"/>
                </a:cxn>
                <a:cxn ang="0">
                  <a:pos x="144" y="200"/>
                </a:cxn>
                <a:cxn ang="0">
                  <a:pos x="48" y="8"/>
                </a:cxn>
                <a:cxn ang="0">
                  <a:pos x="192" y="152"/>
                </a:cxn>
                <a:cxn ang="0">
                  <a:pos x="144" y="296"/>
                </a:cxn>
                <a:cxn ang="0">
                  <a:pos x="96" y="392"/>
                </a:cxn>
                <a:cxn ang="0">
                  <a:pos x="144" y="536"/>
                </a:cxn>
              </a:cxnLst>
              <a:rect l="0" t="0" r="r" b="b"/>
              <a:pathLst>
                <a:path w="208" h="536">
                  <a:moveTo>
                    <a:pt x="144" y="536"/>
                  </a:moveTo>
                  <a:cubicBezTo>
                    <a:pt x="128" y="536"/>
                    <a:pt x="0" y="448"/>
                    <a:pt x="0" y="392"/>
                  </a:cubicBezTo>
                  <a:cubicBezTo>
                    <a:pt x="0" y="336"/>
                    <a:pt x="136" y="264"/>
                    <a:pt x="144" y="200"/>
                  </a:cubicBezTo>
                  <a:cubicBezTo>
                    <a:pt x="152" y="136"/>
                    <a:pt x="40" y="16"/>
                    <a:pt x="48" y="8"/>
                  </a:cubicBezTo>
                  <a:cubicBezTo>
                    <a:pt x="56" y="0"/>
                    <a:pt x="176" y="104"/>
                    <a:pt x="192" y="152"/>
                  </a:cubicBezTo>
                  <a:cubicBezTo>
                    <a:pt x="208" y="200"/>
                    <a:pt x="160" y="256"/>
                    <a:pt x="144" y="296"/>
                  </a:cubicBezTo>
                  <a:cubicBezTo>
                    <a:pt x="128" y="336"/>
                    <a:pt x="88" y="352"/>
                    <a:pt x="96" y="392"/>
                  </a:cubicBezTo>
                  <a:cubicBezTo>
                    <a:pt x="104" y="432"/>
                    <a:pt x="160" y="536"/>
                    <a:pt x="144" y="536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447800" y="2057400"/>
              <a:ext cx="330200" cy="850900"/>
            </a:xfrm>
            <a:custGeom>
              <a:avLst/>
              <a:gdLst/>
              <a:ahLst/>
              <a:cxnLst>
                <a:cxn ang="0">
                  <a:pos x="144" y="536"/>
                </a:cxn>
                <a:cxn ang="0">
                  <a:pos x="0" y="392"/>
                </a:cxn>
                <a:cxn ang="0">
                  <a:pos x="144" y="200"/>
                </a:cxn>
                <a:cxn ang="0">
                  <a:pos x="48" y="8"/>
                </a:cxn>
                <a:cxn ang="0">
                  <a:pos x="192" y="152"/>
                </a:cxn>
                <a:cxn ang="0">
                  <a:pos x="144" y="296"/>
                </a:cxn>
                <a:cxn ang="0">
                  <a:pos x="96" y="392"/>
                </a:cxn>
                <a:cxn ang="0">
                  <a:pos x="144" y="536"/>
                </a:cxn>
              </a:cxnLst>
              <a:rect l="0" t="0" r="r" b="b"/>
              <a:pathLst>
                <a:path w="208" h="536">
                  <a:moveTo>
                    <a:pt x="144" y="536"/>
                  </a:moveTo>
                  <a:cubicBezTo>
                    <a:pt x="128" y="536"/>
                    <a:pt x="0" y="448"/>
                    <a:pt x="0" y="392"/>
                  </a:cubicBezTo>
                  <a:cubicBezTo>
                    <a:pt x="0" y="336"/>
                    <a:pt x="136" y="264"/>
                    <a:pt x="144" y="200"/>
                  </a:cubicBezTo>
                  <a:cubicBezTo>
                    <a:pt x="152" y="136"/>
                    <a:pt x="40" y="16"/>
                    <a:pt x="48" y="8"/>
                  </a:cubicBezTo>
                  <a:cubicBezTo>
                    <a:pt x="56" y="0"/>
                    <a:pt x="176" y="104"/>
                    <a:pt x="192" y="152"/>
                  </a:cubicBezTo>
                  <a:cubicBezTo>
                    <a:pt x="208" y="200"/>
                    <a:pt x="160" y="256"/>
                    <a:pt x="144" y="296"/>
                  </a:cubicBezTo>
                  <a:cubicBezTo>
                    <a:pt x="128" y="336"/>
                    <a:pt x="88" y="352"/>
                    <a:pt x="96" y="392"/>
                  </a:cubicBezTo>
                  <a:cubicBezTo>
                    <a:pt x="104" y="432"/>
                    <a:pt x="160" y="536"/>
                    <a:pt x="144" y="536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438400" y="2057400"/>
              <a:ext cx="330200" cy="850900"/>
            </a:xfrm>
            <a:custGeom>
              <a:avLst/>
              <a:gdLst/>
              <a:ahLst/>
              <a:cxnLst>
                <a:cxn ang="0">
                  <a:pos x="144" y="536"/>
                </a:cxn>
                <a:cxn ang="0">
                  <a:pos x="0" y="392"/>
                </a:cxn>
                <a:cxn ang="0">
                  <a:pos x="144" y="200"/>
                </a:cxn>
                <a:cxn ang="0">
                  <a:pos x="48" y="8"/>
                </a:cxn>
                <a:cxn ang="0">
                  <a:pos x="192" y="152"/>
                </a:cxn>
                <a:cxn ang="0">
                  <a:pos x="144" y="296"/>
                </a:cxn>
                <a:cxn ang="0">
                  <a:pos x="96" y="392"/>
                </a:cxn>
                <a:cxn ang="0">
                  <a:pos x="144" y="536"/>
                </a:cxn>
              </a:cxnLst>
              <a:rect l="0" t="0" r="r" b="b"/>
              <a:pathLst>
                <a:path w="208" h="536">
                  <a:moveTo>
                    <a:pt x="144" y="536"/>
                  </a:moveTo>
                  <a:cubicBezTo>
                    <a:pt x="128" y="536"/>
                    <a:pt x="0" y="448"/>
                    <a:pt x="0" y="392"/>
                  </a:cubicBezTo>
                  <a:cubicBezTo>
                    <a:pt x="0" y="336"/>
                    <a:pt x="136" y="264"/>
                    <a:pt x="144" y="200"/>
                  </a:cubicBezTo>
                  <a:cubicBezTo>
                    <a:pt x="152" y="136"/>
                    <a:pt x="40" y="16"/>
                    <a:pt x="48" y="8"/>
                  </a:cubicBezTo>
                  <a:cubicBezTo>
                    <a:pt x="56" y="0"/>
                    <a:pt x="176" y="104"/>
                    <a:pt x="192" y="152"/>
                  </a:cubicBezTo>
                  <a:cubicBezTo>
                    <a:pt x="208" y="200"/>
                    <a:pt x="160" y="256"/>
                    <a:pt x="144" y="296"/>
                  </a:cubicBezTo>
                  <a:cubicBezTo>
                    <a:pt x="128" y="336"/>
                    <a:pt x="88" y="352"/>
                    <a:pt x="96" y="392"/>
                  </a:cubicBezTo>
                  <a:cubicBezTo>
                    <a:pt x="104" y="432"/>
                    <a:pt x="160" y="536"/>
                    <a:pt x="144" y="536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3124200" y="2057400"/>
              <a:ext cx="330200" cy="850900"/>
            </a:xfrm>
            <a:custGeom>
              <a:avLst/>
              <a:gdLst/>
              <a:ahLst/>
              <a:cxnLst>
                <a:cxn ang="0">
                  <a:pos x="144" y="536"/>
                </a:cxn>
                <a:cxn ang="0">
                  <a:pos x="0" y="392"/>
                </a:cxn>
                <a:cxn ang="0">
                  <a:pos x="144" y="200"/>
                </a:cxn>
                <a:cxn ang="0">
                  <a:pos x="48" y="8"/>
                </a:cxn>
                <a:cxn ang="0">
                  <a:pos x="192" y="152"/>
                </a:cxn>
                <a:cxn ang="0">
                  <a:pos x="144" y="296"/>
                </a:cxn>
                <a:cxn ang="0">
                  <a:pos x="96" y="392"/>
                </a:cxn>
                <a:cxn ang="0">
                  <a:pos x="144" y="536"/>
                </a:cxn>
              </a:cxnLst>
              <a:rect l="0" t="0" r="r" b="b"/>
              <a:pathLst>
                <a:path w="208" h="536">
                  <a:moveTo>
                    <a:pt x="144" y="536"/>
                  </a:moveTo>
                  <a:cubicBezTo>
                    <a:pt x="128" y="536"/>
                    <a:pt x="0" y="448"/>
                    <a:pt x="0" y="392"/>
                  </a:cubicBezTo>
                  <a:cubicBezTo>
                    <a:pt x="0" y="336"/>
                    <a:pt x="136" y="264"/>
                    <a:pt x="144" y="200"/>
                  </a:cubicBezTo>
                  <a:cubicBezTo>
                    <a:pt x="152" y="136"/>
                    <a:pt x="40" y="16"/>
                    <a:pt x="48" y="8"/>
                  </a:cubicBezTo>
                  <a:cubicBezTo>
                    <a:pt x="56" y="0"/>
                    <a:pt x="176" y="104"/>
                    <a:pt x="192" y="152"/>
                  </a:cubicBezTo>
                  <a:cubicBezTo>
                    <a:pt x="208" y="200"/>
                    <a:pt x="160" y="256"/>
                    <a:pt x="144" y="296"/>
                  </a:cubicBezTo>
                  <a:cubicBezTo>
                    <a:pt x="128" y="336"/>
                    <a:pt x="88" y="352"/>
                    <a:pt x="96" y="392"/>
                  </a:cubicBezTo>
                  <a:cubicBezTo>
                    <a:pt x="104" y="432"/>
                    <a:pt x="160" y="536"/>
                    <a:pt x="144" y="536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352800" y="2057400"/>
              <a:ext cx="330200" cy="850900"/>
            </a:xfrm>
            <a:custGeom>
              <a:avLst/>
              <a:gdLst/>
              <a:ahLst/>
              <a:cxnLst>
                <a:cxn ang="0">
                  <a:pos x="144" y="536"/>
                </a:cxn>
                <a:cxn ang="0">
                  <a:pos x="0" y="392"/>
                </a:cxn>
                <a:cxn ang="0">
                  <a:pos x="144" y="200"/>
                </a:cxn>
                <a:cxn ang="0">
                  <a:pos x="48" y="8"/>
                </a:cxn>
                <a:cxn ang="0">
                  <a:pos x="192" y="152"/>
                </a:cxn>
                <a:cxn ang="0">
                  <a:pos x="144" y="296"/>
                </a:cxn>
                <a:cxn ang="0">
                  <a:pos x="96" y="392"/>
                </a:cxn>
                <a:cxn ang="0">
                  <a:pos x="144" y="536"/>
                </a:cxn>
              </a:cxnLst>
              <a:rect l="0" t="0" r="r" b="b"/>
              <a:pathLst>
                <a:path w="208" h="536">
                  <a:moveTo>
                    <a:pt x="144" y="536"/>
                  </a:moveTo>
                  <a:cubicBezTo>
                    <a:pt x="128" y="536"/>
                    <a:pt x="0" y="448"/>
                    <a:pt x="0" y="392"/>
                  </a:cubicBezTo>
                  <a:cubicBezTo>
                    <a:pt x="0" y="336"/>
                    <a:pt x="136" y="264"/>
                    <a:pt x="144" y="200"/>
                  </a:cubicBezTo>
                  <a:cubicBezTo>
                    <a:pt x="152" y="136"/>
                    <a:pt x="40" y="16"/>
                    <a:pt x="48" y="8"/>
                  </a:cubicBezTo>
                  <a:cubicBezTo>
                    <a:pt x="56" y="0"/>
                    <a:pt x="176" y="104"/>
                    <a:pt x="192" y="152"/>
                  </a:cubicBezTo>
                  <a:cubicBezTo>
                    <a:pt x="208" y="200"/>
                    <a:pt x="160" y="256"/>
                    <a:pt x="144" y="296"/>
                  </a:cubicBezTo>
                  <a:cubicBezTo>
                    <a:pt x="128" y="336"/>
                    <a:pt x="88" y="352"/>
                    <a:pt x="96" y="392"/>
                  </a:cubicBezTo>
                  <a:cubicBezTo>
                    <a:pt x="104" y="432"/>
                    <a:pt x="160" y="536"/>
                    <a:pt x="144" y="536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286000" y="2057400"/>
              <a:ext cx="330200" cy="850900"/>
            </a:xfrm>
            <a:custGeom>
              <a:avLst/>
              <a:gdLst/>
              <a:ahLst/>
              <a:cxnLst>
                <a:cxn ang="0">
                  <a:pos x="144" y="536"/>
                </a:cxn>
                <a:cxn ang="0">
                  <a:pos x="0" y="392"/>
                </a:cxn>
                <a:cxn ang="0">
                  <a:pos x="144" y="200"/>
                </a:cxn>
                <a:cxn ang="0">
                  <a:pos x="48" y="8"/>
                </a:cxn>
                <a:cxn ang="0">
                  <a:pos x="192" y="152"/>
                </a:cxn>
                <a:cxn ang="0">
                  <a:pos x="144" y="296"/>
                </a:cxn>
                <a:cxn ang="0">
                  <a:pos x="96" y="392"/>
                </a:cxn>
                <a:cxn ang="0">
                  <a:pos x="144" y="536"/>
                </a:cxn>
              </a:cxnLst>
              <a:rect l="0" t="0" r="r" b="b"/>
              <a:pathLst>
                <a:path w="208" h="536">
                  <a:moveTo>
                    <a:pt x="144" y="536"/>
                  </a:moveTo>
                  <a:cubicBezTo>
                    <a:pt x="128" y="536"/>
                    <a:pt x="0" y="448"/>
                    <a:pt x="0" y="392"/>
                  </a:cubicBezTo>
                  <a:cubicBezTo>
                    <a:pt x="0" y="336"/>
                    <a:pt x="136" y="264"/>
                    <a:pt x="144" y="200"/>
                  </a:cubicBezTo>
                  <a:cubicBezTo>
                    <a:pt x="152" y="136"/>
                    <a:pt x="40" y="16"/>
                    <a:pt x="48" y="8"/>
                  </a:cubicBezTo>
                  <a:cubicBezTo>
                    <a:pt x="56" y="0"/>
                    <a:pt x="176" y="104"/>
                    <a:pt x="192" y="152"/>
                  </a:cubicBezTo>
                  <a:cubicBezTo>
                    <a:pt x="208" y="200"/>
                    <a:pt x="160" y="256"/>
                    <a:pt x="144" y="296"/>
                  </a:cubicBezTo>
                  <a:cubicBezTo>
                    <a:pt x="128" y="336"/>
                    <a:pt x="88" y="352"/>
                    <a:pt x="96" y="392"/>
                  </a:cubicBezTo>
                  <a:cubicBezTo>
                    <a:pt x="104" y="432"/>
                    <a:pt x="160" y="536"/>
                    <a:pt x="144" y="536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1636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HAsO</a:t>
              </a:r>
              <a:r>
                <a:rPr lang="en-US" baseline="-25000" dirty="0" smtClean="0"/>
                <a:t>4</a:t>
              </a:r>
              <a:r>
                <a:rPr lang="en-US" baseline="30000" dirty="0" smtClean="0"/>
                <a:t>2-</a:t>
              </a:r>
              <a:r>
                <a:rPr lang="en-US" dirty="0" smtClean="0"/>
                <a:t>, HPO</a:t>
              </a:r>
              <a:r>
                <a:rPr lang="en-US" baseline="-25000" dirty="0" smtClean="0"/>
                <a:t>4</a:t>
              </a:r>
              <a:r>
                <a:rPr lang="en-US" baseline="30000" dirty="0" smtClean="0"/>
                <a:t>2-</a:t>
              </a:r>
              <a:endParaRPr lang="en-US" baseline="30000" dirty="0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066800" y="3048000"/>
              <a:ext cx="2819399" cy="3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Fe-oxide(s) + org. C </a:t>
              </a:r>
              <a:r>
                <a:rPr lang="en-US" b="1" dirty="0" smtClean="0">
                  <a:solidFill>
                    <a:srgbClr val="002060"/>
                  </a:solidFill>
                  <a:sym typeface="Symbol" pitchFamily="18" charset="2"/>
                </a:rPr>
                <a:t> </a:t>
              </a:r>
              <a:r>
                <a:rPr lang="en-US" b="1" dirty="0">
                  <a:solidFill>
                    <a:srgbClr val="002060"/>
                  </a:solidFill>
                </a:rPr>
                <a:t>Fe</a:t>
              </a:r>
              <a:r>
                <a:rPr lang="en-US" b="1" baseline="30000" dirty="0">
                  <a:solidFill>
                    <a:srgbClr val="002060"/>
                  </a:solidFill>
                </a:rPr>
                <a:t>2</a:t>
              </a:r>
              <a:r>
                <a:rPr lang="en-US" b="1" baseline="30000" dirty="0" smtClean="0">
                  <a:solidFill>
                    <a:srgbClr val="002060"/>
                  </a:solidFill>
                </a:rPr>
                <a:t>+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4841875" y="2544762"/>
              <a:ext cx="187325" cy="960438"/>
            </a:xfrm>
            <a:custGeom>
              <a:avLst/>
              <a:gdLst/>
              <a:ahLst/>
              <a:cxnLst>
                <a:cxn ang="0">
                  <a:pos x="40" y="605"/>
                </a:cxn>
                <a:cxn ang="0">
                  <a:pos x="99" y="517"/>
                </a:cxn>
                <a:cxn ang="0">
                  <a:pos x="1" y="429"/>
                </a:cxn>
                <a:cxn ang="0">
                  <a:pos x="99" y="332"/>
                </a:cxn>
                <a:cxn ang="0">
                  <a:pos x="1" y="224"/>
                </a:cxn>
                <a:cxn ang="0">
                  <a:pos x="108" y="127"/>
                </a:cxn>
                <a:cxn ang="0">
                  <a:pos x="60" y="0"/>
                </a:cxn>
              </a:cxnLst>
              <a:rect l="0" t="0" r="r" b="b"/>
              <a:pathLst>
                <a:path w="118" h="605">
                  <a:moveTo>
                    <a:pt x="40" y="605"/>
                  </a:moveTo>
                  <a:cubicBezTo>
                    <a:pt x="51" y="591"/>
                    <a:pt x="106" y="546"/>
                    <a:pt x="99" y="517"/>
                  </a:cubicBezTo>
                  <a:cubicBezTo>
                    <a:pt x="92" y="488"/>
                    <a:pt x="1" y="460"/>
                    <a:pt x="1" y="429"/>
                  </a:cubicBezTo>
                  <a:cubicBezTo>
                    <a:pt x="1" y="398"/>
                    <a:pt x="99" y="366"/>
                    <a:pt x="99" y="332"/>
                  </a:cubicBezTo>
                  <a:cubicBezTo>
                    <a:pt x="99" y="298"/>
                    <a:pt x="0" y="258"/>
                    <a:pt x="1" y="224"/>
                  </a:cubicBezTo>
                  <a:cubicBezTo>
                    <a:pt x="2" y="190"/>
                    <a:pt x="98" y="164"/>
                    <a:pt x="108" y="127"/>
                  </a:cubicBezTo>
                  <a:cubicBezTo>
                    <a:pt x="118" y="90"/>
                    <a:pt x="70" y="26"/>
                    <a:pt x="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8600" y="4876800"/>
            <a:ext cx="8610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Spring:  As and P enter ponds adsorbed onto Fe-oxides 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 Particles settle to bottom of lake </a:t>
            </a:r>
          </a:p>
          <a:p>
            <a:r>
              <a:rPr lang="en-US" sz="2400" dirty="0" smtClean="0"/>
              <a:t>Summer:  Decay of organic C causes Fe-oxides to dissolve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This releases As, P to water column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0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Acknowledgments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Grad students </a:t>
            </a:r>
          </a:p>
          <a:p>
            <a:pPr lvl="1"/>
            <a:r>
              <a:rPr lang="en-US" dirty="0" smtClean="0"/>
              <a:t>Beverly Plumb (M.S. 2009)	</a:t>
            </a:r>
          </a:p>
          <a:p>
            <a:pPr lvl="1"/>
            <a:r>
              <a:rPr lang="en-US" dirty="0" smtClean="0"/>
              <a:t>John Babcock (M.S. in progress)</a:t>
            </a:r>
          </a:p>
          <a:p>
            <a:r>
              <a:rPr lang="en-US" dirty="0" smtClean="0"/>
              <a:t>Colleagues</a:t>
            </a:r>
          </a:p>
          <a:p>
            <a:pPr lvl="1"/>
            <a:r>
              <a:rPr lang="en-US" dirty="0" smtClean="0"/>
              <a:t>Steve Parker (MT Tech)</a:t>
            </a:r>
          </a:p>
          <a:p>
            <a:pPr lvl="1"/>
            <a:r>
              <a:rPr lang="en-US" dirty="0" smtClean="0"/>
              <a:t>Simon Poulson (U-Nevada-Reno)</a:t>
            </a:r>
          </a:p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USGS &amp; Montana Water Center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876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Undergrad </a:t>
            </a:r>
            <a:r>
              <a:rPr lang="en-US" dirty="0" smtClean="0"/>
              <a:t>student </a:t>
            </a:r>
            <a:r>
              <a:rPr lang="en-US" dirty="0" smtClean="0"/>
              <a:t>Stacey Wilcox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838200"/>
            <a:ext cx="269014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Nitrate isotopes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7471" r="22494"/>
          <a:stretch>
            <a:fillRect/>
          </a:stretch>
        </p:blipFill>
        <p:spPr bwMode="auto">
          <a:xfrm>
            <a:off x="609600" y="838200"/>
            <a:ext cx="6705600" cy="57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5334000" y="3962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43600" y="3962400"/>
            <a:ext cx="2787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Human and animal waste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819400"/>
            <a:ext cx="32004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Synoptic changes in isotopes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545702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1905000" y="61722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2200" y="5943600"/>
            <a:ext cx="19741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km below WWTP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Conclusions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Silver Bow Creek is over-</a:t>
            </a:r>
            <a:r>
              <a:rPr lang="en-US" dirty="0" err="1" smtClean="0"/>
              <a:t>nutrified</a:t>
            </a:r>
            <a:endParaRPr lang="en-US" dirty="0" smtClean="0"/>
          </a:p>
          <a:p>
            <a:pPr lvl="1"/>
            <a:r>
              <a:rPr lang="en-US" sz="2400" dirty="0" smtClean="0"/>
              <a:t>Uncontrolled growth of algae and plants</a:t>
            </a:r>
          </a:p>
          <a:p>
            <a:pPr lvl="1"/>
            <a:r>
              <a:rPr lang="en-US" sz="2400" dirty="0" smtClean="0"/>
              <a:t>Night-time hypoxia = “dead zone”</a:t>
            </a:r>
          </a:p>
          <a:p>
            <a:r>
              <a:rPr lang="en-US" dirty="0" smtClean="0"/>
              <a:t>Butte WWTP is main source of nutrients</a:t>
            </a:r>
          </a:p>
          <a:p>
            <a:pPr lvl="1"/>
            <a:r>
              <a:rPr lang="en-US" sz="2400" dirty="0" smtClean="0"/>
              <a:t>Ammonium</a:t>
            </a:r>
          </a:p>
          <a:p>
            <a:r>
              <a:rPr lang="en-US" dirty="0" smtClean="0"/>
              <a:t>Changes in nutrient concentration and speciation</a:t>
            </a:r>
          </a:p>
          <a:p>
            <a:pPr lvl="1"/>
            <a:r>
              <a:rPr lang="en-US" sz="2400" dirty="0" smtClean="0"/>
              <a:t>Seasonal, diurnal, spatial</a:t>
            </a:r>
          </a:p>
          <a:p>
            <a:r>
              <a:rPr lang="en-US" dirty="0" smtClean="0"/>
              <a:t>Influence of Warm Springs Ponds</a:t>
            </a:r>
          </a:p>
          <a:p>
            <a:r>
              <a:rPr lang="en-US" dirty="0" smtClean="0"/>
              <a:t>Stable Isotopes</a:t>
            </a:r>
          </a:p>
          <a:p>
            <a:pPr lvl="1"/>
            <a:r>
              <a:rPr lang="en-US" sz="2400" dirty="0" smtClean="0"/>
              <a:t>Complicated!  </a:t>
            </a:r>
          </a:p>
          <a:p>
            <a:pPr lvl="1"/>
            <a:r>
              <a:rPr lang="en-US" sz="2400" dirty="0" smtClean="0"/>
              <a:t>Reveal </a:t>
            </a:r>
            <a:r>
              <a:rPr lang="en-US" sz="2400" i="1" dirty="0" smtClean="0"/>
              <a:t>in-stream processes</a:t>
            </a:r>
            <a:r>
              <a:rPr lang="en-US" sz="2400" dirty="0" smtClean="0"/>
              <a:t> more than </a:t>
            </a:r>
            <a:r>
              <a:rPr lang="en-US" sz="2400" i="1" dirty="0" smtClean="0"/>
              <a:t>sources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572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Questions? 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968" y="79830"/>
            <a:ext cx="2895600" cy="434093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Outline: main points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772400" cy="42672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Silver Bow Creek is severely impacted by nutrient overload  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Concentrations of specific nutrients change over very short time and spatial scales 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Seasonal effects are also significant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Warm Springs Ponds act as a huge sink for nitrogen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Stable isotopes may reveal clues to processes of nutrient cycling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ple Map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8485188" cy="63896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1111" r="8889"/>
          <a:stretch>
            <a:fillRect/>
          </a:stretch>
        </p:blipFill>
        <p:spPr bwMode="auto">
          <a:xfrm>
            <a:off x="6400800" y="228600"/>
            <a:ext cx="2743200" cy="1730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gammons\My Documents\My Pictures\2006_06_30\WWTP effluent, June 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5334000" cy="3556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862" r="2985"/>
          <a:stretch>
            <a:fillRect/>
          </a:stretch>
        </p:blipFill>
        <p:spPr bwMode="auto">
          <a:xfrm>
            <a:off x="-1" y="2895600"/>
            <a:ext cx="54799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5105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Nutrients in  </a:t>
            </a:r>
          </a:p>
          <a:p>
            <a:r>
              <a:rPr lang="en-US" sz="2400" dirty="0" smtClean="0"/>
              <a:t>WWTP effluent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Butte WWTP effluent entering Silver Bow </a:t>
            </a:r>
            <a:r>
              <a:rPr lang="en-US" sz="2400" dirty="0" smtClean="0"/>
              <a:t>Creek</a:t>
            </a:r>
          </a:p>
          <a:p>
            <a:pPr algn="r"/>
            <a:r>
              <a:rPr lang="en-US" sz="2400" dirty="0" smtClean="0"/>
              <a:t>(3-10 </a:t>
            </a:r>
            <a:r>
              <a:rPr lang="en-US" sz="2400" dirty="0" err="1" smtClean="0"/>
              <a:t>cfs</a:t>
            </a:r>
            <a:r>
              <a:rPr lang="en-US" sz="2400" dirty="0" smtClean="0"/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200400"/>
            <a:ext cx="247215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Ammonium: 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endParaRPr lang="en-US" sz="2400" baseline="30000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3429000" y="3352800"/>
            <a:ext cx="304800" cy="304800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343400"/>
            <a:ext cx="236173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Phosphate:  PO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3-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Other point discharges in Butte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2971800" cy="366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smtClean="0"/>
              <a:t>1-2 </a:t>
            </a:r>
            <a:r>
              <a:rPr lang="en-US" sz="2400" dirty="0" err="1" smtClean="0"/>
              <a:t>cfs</a:t>
            </a:r>
            <a:r>
              <a:rPr lang="en-US" sz="2400" dirty="0" smtClean="0"/>
              <a:t>  </a:t>
            </a:r>
          </a:p>
          <a:p>
            <a:pPr algn="ctr" eaLnBrk="1" hangingPunct="1"/>
            <a:r>
              <a:rPr lang="en-US" sz="2400" dirty="0" smtClean="0"/>
              <a:t>lime-treated groundwater 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 l="18000" r="30000"/>
          <a:stretch>
            <a:fillRect/>
          </a:stretch>
        </p:blipFill>
        <p:spPr>
          <a:xfrm>
            <a:off x="5181600" y="1295400"/>
            <a:ext cx="3279228" cy="36576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2009" y="5334000"/>
            <a:ext cx="48619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smtClean="0"/>
              <a:t>~ 1 </a:t>
            </a:r>
            <a:r>
              <a:rPr lang="en-US" sz="2400" dirty="0" err="1" smtClean="0"/>
              <a:t>cfs</a:t>
            </a:r>
            <a:endParaRPr lang="en-US" sz="2400" dirty="0" smtClean="0"/>
          </a:p>
          <a:p>
            <a:pPr algn="ctr" eaLnBrk="1" hangingPunct="1"/>
            <a:r>
              <a:rPr lang="en-US" sz="2400" dirty="0" smtClean="0"/>
              <a:t>Treated PCP plume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876800"/>
            <a:ext cx="3285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Grad Student Bev Plumb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600" y="7620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/>
              <a:t>Lower Area One </a:t>
            </a:r>
            <a:r>
              <a:rPr lang="en-US" sz="2400" dirty="0" smtClean="0"/>
              <a:t>(LAO)</a:t>
            </a:r>
            <a:endParaRPr lang="en-US" sz="24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282009" y="762000"/>
            <a:ext cx="4861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smtClean="0"/>
              <a:t>Montana Pole (MT Pole)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Non-point sources: Butte Valley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cgammons\My Documents\My Pictures\2007_06_21\IMG_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458200" cy="563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5791200"/>
            <a:ext cx="329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Blacktail</a:t>
            </a:r>
            <a:r>
              <a:rPr lang="en-US" sz="2800" dirty="0" smtClean="0">
                <a:solidFill>
                  <a:srgbClr val="FFFF00"/>
                </a:solidFill>
              </a:rPr>
              <a:t> Creek in July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34533" y="1981200"/>
            <a:ext cx="2302094" cy="2373086"/>
            <a:chOff x="1134533" y="1981200"/>
            <a:chExt cx="2302094" cy="2373086"/>
          </a:xfrm>
        </p:grpSpPr>
        <p:sp>
          <p:nvSpPr>
            <p:cNvPr id="6" name="TextBox 5"/>
            <p:cNvSpPr txBox="1"/>
            <p:nvPr/>
          </p:nvSpPr>
          <p:spPr>
            <a:xfrm>
              <a:off x="1295400" y="1981200"/>
              <a:ext cx="214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Animal waste</a:t>
              </a:r>
              <a:endParaRPr lang="en-US" sz="28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34533" y="2902857"/>
              <a:ext cx="2225524" cy="1451429"/>
            </a:xfrm>
            <a:custGeom>
              <a:avLst/>
              <a:gdLst>
                <a:gd name="connsiteX0" fmla="*/ 2218267 w 2225524"/>
                <a:gd name="connsiteY0" fmla="*/ 0 h 1451429"/>
                <a:gd name="connsiteX1" fmla="*/ 2131181 w 2225524"/>
                <a:gd name="connsiteY1" fmla="*/ 319314 h 1451429"/>
                <a:gd name="connsiteX2" fmla="*/ 1652210 w 2225524"/>
                <a:gd name="connsiteY2" fmla="*/ 464457 h 1451429"/>
                <a:gd name="connsiteX3" fmla="*/ 433010 w 2225524"/>
                <a:gd name="connsiteY3" fmla="*/ 449943 h 1451429"/>
                <a:gd name="connsiteX4" fmla="*/ 84667 w 2225524"/>
                <a:gd name="connsiteY4" fmla="*/ 667657 h 1451429"/>
                <a:gd name="connsiteX5" fmla="*/ 941010 w 2225524"/>
                <a:gd name="connsiteY5" fmla="*/ 1451429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524" h="1451429">
                  <a:moveTo>
                    <a:pt x="2218267" y="0"/>
                  </a:moveTo>
                  <a:cubicBezTo>
                    <a:pt x="2221895" y="120952"/>
                    <a:pt x="2225524" y="241905"/>
                    <a:pt x="2131181" y="319314"/>
                  </a:cubicBezTo>
                  <a:cubicBezTo>
                    <a:pt x="2036838" y="396723"/>
                    <a:pt x="1935238" y="442686"/>
                    <a:pt x="1652210" y="464457"/>
                  </a:cubicBezTo>
                  <a:cubicBezTo>
                    <a:pt x="1369182" y="486228"/>
                    <a:pt x="694267" y="416076"/>
                    <a:pt x="433010" y="449943"/>
                  </a:cubicBezTo>
                  <a:cubicBezTo>
                    <a:pt x="171753" y="483810"/>
                    <a:pt x="0" y="500743"/>
                    <a:pt x="84667" y="667657"/>
                  </a:cubicBezTo>
                  <a:cubicBezTo>
                    <a:pt x="169334" y="834571"/>
                    <a:pt x="555172" y="1143000"/>
                    <a:pt x="941010" y="1451429"/>
                  </a:cubicBezTo>
                </a:path>
              </a:pathLst>
            </a:custGeom>
            <a:ln w="3175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86743" y="2873829"/>
              <a:ext cx="254000" cy="493485"/>
            </a:xfrm>
            <a:custGeom>
              <a:avLst/>
              <a:gdLst>
                <a:gd name="connsiteX0" fmla="*/ 0 w 254000"/>
                <a:gd name="connsiteY0" fmla="*/ 0 h 493485"/>
                <a:gd name="connsiteX1" fmla="*/ 217714 w 254000"/>
                <a:gd name="connsiteY1" fmla="*/ 203200 h 493485"/>
                <a:gd name="connsiteX2" fmla="*/ 217714 w 254000"/>
                <a:gd name="connsiteY2" fmla="*/ 377371 h 493485"/>
                <a:gd name="connsiteX3" fmla="*/ 87086 w 254000"/>
                <a:gd name="connsiteY3" fmla="*/ 493485 h 49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493485">
                  <a:moveTo>
                    <a:pt x="0" y="0"/>
                  </a:moveTo>
                  <a:cubicBezTo>
                    <a:pt x="90714" y="70152"/>
                    <a:pt x="181428" y="140305"/>
                    <a:pt x="217714" y="203200"/>
                  </a:cubicBezTo>
                  <a:cubicBezTo>
                    <a:pt x="254000" y="266095"/>
                    <a:pt x="239485" y="328990"/>
                    <a:pt x="217714" y="377371"/>
                  </a:cubicBezTo>
                  <a:cubicBezTo>
                    <a:pt x="195943" y="425752"/>
                    <a:pt x="141514" y="459618"/>
                    <a:pt x="87086" y="493485"/>
                  </a:cubicBezTo>
                </a:path>
              </a:pathLst>
            </a:custGeom>
            <a:ln w="31750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38362" y="1905000"/>
            <a:ext cx="5932070" cy="3262086"/>
            <a:chOff x="2738362" y="1905000"/>
            <a:chExt cx="5932070" cy="3262086"/>
          </a:xfrm>
        </p:grpSpPr>
        <p:sp>
          <p:nvSpPr>
            <p:cNvPr id="7" name="TextBox 6"/>
            <p:cNvSpPr txBox="1"/>
            <p:nvPr/>
          </p:nvSpPr>
          <p:spPr>
            <a:xfrm>
              <a:off x="7086600" y="1905000"/>
              <a:ext cx="1583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Fertilizers</a:t>
              </a:r>
              <a:endParaRPr lang="en-US" sz="28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38362" y="2888343"/>
              <a:ext cx="5476724" cy="2278743"/>
            </a:xfrm>
            <a:custGeom>
              <a:avLst/>
              <a:gdLst>
                <a:gd name="connsiteX0" fmla="*/ 5476724 w 5476724"/>
                <a:gd name="connsiteY0" fmla="*/ 0 h 2278743"/>
                <a:gd name="connsiteX1" fmla="*/ 4707467 w 5476724"/>
                <a:gd name="connsiteY1" fmla="*/ 333828 h 2278743"/>
                <a:gd name="connsiteX2" fmla="*/ 4533295 w 5476724"/>
                <a:gd name="connsiteY2" fmla="*/ 827314 h 2278743"/>
                <a:gd name="connsiteX3" fmla="*/ 2922209 w 5476724"/>
                <a:gd name="connsiteY3" fmla="*/ 1059543 h 2278743"/>
                <a:gd name="connsiteX4" fmla="*/ 1615924 w 5476724"/>
                <a:gd name="connsiteY4" fmla="*/ 1016000 h 2278743"/>
                <a:gd name="connsiteX5" fmla="*/ 541867 w 5476724"/>
                <a:gd name="connsiteY5" fmla="*/ 1291771 h 2278743"/>
                <a:gd name="connsiteX6" fmla="*/ 33867 w 5476724"/>
                <a:gd name="connsiteY6" fmla="*/ 1640114 h 2278743"/>
                <a:gd name="connsiteX7" fmla="*/ 338667 w 5476724"/>
                <a:gd name="connsiteY7" fmla="*/ 2278743 h 227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76724" h="2278743">
                  <a:moveTo>
                    <a:pt x="5476724" y="0"/>
                  </a:moveTo>
                  <a:cubicBezTo>
                    <a:pt x="5170714" y="97971"/>
                    <a:pt x="4864705" y="195942"/>
                    <a:pt x="4707467" y="333828"/>
                  </a:cubicBezTo>
                  <a:cubicBezTo>
                    <a:pt x="4550229" y="471714"/>
                    <a:pt x="4830838" y="706362"/>
                    <a:pt x="4533295" y="827314"/>
                  </a:cubicBezTo>
                  <a:cubicBezTo>
                    <a:pt x="4235752" y="948266"/>
                    <a:pt x="3408438" y="1028095"/>
                    <a:pt x="2922209" y="1059543"/>
                  </a:cubicBezTo>
                  <a:cubicBezTo>
                    <a:pt x="2435981" y="1090991"/>
                    <a:pt x="2012648" y="977295"/>
                    <a:pt x="1615924" y="1016000"/>
                  </a:cubicBezTo>
                  <a:cubicBezTo>
                    <a:pt x="1219200" y="1054705"/>
                    <a:pt x="805543" y="1187752"/>
                    <a:pt x="541867" y="1291771"/>
                  </a:cubicBezTo>
                  <a:cubicBezTo>
                    <a:pt x="278191" y="1395790"/>
                    <a:pt x="67734" y="1475619"/>
                    <a:pt x="33867" y="1640114"/>
                  </a:cubicBezTo>
                  <a:cubicBezTo>
                    <a:pt x="0" y="1804609"/>
                    <a:pt x="169333" y="2041676"/>
                    <a:pt x="338667" y="2278743"/>
                  </a:cubicBezTo>
                </a:path>
              </a:pathLst>
            </a:custGeom>
            <a:ln w="3175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72114" y="1828800"/>
            <a:ext cx="1805674" cy="1505857"/>
            <a:chOff x="3672114" y="1828800"/>
            <a:chExt cx="1805674" cy="1505857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1828800"/>
              <a:ext cx="1210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Septics</a:t>
              </a:r>
              <a:endParaRPr lang="en-US" sz="28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72114" y="2656114"/>
              <a:ext cx="696686" cy="667657"/>
            </a:xfrm>
            <a:custGeom>
              <a:avLst/>
              <a:gdLst>
                <a:gd name="connsiteX0" fmla="*/ 682172 w 696686"/>
                <a:gd name="connsiteY0" fmla="*/ 0 h 667657"/>
                <a:gd name="connsiteX1" fmla="*/ 696686 w 696686"/>
                <a:gd name="connsiteY1" fmla="*/ 493486 h 667657"/>
                <a:gd name="connsiteX2" fmla="*/ 0 w 696686"/>
                <a:gd name="connsiteY2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86" h="667657">
                  <a:moveTo>
                    <a:pt x="682172" y="0"/>
                  </a:moveTo>
                  <a:lnTo>
                    <a:pt x="696686" y="493486"/>
                  </a:lnTo>
                  <a:lnTo>
                    <a:pt x="0" y="667657"/>
                  </a:lnTo>
                </a:path>
              </a:pathLst>
            </a:custGeom>
            <a:ln w="3175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24400" y="2667000"/>
              <a:ext cx="696686" cy="667657"/>
            </a:xfrm>
            <a:custGeom>
              <a:avLst/>
              <a:gdLst>
                <a:gd name="connsiteX0" fmla="*/ 682172 w 696686"/>
                <a:gd name="connsiteY0" fmla="*/ 0 h 667657"/>
                <a:gd name="connsiteX1" fmla="*/ 696686 w 696686"/>
                <a:gd name="connsiteY1" fmla="*/ 493486 h 667657"/>
                <a:gd name="connsiteX2" fmla="*/ 0 w 696686"/>
                <a:gd name="connsiteY2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86" h="667657">
                  <a:moveTo>
                    <a:pt x="682172" y="0"/>
                  </a:moveTo>
                  <a:lnTo>
                    <a:pt x="696686" y="493486"/>
                  </a:lnTo>
                  <a:lnTo>
                    <a:pt x="0" y="667657"/>
                  </a:lnTo>
                </a:path>
              </a:pathLst>
            </a:custGeom>
            <a:ln w="3175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038600" y="2667000"/>
              <a:ext cx="696686" cy="667657"/>
            </a:xfrm>
            <a:custGeom>
              <a:avLst/>
              <a:gdLst>
                <a:gd name="connsiteX0" fmla="*/ 682172 w 696686"/>
                <a:gd name="connsiteY0" fmla="*/ 0 h 667657"/>
                <a:gd name="connsiteX1" fmla="*/ 696686 w 696686"/>
                <a:gd name="connsiteY1" fmla="*/ 493486 h 667657"/>
                <a:gd name="connsiteX2" fmla="*/ 0 w 696686"/>
                <a:gd name="connsiteY2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86" h="667657">
                  <a:moveTo>
                    <a:pt x="682172" y="0"/>
                  </a:moveTo>
                  <a:lnTo>
                    <a:pt x="696686" y="493486"/>
                  </a:lnTo>
                  <a:lnTo>
                    <a:pt x="0" y="667657"/>
                  </a:lnTo>
                </a:path>
              </a:pathLst>
            </a:custGeom>
            <a:ln w="3175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3473" b="14286"/>
          <a:stretch>
            <a:fillRect/>
          </a:stretch>
        </p:blipFill>
        <p:spPr bwMode="auto">
          <a:xfrm>
            <a:off x="685800" y="14478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561" t="85714"/>
          <a:stretch>
            <a:fillRect/>
          </a:stretch>
        </p:blipFill>
        <p:spPr bwMode="auto">
          <a:xfrm>
            <a:off x="1447800" y="5486400"/>
            <a:ext cx="66370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990600"/>
            <a:ext cx="3006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dissolved inorganic N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990600"/>
            <a:ext cx="2036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Soluble reactive P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3810000" y="3886200"/>
            <a:ext cx="2133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419600" y="2057400"/>
            <a:ext cx="914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Load comparisons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486400" cy="496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86200" y="152400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SBC with WWTP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819400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SBC without</a:t>
            </a:r>
          </a:p>
          <a:p>
            <a:r>
              <a:rPr lang="en-US" b="1" dirty="0" smtClean="0"/>
              <a:t> WWTP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4874559" y="1902759"/>
            <a:ext cx="228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2743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Comparison of SBC to reference streams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609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Trend lines from Smith et al. (2003)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415</Words>
  <Application>Microsoft Office PowerPoint</Application>
  <PresentationFormat>On-screen Show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Geochemistry of nutrients in Silver Bow Creek</vt:lpstr>
      <vt:lpstr>Acknowledgments</vt:lpstr>
      <vt:lpstr>Outline: main points</vt:lpstr>
      <vt:lpstr>Slide 4</vt:lpstr>
      <vt:lpstr>Slide 5</vt:lpstr>
      <vt:lpstr>Other point discharges in Butte </vt:lpstr>
      <vt:lpstr>Non-point sources: Butte Valley</vt:lpstr>
      <vt:lpstr>Slide 8</vt:lpstr>
      <vt:lpstr>Slide 9</vt:lpstr>
      <vt:lpstr>Effects of nutrient overload</vt:lpstr>
      <vt:lpstr>Slide 11</vt:lpstr>
      <vt:lpstr>Slide 12</vt:lpstr>
      <vt:lpstr>Slide 13</vt:lpstr>
      <vt:lpstr>Slide 14</vt:lpstr>
      <vt:lpstr>Slide 15</vt:lpstr>
      <vt:lpstr>Nitrate and Ammonia in WSPOU</vt:lpstr>
      <vt:lpstr>Dissolved inorganic N and phosphate in WSPOU</vt:lpstr>
      <vt:lpstr>Phosphate and arsenate in WSPOU</vt:lpstr>
      <vt:lpstr>Redox cycling in the ponds </vt:lpstr>
      <vt:lpstr>Nitrate isotopes</vt:lpstr>
      <vt:lpstr>Synoptic changes in isotopes</vt:lpstr>
      <vt:lpstr>Conclusions</vt:lpstr>
      <vt:lpstr>Questions?  </vt:lpstr>
    </vt:vector>
  </TitlesOfParts>
  <Company>Montana Tech The 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Nitrate and Ammonia in WSPOU</dc:title>
  <dc:creator>CGammons</dc:creator>
  <cp:lastModifiedBy>CGammons</cp:lastModifiedBy>
  <cp:revision>10</cp:revision>
  <dcterms:created xsi:type="dcterms:W3CDTF">2010-02-15T18:39:45Z</dcterms:created>
  <dcterms:modified xsi:type="dcterms:W3CDTF">2010-02-27T19:57:47Z</dcterms:modified>
</cp:coreProperties>
</file>