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sldIdLst>
    <p:sldId id="271" r:id="rId2"/>
    <p:sldId id="272" r:id="rId3"/>
    <p:sldId id="268" r:id="rId4"/>
    <p:sldId id="269" r:id="rId5"/>
    <p:sldId id="27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44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649E1-2E35-4064-81C7-E72AAC244EA1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EBE28-1D8F-4D0D-A353-323AD03DE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5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7C8915-EBA4-4283-8FA3-4EAF3EE8D65A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3E9B76-D2AB-40EC-9081-12822ACB580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Pre &amp; Post Reclamation Trends</a:t>
            </a:r>
            <a:br>
              <a:rPr lang="en-US" sz="3600" dirty="0" smtClean="0"/>
            </a:br>
            <a:r>
              <a:rPr lang="en-US" sz="3600" dirty="0" smtClean="0"/>
              <a:t> in Benthic Invertebrate Communities </a:t>
            </a:r>
            <a:br>
              <a:rPr lang="en-US" sz="3600" dirty="0" smtClean="0"/>
            </a:br>
            <a:r>
              <a:rPr lang="en-US" sz="3600" dirty="0" smtClean="0"/>
              <a:t>in Silver Bow Creek, MT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075" name="Picture 3" descr="Arctopsyche grand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2603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Orthocladius s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743200" y="4572000"/>
            <a:ext cx="396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Sean Sullivan</a:t>
            </a:r>
          </a:p>
          <a:p>
            <a:pPr algn="ctr"/>
            <a:r>
              <a:rPr lang="en-US" dirty="0">
                <a:latin typeface="Calibri" pitchFamily="34" charset="0"/>
              </a:rPr>
              <a:t>University of Montana</a:t>
            </a:r>
          </a:p>
          <a:p>
            <a:pPr algn="ctr"/>
            <a:r>
              <a:rPr lang="en-US" dirty="0">
                <a:latin typeface="Calibri" pitchFamily="34" charset="0"/>
              </a:rPr>
              <a:t>Environmental Studies </a:t>
            </a:r>
            <a:r>
              <a:rPr lang="en-US" dirty="0" smtClean="0">
                <a:latin typeface="Calibri" pitchFamily="34" charset="0"/>
              </a:rPr>
              <a:t>Program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078" name="Picture 6" descr="cover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mayfly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52400"/>
            <a:ext cx="12684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10633" y="685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Trend Analysis: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Hilsenhoff</a:t>
            </a:r>
            <a:r>
              <a:rPr lang="en-US" dirty="0" smtClean="0">
                <a:solidFill>
                  <a:schemeClr val="tx1"/>
                </a:solidFill>
              </a:rPr>
              <a:t> Biotic Index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990600" y="50292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Two sample </a:t>
            </a:r>
            <a:r>
              <a:rPr lang="en-US" i="1" dirty="0"/>
              <a:t>t</a:t>
            </a:r>
            <a:r>
              <a:rPr lang="en-US" dirty="0"/>
              <a:t>-test P&lt;.001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74" y="1905000"/>
            <a:ext cx="4458452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340" y="1905000"/>
            <a:ext cx="445966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1000" y="624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P&lt;.001</a:t>
            </a:r>
            <a:endParaRPr lang="en-US" dirty="0"/>
          </a:p>
        </p:txBody>
      </p:sp>
    </p:spTree>
  </p:cSld>
  <p:clrMapOvr>
    <a:masterClrMapping/>
  </p:clrMapOvr>
  <p:transition advTm="1995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4800"/>
            <a:ext cx="9052691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5715000" y="1752600"/>
            <a:ext cx="13716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486400" y="12192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33800" y="838200"/>
            <a:ext cx="17526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Restoration began in 2003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 Composition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9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5867400" cy="481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1" y="990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Principal components analysis of Silver Bow Creek data </a:t>
            </a:r>
          </a:p>
          <a:p>
            <a:pPr algn="ctr"/>
            <a:r>
              <a:rPr lang="en-US" dirty="0" smtClean="0"/>
              <a:t>showing separation between pre and post restoration communities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Indicator Species Analysis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33611" y="1905000"/>
          <a:ext cx="8476776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Worksheet" r:id="rId4" imgW="5324332" imgH="1914573" progId="Excel.Sheet.12">
                  <p:embed/>
                </p:oleObj>
              </mc:Choice>
              <mc:Fallback>
                <p:oleObj name="Worksheet" r:id="rId4" imgW="5324332" imgH="1914573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11" y="1905000"/>
                        <a:ext cx="8476776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2578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Autecology  of the Taxa associated with each restoration group are consistent with conditions present pre and post restoration </a:t>
            </a:r>
          </a:p>
          <a:p>
            <a:r>
              <a:rPr lang="en-US" smtClean="0"/>
              <a:t>(</a:t>
            </a:r>
            <a:r>
              <a:rPr lang="en-US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: metals tolerant</a:t>
            </a:r>
            <a:r>
              <a:rPr lang="en-US" dirty="0" smtClean="0"/>
              <a:t>; Green: nutrient tolerant; </a:t>
            </a:r>
            <a:r>
              <a:rPr lang="en-US" dirty="0" smtClean="0">
                <a:solidFill>
                  <a:srgbClr val="FFC000"/>
                </a:solidFill>
              </a:rPr>
              <a:t>Orange: </a:t>
            </a:r>
            <a:r>
              <a:rPr lang="en-US" smtClean="0">
                <a:solidFill>
                  <a:srgbClr val="FFC000"/>
                </a:solidFill>
              </a:rPr>
              <a:t>early </a:t>
            </a:r>
            <a:r>
              <a:rPr lang="en-US" smtClean="0">
                <a:solidFill>
                  <a:srgbClr val="FFC000"/>
                </a:solidFill>
              </a:rPr>
              <a:t>colonizers</a:t>
            </a:r>
            <a:r>
              <a:rPr lang="en-US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7848600" cy="57150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endParaRPr lang="en-US" sz="2200" dirty="0" smtClean="0"/>
          </a:p>
          <a:p>
            <a:pPr eaLnBrk="1" hangingPunct="1"/>
            <a:r>
              <a:rPr lang="en-US" sz="2200" dirty="0" smtClean="0"/>
              <a:t>Data  Rarefaction Appropriate for these analyses</a:t>
            </a:r>
          </a:p>
          <a:p>
            <a:pPr eaLnBrk="1" hangingPunct="1"/>
            <a:r>
              <a:rPr lang="en-US" sz="2200" dirty="0" smtClean="0"/>
              <a:t>Trend Analysis</a:t>
            </a:r>
          </a:p>
          <a:p>
            <a:pPr lvl="1" eaLnBrk="1" hangingPunct="1"/>
            <a:r>
              <a:rPr lang="en-US" sz="1800" dirty="0" smtClean="0"/>
              <a:t>Montana Revised </a:t>
            </a:r>
            <a:r>
              <a:rPr lang="en-US" sz="1900" dirty="0" smtClean="0"/>
              <a:t>Valley/Foothill</a:t>
            </a:r>
            <a:r>
              <a:rPr lang="en-US" sz="1800" dirty="0" smtClean="0"/>
              <a:t> Index (Bollman 1998) </a:t>
            </a:r>
          </a:p>
          <a:p>
            <a:pPr lvl="2" eaLnBrk="1" hangingPunct="1"/>
            <a:r>
              <a:rPr lang="en-US" sz="1700" dirty="0" smtClean="0"/>
              <a:t>No Significant Difference between Pre </a:t>
            </a:r>
            <a:r>
              <a:rPr lang="en-US" sz="1700" dirty="0"/>
              <a:t>&amp;</a:t>
            </a:r>
            <a:r>
              <a:rPr lang="en-US" sz="1700" dirty="0" smtClean="0"/>
              <a:t> Post Restoration</a:t>
            </a:r>
          </a:p>
          <a:p>
            <a:pPr lvl="1" eaLnBrk="1" hangingPunct="1"/>
            <a:r>
              <a:rPr lang="en-US" sz="1800" dirty="0" smtClean="0"/>
              <a:t>Metals Tolerance Index ( McGuire 2001 )</a:t>
            </a:r>
          </a:p>
          <a:p>
            <a:pPr lvl="2" eaLnBrk="1" hangingPunct="1"/>
            <a:r>
              <a:rPr lang="en-US" sz="1610" dirty="0" smtClean="0"/>
              <a:t>Significant Difference Between Pre and Post Restoration </a:t>
            </a:r>
          </a:p>
          <a:p>
            <a:pPr lvl="2" eaLnBrk="1" hangingPunct="1"/>
            <a:r>
              <a:rPr lang="en-US" sz="1610" dirty="0" smtClean="0"/>
              <a:t>Positive Response</a:t>
            </a:r>
          </a:p>
          <a:p>
            <a:pPr lvl="1" eaLnBrk="1" hangingPunct="1"/>
            <a:r>
              <a:rPr lang="en-US" sz="1800" dirty="0" smtClean="0"/>
              <a:t>Hilsenhoff Biotic Index ( Hilsenhoff 1975)</a:t>
            </a:r>
          </a:p>
          <a:p>
            <a:pPr lvl="2" eaLnBrk="1" hangingPunct="1"/>
            <a:r>
              <a:rPr lang="en-US" sz="1700" dirty="0" smtClean="0"/>
              <a:t>Significant Difference Between Pre and Post Restoration</a:t>
            </a:r>
          </a:p>
          <a:p>
            <a:pPr lvl="3" eaLnBrk="1" hangingPunct="1"/>
            <a:r>
              <a:rPr lang="en-US" sz="1700" dirty="0" smtClean="0"/>
              <a:t>Suggests increased response to Nutrients and other organic inputs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dirty="0" smtClean="0"/>
              <a:t>Community Composition</a:t>
            </a:r>
          </a:p>
          <a:p>
            <a:pPr lvl="1" eaLnBrk="1" hangingPunct="1"/>
            <a:r>
              <a:rPr lang="en-US" sz="1800" dirty="0" smtClean="0"/>
              <a:t>Principle Components Analysis  indicates:</a:t>
            </a:r>
          </a:p>
          <a:p>
            <a:pPr lvl="1" eaLnBrk="1" hangingPunct="1"/>
            <a:r>
              <a:rPr lang="en-US" sz="1800" dirty="0"/>
              <a:t> </a:t>
            </a:r>
            <a:r>
              <a:rPr lang="en-US" sz="1800" dirty="0" smtClean="0"/>
              <a:t>      6 most common taxa  may be driving the taxonomic differences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Relative </a:t>
            </a:r>
            <a:r>
              <a:rPr lang="en-US" sz="1800" dirty="0"/>
              <a:t>Abundances </a:t>
            </a:r>
            <a:r>
              <a:rPr lang="en-US" sz="1800" dirty="0" smtClean="0"/>
              <a:t>showed:</a:t>
            </a:r>
            <a:endParaRPr lang="en-US" sz="1800" dirty="0"/>
          </a:p>
          <a:p>
            <a:pPr lvl="1"/>
            <a:r>
              <a:rPr lang="en-US" sz="1800" dirty="0"/>
              <a:t>      shifts in dominant taxa groups and Functional Feeding Groups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r>
              <a:rPr lang="en-US" sz="1800" dirty="0" smtClean="0"/>
              <a:t>Indicator Species Analysis (ISA) concluded:  </a:t>
            </a:r>
          </a:p>
          <a:p>
            <a:pPr lvl="1" eaLnBrk="1" hangingPunct="1"/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/>
              <a:t>M</a:t>
            </a:r>
            <a:r>
              <a:rPr lang="en-US" sz="1800" dirty="0" smtClean="0"/>
              <a:t>ost significant IS  were indicative of conditions suggested in metric analyses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Note: Most significant IS have </a:t>
            </a:r>
            <a:r>
              <a:rPr lang="en-US" sz="1600" dirty="0" smtClean="0"/>
              <a:t>strongest</a:t>
            </a:r>
            <a:r>
              <a:rPr lang="en-US" sz="1600" dirty="0"/>
              <a:t>  indicator values with significant p </a:t>
            </a:r>
            <a:r>
              <a:rPr lang="en-US" sz="1600" dirty="0" smtClean="0"/>
              <a:t>values</a:t>
            </a:r>
            <a:endParaRPr lang="en-US" sz="1800" dirty="0" smtClean="0"/>
          </a:p>
        </p:txBody>
      </p:sp>
      <p:pic>
        <p:nvPicPr>
          <p:cNvPr id="25604" name="Picture 4" descr="Hydropsyche 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77000" y="191910"/>
            <a:ext cx="2457849" cy="346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115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Area History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Silver Bow Creek extends about 21 miles from Butte to the Warm Springs settling ponds</a:t>
            </a:r>
            <a:r>
              <a:rPr lang="en-US" dirty="0"/>
              <a:t>.</a:t>
            </a:r>
            <a:endParaRPr lang="en-US" dirty="0" smtClean="0"/>
          </a:p>
          <a:p>
            <a:pPr eaLnBrk="1" hangingPunct="1"/>
            <a:r>
              <a:rPr lang="en-US" dirty="0" smtClean="0"/>
              <a:t>Historical mining practices used SBC  as a conduit for waste.</a:t>
            </a:r>
          </a:p>
          <a:p>
            <a:pPr eaLnBrk="1" hangingPunct="1"/>
            <a:r>
              <a:rPr lang="en-US" dirty="0" smtClean="0"/>
              <a:t>SBC is part of a large Superfund complex from Butte to Missoula.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8196" name="Content Placeholder 6" descr="silver bow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155" y="2133600"/>
            <a:ext cx="4038600" cy="3309938"/>
          </a:xfrm>
        </p:spPr>
      </p:pic>
      <p:sp>
        <p:nvSpPr>
          <p:cNvPr id="5" name="Rectangle 4"/>
          <p:cNvSpPr/>
          <p:nvPr/>
        </p:nvSpPr>
        <p:spPr>
          <a:xfrm>
            <a:off x="460022" y="5562600"/>
            <a:ext cx="289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http://cfwep.blogspot.com/2009_04_01_archive.html</a:t>
            </a:r>
            <a:endParaRPr lang="en-US" sz="800" dirty="0"/>
          </a:p>
        </p:txBody>
      </p:sp>
    </p:spTree>
  </p:cSld>
  <p:clrMapOvr>
    <a:masterClrMapping/>
  </p:clrMapOvr>
  <p:transition advTm="279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Remedial actions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8697913" cy="5573713"/>
          </a:xfrm>
          <a:noFill/>
        </p:spPr>
      </p:pic>
    </p:spTree>
  </p:cSld>
  <p:clrMapOvr>
    <a:masterClrMapping/>
  </p:clrMapOvr>
  <p:transition advTm="6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Stream Corridor Restoration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43484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000" dirty="0" smtClean="0"/>
              <a:t>Restoration Goals include the restoration of aquatic habitat, and beneficial uses (NRDP,2004)</a:t>
            </a:r>
          </a:p>
          <a:p>
            <a:pPr eaLnBrk="1" hangingPunct="1"/>
            <a:r>
              <a:rPr lang="en-US" sz="2000" dirty="0" smtClean="0"/>
              <a:t>Numeric Goal:</a:t>
            </a:r>
          </a:p>
          <a:p>
            <a:pPr lvl="1" eaLnBrk="1" hangingPunct="1"/>
            <a:r>
              <a:rPr lang="en-US" sz="2000" dirty="0" smtClean="0"/>
              <a:t>75% of “available indices”  (section 9.1.1 NRDP 2009)</a:t>
            </a:r>
          </a:p>
          <a:p>
            <a:pPr eaLnBrk="1" hangingPunct="1"/>
            <a:r>
              <a:rPr lang="en-US" sz="2000" dirty="0" smtClean="0"/>
              <a:t>Narrative Goal:</a:t>
            </a:r>
          </a:p>
          <a:p>
            <a:pPr lvl="1" eaLnBrk="1" hangingPunct="1"/>
            <a:r>
              <a:rPr lang="en-US" sz="1810" dirty="0" smtClean="0"/>
              <a:t>Restoration will reflect a balanced, integrated, and adaptive community of organisms having a species composition, diversity, and functional organization comparable to that of the natural habitat of the region (NRDP 2004, Karr and Dudley 1981).</a:t>
            </a:r>
          </a:p>
          <a:p>
            <a:pPr eaLnBrk="1" hangingPunct="1"/>
            <a:endParaRPr lang="en-US" sz="1600" dirty="0" smtClean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80560" y="1219200"/>
            <a:ext cx="3758639" cy="3810000"/>
          </a:xfrm>
        </p:spPr>
      </p:pic>
    </p:spTree>
  </p:cSld>
  <p:clrMapOvr>
    <a:masterClrMapping/>
  </p:clrMapOvr>
  <p:transition advTm="1679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Silver Bow Creek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SBCrBefo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038600" cy="2664271"/>
          </a:xfrm>
          <a:prstGeom prst="rect">
            <a:avLst/>
          </a:prstGeom>
        </p:spPr>
      </p:pic>
      <p:pic>
        <p:nvPicPr>
          <p:cNvPr id="6" name="Content Placeholder 5" descr="Reclam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4038600" cy="2651310"/>
          </a:xfrm>
          <a:prstGeom prst="rect">
            <a:avLst/>
          </a:prstGeom>
        </p:spPr>
      </p:pic>
      <p:pic>
        <p:nvPicPr>
          <p:cNvPr id="7" name="Picture 6" descr="sbc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733800"/>
            <a:ext cx="3581400" cy="308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3962400" cy="639762"/>
          </a:xfrm>
        </p:spPr>
        <p:txBody>
          <a:bodyPr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Clark Fork River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 1986- present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Methods:</a:t>
            </a:r>
          </a:p>
          <a:p>
            <a:pPr lvl="1"/>
            <a:r>
              <a:rPr lang="en-US" dirty="0" smtClean="0"/>
              <a:t>4 Replicate </a:t>
            </a:r>
            <a:r>
              <a:rPr lang="en-US" dirty="0" err="1" smtClean="0"/>
              <a:t>Surber</a:t>
            </a:r>
            <a:r>
              <a:rPr lang="en-US" dirty="0" smtClean="0"/>
              <a:t> Samples</a:t>
            </a:r>
          </a:p>
          <a:p>
            <a:pPr lvl="1"/>
            <a:r>
              <a:rPr lang="en-US" dirty="0" smtClean="0"/>
              <a:t>Full ID/Enumeration</a:t>
            </a:r>
          </a:p>
          <a:p>
            <a:pPr lvl="1"/>
            <a:r>
              <a:rPr lang="en-US" dirty="0" smtClean="0"/>
              <a:t>Biotic Integrity Index (McGuire 1986)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Locations</a:t>
            </a:r>
            <a:r>
              <a:rPr lang="en-US" dirty="0"/>
              <a:t>: SBC </a:t>
            </a:r>
            <a:r>
              <a:rPr lang="en-US" dirty="0" smtClean="0"/>
              <a:t>0,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,2,</a:t>
            </a:r>
          </a:p>
          <a:p>
            <a:pPr lvl="1"/>
            <a:r>
              <a:rPr lang="en-US" dirty="0" smtClean="0"/>
              <a:t>Clark Fork River </a:t>
            </a:r>
          </a:p>
          <a:p>
            <a:pPr lvl="2"/>
            <a:r>
              <a:rPr lang="en-US" dirty="0" smtClean="0"/>
              <a:t>Warm Springs to Below Flathead River  confluence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267200" y="685800"/>
            <a:ext cx="4724400" cy="9906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Streamside Tailings Operable Unit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2003-present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343401" y="1676400"/>
            <a:ext cx="4343400" cy="4449763"/>
          </a:xfrm>
        </p:spPr>
        <p:txBody>
          <a:bodyPr/>
          <a:lstStyle/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Single, Multi-habitat Sweeps</a:t>
            </a:r>
          </a:p>
          <a:p>
            <a:pPr lvl="1"/>
            <a:r>
              <a:rPr lang="en-US" dirty="0" smtClean="0"/>
              <a:t>Fixed Count Sub-Sample</a:t>
            </a:r>
          </a:p>
          <a:p>
            <a:pPr lvl="1"/>
            <a:r>
              <a:rPr lang="en-US" dirty="0" smtClean="0"/>
              <a:t>Variety of </a:t>
            </a:r>
            <a:r>
              <a:rPr lang="en-US" dirty="0" err="1" smtClean="0"/>
              <a:t>Indicies</a:t>
            </a:r>
            <a:endParaRPr lang="en-US" dirty="0" smtClean="0"/>
          </a:p>
          <a:p>
            <a:pPr lvl="2"/>
            <a:r>
              <a:rPr lang="en-US" sz="1660" dirty="0" smtClean="0"/>
              <a:t>Revised Montana Valley/Foothills (</a:t>
            </a:r>
            <a:r>
              <a:rPr lang="en-US" sz="1660" dirty="0" err="1" smtClean="0"/>
              <a:t>Bollman</a:t>
            </a:r>
            <a:r>
              <a:rPr lang="en-US" sz="1660" dirty="0" smtClean="0"/>
              <a:t> 1998)</a:t>
            </a:r>
          </a:p>
          <a:p>
            <a:pPr lvl="2"/>
            <a:r>
              <a:rPr lang="en-US" sz="1660" dirty="0" smtClean="0"/>
              <a:t>Montana Valleys (</a:t>
            </a:r>
            <a:r>
              <a:rPr lang="en-US" sz="1660" dirty="0" err="1" smtClean="0"/>
              <a:t>Bukantis</a:t>
            </a:r>
            <a:r>
              <a:rPr lang="en-US" sz="1660" dirty="0" smtClean="0"/>
              <a:t> 1998)</a:t>
            </a:r>
          </a:p>
          <a:p>
            <a:pPr lvl="2"/>
            <a:r>
              <a:rPr lang="en-US" sz="1660" dirty="0" smtClean="0"/>
              <a:t> Montana MMI (Jessup et al. 2006)</a:t>
            </a:r>
          </a:p>
          <a:p>
            <a:pPr lvl="2"/>
            <a:r>
              <a:rPr lang="en-US" sz="1660" dirty="0" smtClean="0"/>
              <a:t>Montana O/E (Hawkins 2006)</a:t>
            </a:r>
          </a:p>
          <a:p>
            <a:pPr lvl="1"/>
            <a:r>
              <a:rPr lang="en-US" dirty="0" smtClean="0"/>
              <a:t>Locations:</a:t>
            </a:r>
          </a:p>
          <a:p>
            <a:pPr lvl="2"/>
            <a:r>
              <a:rPr lang="en-US" dirty="0" smtClean="0"/>
              <a:t>11 sites within SSTOU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           SBC-08 Silver Bow Creek   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at Rocker</a:t>
            </a:r>
          </a:p>
          <a:p>
            <a:pPr lvl="2"/>
            <a:endParaRPr lang="en-US" dirty="0"/>
          </a:p>
        </p:txBody>
      </p:sp>
      <p:pic>
        <p:nvPicPr>
          <p:cNvPr id="41988" name="Picture 4" descr="C:\Documents and Settings\ss153469\Local Settings\Temporary Internet Files\Content.IE5\E74IFOI9\MC9003312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76800"/>
            <a:ext cx="1685453" cy="1791077"/>
          </a:xfrm>
          <a:prstGeom prst="rect">
            <a:avLst/>
          </a:prstGeom>
          <a:noFill/>
        </p:spPr>
      </p:pic>
      <p:pic>
        <p:nvPicPr>
          <p:cNvPr id="41989" name="Picture 5" descr="C:\Documents and Settings\ss153469\Local Settings\Temporary Internet Files\Content.IE5\RCJE8Q22\MC90043689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9350" y="4915088"/>
            <a:ext cx="1714500" cy="1714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60600" y="304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Annual Monitoring of :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80288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Testing Data Homogenizing Method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Silver Bow Creek at Opportunity</a:t>
            </a:r>
          </a:p>
          <a:p>
            <a:pPr lvl="1"/>
            <a:r>
              <a:rPr lang="en-US" dirty="0" smtClean="0"/>
              <a:t>2004,2006,2007,2008</a:t>
            </a:r>
          </a:p>
          <a:p>
            <a:r>
              <a:rPr lang="en-US" dirty="0" smtClean="0"/>
              <a:t>Classification Strength</a:t>
            </a:r>
          </a:p>
          <a:p>
            <a:pPr lvl="1"/>
            <a:r>
              <a:rPr lang="en-US" dirty="0" smtClean="0"/>
              <a:t>79% based on all taxa </a:t>
            </a:r>
          </a:p>
          <a:p>
            <a:pPr lvl="1"/>
            <a:r>
              <a:rPr lang="en-US" dirty="0" smtClean="0"/>
              <a:t>and all counts</a:t>
            </a:r>
          </a:p>
          <a:p>
            <a:r>
              <a:rPr lang="en-US" dirty="0" smtClean="0"/>
              <a:t>Non-parametric</a:t>
            </a:r>
          </a:p>
          <a:p>
            <a:pPr lvl="1"/>
            <a:r>
              <a:rPr lang="en-US" dirty="0" smtClean="0"/>
              <a:t>Two tailed Ho: </a:t>
            </a:r>
          </a:p>
          <a:p>
            <a:pPr lvl="1"/>
            <a:r>
              <a:rPr lang="en-US" dirty="0" smtClean="0"/>
              <a:t>There is no difference</a:t>
            </a:r>
          </a:p>
          <a:p>
            <a:pPr lvl="1"/>
            <a:endParaRPr lang="en-US" dirty="0"/>
          </a:p>
          <a:p>
            <a:r>
              <a:rPr lang="en-US" dirty="0" smtClean="0"/>
              <a:t>Data were  rarified  to a 300 count  and statistically compared  to see if the effect of </a:t>
            </a:r>
            <a:r>
              <a:rPr lang="en-US" dirty="0" err="1" smtClean="0"/>
              <a:t>rarifaction</a:t>
            </a:r>
            <a:r>
              <a:rPr lang="en-US" dirty="0" smtClean="0"/>
              <a:t> was significant on index scores.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95800" y="5638800"/>
          <a:ext cx="3048000" cy="10706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64193"/>
                <a:gridCol w="1083807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INDEX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Mann-Whitney U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Montana Revised Valleys/Foothills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0.357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Metals Tolerance Index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0.465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Hilsenhoff Biotic Index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0.273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/>
                </a:tc>
              </a:tr>
            </a:tbl>
          </a:graphicData>
        </a:graphic>
      </p:graphicFrame>
      <p:pic>
        <p:nvPicPr>
          <p:cNvPr id="368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8271"/>
            <a:ext cx="4459288" cy="385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58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Trend Analysis: 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Montana Revised Valleys/Foothills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46" y="1828800"/>
            <a:ext cx="4371554" cy="37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828801"/>
            <a:ext cx="4370389" cy="378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15000" y="58674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P=.499</a:t>
            </a:r>
            <a:endParaRPr lang="en-US" dirty="0"/>
          </a:p>
        </p:txBody>
      </p:sp>
    </p:spTree>
  </p:cSld>
  <p:clrMapOvr>
    <a:masterClrMapping/>
  </p:clrMapOvr>
  <p:transition advTm="4386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Trend Analysis: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Metals Tolerance Index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953000" y="52578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Two sample </a:t>
            </a:r>
            <a:r>
              <a:rPr lang="en-US" i="1" dirty="0"/>
              <a:t>t</a:t>
            </a:r>
            <a:r>
              <a:rPr lang="en-US" dirty="0"/>
              <a:t>-test </a:t>
            </a:r>
            <a:r>
              <a:rPr lang="en-US" i="1" dirty="0"/>
              <a:t>P</a:t>
            </a:r>
            <a:r>
              <a:rPr lang="en-US" dirty="0"/>
              <a:t>&lt;.001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458452" cy="431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267200" cy="431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6019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P&lt;.001</a:t>
            </a:r>
            <a:endParaRPr lang="en-US" dirty="0"/>
          </a:p>
        </p:txBody>
      </p:sp>
    </p:spTree>
  </p:cSld>
  <p:clrMapOvr>
    <a:masterClrMapping/>
  </p:clrMapOvr>
  <p:transition advTm="3106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4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521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Worksheet</vt:lpstr>
      <vt:lpstr>Pre &amp; Post Reclamation Trends  in Benthic Invertebrate Communities  in Silver Bow Creek, MT </vt:lpstr>
      <vt:lpstr>Area History</vt:lpstr>
      <vt:lpstr>Remedial actions</vt:lpstr>
      <vt:lpstr>Stream Corridor Restoration </vt:lpstr>
      <vt:lpstr>Silver Bow Creek </vt:lpstr>
      <vt:lpstr> </vt:lpstr>
      <vt:lpstr>Testing Data Homogenizing Method</vt:lpstr>
      <vt:lpstr>Trend Analysis:  Montana Revised Valleys/Foothills</vt:lpstr>
      <vt:lpstr>Trend Analysis:  Metals Tolerance Index</vt:lpstr>
      <vt:lpstr>Trend Analysis:  Hilsenhoff Biotic Index</vt:lpstr>
      <vt:lpstr>PowerPoint Presentation</vt:lpstr>
      <vt:lpstr>Community Composition</vt:lpstr>
      <vt:lpstr>Indicator Species Analysis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Benthic Invertebrates to Assess Water Quality</dc:title>
  <dc:creator>Sean Sullivan</dc:creator>
  <cp:lastModifiedBy>Vicki Watson</cp:lastModifiedBy>
  <cp:revision>20</cp:revision>
  <dcterms:created xsi:type="dcterms:W3CDTF">2010-11-30T13:05:17Z</dcterms:created>
  <dcterms:modified xsi:type="dcterms:W3CDTF">2017-07-17T17:32:13Z</dcterms:modified>
</cp:coreProperties>
</file>