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1" r:id="rId2"/>
    <p:sldId id="346" r:id="rId3"/>
    <p:sldId id="350" r:id="rId4"/>
    <p:sldId id="269" r:id="rId5"/>
    <p:sldId id="311" r:id="rId6"/>
    <p:sldId id="313" r:id="rId7"/>
    <p:sldId id="314" r:id="rId8"/>
    <p:sldId id="351" r:id="rId9"/>
    <p:sldId id="315" r:id="rId10"/>
    <p:sldId id="317" r:id="rId11"/>
    <p:sldId id="271" r:id="rId12"/>
    <p:sldId id="316" r:id="rId13"/>
    <p:sldId id="272" r:id="rId14"/>
    <p:sldId id="318" r:id="rId15"/>
    <p:sldId id="319" r:id="rId16"/>
    <p:sldId id="320" r:id="rId17"/>
    <p:sldId id="277" r:id="rId18"/>
    <p:sldId id="321" r:id="rId19"/>
    <p:sldId id="322" r:id="rId20"/>
    <p:sldId id="279" r:id="rId21"/>
    <p:sldId id="289" r:id="rId22"/>
    <p:sldId id="287" r:id="rId23"/>
    <p:sldId id="288" r:id="rId24"/>
    <p:sldId id="286" r:id="rId25"/>
    <p:sldId id="285" r:id="rId26"/>
    <p:sldId id="280" r:id="rId27"/>
    <p:sldId id="323" r:id="rId28"/>
    <p:sldId id="324" r:id="rId29"/>
    <p:sldId id="326" r:id="rId30"/>
    <p:sldId id="327" r:id="rId31"/>
    <p:sldId id="328" r:id="rId32"/>
    <p:sldId id="329" r:id="rId33"/>
    <p:sldId id="290" r:id="rId34"/>
    <p:sldId id="330" r:id="rId35"/>
    <p:sldId id="331" r:id="rId36"/>
    <p:sldId id="332" r:id="rId37"/>
    <p:sldId id="333" r:id="rId38"/>
    <p:sldId id="352" r:id="rId39"/>
    <p:sldId id="340" r:id="rId40"/>
    <p:sldId id="334" r:id="rId41"/>
    <p:sldId id="335" r:id="rId42"/>
    <p:sldId id="336" r:id="rId43"/>
    <p:sldId id="337" r:id="rId44"/>
    <p:sldId id="338" r:id="rId45"/>
    <p:sldId id="353" r:id="rId46"/>
    <p:sldId id="34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C00"/>
    <a:srgbClr val="003399"/>
    <a:srgbClr val="1A2907"/>
    <a:srgbClr val="568616"/>
    <a:srgbClr val="D02300"/>
    <a:srgbClr val="FF3300"/>
    <a:srgbClr val="666633"/>
    <a:srgbClr val="9501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024" autoAdjust="0"/>
  </p:normalViewPr>
  <p:slideViewPr>
    <p:cSldViewPr>
      <p:cViewPr varScale="1">
        <p:scale>
          <a:sx n="72" d="100"/>
          <a:sy n="72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My%20Documents\Water_Treatment_Project\Data\Thesis_Graphs&amp;Charts\TreeSurvival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My%20Documents\Water_Treatment_Project\Data\ThesisData\TreeBreakdow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My%20Documents\Water_Treatment_Project\Data\Thesis_Graphs&amp;Charts\Soil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My%20Documents\Water_Treatment_Project\Data\Thesis_Graphs&amp;Charts\SoilGraph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My%20Documents\Water_Treatment_Project\Data\ThesisData\Ground_Well_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My%20Documents\Water_Treatment_Project\Data\ThesisData\Ground_Well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title>
      <c:tx>
        <c:rich>
          <a:bodyPr/>
          <a:lstStyle/>
          <a:p>
            <a:pPr>
              <a:defRPr sz="3200"/>
            </a:pPr>
            <a:r>
              <a:rPr lang="en-US" sz="2800" dirty="0"/>
              <a:t>Survival</a:t>
            </a:r>
            <a:r>
              <a:rPr lang="en-US" sz="3200" dirty="0"/>
              <a:t> Rates</a:t>
            </a:r>
          </a:p>
        </c:rich>
      </c:tx>
      <c:layout>
        <c:manualLayout>
          <c:xMode val="edge"/>
          <c:yMode val="edge"/>
          <c:x val="0.35663188976377957"/>
          <c:y val="7.3868882733148728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SurvivalRateGraph!$B$13</c:f>
              <c:strCache>
                <c:ptCount val="1"/>
                <c:pt idx="0">
                  <c:v>Survival Rate</c:v>
                </c:pt>
              </c:strCache>
            </c:strRef>
          </c:tx>
          <c:spPr>
            <a:solidFill>
              <a:srgbClr val="4A9C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howVal val="1"/>
          </c:dLbls>
          <c:cat>
            <c:strRef>
              <c:f>SurvivalRateGraph!$A$14:$A$19</c:f>
              <c:strCache>
                <c:ptCount val="6"/>
                <c:pt idx="0">
                  <c:v>Cottonwood</c:v>
                </c:pt>
                <c:pt idx="1">
                  <c:v>Trichocarpa X Deltoides</c:v>
                </c:pt>
                <c:pt idx="2">
                  <c:v>Deltoides X Nigra</c:v>
                </c:pt>
                <c:pt idx="3">
                  <c:v>Ponderosa Pine</c:v>
                </c:pt>
                <c:pt idx="4">
                  <c:v>Douglas Fir</c:v>
                </c:pt>
                <c:pt idx="5">
                  <c:v>Grand Fir</c:v>
                </c:pt>
              </c:strCache>
            </c:strRef>
          </c:cat>
          <c:val>
            <c:numRef>
              <c:f>SurvivalRateGraph!$B$14:$B$19</c:f>
              <c:numCache>
                <c:formatCode>0.00</c:formatCode>
                <c:ptCount val="6"/>
                <c:pt idx="0">
                  <c:v>98.290598290598297</c:v>
                </c:pt>
                <c:pt idx="1">
                  <c:v>93.75</c:v>
                </c:pt>
                <c:pt idx="2">
                  <c:v>98.058252427184499</c:v>
                </c:pt>
                <c:pt idx="3">
                  <c:v>100</c:v>
                </c:pt>
                <c:pt idx="4">
                  <c:v>45</c:v>
                </c:pt>
                <c:pt idx="5">
                  <c:v>70</c:v>
                </c:pt>
              </c:numCache>
            </c:numRef>
          </c:val>
        </c:ser>
        <c:axId val="63363328"/>
        <c:axId val="75900032"/>
      </c:barChart>
      <c:catAx>
        <c:axId val="6336332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5900032"/>
        <c:crosses val="autoZero"/>
        <c:auto val="1"/>
        <c:lblAlgn val="ctr"/>
        <c:lblOffset val="100"/>
      </c:catAx>
      <c:valAx>
        <c:axId val="75900032"/>
        <c:scaling>
          <c:orientation val="minMax"/>
          <c:max val="100"/>
        </c:scaling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Percent</a:t>
                </a: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363328"/>
        <c:crosses val="autoZero"/>
        <c:crossBetween val="between"/>
        <c:majorUnit val="20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0"/>
  <c:pivotSource>
    <c:name>[TreeBreakdown.xlsx]Pivot_treatment!PivotTable1</c:name>
    <c:fmtId val="4"/>
  </c:pivotSource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Average Height per Treatment</a:t>
            </a:r>
          </a:p>
        </c:rich>
      </c:tx>
      <c:layout/>
    </c:title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Pivot_treatment!$B$3:$B$4</c:f>
              <c:strCache>
                <c:ptCount val="1"/>
                <c:pt idx="0">
                  <c:v>Cottonwood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multiLvlStrRef>
              <c:f>Pivot_treatment!$A$5:$A$10</c:f>
              <c:multiLvlStrCache>
                <c:ptCount val="4"/>
                <c:lvl>
                  <c:pt idx="0">
                    <c:v>6/2/09</c:v>
                  </c:pt>
                  <c:pt idx="1">
                    <c:v>9/2/09</c:v>
                  </c:pt>
                  <c:pt idx="2">
                    <c:v>6/2/09</c:v>
                  </c:pt>
                  <c:pt idx="3">
                    <c:v>9/2/09</c:v>
                  </c:pt>
                </c:lvl>
                <c:lvl>
                  <c:pt idx="0">
                    <c:v>Effluent</c:v>
                  </c:pt>
                  <c:pt idx="2">
                    <c:v>Water</c:v>
                  </c:pt>
                </c:lvl>
              </c:multiLvlStrCache>
            </c:multiLvlStrRef>
          </c:cat>
          <c:val>
            <c:numRef>
              <c:f>Pivot_treatment!$B$5:$B$10</c:f>
              <c:numCache>
                <c:formatCode>General</c:formatCode>
                <c:ptCount val="4"/>
                <c:pt idx="0">
                  <c:v>25.347959183673495</c:v>
                </c:pt>
                <c:pt idx="1">
                  <c:v>129.591836734694</c:v>
                </c:pt>
                <c:pt idx="2">
                  <c:v>23.633333333333315</c:v>
                </c:pt>
                <c:pt idx="3">
                  <c:v>78.583333333333272</c:v>
                </c:pt>
              </c:numCache>
            </c:numRef>
          </c:val>
        </c:ser>
        <c:ser>
          <c:idx val="1"/>
          <c:order val="1"/>
          <c:tx>
            <c:strRef>
              <c:f>Pivot_treatment!$C$3:$C$4</c:f>
              <c:strCache>
                <c:ptCount val="1"/>
                <c:pt idx="0">
                  <c:v>Deltoides X Nigra</c:v>
                </c:pt>
              </c:strCache>
            </c:strRef>
          </c:tx>
          <c:spPr>
            <a:solidFill>
              <a:srgbClr val="FFC000"/>
            </a:solidFill>
          </c:spPr>
          <c:cat>
            <c:multiLvlStrRef>
              <c:f>Pivot_treatment!$A$5:$A$10</c:f>
              <c:multiLvlStrCache>
                <c:ptCount val="4"/>
                <c:lvl>
                  <c:pt idx="0">
                    <c:v>6/2/09</c:v>
                  </c:pt>
                  <c:pt idx="1">
                    <c:v>9/2/09</c:v>
                  </c:pt>
                  <c:pt idx="2">
                    <c:v>6/2/09</c:v>
                  </c:pt>
                  <c:pt idx="3">
                    <c:v>9/2/09</c:v>
                  </c:pt>
                </c:lvl>
                <c:lvl>
                  <c:pt idx="0">
                    <c:v>Effluent</c:v>
                  </c:pt>
                  <c:pt idx="2">
                    <c:v>Water</c:v>
                  </c:pt>
                </c:lvl>
              </c:multiLvlStrCache>
            </c:multiLvlStrRef>
          </c:cat>
          <c:val>
            <c:numRef>
              <c:f>Pivot_treatment!$C$5:$C$10</c:f>
              <c:numCache>
                <c:formatCode>General</c:formatCode>
                <c:ptCount val="4"/>
                <c:pt idx="0">
                  <c:v>21.847777777777782</c:v>
                </c:pt>
                <c:pt idx="1">
                  <c:v>137.888888888889</c:v>
                </c:pt>
                <c:pt idx="2">
                  <c:v>21.333333333333304</c:v>
                </c:pt>
                <c:pt idx="3">
                  <c:v>62.5</c:v>
                </c:pt>
              </c:numCache>
            </c:numRef>
          </c:val>
        </c:ser>
        <c:ser>
          <c:idx val="2"/>
          <c:order val="2"/>
          <c:tx>
            <c:strRef>
              <c:f>Pivot_treatment!$D$3:$D$4</c:f>
              <c:strCache>
                <c:ptCount val="1"/>
                <c:pt idx="0">
                  <c:v>Trichocarpa X Deltoides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cat>
            <c:multiLvlStrRef>
              <c:f>Pivot_treatment!$A$5:$A$10</c:f>
              <c:multiLvlStrCache>
                <c:ptCount val="4"/>
                <c:lvl>
                  <c:pt idx="0">
                    <c:v>6/2/09</c:v>
                  </c:pt>
                  <c:pt idx="1">
                    <c:v>9/2/09</c:v>
                  </c:pt>
                  <c:pt idx="2">
                    <c:v>6/2/09</c:v>
                  </c:pt>
                  <c:pt idx="3">
                    <c:v>9/2/09</c:v>
                  </c:pt>
                </c:lvl>
                <c:lvl>
                  <c:pt idx="0">
                    <c:v>Effluent</c:v>
                  </c:pt>
                  <c:pt idx="2">
                    <c:v>Water</c:v>
                  </c:pt>
                </c:lvl>
              </c:multiLvlStrCache>
            </c:multiLvlStrRef>
          </c:cat>
          <c:val>
            <c:numRef>
              <c:f>Pivot_treatment!$D$5:$D$10</c:f>
              <c:numCache>
                <c:formatCode>General</c:formatCode>
                <c:ptCount val="4"/>
                <c:pt idx="0">
                  <c:v>22.811392405063287</c:v>
                </c:pt>
                <c:pt idx="1">
                  <c:v>132.31645569620235</c:v>
                </c:pt>
                <c:pt idx="2">
                  <c:v>20.766666666666666</c:v>
                </c:pt>
                <c:pt idx="3">
                  <c:v>73.5</c:v>
                </c:pt>
              </c:numCache>
            </c:numRef>
          </c:val>
        </c:ser>
        <c:axId val="54590080"/>
        <c:axId val="54727040"/>
      </c:barChart>
      <c:catAx>
        <c:axId val="54590080"/>
        <c:scaling>
          <c:orientation val="minMax"/>
        </c:scaling>
        <c:axPos val="b"/>
        <c:majorTickMark val="none"/>
        <c:tickLblPos val="nextTo"/>
        <c:crossAx val="54727040"/>
        <c:crosses val="autoZero"/>
        <c:auto val="1"/>
        <c:lblAlgn val="ctr"/>
        <c:lblOffset val="100"/>
      </c:catAx>
      <c:valAx>
        <c:axId val="54727040"/>
        <c:scaling>
          <c:orientation val="minMax"/>
          <c:max val="14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Height (cm)</a:t>
                </a:r>
              </a:p>
            </c:rich>
          </c:tx>
          <c:layout>
            <c:manualLayout>
              <c:xMode val="edge"/>
              <c:yMode val="edge"/>
              <c:x val="2.2222222222222251E-2"/>
              <c:y val="0.29798775153105905"/>
            </c:manualLayout>
          </c:layout>
        </c:title>
        <c:numFmt formatCode="General" sourceLinked="1"/>
        <c:tickLblPos val="nextTo"/>
        <c:crossAx val="5459008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Soil Total Nitrogen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183968780218262"/>
          <c:y val="0.10481927710843374"/>
          <c:w val="0.88207844085278819"/>
          <c:h val="0.72606757739619898"/>
        </c:manualLayout>
      </c:layout>
      <c:barChart>
        <c:barDir val="col"/>
        <c:grouping val="clustered"/>
        <c:ser>
          <c:idx val="0"/>
          <c:order val="0"/>
          <c:tx>
            <c:strRef>
              <c:f>Sheet1!$A$5</c:f>
              <c:strCache>
                <c:ptCount val="1"/>
                <c:pt idx="0">
                  <c:v>Total Kjeldahl Nitrogen (mg/kg )</c:v>
                </c:pt>
              </c:strCache>
            </c:strRef>
          </c:tx>
          <c:spPr>
            <a:solidFill>
              <a:schemeClr val="tx1"/>
            </a:solidFill>
          </c:spPr>
          <c:dPt>
            <c:idx val="0"/>
            <c:spPr>
              <a:solidFill>
                <a:schemeClr val="accent6">
                  <a:lumMod val="25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chemeClr val="accent6">
                  <a:lumMod val="25000"/>
                </a:schemeClr>
              </a:solidFill>
            </c:spPr>
          </c:dPt>
          <c:dPt>
            <c:idx val="3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prstClr val="black"/>
                </a:solidFill>
              </a:ln>
            </c:spPr>
          </c:dPt>
          <c:dPt>
            <c:idx val="4"/>
            <c:spPr>
              <a:solidFill>
                <a:schemeClr val="accent6">
                  <a:lumMod val="25000"/>
                </a:schemeClr>
              </a:solidFill>
            </c:spPr>
          </c:dPt>
          <c:dPt>
            <c:idx val="5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prstClr val="black"/>
                </a:solidFill>
              </a:ln>
            </c:spPr>
          </c:dPt>
          <c:cat>
            <c:strRef>
              <c:f>Sheet1!$B$4:$G$4</c:f>
              <c:strCache>
                <c:ptCount val="6"/>
                <c:pt idx="0">
                  <c:v>0-12"</c:v>
                </c:pt>
                <c:pt idx="1">
                  <c:v>12-24"</c:v>
                </c:pt>
                <c:pt idx="2">
                  <c:v>0-12"</c:v>
                </c:pt>
                <c:pt idx="3">
                  <c:v>12-24"</c:v>
                </c:pt>
                <c:pt idx="4">
                  <c:v>0-12"</c:v>
                </c:pt>
                <c:pt idx="5">
                  <c:v>12-24"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962</c:v>
                </c:pt>
                <c:pt idx="1">
                  <c:v>960</c:v>
                </c:pt>
                <c:pt idx="2">
                  <c:v>805</c:v>
                </c:pt>
                <c:pt idx="3">
                  <c:v>808</c:v>
                </c:pt>
                <c:pt idx="4">
                  <c:v>906</c:v>
                </c:pt>
                <c:pt idx="5">
                  <c:v>639</c:v>
                </c:pt>
              </c:numCache>
            </c:numRef>
          </c:val>
        </c:ser>
        <c:gapWidth val="75"/>
        <c:overlap val="6"/>
        <c:axId val="56197120"/>
        <c:axId val="56200576"/>
      </c:barChart>
      <c:catAx>
        <c:axId val="561971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Depth and Date</a:t>
                </a:r>
              </a:p>
            </c:rich>
          </c:tx>
          <c:layout>
            <c:manualLayout>
              <c:xMode val="edge"/>
              <c:yMode val="edge"/>
              <c:x val="0.43855585486024773"/>
              <c:y val="0.95146064573253641"/>
            </c:manualLayout>
          </c:layout>
        </c:title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00576"/>
        <c:crosses val="autoZero"/>
        <c:auto val="1"/>
        <c:lblAlgn val="ctr"/>
        <c:lblOffset val="0"/>
      </c:catAx>
      <c:valAx>
        <c:axId val="56200576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mg</a:t>
                </a:r>
                <a:r>
                  <a:rPr lang="en-US" sz="1800" baseline="0" dirty="0" smtClean="0"/>
                  <a:t> N </a:t>
                </a:r>
                <a:r>
                  <a:rPr lang="en-US" sz="1800" dirty="0" smtClean="0"/>
                  <a:t>/kg </a:t>
                </a:r>
                <a:endParaRPr lang="en-US" sz="18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197120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 Total Phosphorus 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0535582723212231"/>
          <c:y val="8.3744855967078188E-2"/>
          <c:w val="0.87856230142284841"/>
          <c:h val="0.73041476296944363"/>
        </c:manualLayout>
      </c:layout>
      <c:bar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Total Phosphorus as P (mg/kg )</c:v>
                </c:pt>
              </c:strCache>
            </c:strRef>
          </c:tx>
          <c:spPr>
            <a:solidFill>
              <a:sysClr val="windowText" lastClr="000000"/>
            </a:solidFill>
          </c:spPr>
          <c:dPt>
            <c:idx val="0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prstClr val="black"/>
                </a:solidFill>
              </a:ln>
            </c:spPr>
          </c:dPt>
          <c:dPt>
            <c:idx val="2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3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prstClr val="black"/>
                </a:solidFill>
              </a:ln>
            </c:spPr>
          </c:dPt>
          <c:dPt>
            <c:idx val="4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5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prstClr val="black"/>
                </a:solidFill>
              </a:ln>
            </c:spPr>
          </c:dPt>
          <c:cat>
            <c:strRef>
              <c:f>Sheet1!$B$2:$G$2</c:f>
              <c:strCache>
                <c:ptCount val="6"/>
                <c:pt idx="0">
                  <c:v>0-12"</c:v>
                </c:pt>
                <c:pt idx="1">
                  <c:v>12-24"</c:v>
                </c:pt>
                <c:pt idx="2">
                  <c:v>0-12"</c:v>
                </c:pt>
                <c:pt idx="3">
                  <c:v>12-24"</c:v>
                </c:pt>
                <c:pt idx="4">
                  <c:v>0-12"</c:v>
                </c:pt>
                <c:pt idx="5">
                  <c:v>12-24"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1400</c:v>
                </c:pt>
                <c:pt idx="1">
                  <c:v>1440</c:v>
                </c:pt>
                <c:pt idx="2">
                  <c:v>1290</c:v>
                </c:pt>
                <c:pt idx="3">
                  <c:v>1740</c:v>
                </c:pt>
                <c:pt idx="4">
                  <c:v>1190</c:v>
                </c:pt>
                <c:pt idx="5">
                  <c:v>1490</c:v>
                </c:pt>
              </c:numCache>
            </c:numRef>
          </c:val>
        </c:ser>
        <c:gapWidth val="75"/>
        <c:axId val="56059776"/>
        <c:axId val="56218752"/>
      </c:barChart>
      <c:catAx>
        <c:axId val="560597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Depth and Date</a:t>
                </a:r>
              </a:p>
            </c:rich>
          </c:tx>
          <c:layout>
            <c:manualLayout>
              <c:xMode val="edge"/>
              <c:yMode val="edge"/>
              <c:x val="0.4538179767002809"/>
              <c:y val="0.94347083869508475"/>
            </c:manualLayout>
          </c:layout>
        </c:title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18752"/>
        <c:crosses val="autoZero"/>
        <c:auto val="1"/>
        <c:lblAlgn val="ctr"/>
        <c:lblOffset val="0"/>
      </c:catAx>
      <c:valAx>
        <c:axId val="5621875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mg P /kg </a:t>
                </a:r>
                <a:endParaRPr lang="en-US" sz="18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059776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pivotSource>
    <c:name>[Ground_Well_Data.xlsx]Pivot-TN!PivotTable2</c:name>
    <c:fmtId val="2"/>
  </c:pivotSource>
  <c:chart>
    <c:title>
      <c:tx>
        <c:rich>
          <a:bodyPr/>
          <a:lstStyle/>
          <a:p>
            <a:pPr>
              <a:defRPr sz="2400"/>
            </a:pPr>
            <a:r>
              <a:rPr lang="en-US" sz="2800" dirty="0"/>
              <a:t>TN Upper &amp; Lower Monitoring Wells</a:t>
            </a:r>
          </a:p>
        </c:rich>
      </c:tx>
      <c:layout/>
    </c:title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3009278445457547E-2"/>
          <c:y val="0.10875000000000005"/>
          <c:w val="0.82874648892572644"/>
          <c:h val="0.70475344488188973"/>
        </c:manualLayout>
      </c:layout>
      <c:barChart>
        <c:barDir val="col"/>
        <c:grouping val="clustered"/>
        <c:ser>
          <c:idx val="0"/>
          <c:order val="0"/>
          <c:tx>
            <c:strRef>
              <c:f>'Pivot-TN'!$B$3:$B$4</c:f>
              <c:strCache>
                <c:ptCount val="1"/>
                <c:pt idx="0">
                  <c:v>Average of Up TN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'Pivot-TN'!$A$5:$A$11</c:f>
              <c:strCache>
                <c:ptCount val="7"/>
                <c:pt idx="0">
                  <c:v>30-Apr-09</c:v>
                </c:pt>
                <c:pt idx="1">
                  <c:v>22-May-09</c:v>
                </c:pt>
                <c:pt idx="2">
                  <c:v>28-May-09</c:v>
                </c:pt>
                <c:pt idx="3">
                  <c:v>24-Jun-09</c:v>
                </c:pt>
                <c:pt idx="4">
                  <c:v>08-Jul-09</c:v>
                </c:pt>
                <c:pt idx="5">
                  <c:v>24-Jul-09</c:v>
                </c:pt>
                <c:pt idx="6">
                  <c:v>07-Aug-09</c:v>
                </c:pt>
              </c:strCache>
            </c:strRef>
          </c:cat>
          <c:val>
            <c:numRef>
              <c:f>'Pivot-TN'!$B$5:$B$11</c:f>
              <c:numCache>
                <c:formatCode>General</c:formatCode>
                <c:ptCount val="7"/>
                <c:pt idx="0">
                  <c:v>1.069999999999999</c:v>
                </c:pt>
                <c:pt idx="1">
                  <c:v>2.9299999999999997</c:v>
                </c:pt>
                <c:pt idx="2">
                  <c:v>1.02</c:v>
                </c:pt>
                <c:pt idx="3">
                  <c:v>0.6781000000000007</c:v>
                </c:pt>
                <c:pt idx="4">
                  <c:v>0.7135089999999995</c:v>
                </c:pt>
                <c:pt idx="5">
                  <c:v>0.62683710000000004</c:v>
                </c:pt>
                <c:pt idx="6">
                  <c:v>0.64926590000000051</c:v>
                </c:pt>
              </c:numCache>
            </c:numRef>
          </c:val>
        </c:ser>
        <c:ser>
          <c:idx val="1"/>
          <c:order val="1"/>
          <c:tx>
            <c:strRef>
              <c:f>'Pivot-TN'!$C$3:$C$4</c:f>
              <c:strCache>
                <c:ptCount val="1"/>
                <c:pt idx="0">
                  <c:v>Average of Lower TN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'Pivot-TN'!$A$5:$A$11</c:f>
              <c:strCache>
                <c:ptCount val="7"/>
                <c:pt idx="0">
                  <c:v>30-Apr-09</c:v>
                </c:pt>
                <c:pt idx="1">
                  <c:v>22-May-09</c:v>
                </c:pt>
                <c:pt idx="2">
                  <c:v>28-May-09</c:v>
                </c:pt>
                <c:pt idx="3">
                  <c:v>24-Jun-09</c:v>
                </c:pt>
                <c:pt idx="4">
                  <c:v>08-Jul-09</c:v>
                </c:pt>
                <c:pt idx="5">
                  <c:v>24-Jul-09</c:v>
                </c:pt>
                <c:pt idx="6">
                  <c:v>07-Aug-09</c:v>
                </c:pt>
              </c:strCache>
            </c:strRef>
          </c:cat>
          <c:val>
            <c:numRef>
              <c:f>'Pivot-TN'!$C$5:$C$11</c:f>
              <c:numCache>
                <c:formatCode>General</c:formatCode>
                <c:ptCount val="7"/>
                <c:pt idx="0">
                  <c:v>1.6409</c:v>
                </c:pt>
                <c:pt idx="1">
                  <c:v>1.278999999999999</c:v>
                </c:pt>
                <c:pt idx="2">
                  <c:v>1.03</c:v>
                </c:pt>
                <c:pt idx="3">
                  <c:v>0.60680000000000045</c:v>
                </c:pt>
                <c:pt idx="4">
                  <c:v>0.5907481</c:v>
                </c:pt>
                <c:pt idx="5">
                  <c:v>0.58606189999999958</c:v>
                </c:pt>
                <c:pt idx="6">
                  <c:v>0.60664570000000073</c:v>
                </c:pt>
              </c:numCache>
            </c:numRef>
          </c:val>
        </c:ser>
        <c:axId val="55116160"/>
        <c:axId val="55117696"/>
      </c:barChart>
      <c:catAx>
        <c:axId val="551161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5117696"/>
        <c:crosses val="autoZero"/>
        <c:auto val="1"/>
        <c:lblAlgn val="ctr"/>
        <c:lblOffset val="100"/>
      </c:catAx>
      <c:valAx>
        <c:axId val="55117696"/>
        <c:scaling>
          <c:orientation val="minMax"/>
          <c:max val="3"/>
        </c:scaling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PPM</a:t>
                </a:r>
              </a:p>
            </c:rich>
          </c:tx>
          <c:layout/>
        </c:title>
        <c:numFmt formatCode="General" sourceLinked="1"/>
        <c:tickLblPos val="nextTo"/>
        <c:crossAx val="55116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281496062992133E-2"/>
          <c:y val="0.88391421852638663"/>
          <c:w val="0.95507321453239447"/>
          <c:h val="0.11608578147361359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pivotSource>
    <c:name>[Ground_Well_Data.xlsx]Pivot-TP!PivotTable3</c:name>
    <c:fmtId val="2"/>
  </c:pivotSource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TP Upper &amp; Lower Monitoring Wells</a:t>
            </a:r>
          </a:p>
        </c:rich>
      </c:tx>
      <c:layout/>
    </c:title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0842806012884755"/>
          <c:y val="0.12856416986338245"/>
          <c:w val="0.8374837747554279"/>
          <c:h val="0.70381469143280173"/>
        </c:manualLayout>
      </c:layout>
      <c:barChart>
        <c:barDir val="col"/>
        <c:grouping val="clustered"/>
        <c:ser>
          <c:idx val="0"/>
          <c:order val="0"/>
          <c:tx>
            <c:strRef>
              <c:f>'Pivot-TP'!$B$3:$B$4</c:f>
              <c:strCache>
                <c:ptCount val="1"/>
                <c:pt idx="0">
                  <c:v>Average of Upper TP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'Pivot-TP'!$A$5:$A$11</c:f>
              <c:strCache>
                <c:ptCount val="7"/>
                <c:pt idx="0">
                  <c:v>30-Apr-09</c:v>
                </c:pt>
                <c:pt idx="1">
                  <c:v>22-May-09</c:v>
                </c:pt>
                <c:pt idx="2">
                  <c:v>28-May-09</c:v>
                </c:pt>
                <c:pt idx="3">
                  <c:v>24-Jun-09</c:v>
                </c:pt>
                <c:pt idx="4">
                  <c:v>08-Jul-09</c:v>
                </c:pt>
                <c:pt idx="5">
                  <c:v>24-Jul-09</c:v>
                </c:pt>
                <c:pt idx="6">
                  <c:v>07-Aug-09</c:v>
                </c:pt>
              </c:strCache>
            </c:strRef>
          </c:cat>
          <c:val>
            <c:numRef>
              <c:f>'Pivot-TP'!$B$5:$B$11</c:f>
              <c:numCache>
                <c:formatCode>General</c:formatCode>
                <c:ptCount val="7"/>
                <c:pt idx="0">
                  <c:v>0.21460000000000001</c:v>
                </c:pt>
                <c:pt idx="1">
                  <c:v>0.1800000000000001</c:v>
                </c:pt>
                <c:pt idx="2">
                  <c:v>0.42830000000000035</c:v>
                </c:pt>
                <c:pt idx="3">
                  <c:v>0.12360000000000006</c:v>
                </c:pt>
                <c:pt idx="4">
                  <c:v>0.116983</c:v>
                </c:pt>
                <c:pt idx="5">
                  <c:v>0.10760000000000006</c:v>
                </c:pt>
                <c:pt idx="6">
                  <c:v>0.10660000000000006</c:v>
                </c:pt>
              </c:numCache>
            </c:numRef>
          </c:val>
        </c:ser>
        <c:ser>
          <c:idx val="1"/>
          <c:order val="1"/>
          <c:tx>
            <c:strRef>
              <c:f>'Pivot-TP'!$C$3:$C$4</c:f>
              <c:strCache>
                <c:ptCount val="1"/>
                <c:pt idx="0">
                  <c:v>Average of Lower TP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'Pivot-TP'!$A$5:$A$11</c:f>
              <c:strCache>
                <c:ptCount val="7"/>
                <c:pt idx="0">
                  <c:v>30-Apr-09</c:v>
                </c:pt>
                <c:pt idx="1">
                  <c:v>22-May-09</c:v>
                </c:pt>
                <c:pt idx="2">
                  <c:v>28-May-09</c:v>
                </c:pt>
                <c:pt idx="3">
                  <c:v>24-Jun-09</c:v>
                </c:pt>
                <c:pt idx="4">
                  <c:v>08-Jul-09</c:v>
                </c:pt>
                <c:pt idx="5">
                  <c:v>24-Jul-09</c:v>
                </c:pt>
                <c:pt idx="6">
                  <c:v>07-Aug-09</c:v>
                </c:pt>
              </c:strCache>
            </c:strRef>
          </c:cat>
          <c:val>
            <c:numRef>
              <c:f>'Pivot-TP'!$C$5:$C$11</c:f>
              <c:numCache>
                <c:formatCode>General</c:formatCode>
                <c:ptCount val="7"/>
                <c:pt idx="0">
                  <c:v>0.16539999999999999</c:v>
                </c:pt>
                <c:pt idx="1">
                  <c:v>8.0000000000000043E-2</c:v>
                </c:pt>
                <c:pt idx="2">
                  <c:v>0.2031</c:v>
                </c:pt>
                <c:pt idx="3">
                  <c:v>6.8400000000000002E-2</c:v>
                </c:pt>
                <c:pt idx="4">
                  <c:v>5.5811000000000013E-2</c:v>
                </c:pt>
                <c:pt idx="5">
                  <c:v>6.5250000000000002E-2</c:v>
                </c:pt>
                <c:pt idx="6">
                  <c:v>0.10800000000000005</c:v>
                </c:pt>
              </c:numCache>
            </c:numRef>
          </c:val>
        </c:ser>
        <c:axId val="55143424"/>
        <c:axId val="55161600"/>
      </c:barChart>
      <c:catAx>
        <c:axId val="551434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5161600"/>
        <c:crosses val="autoZero"/>
        <c:auto val="1"/>
        <c:lblAlgn val="ctr"/>
        <c:lblOffset val="100"/>
      </c:catAx>
      <c:valAx>
        <c:axId val="5516160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PPM</a:t>
                </a:r>
              </a:p>
            </c:rich>
          </c:tx>
          <c:layout/>
        </c:title>
        <c:numFmt formatCode="General" sourceLinked="1"/>
        <c:tickLblPos val="nextTo"/>
        <c:crossAx val="55143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7777777777777842E-2"/>
          <c:y val="0.9096365838885524"/>
          <c:w val="0.89651246719160005"/>
          <c:h val="8.8374554142270759E-2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3C0A7E-4900-4A87-B6CD-E5D82B357FC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6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j04022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gency FB" pitchFamily="34" charset="0"/>
              </a:rPr>
              <a:t>Redefining Dilution 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gency FB" pitchFamily="34" charset="0"/>
              </a:rPr>
              <a:t>An Alternative to Traditional Wastewater Treatment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403860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gency FB" pitchFamily="34" charset="0"/>
              </a:rPr>
              <a:t> Heath N. Carey, Dr. Cory Cleveland, Dr. Steve Running and Dr. </a:t>
            </a:r>
            <a:r>
              <a:rPr lang="en-US" sz="2800" b="1" dirty="0" err="1" smtClean="0">
                <a:solidFill>
                  <a:schemeClr val="bg1"/>
                </a:solidFill>
                <a:latin typeface="Agency FB" pitchFamily="34" charset="0"/>
              </a:rPr>
              <a:t>Garon</a:t>
            </a:r>
            <a:r>
              <a:rPr lang="en-US" sz="2800" b="1" dirty="0" smtClean="0">
                <a:solidFill>
                  <a:schemeClr val="bg1"/>
                </a:solidFill>
                <a:latin typeface="Agency FB" pitchFamily="34" charset="0"/>
              </a:rPr>
              <a:t> Smith</a:t>
            </a:r>
            <a:endParaRPr lang="en-US" sz="28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00550"/>
            <a:ext cx="3276600" cy="24574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Will this work in Montana?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3 Main Questions:</a:t>
            </a:r>
          </a:p>
          <a:p>
            <a:pPr marL="1314450" lvl="2" indent="-514350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Can we establish a tree plantation in this location?  Which species?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How will the soils be affected?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How will the groundwater be affected?</a:t>
            </a:r>
            <a:r>
              <a:rPr lang="en-US" dirty="0" smtClean="0"/>
              <a:t>	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35052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Land 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229600" cy="2438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Historical dump </a:t>
            </a:r>
            <a:r>
              <a:rPr lang="en-US" dirty="0" smtClean="0">
                <a:solidFill>
                  <a:schemeClr val="tx1"/>
                </a:solidFill>
              </a:rPr>
              <a:t>site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1980’s staging area for MWWTP initial upgrade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0"/>
            <a:ext cx="46672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2003 Staging Area for latest Plant Upgrade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7238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Initial Site Characteristics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6019800" cy="3124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High compaction rates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High disturbance (trash)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Low organic material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Low water holding capacity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Low cation exchange capacity</a:t>
            </a:r>
          </a:p>
          <a:p>
            <a:endParaRPr lang="en-US" dirty="0"/>
          </a:p>
        </p:txBody>
      </p:sp>
      <p:pic>
        <p:nvPicPr>
          <p:cNvPr id="4" name="Content Placeholder 5" descr="PA250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267200"/>
            <a:ext cx="4571999" cy="2590800"/>
          </a:xfrm>
          <a:prstGeom prst="rect">
            <a:avLst/>
          </a:prstGeom>
        </p:spPr>
      </p:pic>
      <p:pic>
        <p:nvPicPr>
          <p:cNvPr id="5" name="Content Placeholder 3" descr="PA250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67200"/>
            <a:ext cx="45720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May 9, 2009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Documents and Settings\user\My Documents\Water_Treatment_Project\Photos\Cory's_Pics\IMG_0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May 5, 2009    Planting Begins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My Documents\Water_Treatment_Project\Photos\Cory's_Pics\IMG_0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7411" name="Picture 3" descr="C:\Documents and Settings\user\My Documents\Water_Treatment_Project\Photos\Cory's_Pics\IMG_06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Documents and Settings\user\My Documents\Water_Treatment_Project\Photos\Cory's_Pics\IMG_06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8200" y="228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388" name="Picture 4" descr="C:\Documents and Settings\user\My Documents\Water_Treatment_Project\Photos\Cory's_Pics\IMG_0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62944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\My Documents\Water_Treatment_Project\Photos\Cory's_Pics\IMG_06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8435" name="Picture 3" descr="C:\Documents and Settings\user\My Documents\Water_Treatment_Project\Photos\Cory's_Pics\IMG_06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\My Documents\Water_Treatment_Project\Photos\Cory's_Pics\IMG_06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9459" name="Picture 3" descr="C:\Documents and Settings\user\My Documents\Water_Treatment_Project\Photos\Cory's_Pics\IMG_06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“According to the EPA, without substantially increasing investment and treatment efficiency, by 2025 U.S. waters will again suffer from sewage-related pollutant loadings that are as high as they were in 1968—the highest in our nation’s history”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Dorfman</a:t>
            </a:r>
            <a:r>
              <a:rPr lang="en-US" dirty="0" smtClean="0">
                <a:solidFill>
                  <a:schemeClr val="tx1"/>
                </a:solidFill>
              </a:rPr>
              <a:t>, 2004)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\My Documents\Water_Treatment_Project\Photos\Cory's_Pics\IMG_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July 4,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Documents and Settings\user\My Documents\Water_Treatment_Project\Photos\5-25-09\P527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July 29,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578" name="Picture 2" descr="C:\Documents and Settings\user\My Documents\Water_Treatment_Project\Photos\Randoms\P522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July 17,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530" name="Picture 2" descr="C:\Documents and Settings\user\My Documents\Water_Treatment_Project\Photos\5-25-09\P527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August 23,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Documents and Settings\user\My Documents\Water_Treatment_Project\Photos\Randoms\P527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Weeding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626" name="Picture 2" descr="C:\Documents and Settings\user\My Documents\Water_Treatment_Project\Photos\Comparison\P3-June09-12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user\My Documents\Water_Treatment_Project\Photos\5-25-09\P52700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3555" name="Picture 3" descr="C:\Documents and Settings\user\My Documents\Water_Treatment_Project\Photos\5-25-09\P52700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 descr="C:\Documents and Settings\user\My Documents\Water_Treatment_Project\Photos\Comparison\T12-June09-12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 descr="C:\Documents and Settings\user\My Documents\Water_Treatment_Project\Photos\Comparison\T12-July09-4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 descr="C:\Documents and Settings\user\My Documents\Water_Treatment_Project\Photos\Comparison\T12-July09-17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“Nationally, wastewater treatment plants </a:t>
            </a:r>
            <a:r>
              <a:rPr lang="en-US" dirty="0" smtClean="0">
                <a:solidFill>
                  <a:schemeClr val="tx1"/>
                </a:solidFill>
              </a:rPr>
              <a:t>rank </a:t>
            </a:r>
            <a:r>
              <a:rPr lang="en-US" dirty="0" smtClean="0">
                <a:solidFill>
                  <a:schemeClr val="tx1"/>
                </a:solidFill>
              </a:rPr>
              <a:t>second [in the top ten major pollution sources to surface water], after agricultural runoff.” (</a:t>
            </a:r>
            <a:r>
              <a:rPr lang="en-US" dirty="0" err="1" smtClean="0">
                <a:solidFill>
                  <a:schemeClr val="tx1"/>
                </a:solidFill>
              </a:rPr>
              <a:t>Dorfman</a:t>
            </a:r>
            <a:r>
              <a:rPr lang="en-US" dirty="0" smtClean="0">
                <a:solidFill>
                  <a:schemeClr val="tx1"/>
                </a:solidFill>
              </a:rPr>
              <a:t>, 2004)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 descr="C:\Documents and Settings\user\My Documents\Water_Treatment_Project\Photos\Comparison\T12-July09-29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1" name="Picture 3" descr="C:\Documents and Settings\user\My Documents\Water_Treatment_Project\Photos\Comparison\T12-9-19-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5" name="Picture 3" descr="C:\Documents and Settings\user\My Documents\Water_Treatment_Project\Photos\Randoms\P9060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6324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Side note: The recent early freeze will provide additional survival data</a:t>
            </a:r>
            <a:endParaRPr lang="en-US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2400"/>
          <a:ext cx="8458200" cy="597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Documents and Settings\user\My Documents\Water_Treatment_Project\Photos\Comparison\P2-July09-4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81000"/>
          <a:ext cx="8229600" cy="574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user\My Documents\Water_Treatment_Project\Photos\ThePits\PA250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0"/>
            <a:ext cx="6477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Soil Monitoring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228600"/>
          <a:ext cx="86868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5791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8-Apr-09                         3-June-09                       8-Sept-09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5791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8-Apr-09                         3-June-09                       8-Sept-09</a:t>
            </a:r>
            <a:endParaRPr lang="en-US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162339" y="162340"/>
          <a:ext cx="8686800" cy="654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593467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Provided by U.S. Farm Services Agency, National Agricultural Imagery Program (NAIP) and edited by Donna Smith, University of Montana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2546252" y="3066757"/>
            <a:ext cx="349348" cy="514643"/>
          </a:xfrm>
          <a:custGeom>
            <a:avLst/>
            <a:gdLst>
              <a:gd name="connsiteX0" fmla="*/ 0 w 0"/>
              <a:gd name="connsiteY0" fmla="*/ 0 h 422031"/>
              <a:gd name="connsiteX1" fmla="*/ 0 w 0"/>
              <a:gd name="connsiteY1" fmla="*/ 422031 h 42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22031">
                <a:moveTo>
                  <a:pt x="0" y="0"/>
                </a:moveTo>
                <a:lnTo>
                  <a:pt x="0" y="422031"/>
                </a:lnTo>
              </a:path>
            </a:pathLst>
          </a:cu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3581400"/>
            <a:ext cx="381000" cy="158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2819400" y="3200400"/>
            <a:ext cx="457200" cy="3048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14600" y="3048000"/>
            <a:ext cx="685800" cy="762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n 13"/>
          <p:cNvSpPr/>
          <p:nvPr/>
        </p:nvSpPr>
        <p:spPr>
          <a:xfrm flipH="1" flipV="1">
            <a:off x="3048000" y="3200400"/>
            <a:ext cx="228600" cy="228600"/>
          </a:xfrm>
          <a:prstGeom prst="su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n 14"/>
          <p:cNvSpPr/>
          <p:nvPr/>
        </p:nvSpPr>
        <p:spPr>
          <a:xfrm flipH="1" flipV="1">
            <a:off x="2362200" y="3200400"/>
            <a:ext cx="228600" cy="228600"/>
          </a:xfrm>
          <a:prstGeom prst="su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A unique situation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How do waste water treatment plants address increasing populations while meeting the ever changing limitations set forth by the EPA?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457200"/>
          <a:ext cx="86106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57200" y="457200"/>
          <a:ext cx="8382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The Next Step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Continued </a:t>
            </a:r>
            <a:r>
              <a:rPr lang="en-US" dirty="0" smtClean="0">
                <a:solidFill>
                  <a:schemeClr val="tx1"/>
                </a:solidFill>
              </a:rPr>
              <a:t>monitoring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Expansion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Increase density of </a:t>
            </a:r>
            <a:r>
              <a:rPr lang="en-US" dirty="0" smtClean="0">
                <a:solidFill>
                  <a:schemeClr val="tx1"/>
                </a:solidFill>
              </a:rPr>
              <a:t>trees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Richter et. al. (2009) </a:t>
            </a:r>
            <a:r>
              <a:rPr lang="en-US" i="1" dirty="0" smtClean="0"/>
              <a:t>Wood Energy in America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CO2 </a:t>
            </a:r>
            <a:r>
              <a:rPr lang="en-US" dirty="0" smtClean="0">
                <a:solidFill>
                  <a:schemeClr val="tx1"/>
                </a:solidFill>
              </a:rPr>
              <a:t>Sequestering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>
                <a:solidFill>
                  <a:schemeClr val="tx1"/>
                </a:solidFill>
              </a:rPr>
              <a:t>Gasol</a:t>
            </a:r>
            <a:r>
              <a:rPr lang="en-US" dirty="0" smtClean="0">
                <a:solidFill>
                  <a:schemeClr val="tx1"/>
                </a:solidFill>
              </a:rPr>
              <a:t> et. al. estimates Net Present Value of assimilated biomass power plants to increase by 9 to 190% with the addition of CO2 credit sales; however, these are projected for large plantations (4,700+ ha).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Collaboration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342900" lvl="1" indent="-342900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Collaborative efforts offer the possibility of a permanent solution:</a:t>
            </a:r>
          </a:p>
          <a:p>
            <a:pPr marL="342900" lvl="1" indent="-34290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342900" lvl="1" indent="-342900">
              <a:buNone/>
            </a:pPr>
            <a:r>
              <a:rPr lang="en-US" dirty="0" smtClean="0">
                <a:solidFill>
                  <a:schemeClr val="tx1"/>
                </a:solidFill>
              </a:rPr>
              <a:t>	  - Increased </a:t>
            </a:r>
            <a:r>
              <a:rPr lang="en-US" dirty="0" smtClean="0">
                <a:solidFill>
                  <a:schemeClr val="tx1"/>
                </a:solidFill>
              </a:rPr>
              <a:t>biomass production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~ 100% methane capture and reuse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~ 100% nutrient removal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3" descr="C:\Documents and Settings\user\My Documents\Water_Treatment_Project\Photos\Cory's_Pics\IMG_0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71600" y="3810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Questions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Acknowledgments: The City of Missoula; Mayor John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Engen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Starr Sullivan;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 Cook, Able Tree Service; Tom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McCamant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Jon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Leff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Sasha Reed;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Arlin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Bird; Kat Kaufman; Aaron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Mihelish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Allissa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Corrow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Dylan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Aaron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Flesch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Evan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Guzik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Laurel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Aroner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Maria Garcia; Erica Hefty; Angela Meyer; Cassie Hemphill; Gary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Longsine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Rachel Jennings; Ian Jennings; Peter Orr; Adam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Kenmir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Chris Carlson; Heidi Davidson; Matt Young; Dr.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Heiko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Langner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and many others.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410200"/>
            <a:ext cx="6477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Additions?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Technological Fixes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Membrane filters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Phosphorus harvesting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Advanced oxidation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Concerns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Unreasonably high pretreatment requirements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Unrealistic lowered throughputs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All of which require an economic input equal to that presented by additional plant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Big Question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How do smaller communities with less financing cross the gap?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477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Woodburn, Oregon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3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Earth design templat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Earth design template</Template>
  <TotalTime>2885</TotalTime>
  <Words>547</Words>
  <Application>Microsoft Office PowerPoint</Application>
  <PresentationFormat>On-screen Show (4:3)</PresentationFormat>
  <Paragraphs>93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Green Earth design template</vt:lpstr>
      <vt:lpstr>Slide 1</vt:lpstr>
      <vt:lpstr>Slide 2</vt:lpstr>
      <vt:lpstr>Slide 3</vt:lpstr>
      <vt:lpstr> A unique situation </vt:lpstr>
      <vt:lpstr>Additions?</vt:lpstr>
      <vt:lpstr>Technological Fixes</vt:lpstr>
      <vt:lpstr>Concerns</vt:lpstr>
      <vt:lpstr>The Big Question</vt:lpstr>
      <vt:lpstr>Woodburn, Oregon</vt:lpstr>
      <vt:lpstr>Will this work in Montana?</vt:lpstr>
      <vt:lpstr>Land History</vt:lpstr>
      <vt:lpstr>2003 Staging Area for latest Plant Upgrade</vt:lpstr>
      <vt:lpstr>Initial Site Characteristics</vt:lpstr>
      <vt:lpstr>Slide 14</vt:lpstr>
      <vt:lpstr>May 9, 2009</vt:lpstr>
      <vt:lpstr>Slide 16</vt:lpstr>
      <vt:lpstr>Slide 17</vt:lpstr>
      <vt:lpstr>Slide 18</vt:lpstr>
      <vt:lpstr>Slide 19</vt:lpstr>
      <vt:lpstr>Slide 20</vt:lpstr>
      <vt:lpstr>July 4, 2009</vt:lpstr>
      <vt:lpstr>July 29, 2009</vt:lpstr>
      <vt:lpstr>July 17, 2009</vt:lpstr>
      <vt:lpstr>August 23, 2009</vt:lpstr>
      <vt:lpstr>Weeding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Soil Monitoring</vt:lpstr>
      <vt:lpstr>Slide 37</vt:lpstr>
      <vt:lpstr>Slide 38</vt:lpstr>
      <vt:lpstr>Slide 39</vt:lpstr>
      <vt:lpstr>Slide 40</vt:lpstr>
      <vt:lpstr>Slide 41</vt:lpstr>
      <vt:lpstr>The Next Step</vt:lpstr>
      <vt:lpstr>Slide 43</vt:lpstr>
      <vt:lpstr>CO2 Sequestering</vt:lpstr>
      <vt:lpstr>Collaboration</vt:lpstr>
      <vt:lpstr>Slide 46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EARTH</dc:title>
  <dc:creator>Heath Nicolas Carey</dc:creator>
  <cp:lastModifiedBy>Heath Nicolas Carey</cp:lastModifiedBy>
  <cp:revision>40</cp:revision>
  <dcterms:created xsi:type="dcterms:W3CDTF">2008-12-09T07:34:35Z</dcterms:created>
  <dcterms:modified xsi:type="dcterms:W3CDTF">2010-03-02T05:06:19Z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TC103367931033</vt:lpwstr>
  </property>
</Properties>
</file>