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9" r:id="rId3"/>
    <p:sldId id="335" r:id="rId4"/>
    <p:sldId id="336" r:id="rId5"/>
    <p:sldId id="329" r:id="rId6"/>
    <p:sldId id="337" r:id="rId7"/>
    <p:sldId id="338" r:id="rId8"/>
    <p:sldId id="339" r:id="rId9"/>
    <p:sldId id="340" r:id="rId10"/>
    <p:sldId id="327" r:id="rId11"/>
    <p:sldId id="325" r:id="rId12"/>
    <p:sldId id="328" r:id="rId13"/>
    <p:sldId id="321" r:id="rId14"/>
    <p:sldId id="342" r:id="rId15"/>
    <p:sldId id="343" r:id="rId16"/>
    <p:sldId id="344" r:id="rId17"/>
    <p:sldId id="345" r:id="rId18"/>
    <p:sldId id="346" r:id="rId19"/>
    <p:sldId id="333" r:id="rId20"/>
    <p:sldId id="348" r:id="rId21"/>
    <p:sldId id="349" r:id="rId22"/>
    <p:sldId id="347" r:id="rId23"/>
    <p:sldId id="350" r:id="rId24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850"/>
    <a:srgbClr val="172D45"/>
    <a:srgbClr val="FFFFFF"/>
    <a:srgbClr val="FF3300"/>
    <a:srgbClr val="969696"/>
    <a:srgbClr val="45674B"/>
    <a:srgbClr val="FFFFCC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49" autoAdjust="0"/>
    <p:restoredTop sz="94595" autoAdjust="0"/>
  </p:normalViewPr>
  <p:slideViewPr>
    <p:cSldViewPr>
      <p:cViewPr varScale="1">
        <p:scale>
          <a:sx n="67" d="100"/>
          <a:sy n="67" d="100"/>
        </p:scale>
        <p:origin x="-1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notesViewPr>
    <p:cSldViewPr>
      <p:cViewPr varScale="1">
        <p:scale>
          <a:sx n="54" d="100"/>
          <a:sy n="54" d="100"/>
        </p:scale>
        <p:origin x="-1716" y="-84"/>
      </p:cViewPr>
      <p:guideLst>
        <p:guide orient="horz" pos="2920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533400" y="609600"/>
            <a:ext cx="586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520700" y="4711700"/>
            <a:ext cx="5899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542925" y="8740775"/>
            <a:ext cx="5899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3725"/>
            <a:ext cx="5588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438043D-82B5-4861-8C46-6B57576458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102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ED78E3-1B0C-44C7-9A53-E5012AFE5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CA732-21D6-4898-96DB-61B9BD6C7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48EB4-A9EF-46EB-97FD-C3BC3BFCB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7736B1A-7C57-46CA-9EF1-BE48601EC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D337FC-390C-4BB6-8BA5-DB468F328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3C80E2-7098-48BE-800A-2B366BC23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A9828-55B7-4CED-96C0-0E57B621F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B51C3-FEC2-452D-B61E-41194E1EE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C25E-D7E6-42EA-9F87-A11315BA5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12F9C-4D6A-483A-B738-5496B1E33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2376C-B003-4EFF-9E80-6D7278E08C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0449F-92AB-4F86-A885-A7A1BF837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E94A0-FD17-4D1B-8667-C5C09BAB74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F6D17-506A-4B93-9304-2FF41A5F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365E3C1-2948-41B4-9802-102B9B6E1D5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62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 smtClean="0"/>
              <a:t>Watershed </a:t>
            </a:r>
            <a:r>
              <a:rPr lang="en-US" sz="3600" b="1" dirty="0"/>
              <a:t>Restoration on the </a:t>
            </a:r>
            <a:r>
              <a:rPr lang="en-US" sz="3600" b="1" dirty="0" smtClean="0"/>
              <a:t>Lolo NF </a:t>
            </a:r>
            <a:br>
              <a:rPr lang="en-US" sz="3600" b="1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b="1" dirty="0" smtClean="0"/>
              <a:t>Benefits for the Clark Fork Watershed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Taylor Greenup, Hydrologist, Lolo National Forest </a:t>
            </a:r>
            <a:br>
              <a:rPr lang="en-US" sz="1800" dirty="0" smtClean="0"/>
            </a:br>
            <a:r>
              <a:rPr lang="en-US" sz="1800" dirty="0" smtClean="0"/>
              <a:t>Jennifer Mickelson, Fisheries Biologist, Lolo National Forest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8510" y="5791200"/>
            <a:ext cx="100548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artz_clv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 descr="swartz_rm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66850"/>
            <a:ext cx="4445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352800" y="38862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0F850"/>
                </a:solidFill>
              </a:rPr>
              <a:t>Swartz Creek 	</a:t>
            </a:r>
          </a:p>
          <a:p>
            <a:r>
              <a:rPr lang="pt-BR" sz="1200" dirty="0">
                <a:solidFill>
                  <a:srgbClr val="F0F850"/>
                </a:solidFill>
              </a:rPr>
              <a:t>	 </a:t>
            </a:r>
            <a:r>
              <a:rPr lang="pt-BR" sz="1200" dirty="0" smtClean="0">
                <a:solidFill>
                  <a:srgbClr val="F0F850"/>
                </a:solidFill>
              </a:rPr>
              <a:t>  Missoula RD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724400" cy="1384300"/>
          </a:xfrm>
        </p:spPr>
        <p:txBody>
          <a:bodyPr/>
          <a:lstStyle/>
          <a:p>
            <a:r>
              <a:rPr lang="en-US"/>
              <a:t>Road Maintenance</a:t>
            </a:r>
          </a:p>
        </p:txBody>
      </p:sp>
      <p:pic>
        <p:nvPicPr>
          <p:cNvPr id="45060" name="Picture 4" descr="4370_opent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828800"/>
            <a:ext cx="5486400" cy="4114800"/>
          </a:xfrm>
          <a:noFill/>
          <a:ln/>
        </p:spPr>
      </p:pic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943600" y="2438400"/>
            <a:ext cx="32004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Cost Range:</a:t>
            </a:r>
          </a:p>
          <a:p>
            <a:endParaRPr lang="en-US" dirty="0" smtClean="0"/>
          </a:p>
          <a:p>
            <a:r>
              <a:rPr lang="en-US" dirty="0" err="1" smtClean="0"/>
              <a:t>Blading</a:t>
            </a:r>
            <a:r>
              <a:rPr lang="en-US" dirty="0" smtClean="0"/>
              <a:t> </a:t>
            </a:r>
            <a:r>
              <a:rPr lang="en-US" dirty="0"/>
              <a:t>- $300/mi</a:t>
            </a:r>
          </a:p>
          <a:p>
            <a:endParaRPr lang="en-US" dirty="0"/>
          </a:p>
          <a:p>
            <a:r>
              <a:rPr lang="en-US" dirty="0"/>
              <a:t>Rolling - $100 - 			180/mi</a:t>
            </a:r>
          </a:p>
          <a:p>
            <a:endParaRPr lang="en-US" dirty="0"/>
          </a:p>
          <a:p>
            <a:r>
              <a:rPr lang="en-US" dirty="0"/>
              <a:t>Brushing - $335 to 		</a:t>
            </a:r>
            <a:r>
              <a:rPr lang="en-US" dirty="0" smtClean="0"/>
              <a:t>780/mi</a:t>
            </a:r>
          </a:p>
          <a:p>
            <a:endParaRPr lang="en-US" dirty="0"/>
          </a:p>
          <a:p>
            <a:r>
              <a:rPr lang="en-US" dirty="0"/>
              <a:t>Rip Rap - $500 to 	1,000/</a:t>
            </a:r>
            <a:r>
              <a:rPr lang="en-US" dirty="0" err="1"/>
              <a:t>struct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2286000" cy="1689100"/>
          </a:xfrm>
        </p:spPr>
        <p:txBody>
          <a:bodyPr/>
          <a:lstStyle/>
          <a:p>
            <a:r>
              <a:rPr lang="en-US"/>
              <a:t>Aquatic Passage</a:t>
            </a:r>
          </a:p>
        </p:txBody>
      </p:sp>
      <p:pic>
        <p:nvPicPr>
          <p:cNvPr id="41988" name="Picture 4" descr="Outlet Af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98813"/>
            <a:ext cx="4876800" cy="3659187"/>
          </a:xfrm>
          <a:noFill/>
          <a:ln/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371600" y="4800600"/>
            <a:ext cx="527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4724400" y="50292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Cost </a:t>
            </a:r>
            <a:r>
              <a:rPr lang="en-US" sz="3200" dirty="0" smtClean="0"/>
              <a:t>range </a:t>
            </a:r>
            <a:r>
              <a:rPr lang="en-US" sz="3200" dirty="0"/>
              <a:t>from $25,000 – 125,000</a:t>
            </a:r>
          </a:p>
        </p:txBody>
      </p:sp>
      <p:pic>
        <p:nvPicPr>
          <p:cNvPr id="41994" name="Picture 10" descr="lostparkoutlet_befo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0"/>
            <a:ext cx="5334000" cy="4000500"/>
          </a:xfrm>
          <a:noFill/>
          <a:ln/>
        </p:spPr>
      </p:pic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3276600" y="2743200"/>
            <a:ext cx="1600200" cy="1447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sz="4000" dirty="0" smtClean="0"/>
              <a:t>Stream </a:t>
            </a:r>
            <a:r>
              <a:rPr lang="en-US" sz="4000" dirty="0" smtClean="0"/>
              <a:t>Restoration</a:t>
            </a:r>
            <a:endParaRPr lang="en-US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867400"/>
            <a:ext cx="8229600" cy="609600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Cost range from $264,000 - </a:t>
            </a:r>
            <a:r>
              <a:rPr lang="en-US" dirty="0"/>
              <a:t>$528,000/mi</a:t>
            </a:r>
          </a:p>
          <a:p>
            <a:pPr lvl="1">
              <a:buFont typeface="Tahoma" pitchFamily="34" charset="0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8132" name="Picture 4" descr="bend1_1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419600" cy="3200400"/>
          </a:xfrm>
          <a:prstGeom prst="rect">
            <a:avLst/>
          </a:prstGeom>
          <a:noFill/>
        </p:spPr>
      </p:pic>
      <p:pic>
        <p:nvPicPr>
          <p:cNvPr id="48133" name="Picture 5" descr="bend1_19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724400" cy="3200400"/>
          </a:xfrm>
          <a:prstGeom prst="rect">
            <a:avLst/>
          </a:prstGeom>
          <a:noFill/>
        </p:spPr>
      </p:pic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3276600" y="2286000"/>
            <a:ext cx="2133600" cy="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sz="3600"/>
              <a:t>Lolo National Forest </a:t>
            </a:r>
            <a:br>
              <a:rPr lang="en-US" sz="3600"/>
            </a:br>
            <a:r>
              <a:rPr lang="en-US" sz="3600"/>
              <a:t>Watershed Improvement Tracking</a:t>
            </a:r>
            <a:br>
              <a:rPr lang="en-US" sz="3600"/>
            </a:br>
            <a:endParaRPr lang="en-US" sz="280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87630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Stored, Decommissioned and Re-located Roads and Trails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Stored and Decommissioned Road-Stream Crossings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Upgraded Road-Stream Crossings for </a:t>
            </a:r>
            <a:r>
              <a:rPr lang="en-US" sz="2800" dirty="0" err="1">
                <a:solidFill>
                  <a:schemeClr val="tx2"/>
                </a:solidFill>
              </a:rPr>
              <a:t>AOP</a:t>
            </a:r>
            <a:r>
              <a:rPr lang="en-US" sz="2800" dirty="0">
                <a:solidFill>
                  <a:schemeClr val="tx2"/>
                </a:solidFill>
              </a:rPr>
              <a:t> &amp; Q100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Stream Restoration Sites</a:t>
            </a:r>
            <a:r>
              <a:rPr lang="en-US" sz="28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Abandoned Mine Reclamation Sites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Fish Screen Locations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2"/>
                </a:solidFill>
              </a:rPr>
              <a:t>Other:  land/stream acquisition, etc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</a:rPr>
              <a:t>Costs and Funding Source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>
                <a:solidFill>
                  <a:srgbClr val="F0F8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Forest Activities Tracked</a:t>
            </a:r>
            <a:r>
              <a:rPr lang="en-US" sz="3200">
                <a:solidFill>
                  <a:srgbClr val="F0F8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3600" dirty="0" smtClean="0"/>
              <a:t>Highlight Project: </a:t>
            </a:r>
            <a:br>
              <a:rPr lang="en-US" sz="3600" dirty="0" smtClean="0"/>
            </a:br>
            <a:r>
              <a:rPr lang="en-US" sz="3600" dirty="0" smtClean="0"/>
              <a:t>Upper Lolo Watershed </a:t>
            </a:r>
            <a:r>
              <a:rPr lang="en-US" sz="3600" dirty="0" smtClean="0"/>
              <a:t>Restoration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724400"/>
          </a:xfrm>
        </p:spPr>
        <p:txBody>
          <a:bodyPr/>
          <a:lstStyle/>
          <a:p>
            <a:r>
              <a:rPr lang="en-US" sz="2800" dirty="0" smtClean="0"/>
              <a:t>Coordinated assessments for the Upper Lolo </a:t>
            </a:r>
            <a:r>
              <a:rPr lang="en-US" sz="2800" dirty="0" err="1" smtClean="0"/>
              <a:t>TMDL</a:t>
            </a:r>
            <a:r>
              <a:rPr lang="en-US" sz="2800" dirty="0" smtClean="0"/>
              <a:t> (2003)</a:t>
            </a:r>
          </a:p>
          <a:p>
            <a:pPr lvl="2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7391400" cy="335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72000"/>
            <a:ext cx="6705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r>
              <a:rPr lang="en-US" dirty="0" smtClean="0"/>
              <a:t>Upper Lolo Watershed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sz="2800" dirty="0" smtClean="0"/>
              <a:t>Goal: </a:t>
            </a:r>
            <a:r>
              <a:rPr lang="en-US" sz="2400" dirty="0" smtClean="0"/>
              <a:t>“to </a:t>
            </a:r>
            <a:r>
              <a:rPr lang="en-US" sz="2400" dirty="0" smtClean="0"/>
              <a:t>improve water quality and aquatic habitat by reducing the amount of non-natural sediment delivered to streams by forest </a:t>
            </a:r>
            <a:r>
              <a:rPr lang="en-US" sz="2400" dirty="0" smtClean="0"/>
              <a:t>roads”</a:t>
            </a:r>
          </a:p>
          <a:p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2800" dirty="0" err="1" smtClean="0"/>
              <a:t>NEPA</a:t>
            </a:r>
            <a:r>
              <a:rPr lang="en-US" sz="2800" dirty="0" smtClean="0"/>
              <a:t> completed and Decision Notice signed in 2005. Commitment:</a:t>
            </a:r>
          </a:p>
          <a:p>
            <a:pPr lvl="1"/>
            <a:r>
              <a:rPr lang="en-US" dirty="0" smtClean="0"/>
              <a:t>Remove </a:t>
            </a:r>
            <a:r>
              <a:rPr lang="en-US" dirty="0" smtClean="0"/>
              <a:t>or </a:t>
            </a:r>
            <a:r>
              <a:rPr lang="en-US" dirty="0" smtClean="0"/>
              <a:t>replace 22 culverts</a:t>
            </a:r>
            <a:endParaRPr lang="en-US" dirty="0" smtClean="0"/>
          </a:p>
          <a:p>
            <a:pPr lvl="1"/>
            <a:r>
              <a:rPr lang="en-US" dirty="0" smtClean="0"/>
              <a:t>Decommission 58 </a:t>
            </a:r>
            <a:r>
              <a:rPr lang="en-US" dirty="0" smtClean="0"/>
              <a:t>miles of </a:t>
            </a:r>
            <a:r>
              <a:rPr lang="en-US" dirty="0" smtClean="0"/>
              <a:t>roads</a:t>
            </a:r>
            <a:endParaRPr lang="en-US" dirty="0" smtClean="0"/>
          </a:p>
          <a:p>
            <a:pPr lvl="1"/>
            <a:r>
              <a:rPr lang="en-US" dirty="0" smtClean="0"/>
              <a:t>BMP upgrades to 35 </a:t>
            </a:r>
            <a:r>
              <a:rPr lang="en-US" dirty="0" smtClean="0"/>
              <a:t>miles of major </a:t>
            </a:r>
            <a:r>
              <a:rPr lang="en-US" dirty="0" smtClean="0"/>
              <a:t>roads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4" y="228599"/>
            <a:ext cx="8785246" cy="644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Upper Lolo Watershed Restoration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539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Partnerships: </a:t>
            </a:r>
          </a:p>
          <a:p>
            <a:pPr>
              <a:buNone/>
            </a:pPr>
            <a:r>
              <a:rPr lang="en-US" sz="2800" dirty="0" smtClean="0"/>
              <a:t>		Montana Trout Conservancy</a:t>
            </a:r>
          </a:p>
          <a:p>
            <a:pPr>
              <a:buNone/>
            </a:pPr>
            <a:r>
              <a:rPr lang="en-US" sz="2800" dirty="0" smtClean="0"/>
              <a:t>		</a:t>
            </a:r>
            <a:r>
              <a:rPr lang="en-US" sz="2800" dirty="0" err="1" smtClean="0"/>
              <a:t>Westslope</a:t>
            </a:r>
            <a:r>
              <a:rPr lang="en-US" sz="2800" dirty="0" smtClean="0"/>
              <a:t> Chapter of Trout Unlimited</a:t>
            </a:r>
          </a:p>
          <a:p>
            <a:r>
              <a:rPr lang="en-US" sz="2800" dirty="0" smtClean="0"/>
              <a:t>Work to Date:</a:t>
            </a:r>
          </a:p>
          <a:p>
            <a:pPr lvl="2">
              <a:buNone/>
            </a:pPr>
            <a:r>
              <a:rPr lang="en-US" sz="2000" dirty="0" smtClean="0"/>
              <a:t>2007</a:t>
            </a:r>
            <a:r>
              <a:rPr lang="en-US" sz="2000" dirty="0" smtClean="0"/>
              <a:t>: </a:t>
            </a:r>
          </a:p>
          <a:p>
            <a:pPr lvl="2"/>
            <a:r>
              <a:rPr lang="en-US" sz="2000" dirty="0" smtClean="0"/>
              <a:t>Level 3 Decommissioning:		5.78 miles</a:t>
            </a:r>
          </a:p>
          <a:p>
            <a:pPr lvl="2"/>
            <a:r>
              <a:rPr lang="en-US" sz="2000" dirty="0" smtClean="0"/>
              <a:t>Level 3N Decommissioning:		11.08 miles</a:t>
            </a:r>
          </a:p>
          <a:p>
            <a:pPr lvl="2"/>
            <a:r>
              <a:rPr lang="en-US" sz="2000" dirty="0" smtClean="0"/>
              <a:t>Level 4 Decommissioning:		0.45 miles</a:t>
            </a:r>
          </a:p>
          <a:p>
            <a:pPr lvl="2"/>
            <a:r>
              <a:rPr lang="en-US" sz="2000" dirty="0" smtClean="0"/>
              <a:t>Level 5 Decommissioning:		0.79  miles</a:t>
            </a:r>
          </a:p>
          <a:p>
            <a:pPr lvl="2"/>
            <a:r>
              <a:rPr lang="en-US" sz="2000" dirty="0" smtClean="0"/>
              <a:t>Total Number of Culverts Removed - 13</a:t>
            </a:r>
          </a:p>
          <a:p>
            <a:pPr lvl="2"/>
            <a:r>
              <a:rPr lang="en-US" sz="2000" dirty="0" smtClean="0"/>
              <a:t>Miles of Upstream Habitat Made Accessible - 2.18 Miles</a:t>
            </a:r>
          </a:p>
          <a:p>
            <a:pPr lvl="2"/>
            <a:r>
              <a:rPr lang="en-US" sz="2000" dirty="0" smtClean="0"/>
              <a:t>Total Cost - $171,000 (11,000 </a:t>
            </a:r>
            <a:r>
              <a:rPr lang="en-US" sz="2000" dirty="0" err="1" smtClean="0"/>
              <a:t>NFWF</a:t>
            </a:r>
            <a:r>
              <a:rPr lang="en-US" sz="2000" dirty="0" smtClean="0"/>
              <a:t> and 161,000 </a:t>
            </a:r>
            <a:r>
              <a:rPr lang="en-US" sz="2000" dirty="0" err="1" smtClean="0"/>
              <a:t>NFVW</a:t>
            </a:r>
            <a:r>
              <a:rPr lang="en-US" sz="2000" dirty="0" smtClean="0"/>
              <a:t>)</a:t>
            </a:r>
          </a:p>
          <a:p>
            <a:pPr lvl="2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800" dirty="0" smtClean="0"/>
              <a:t>Work to </a:t>
            </a:r>
            <a:r>
              <a:rPr lang="en-US" sz="2800" dirty="0" smtClean="0"/>
              <a:t>Date, continued:</a:t>
            </a:r>
            <a:endParaRPr lang="en-US" sz="2800" dirty="0" smtClean="0"/>
          </a:p>
          <a:p>
            <a:pPr lvl="2">
              <a:buNone/>
            </a:pPr>
            <a:r>
              <a:rPr lang="en-US" sz="2000" dirty="0" smtClean="0"/>
              <a:t>2008</a:t>
            </a:r>
            <a:r>
              <a:rPr lang="en-US" sz="2000" dirty="0" smtClean="0"/>
              <a:t>:</a:t>
            </a:r>
          </a:p>
          <a:p>
            <a:pPr lvl="2"/>
            <a:r>
              <a:rPr lang="en-US" sz="2000" dirty="0" smtClean="0"/>
              <a:t>Level 3 Decommissioning: 	36.64 miles</a:t>
            </a:r>
          </a:p>
          <a:p>
            <a:pPr lvl="2"/>
            <a:r>
              <a:rPr lang="en-US" sz="2000" dirty="0" smtClean="0"/>
              <a:t>Level 3N Decommissioning:	18.39 miles</a:t>
            </a:r>
          </a:p>
          <a:p>
            <a:pPr lvl="2"/>
            <a:r>
              <a:rPr lang="en-US" sz="2000" dirty="0" smtClean="0"/>
              <a:t>Level 4 Decommissioning:	5.79 miles</a:t>
            </a:r>
          </a:p>
          <a:p>
            <a:pPr lvl="2"/>
            <a:r>
              <a:rPr lang="en-US" sz="2000" dirty="0" smtClean="0"/>
              <a:t>Level 5 Decommissioning:	4.07 miles</a:t>
            </a:r>
          </a:p>
          <a:p>
            <a:pPr lvl="2"/>
            <a:r>
              <a:rPr lang="en-US" sz="2000" dirty="0" smtClean="0"/>
              <a:t>Total Number of Culverts Removed - 37</a:t>
            </a:r>
          </a:p>
          <a:p>
            <a:pPr lvl="2"/>
            <a:r>
              <a:rPr lang="en-US" sz="2000" dirty="0" smtClean="0"/>
              <a:t>Miles of Upstream Habitat Made Accessible - 10.24</a:t>
            </a:r>
          </a:p>
          <a:p>
            <a:pPr lvl="2"/>
            <a:r>
              <a:rPr lang="en-US" sz="2000" dirty="0" smtClean="0"/>
              <a:t>Total Cost - $168,993 all </a:t>
            </a:r>
            <a:r>
              <a:rPr lang="en-US" sz="2000" dirty="0" err="1" smtClean="0"/>
              <a:t>NFVW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Upper Lolo Watershed Restoration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lvl="0"/>
            <a:r>
              <a:rPr lang="en-US" dirty="0" smtClean="0"/>
              <a:t>Upper Lolo Watershed Restoration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6482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Road Decommissioning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open_untreated_remaining r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368800" cy="3276600"/>
          </a:xfrm>
          <a:prstGeom prst="rect">
            <a:avLst/>
          </a:prstGeom>
        </p:spPr>
      </p:pic>
      <p:pic>
        <p:nvPicPr>
          <p:cNvPr id="6" name="Picture 5" descr="IMG_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742950"/>
            <a:ext cx="4191000" cy="3143250"/>
          </a:xfrm>
          <a:prstGeom prst="rect">
            <a:avLst/>
          </a:prstGeom>
        </p:spPr>
      </p:pic>
      <p:pic>
        <p:nvPicPr>
          <p:cNvPr id="5" name="Picture 4" descr="IMG_0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5814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267200"/>
          </a:xfrm>
        </p:spPr>
        <p:txBody>
          <a:bodyPr/>
          <a:lstStyle/>
          <a:p>
            <a:r>
              <a:rPr lang="en-US" dirty="0" smtClean="0"/>
              <a:t>Lolo NF within the Clark Fork watershed</a:t>
            </a:r>
          </a:p>
          <a:p>
            <a:endParaRPr lang="en-US" sz="1000" dirty="0"/>
          </a:p>
          <a:p>
            <a:r>
              <a:rPr lang="en-US" dirty="0" smtClean="0"/>
              <a:t>Forest Restoration Objectives and Priorities</a:t>
            </a:r>
          </a:p>
          <a:p>
            <a:endParaRPr lang="en-US" sz="1000" dirty="0" smtClean="0"/>
          </a:p>
          <a:p>
            <a:r>
              <a:rPr lang="en-US" dirty="0" smtClean="0"/>
              <a:t>Project Planning, Implementation, and Tracking</a:t>
            </a:r>
          </a:p>
          <a:p>
            <a:endParaRPr lang="en-US" sz="1000" dirty="0"/>
          </a:p>
          <a:p>
            <a:r>
              <a:rPr lang="en-US" dirty="0" smtClean="0"/>
              <a:t>Highlight Project:</a:t>
            </a:r>
          </a:p>
          <a:p>
            <a:pPr algn="ctr">
              <a:buNone/>
            </a:pPr>
            <a:r>
              <a:rPr lang="en-US" dirty="0" smtClean="0"/>
              <a:t>Upper Lolo Creek Road Reclamation</a:t>
            </a:r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02" y="533400"/>
            <a:ext cx="9165204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lvl="0"/>
            <a:r>
              <a:rPr lang="en-US" dirty="0" smtClean="0"/>
              <a:t>Upper Lolo Watershed Restoration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648200" cy="175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Culvert Upgrades</a:t>
            </a:r>
          </a:p>
          <a:p>
            <a:pPr>
              <a:buNone/>
            </a:pPr>
            <a:r>
              <a:rPr lang="en-US" sz="2000" dirty="0" smtClean="0"/>
              <a:t>	Aquatic Organism </a:t>
            </a:r>
            <a:r>
              <a:rPr lang="en-US" sz="2000" dirty="0" smtClean="0"/>
              <a:t>Passage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Q100 </a:t>
            </a:r>
            <a:r>
              <a:rPr lang="en-US" sz="2000" dirty="0" smtClean="0"/>
              <a:t>flows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586 outlet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762000"/>
            <a:ext cx="4267200" cy="320040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8" name="Picture 7" descr="LostPark_Outlet_Asbuilt200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169920"/>
            <a:ext cx="4282440" cy="368808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4953000" y="5105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Unnamed Tributary to Lost Park </a:t>
            </a:r>
            <a:r>
              <a:rPr lang="en-US" dirty="0" smtClean="0"/>
              <a:t>Creek</a:t>
            </a:r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/>
              <a:t>What remains:</a:t>
            </a:r>
          </a:p>
          <a:p>
            <a:pPr lvl="2"/>
            <a:r>
              <a:rPr lang="en-US" dirty="0" smtClean="0"/>
              <a:t>Complete remaining culvert removals/upgrades</a:t>
            </a:r>
          </a:p>
          <a:p>
            <a:pPr lvl="3"/>
            <a:r>
              <a:rPr lang="en-US" dirty="0" smtClean="0"/>
              <a:t>11 culverts to open ~12 miles of fish habitat</a:t>
            </a:r>
          </a:p>
          <a:p>
            <a:pPr lvl="2"/>
            <a:r>
              <a:rPr lang="en-US" dirty="0" smtClean="0"/>
              <a:t>Implement remaining road BMP </a:t>
            </a:r>
            <a:r>
              <a:rPr lang="en-US" dirty="0" smtClean="0"/>
              <a:t>upgrades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Future Needs in the Upper Lolo:</a:t>
            </a:r>
          </a:p>
          <a:p>
            <a:pPr lvl="2"/>
            <a:r>
              <a:rPr lang="en-US" dirty="0" smtClean="0"/>
              <a:t>Assessment and probable restoration of former Plum Creek lands </a:t>
            </a:r>
          </a:p>
          <a:p>
            <a:pPr lvl="2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Upper Lolo Watershed Restoration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lmonEddy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6781800" cy="5086350"/>
          </a:xfr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52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388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Taylor </a:t>
            </a:r>
            <a:r>
              <a:rPr lang="en-US" dirty="0" smtClean="0"/>
              <a:t>Greenup, Hydrologist</a:t>
            </a:r>
            <a:endParaRPr lang="en-US" dirty="0" smtClean="0"/>
          </a:p>
          <a:p>
            <a:r>
              <a:rPr lang="en-US" dirty="0" smtClean="0"/>
              <a:t>Lolo National Forest</a:t>
            </a:r>
          </a:p>
          <a:p>
            <a:r>
              <a:rPr lang="en-US" dirty="0" smtClean="0"/>
              <a:t>406-329-3949</a:t>
            </a:r>
          </a:p>
          <a:p>
            <a:r>
              <a:rPr lang="en-US" dirty="0" smtClean="0"/>
              <a:t>tgreenup@fs.fed.us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6388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Jennifer </a:t>
            </a:r>
            <a:r>
              <a:rPr lang="en-US" dirty="0" smtClean="0"/>
              <a:t>Mickelson, </a:t>
            </a:r>
            <a:r>
              <a:rPr lang="en-US" dirty="0" smtClean="0"/>
              <a:t>Fisheries </a:t>
            </a:r>
            <a:r>
              <a:rPr lang="en-US" dirty="0" smtClean="0"/>
              <a:t>Biologist</a:t>
            </a:r>
            <a:endParaRPr lang="en-US" dirty="0" smtClean="0"/>
          </a:p>
          <a:p>
            <a:pPr algn="r"/>
            <a:r>
              <a:rPr lang="en-US" dirty="0" smtClean="0"/>
              <a:t>Lolo National Forest</a:t>
            </a:r>
          </a:p>
          <a:p>
            <a:pPr algn="r"/>
            <a:r>
              <a:rPr lang="en-US" dirty="0" smtClean="0"/>
              <a:t>406-826-4350</a:t>
            </a:r>
          </a:p>
          <a:p>
            <a:pPr algn="r"/>
            <a:r>
              <a:rPr lang="en-US" dirty="0" smtClean="0"/>
              <a:t>jmickelson@fs.fed.us</a:t>
            </a:r>
            <a:endParaRPr lang="en-US" dirty="0" smtClean="0"/>
          </a:p>
          <a:p>
            <a:pPr algn="r"/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295400"/>
          </a:xfrm>
        </p:spPr>
        <p:txBody>
          <a:bodyPr/>
          <a:lstStyle/>
          <a:p>
            <a:pPr algn="ctr"/>
            <a:r>
              <a:rPr lang="en-US" sz="3200" dirty="0" smtClean="0"/>
              <a:t>Lolo NF  </a:t>
            </a:r>
            <a:br>
              <a:rPr lang="en-US" sz="3200" dirty="0" smtClean="0"/>
            </a:br>
            <a:r>
              <a:rPr lang="en-US" sz="3200" dirty="0" smtClean="0"/>
              <a:t>Watershed Facts</a:t>
            </a:r>
            <a:endParaRPr lang="en-US" sz="3200" dirty="0"/>
          </a:p>
        </p:txBody>
      </p:sp>
      <p:pic>
        <p:nvPicPr>
          <p:cNvPr id="4" name="Content Placeholder 3" descr="ForestWsh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82405"/>
            <a:ext cx="5029200" cy="653795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886200" cy="46910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2 million acres</a:t>
            </a:r>
          </a:p>
          <a:p>
            <a:endParaRPr lang="en-US" sz="12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4 million acre-feet/yr </a:t>
            </a:r>
            <a:r>
              <a:rPr lang="en-US" sz="1800" dirty="0" smtClean="0"/>
              <a:t>est. mean </a:t>
            </a:r>
            <a:r>
              <a:rPr lang="en-US" sz="1800" dirty="0" smtClean="0"/>
              <a:t>annual contribution to water </a:t>
            </a:r>
            <a:r>
              <a:rPr lang="en-US" sz="1800" dirty="0" smtClean="0"/>
              <a:t>supply </a:t>
            </a:r>
            <a:r>
              <a:rPr lang="en-US" dirty="0" smtClean="0"/>
              <a:t>(Brown </a:t>
            </a:r>
            <a:r>
              <a:rPr lang="en-US" dirty="0" smtClean="0"/>
              <a:t>and </a:t>
            </a:r>
            <a:r>
              <a:rPr lang="en-US" dirty="0" err="1" smtClean="0"/>
              <a:t>Froemke</a:t>
            </a:r>
            <a:r>
              <a:rPr lang="en-US" dirty="0" smtClean="0"/>
              <a:t>, </a:t>
            </a:r>
            <a:r>
              <a:rPr lang="en-US" dirty="0" smtClean="0"/>
              <a:t>2009)</a:t>
            </a:r>
            <a:endParaRPr lang="en-US" sz="2800" dirty="0" smtClean="0"/>
          </a:p>
          <a:p>
            <a:endParaRPr lang="en-US" sz="12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Headwaters </a:t>
            </a:r>
          </a:p>
          <a:p>
            <a:pPr algn="ctr"/>
            <a:r>
              <a:rPr lang="en-US" sz="1800" dirty="0" smtClean="0"/>
              <a:t>Blackfoot River</a:t>
            </a:r>
          </a:p>
          <a:p>
            <a:pPr algn="ctr"/>
            <a:r>
              <a:rPr lang="en-US" sz="1800" dirty="0" smtClean="0"/>
              <a:t>Bitterroot River</a:t>
            </a:r>
          </a:p>
          <a:p>
            <a:pPr algn="ctr"/>
            <a:r>
              <a:rPr lang="en-US" sz="1800" dirty="0" smtClean="0"/>
              <a:t>Middle Clark Fork</a:t>
            </a:r>
          </a:p>
          <a:p>
            <a:pPr algn="ctr"/>
            <a:r>
              <a:rPr lang="en-US" sz="1800" dirty="0" smtClean="0"/>
              <a:t>St. Regis River</a:t>
            </a:r>
          </a:p>
          <a:p>
            <a:pPr algn="ctr"/>
            <a:r>
              <a:rPr lang="en-US" sz="1800" dirty="0" smtClean="0"/>
              <a:t>Thompson River</a:t>
            </a:r>
          </a:p>
          <a:p>
            <a:endParaRPr lang="en-US" sz="1800" dirty="0"/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 smtClean="0"/>
              <a:t>Forest Watershed Impacts</a:t>
            </a:r>
            <a:endParaRPr lang="en-US" dirty="0"/>
          </a:p>
        </p:txBody>
      </p:sp>
      <p:pic>
        <p:nvPicPr>
          <p:cNvPr id="5" name="Content Placeholder 4" descr="Impac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624840"/>
            <a:ext cx="7696200" cy="6156960"/>
          </a:xfrm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Watershed Restoration	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Returning an undesirable existing condition to a desired future condition at a defined scale.</a:t>
            </a:r>
          </a:p>
          <a:p>
            <a:pPr lvl="1">
              <a:lnSpc>
                <a:spcPct val="90000"/>
              </a:lnSpc>
            </a:pPr>
            <a:r>
              <a:rPr lang="en-US"/>
              <a:t>i.e.  Sediment levels, road density, stream crossing, instream channel parameters (width, depth, bank stability), fish populations, etc.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lang="en-US"/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r>
              <a:rPr lang="en-US"/>
              <a:t>Mitigation – </a:t>
            </a:r>
            <a:r>
              <a:rPr lang="en-US" i="1"/>
              <a:t>to lessen in force or intensity; make less severe (Webster 1995)</a:t>
            </a:r>
          </a:p>
        </p:txBody>
      </p:sp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Restoration on the </a:t>
            </a:r>
            <a:r>
              <a:rPr lang="en-US" dirty="0" smtClean="0"/>
              <a:t>Forest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dirty="0" smtClean="0"/>
              <a:t>Multiple sources for direction:</a:t>
            </a:r>
          </a:p>
          <a:p>
            <a:endParaRPr lang="en-US" sz="1200" dirty="0" smtClean="0"/>
          </a:p>
          <a:p>
            <a:pPr lvl="1"/>
            <a:r>
              <a:rPr lang="en-US" sz="2400" dirty="0" smtClean="0"/>
              <a:t>Lolo National Forest </a:t>
            </a:r>
            <a:r>
              <a:rPr lang="en-US" sz="2400" dirty="0" smtClean="0"/>
              <a:t>Plan and </a:t>
            </a:r>
            <a:r>
              <a:rPr lang="en-US" sz="2400" dirty="0" err="1" smtClean="0"/>
              <a:t>INFISH</a:t>
            </a:r>
            <a:endParaRPr lang="en-US" sz="2400" dirty="0" smtClean="0"/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Northern </a:t>
            </a:r>
            <a:r>
              <a:rPr lang="en-US" sz="2400" dirty="0" smtClean="0"/>
              <a:t>Region Restoration and Protection Strategy  </a:t>
            </a:r>
            <a:r>
              <a:rPr lang="en-US" sz="2400" dirty="0" smtClean="0"/>
              <a:t>   </a:t>
            </a:r>
            <a:r>
              <a:rPr lang="en-US" sz="2000" dirty="0" smtClean="0"/>
              <a:t>	</a:t>
            </a:r>
            <a:r>
              <a:rPr lang="en-US" sz="1600" dirty="0" smtClean="0"/>
              <a:t>“</a:t>
            </a:r>
            <a:r>
              <a:rPr lang="en-US" sz="1600" dirty="0" smtClean="0"/>
              <a:t>Restoration and maintenance of high value watersheds in a properly functioning condition</a:t>
            </a:r>
            <a:r>
              <a:rPr lang="en-US" sz="1600" dirty="0" smtClean="0"/>
              <a:t>.”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Montana State Water Quality Plans</a:t>
            </a:r>
          </a:p>
          <a:p>
            <a:pPr lvl="1"/>
            <a:endParaRPr lang="en-US" sz="1200" dirty="0" smtClean="0"/>
          </a:p>
          <a:p>
            <a:pPr lvl="1"/>
            <a:r>
              <a:rPr lang="en-US" sz="2400" dirty="0" smtClean="0"/>
              <a:t>Threatened and Endangered Species Conservation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09600"/>
          </a:xfrm>
        </p:spPr>
        <p:txBody>
          <a:bodyPr/>
          <a:lstStyle/>
          <a:p>
            <a:r>
              <a:rPr lang="en-US" dirty="0" smtClean="0"/>
              <a:t>Restoration Prioritization</a:t>
            </a:r>
            <a:endParaRPr lang="en-US" dirty="0"/>
          </a:p>
        </p:txBody>
      </p:sp>
      <p:pic>
        <p:nvPicPr>
          <p:cNvPr id="4" name="Content Placeholder 3" descr="TMD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557645"/>
            <a:ext cx="8153400" cy="6300355"/>
          </a:xfrm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609600"/>
          </a:xfrm>
        </p:spPr>
        <p:txBody>
          <a:bodyPr/>
          <a:lstStyle/>
          <a:p>
            <a:r>
              <a:rPr lang="en-US" dirty="0" smtClean="0"/>
              <a:t>Restoration Prioritization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676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dirty="0" smtClean="0"/>
              <a:t>Forest Project Planning and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err="1" smtClean="0"/>
              <a:t>NEPA</a:t>
            </a:r>
            <a:r>
              <a:rPr lang="en-US" dirty="0" smtClean="0"/>
              <a:t>: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5 Year Planning Process</a:t>
            </a:r>
          </a:p>
          <a:p>
            <a:pPr lvl="2"/>
            <a:r>
              <a:rPr lang="en-US" dirty="0" smtClean="0"/>
              <a:t>Typically integrated, large-scale projects</a:t>
            </a:r>
          </a:p>
          <a:p>
            <a:pPr lvl="2"/>
            <a:r>
              <a:rPr lang="en-US" dirty="0" smtClean="0"/>
              <a:t>Reviewed annually</a:t>
            </a:r>
          </a:p>
          <a:p>
            <a:pPr lvl="2"/>
            <a:endParaRPr lang="en-US" sz="1200" dirty="0" smtClean="0"/>
          </a:p>
          <a:p>
            <a:pPr lvl="1"/>
            <a:r>
              <a:rPr lang="en-US" dirty="0" smtClean="0"/>
              <a:t>Small projects</a:t>
            </a:r>
          </a:p>
          <a:p>
            <a:pPr lvl="2"/>
            <a:r>
              <a:rPr lang="en-US" dirty="0" smtClean="0"/>
              <a:t>Tend to be resource specific</a:t>
            </a:r>
          </a:p>
          <a:p>
            <a:pPr lvl="2"/>
            <a:r>
              <a:rPr lang="en-US" dirty="0" smtClean="0"/>
              <a:t>Often involve partners for watershed restoration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Contracting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444</Words>
  <Application>Microsoft Office PowerPoint</Application>
  <PresentationFormat>On-screen Show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Textured</vt:lpstr>
      <vt:lpstr> Watershed Restoration on the Lolo NF           Benefits for the Clark Fork Watershed    Taylor Greenup, Hydrologist, Lolo National Forest  Jennifer Mickelson, Fisheries Biologist, Lolo National Forest </vt:lpstr>
      <vt:lpstr>Overview</vt:lpstr>
      <vt:lpstr>Lolo NF   Watershed Facts</vt:lpstr>
      <vt:lpstr>Forest Watershed Impacts</vt:lpstr>
      <vt:lpstr>Watershed Restoration  </vt:lpstr>
      <vt:lpstr>Restoration on the Forest </vt:lpstr>
      <vt:lpstr>Restoration Prioritization</vt:lpstr>
      <vt:lpstr>Restoration Prioritization</vt:lpstr>
      <vt:lpstr>Forest Project Planning and Implementation</vt:lpstr>
      <vt:lpstr>Road Maintenance</vt:lpstr>
      <vt:lpstr>Aquatic Passage</vt:lpstr>
      <vt:lpstr>Stream Restoration</vt:lpstr>
      <vt:lpstr>Lolo National Forest  Watershed Improvement Tracking </vt:lpstr>
      <vt:lpstr>Highlight Project:  Upper Lolo Watershed Restoration </vt:lpstr>
      <vt:lpstr>Upper Lolo Watershed Restoration</vt:lpstr>
      <vt:lpstr>Slide 16</vt:lpstr>
      <vt:lpstr>Slide 17</vt:lpstr>
      <vt:lpstr>Slide 18</vt:lpstr>
      <vt:lpstr>Upper Lolo Watershed Restoration </vt:lpstr>
      <vt:lpstr>Slide 20</vt:lpstr>
      <vt:lpstr>Upper Lolo Watershed Restoration 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FISH MOVEMENT, CAPABILITIES, AND  VIABILITY ISSUES   Brian W. Riggers Forest Fisheries Biologist,  Lolo National Forest</dc:title>
  <cp:lastModifiedBy>tgreenup</cp:lastModifiedBy>
  <cp:revision>84</cp:revision>
  <dcterms:modified xsi:type="dcterms:W3CDTF">2010-03-02T01:19:35Z</dcterms:modified>
</cp:coreProperties>
</file>