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60"/>
  </p:notesMasterIdLst>
  <p:handoutMasterIdLst>
    <p:handoutMasterId r:id="rId61"/>
  </p:handoutMasterIdLst>
  <p:sldIdLst>
    <p:sldId id="293" r:id="rId2"/>
    <p:sldId id="406" r:id="rId3"/>
    <p:sldId id="408" r:id="rId4"/>
    <p:sldId id="415" r:id="rId5"/>
    <p:sldId id="405" r:id="rId6"/>
    <p:sldId id="407" r:id="rId7"/>
    <p:sldId id="418" r:id="rId8"/>
    <p:sldId id="421" r:id="rId9"/>
    <p:sldId id="414" r:id="rId10"/>
    <p:sldId id="425" r:id="rId11"/>
    <p:sldId id="389" r:id="rId12"/>
    <p:sldId id="426" r:id="rId13"/>
    <p:sldId id="427" r:id="rId14"/>
    <p:sldId id="433" r:id="rId15"/>
    <p:sldId id="434" r:id="rId16"/>
    <p:sldId id="435" r:id="rId17"/>
    <p:sldId id="436" r:id="rId18"/>
    <p:sldId id="437" r:id="rId19"/>
    <p:sldId id="438" r:id="rId20"/>
    <p:sldId id="439" r:id="rId21"/>
    <p:sldId id="440" r:id="rId22"/>
    <p:sldId id="441" r:id="rId23"/>
    <p:sldId id="442" r:id="rId24"/>
    <p:sldId id="443" r:id="rId25"/>
    <p:sldId id="444" r:id="rId26"/>
    <p:sldId id="445" r:id="rId27"/>
    <p:sldId id="446" r:id="rId28"/>
    <p:sldId id="447" r:id="rId29"/>
    <p:sldId id="448" r:id="rId30"/>
    <p:sldId id="449" r:id="rId31"/>
    <p:sldId id="295" r:id="rId32"/>
    <p:sldId id="379" r:id="rId33"/>
    <p:sldId id="380" r:id="rId34"/>
    <p:sldId id="450" r:id="rId35"/>
    <p:sldId id="451" r:id="rId36"/>
    <p:sldId id="452" r:id="rId37"/>
    <p:sldId id="453" r:id="rId38"/>
    <p:sldId id="454" r:id="rId39"/>
    <p:sldId id="455" r:id="rId40"/>
    <p:sldId id="456" r:id="rId41"/>
    <p:sldId id="457" r:id="rId42"/>
    <p:sldId id="458" r:id="rId43"/>
    <p:sldId id="470" r:id="rId44"/>
    <p:sldId id="460" r:id="rId45"/>
    <p:sldId id="461" r:id="rId46"/>
    <p:sldId id="466" r:id="rId47"/>
    <p:sldId id="462" r:id="rId48"/>
    <p:sldId id="465" r:id="rId49"/>
    <p:sldId id="395" r:id="rId50"/>
    <p:sldId id="403" r:id="rId51"/>
    <p:sldId id="353" r:id="rId52"/>
    <p:sldId id="354" r:id="rId53"/>
    <p:sldId id="346" r:id="rId54"/>
    <p:sldId id="284" r:id="rId55"/>
    <p:sldId id="424" r:id="rId56"/>
    <p:sldId id="422" r:id="rId57"/>
    <p:sldId id="423" r:id="rId58"/>
    <p:sldId id="468" r:id="rId59"/>
  </p:sldIdLst>
  <p:sldSz cx="9144000" cy="6858000" type="letter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99CCFF"/>
    <a:srgbClr val="000000"/>
    <a:srgbClr val="FFCC00"/>
    <a:srgbClr val="FFCC66"/>
    <a:srgbClr val="FFFFCC"/>
    <a:srgbClr val="33CC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45" autoAdjust="0"/>
    <p:restoredTop sz="94681" autoAdjust="0"/>
  </p:normalViewPr>
  <p:slideViewPr>
    <p:cSldViewPr>
      <p:cViewPr>
        <p:scale>
          <a:sx n="75" d="100"/>
          <a:sy n="75" d="100"/>
        </p:scale>
        <p:origin x="-120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96338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96338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37206DAC-6B6B-475C-99FE-EBCAE0F57F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5653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33" tIns="45817" rIns="91633" bIns="45817" numCol="1" anchor="t" anchorCtr="0" compatLnSpc="1">
            <a:prstTxWarp prst="textNoShape">
              <a:avLst/>
            </a:prstTxWarp>
          </a:bodyPr>
          <a:lstStyle>
            <a:lvl1pPr defTabSz="917575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33" tIns="45817" rIns="91633" bIns="45817" numCol="1" anchor="t" anchorCtr="0" compatLnSpc="1">
            <a:prstTxWarp prst="textNoShape">
              <a:avLst/>
            </a:prstTxWarp>
          </a:bodyPr>
          <a:lstStyle>
            <a:lvl1pPr algn="r" defTabSz="917575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229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04900" y="695325"/>
            <a:ext cx="4651375" cy="3487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33" tIns="45817" rIns="91633" bIns="458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33" tIns="45817" rIns="91633" bIns="45817" numCol="1" anchor="b" anchorCtr="0" compatLnSpc="1">
            <a:prstTxWarp prst="textNoShape">
              <a:avLst/>
            </a:prstTxWarp>
          </a:bodyPr>
          <a:lstStyle>
            <a:lvl1pPr defTabSz="917575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33" tIns="45817" rIns="91633" bIns="45817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>
                <a:latin typeface="Times New Roman" pitchFamily="18" charset="0"/>
              </a:defRPr>
            </a:lvl1pPr>
          </a:lstStyle>
          <a:p>
            <a:fld id="{39C7E29A-65C4-4F92-8CA2-2749C24803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24650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FD275F6-5C09-4DFE-BF10-E17B18696B4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169B4-DF94-4584-BE34-3ABE652705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893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BBB91-E007-4733-A5E7-1917E97D70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6279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5CE5CA0-F5EA-4A17-A628-1F9ECAE612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3623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D9C59E6-35F9-44CC-927E-D8A75FC3CD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3313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2234407-7AF6-4A71-A546-9E729C576F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955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3D5CD-2CDE-4980-B8F1-3F68500673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5080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1DC37-262B-4AFD-B928-59241EFE25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7549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8E7053-E31C-4DBF-8418-3DC1F952E2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825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49F0B-A156-4B0E-854F-20471BE87C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9666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AA1A1-F345-4720-A3F8-948CD38B01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4438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5BE93-CD18-440A-B933-10D3239D6F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4609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803AA-4A5F-4C39-8650-9314A2EAB9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9746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16B51-147D-473D-933F-2361A12004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33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EF49EE57-3D9E-4E9A-AE5A-F548A0EB39C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4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5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7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8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8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</p:spPr>
        <p:txBody>
          <a:bodyPr/>
          <a:lstStyle/>
          <a:p>
            <a:r>
              <a:rPr lang="en-US" altLang="en-US" sz="3400"/>
              <a:t>20 Years of Water Quality </a:t>
            </a:r>
            <a:br>
              <a:rPr lang="en-US" altLang="en-US" sz="3400"/>
            </a:br>
            <a:r>
              <a:rPr lang="en-US" altLang="en-US" sz="3400"/>
              <a:t/>
            </a:r>
            <a:br>
              <a:rPr lang="en-US" altLang="en-US" sz="3400"/>
            </a:br>
            <a:r>
              <a:rPr lang="en-US" altLang="en-US" sz="3400"/>
              <a:t>Status and Trends in the Clark Fork-Pend Oreille Watershed </a:t>
            </a:r>
            <a:br>
              <a:rPr lang="en-US" altLang="en-US" sz="3400"/>
            </a:br>
            <a:r>
              <a:rPr lang="en-US" altLang="en-US" sz="3400"/>
              <a:t>1984-2004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144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200"/>
              <a:t>John Babcock, Bruce Anderson, and Gary Ingman,</a:t>
            </a:r>
          </a:p>
          <a:p>
            <a:pPr>
              <a:lnSpc>
                <a:spcPct val="80000"/>
              </a:lnSpc>
            </a:pPr>
            <a:r>
              <a:rPr lang="en-US" altLang="en-US" sz="2200"/>
              <a:t>Land &amp; Water Consulting/PBSJ</a:t>
            </a:r>
          </a:p>
          <a:p>
            <a:pPr>
              <a:lnSpc>
                <a:spcPct val="80000"/>
              </a:lnSpc>
            </a:pPr>
            <a:r>
              <a:rPr lang="en-US" altLang="en-US" sz="2200"/>
              <a:t>and</a:t>
            </a:r>
          </a:p>
          <a:p>
            <a:pPr>
              <a:lnSpc>
                <a:spcPct val="80000"/>
              </a:lnSpc>
            </a:pPr>
            <a:r>
              <a:rPr lang="en-US" altLang="en-US" sz="2200"/>
              <a:t>Vicki Watson, UM Watershed Health Clinic</a:t>
            </a:r>
          </a:p>
        </p:txBody>
      </p:sp>
      <p:sp>
        <p:nvSpPr>
          <p:cNvPr id="106502" name="Rectangle 6"/>
          <p:cNvSpPr>
            <a:spLocks noChangeArrowheads="1" noTextEdit="1"/>
          </p:cNvSpPr>
          <p:nvPr/>
        </p:nvSpPr>
        <p:spPr bwMode="auto">
          <a:xfrm>
            <a:off x="3886200" y="310515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6503" name="Picture 7" descr="Logo black 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791200"/>
            <a:ext cx="1905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791200"/>
            <a:ext cx="143827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r>
              <a:rPr lang="en-US" altLang="en-US"/>
              <a:t>Monitoring Locations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581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/>
              <a:t>Clark Fork River – 32 total stations</a:t>
            </a:r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US" altLang="en-US"/>
              <a:t>5 headwater stations (above Warm Springs)</a:t>
            </a:r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US" altLang="en-US"/>
              <a:t>15 mainstem stations</a:t>
            </a:r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US" altLang="en-US"/>
              <a:t>12 tributaries</a:t>
            </a:r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US" altLang="en-US"/>
              <a:t>7 monitored for algae</a:t>
            </a:r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US" altLang="en-US"/>
              <a:t>5 monitored for summer nutrient targets</a:t>
            </a:r>
          </a:p>
          <a:p>
            <a:pPr lvl="1">
              <a:buClr>
                <a:schemeClr val="tx1"/>
              </a:buClr>
              <a:buFontTx/>
              <a:buNone/>
            </a:pPr>
            <a:endParaRPr lang="en-US" altLang="en-US"/>
          </a:p>
        </p:txBody>
      </p:sp>
      <p:sp>
        <p:nvSpPr>
          <p:cNvPr id="328708" name="Rectangle 4"/>
          <p:cNvSpPr>
            <a:spLocks noChangeArrowheads="1"/>
          </p:cNvSpPr>
          <p:nvPr/>
        </p:nvSpPr>
        <p:spPr bwMode="auto">
          <a:xfrm>
            <a:off x="533400" y="502920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/>
              <a:t>Pend Oreille River – 2 stations</a:t>
            </a:r>
          </a:p>
          <a:p>
            <a:pPr lvl="1" eaLnBrk="1" hangingPunct="1">
              <a:buClr>
                <a:schemeClr val="tx1"/>
              </a:buClr>
              <a:buFontTx/>
              <a:buNone/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2" name="Picture 4" descr="nutrient concentration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0"/>
            <a:ext cx="51435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altLang="en-US"/>
              <a:t>Monitoring Parameters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2667000"/>
          </a:xfrm>
          <a:noFill/>
        </p:spPr>
        <p:txBody>
          <a:bodyPr/>
          <a:lstStyle/>
          <a:p>
            <a:pPr>
              <a:buClr>
                <a:schemeClr val="tx1"/>
              </a:buClr>
              <a:buFontTx/>
              <a:buNone/>
            </a:pPr>
            <a:r>
              <a:rPr lang="en-US" altLang="en-US" sz="2400">
                <a:solidFill>
                  <a:srgbClr val="FFFFCC"/>
                </a:solidFill>
              </a:rPr>
              <a:t>Nutrients</a:t>
            </a:r>
            <a:r>
              <a:rPr lang="en-US" altLang="en-US" sz="2400"/>
              <a:t>  </a:t>
            </a:r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US" altLang="en-US" sz="2400"/>
              <a:t>Total Phosphorus (TP)</a:t>
            </a:r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US" altLang="en-US" sz="2400"/>
              <a:t>Total Nitrogen (TN) </a:t>
            </a:r>
            <a:r>
              <a:rPr lang="en-US" altLang="en-US" sz="1600"/>
              <a:t>(TKN + NO</a:t>
            </a:r>
            <a:r>
              <a:rPr lang="en-US" altLang="en-US" sz="1600" baseline="-14000"/>
              <a:t>2</a:t>
            </a:r>
            <a:r>
              <a:rPr lang="en-US" altLang="en-US" sz="1600"/>
              <a:t>+NO</a:t>
            </a:r>
            <a:r>
              <a:rPr lang="en-US" altLang="en-US" sz="1600" baseline="-14000"/>
              <a:t>3</a:t>
            </a:r>
            <a:r>
              <a:rPr lang="en-US" altLang="en-US" sz="1600"/>
              <a:t>)</a:t>
            </a:r>
            <a:r>
              <a:rPr lang="en-US" altLang="en-US" sz="2400"/>
              <a:t>	</a:t>
            </a:r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US" altLang="en-US" sz="2400"/>
              <a:t>Soluble Reactive Phosphorus (SRP)</a:t>
            </a:r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US" altLang="en-US" sz="2400"/>
              <a:t>Total Soluble Inorganic Nitrogen (TSIN) </a:t>
            </a:r>
            <a:r>
              <a:rPr lang="en-US" altLang="en-US" sz="1600"/>
              <a:t>(NO</a:t>
            </a:r>
            <a:r>
              <a:rPr lang="en-US" altLang="en-US" sz="1600" baseline="-14000"/>
              <a:t>2</a:t>
            </a:r>
            <a:r>
              <a:rPr lang="en-US" altLang="en-US" sz="1600"/>
              <a:t>+NO</a:t>
            </a:r>
            <a:r>
              <a:rPr lang="en-US" altLang="en-US" sz="1600" baseline="-14000"/>
              <a:t>3</a:t>
            </a:r>
            <a:r>
              <a:rPr lang="en-US" altLang="en-US" sz="1600"/>
              <a:t> + NH</a:t>
            </a:r>
            <a:r>
              <a:rPr lang="en-US" altLang="en-US" sz="1600" baseline="-14000"/>
              <a:t>4</a:t>
            </a:r>
            <a:r>
              <a:rPr lang="en-US" altLang="en-US" sz="1600"/>
              <a:t>)</a:t>
            </a:r>
          </a:p>
        </p:txBody>
      </p:sp>
      <p:sp>
        <p:nvSpPr>
          <p:cNvPr id="329732" name="Rectangle 4"/>
          <p:cNvSpPr>
            <a:spLocks noChangeArrowheads="1"/>
          </p:cNvSpPr>
          <p:nvPr/>
        </p:nvSpPr>
        <p:spPr bwMode="auto">
          <a:xfrm>
            <a:off x="457200" y="33528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altLang="en-US" sz="2400">
                <a:solidFill>
                  <a:srgbClr val="FFFFCC"/>
                </a:solidFill>
              </a:rPr>
              <a:t>Metals</a:t>
            </a:r>
            <a:r>
              <a:rPr lang="en-US" altLang="en-US" sz="2400"/>
              <a:t> </a:t>
            </a:r>
          </a:p>
          <a:p>
            <a:pPr lvl="1" eaLnBrk="1" hangingPunct="1">
              <a:buClr>
                <a:schemeClr val="tx1"/>
              </a:buClr>
              <a:buFontTx/>
              <a:buChar char="•"/>
            </a:pPr>
            <a:r>
              <a:rPr lang="en-US" altLang="en-US" sz="2400"/>
              <a:t>Total Recoverable Copper (Cu)</a:t>
            </a:r>
          </a:p>
          <a:p>
            <a:pPr lvl="1" eaLnBrk="1" hangingPunct="1">
              <a:buClr>
                <a:schemeClr val="tx1"/>
              </a:buClr>
              <a:buFontTx/>
              <a:buChar char="•"/>
            </a:pPr>
            <a:r>
              <a:rPr lang="en-US" altLang="en-US" sz="2400"/>
              <a:t>Total Recoverable Zinc (Zn)	</a:t>
            </a:r>
          </a:p>
        </p:txBody>
      </p:sp>
      <p:sp>
        <p:nvSpPr>
          <p:cNvPr id="329733" name="Rectangle 5"/>
          <p:cNvSpPr>
            <a:spLocks noChangeArrowheads="1"/>
          </p:cNvSpPr>
          <p:nvPr/>
        </p:nvSpPr>
        <p:spPr bwMode="auto">
          <a:xfrm>
            <a:off x="533400" y="47244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altLang="en-US" sz="2400">
                <a:solidFill>
                  <a:srgbClr val="FFFFCC"/>
                </a:solidFill>
              </a:rPr>
              <a:t>Algae</a:t>
            </a:r>
            <a:r>
              <a:rPr lang="en-US" altLang="en-US" sz="2400"/>
              <a:t>  </a:t>
            </a:r>
          </a:p>
          <a:p>
            <a:pPr lvl="1" eaLnBrk="1" hangingPunct="1">
              <a:buClr>
                <a:schemeClr val="tx1"/>
              </a:buClr>
              <a:buFontTx/>
              <a:buChar char="•"/>
            </a:pPr>
            <a:r>
              <a:rPr lang="en-US" altLang="en-US" sz="2400"/>
              <a:t>Chlorophyll A (chla)</a:t>
            </a:r>
          </a:p>
          <a:p>
            <a:pPr lvl="1" eaLnBrk="1" hangingPunct="1">
              <a:buClr>
                <a:schemeClr val="tx1"/>
              </a:buClr>
              <a:buFontTx/>
              <a:buChar char="•"/>
            </a:pPr>
            <a:r>
              <a:rPr lang="en-US" altLang="en-US" sz="2400"/>
              <a:t>Ash Free Dry Weight (AFDW)	</a:t>
            </a:r>
          </a:p>
        </p:txBody>
      </p:sp>
      <p:sp>
        <p:nvSpPr>
          <p:cNvPr id="329734" name="Rectangle 6"/>
          <p:cNvSpPr>
            <a:spLocks noChangeArrowheads="1"/>
          </p:cNvSpPr>
          <p:nvPr/>
        </p:nvSpPr>
        <p:spPr bwMode="auto">
          <a:xfrm>
            <a:off x="533400" y="60198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altLang="en-US" sz="2400">
                <a:solidFill>
                  <a:srgbClr val="FFFFCC"/>
                </a:solidFill>
              </a:rPr>
              <a:t>Flow</a:t>
            </a:r>
            <a:r>
              <a:rPr lang="en-US" altLang="en-US" sz="2800"/>
              <a:t> </a:t>
            </a:r>
            <a:r>
              <a:rPr lang="en-US" altLang="en-US" sz="2400"/>
              <a:t>(CFS)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altLang="en-US" sz="2800"/>
              <a:t>Total Phosphorus – Upper Watershed</a:t>
            </a:r>
          </a:p>
        </p:txBody>
      </p:sp>
      <p:pic>
        <p:nvPicPr>
          <p:cNvPr id="3307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6781800" cy="565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altLang="en-US" sz="2800"/>
              <a:t>Total Phosphorus – Clark Fork Mainstem</a:t>
            </a:r>
          </a:p>
        </p:txBody>
      </p:sp>
      <p:pic>
        <p:nvPicPr>
          <p:cNvPr id="3368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0"/>
            <a:ext cx="7048500" cy="587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altLang="en-US" sz="2800"/>
              <a:t>Total Phosphorus – Tributaries</a:t>
            </a:r>
          </a:p>
        </p:txBody>
      </p:sp>
      <p:pic>
        <p:nvPicPr>
          <p:cNvPr id="3379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38200"/>
            <a:ext cx="6934200" cy="577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altLang="en-US" sz="2800"/>
              <a:t>Total Nitrogen – Upper Watershed</a:t>
            </a: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2000"/>
            <a:ext cx="6972300" cy="581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altLang="en-US" sz="2800"/>
              <a:t>Total Nitrogen – Clark Fork Mainstem</a:t>
            </a:r>
          </a:p>
        </p:txBody>
      </p:sp>
      <p:pic>
        <p:nvPicPr>
          <p:cNvPr id="3399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38200"/>
            <a:ext cx="6972300" cy="581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altLang="en-US" sz="2800"/>
              <a:t>Total Nitrogen – Tributaries</a:t>
            </a:r>
          </a:p>
        </p:txBody>
      </p:sp>
      <p:pic>
        <p:nvPicPr>
          <p:cNvPr id="3409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38200"/>
            <a:ext cx="6972300" cy="581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altLang="en-US" sz="2800"/>
              <a:t>Soluble Reactive Phosphorus – Upper Watershed</a:t>
            </a:r>
          </a:p>
        </p:txBody>
      </p:sp>
      <p:pic>
        <p:nvPicPr>
          <p:cNvPr id="3420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6972300" cy="581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95400"/>
          </a:xfrm>
        </p:spPr>
        <p:txBody>
          <a:bodyPr/>
          <a:lstStyle/>
          <a:p>
            <a:r>
              <a:rPr lang="en-US" altLang="en-US" sz="3600"/>
              <a:t>Tri-State Water Quality Council</a:t>
            </a:r>
            <a:br>
              <a:rPr lang="en-US" altLang="en-US" sz="3600"/>
            </a:br>
            <a:r>
              <a:rPr lang="en-US" altLang="en-US" sz="1200"/>
              <a:t/>
            </a:r>
            <a:br>
              <a:rPr lang="en-US" altLang="en-US" sz="1200"/>
            </a:br>
            <a:r>
              <a:rPr lang="en-US" altLang="en-US" sz="3600"/>
              <a:t>History &amp; Mission</a:t>
            </a:r>
            <a:endParaRPr lang="en-US" altLang="en-US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1148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3399FF"/>
              </a:buClr>
              <a:buFont typeface="Wingdings" pitchFamily="2" charset="2"/>
              <a:buNone/>
            </a:pPr>
            <a:r>
              <a:rPr lang="en-US" altLang="en-US" sz="2800"/>
              <a:t>• </a:t>
            </a:r>
            <a:r>
              <a:rPr lang="en-US" altLang="en-US" sz="2600"/>
              <a:t>Formed in 1993 to address interstate water quality issues in the three-state watershed</a:t>
            </a:r>
          </a:p>
          <a:p>
            <a:pPr>
              <a:lnSpc>
                <a:spcPct val="90000"/>
              </a:lnSpc>
              <a:buClr>
                <a:srgbClr val="3399FF"/>
              </a:buClr>
              <a:buFont typeface="Wingdings" pitchFamily="2" charset="2"/>
              <a:buNone/>
            </a:pPr>
            <a:endParaRPr lang="en-US" altLang="en-US" sz="1000"/>
          </a:p>
          <a:p>
            <a:pPr>
              <a:lnSpc>
                <a:spcPct val="90000"/>
              </a:lnSpc>
              <a:buClr>
                <a:srgbClr val="3399FF"/>
              </a:buClr>
              <a:buFont typeface="Wingdings" pitchFamily="2" charset="2"/>
              <a:buNone/>
            </a:pPr>
            <a:r>
              <a:rPr lang="en-US" altLang="en-US" sz="2800"/>
              <a:t>• </a:t>
            </a:r>
            <a:r>
              <a:rPr lang="en-US" altLang="en-US" sz="2600"/>
              <a:t>Primary interstate issue is nutrients &amp; eutrophication</a:t>
            </a:r>
          </a:p>
          <a:p>
            <a:pPr>
              <a:lnSpc>
                <a:spcPct val="90000"/>
              </a:lnSpc>
              <a:buClr>
                <a:srgbClr val="3399FF"/>
              </a:buClr>
              <a:buFont typeface="Wingdings" pitchFamily="2" charset="2"/>
              <a:buNone/>
            </a:pPr>
            <a:endParaRPr lang="en-US" altLang="en-US" sz="1000"/>
          </a:p>
          <a:p>
            <a:pPr>
              <a:lnSpc>
                <a:spcPct val="90000"/>
              </a:lnSpc>
              <a:buClr>
                <a:srgbClr val="3399FF"/>
              </a:buClr>
              <a:buFont typeface="Wingdings" pitchFamily="2" charset="2"/>
              <a:buNone/>
            </a:pPr>
            <a:r>
              <a:rPr lang="en-US" altLang="en-US" sz="2800"/>
              <a:t>• </a:t>
            </a:r>
            <a:r>
              <a:rPr lang="en-US" altLang="en-US" sz="2600"/>
              <a:t>Secondary issue is heavy metals toxicity</a:t>
            </a:r>
          </a:p>
          <a:p>
            <a:pPr>
              <a:lnSpc>
                <a:spcPct val="90000"/>
              </a:lnSpc>
              <a:buClr>
                <a:srgbClr val="3399FF"/>
              </a:buClr>
              <a:buFont typeface="Wingdings" pitchFamily="2" charset="2"/>
              <a:buNone/>
            </a:pPr>
            <a:endParaRPr lang="en-US" altLang="en-US" sz="1000"/>
          </a:p>
          <a:p>
            <a:pPr>
              <a:lnSpc>
                <a:spcPct val="90000"/>
              </a:lnSpc>
              <a:buClr>
                <a:srgbClr val="3399FF"/>
              </a:buClr>
              <a:buFont typeface="Wingdings" pitchFamily="2" charset="2"/>
              <a:buNone/>
            </a:pPr>
            <a:r>
              <a:rPr lang="en-US" altLang="en-US" sz="2600"/>
              <a:t>• Mission: …”Citizens, business, industry, government and environmental groups are united”…”to improve water water quality”… ”through mutual respect, collaboration, science and education.”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533400"/>
          </a:xfrm>
        </p:spPr>
        <p:txBody>
          <a:bodyPr/>
          <a:lstStyle/>
          <a:p>
            <a:r>
              <a:rPr lang="en-US" altLang="en-US" sz="2800"/>
              <a:t>Soluble Reactive Phosphorus – Clark Fork Mainstem</a:t>
            </a:r>
          </a:p>
        </p:txBody>
      </p:sp>
      <p:pic>
        <p:nvPicPr>
          <p:cNvPr id="3430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0"/>
            <a:ext cx="6972300" cy="581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altLang="en-US" sz="2800"/>
              <a:t>Soluble Reactive Phosphorus – Tributaries</a:t>
            </a:r>
          </a:p>
        </p:txBody>
      </p:sp>
      <p:pic>
        <p:nvPicPr>
          <p:cNvPr id="3440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0"/>
            <a:ext cx="7048500" cy="587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533400"/>
          </a:xfrm>
        </p:spPr>
        <p:txBody>
          <a:bodyPr/>
          <a:lstStyle/>
          <a:p>
            <a:r>
              <a:rPr lang="en-US" altLang="en-US" sz="2800"/>
              <a:t>Total Soluble Inorganic Nitrogen – Upper Watershed</a:t>
            </a:r>
          </a:p>
        </p:txBody>
      </p:sp>
      <p:pic>
        <p:nvPicPr>
          <p:cNvPr id="3450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6972300" cy="581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533400"/>
          </a:xfrm>
        </p:spPr>
        <p:txBody>
          <a:bodyPr/>
          <a:lstStyle/>
          <a:p>
            <a:r>
              <a:rPr lang="en-US" altLang="en-US" sz="2800"/>
              <a:t>Total Soluble Inorganic Nitrogen – Clark Fork Mainstem</a:t>
            </a:r>
          </a:p>
        </p:txBody>
      </p:sp>
      <p:pic>
        <p:nvPicPr>
          <p:cNvPr id="3461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8200"/>
            <a:ext cx="6972300" cy="581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altLang="en-US" sz="2800"/>
              <a:t>Total Soluble Inorganic Nitrogen – Tributaries</a:t>
            </a:r>
          </a:p>
        </p:txBody>
      </p:sp>
      <p:pic>
        <p:nvPicPr>
          <p:cNvPr id="3471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0"/>
            <a:ext cx="6972300" cy="581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altLang="en-US" sz="2800"/>
              <a:t>Total Recoverable Copper – Upper Watershed</a:t>
            </a:r>
          </a:p>
        </p:txBody>
      </p:sp>
      <p:pic>
        <p:nvPicPr>
          <p:cNvPr id="3481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6972300" cy="581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533400"/>
          </a:xfrm>
        </p:spPr>
        <p:txBody>
          <a:bodyPr/>
          <a:lstStyle/>
          <a:p>
            <a:r>
              <a:rPr lang="en-US" altLang="en-US" sz="2800"/>
              <a:t>Total Recoverable Copper – Clark Fork Mainstem</a:t>
            </a:r>
          </a:p>
        </p:txBody>
      </p:sp>
      <p:pic>
        <p:nvPicPr>
          <p:cNvPr id="3491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6972300" cy="581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altLang="en-US" sz="2800"/>
              <a:t>Total Recoverable Copper – Tributaries</a:t>
            </a:r>
          </a:p>
        </p:txBody>
      </p:sp>
      <p:pic>
        <p:nvPicPr>
          <p:cNvPr id="3502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0"/>
            <a:ext cx="6972300" cy="581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altLang="en-US" sz="2800"/>
              <a:t>Total Recoverable Zinc – Upper Watershed</a:t>
            </a:r>
          </a:p>
        </p:txBody>
      </p:sp>
      <p:pic>
        <p:nvPicPr>
          <p:cNvPr id="3512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0"/>
            <a:ext cx="6972300" cy="581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533400"/>
          </a:xfrm>
        </p:spPr>
        <p:txBody>
          <a:bodyPr/>
          <a:lstStyle/>
          <a:p>
            <a:r>
              <a:rPr lang="en-US" altLang="en-US" sz="2800"/>
              <a:t>Total Recoverable Zinc – Clark Fork Mainstem</a:t>
            </a:r>
          </a:p>
        </p:txBody>
      </p:sp>
      <p:pic>
        <p:nvPicPr>
          <p:cNvPr id="3522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6972300" cy="581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371600"/>
          </a:xfrm>
        </p:spPr>
        <p:txBody>
          <a:bodyPr/>
          <a:lstStyle/>
          <a:p>
            <a:r>
              <a:rPr lang="en-US" altLang="en-US" sz="3600"/>
              <a:t>Tri-State Water Quality Council</a:t>
            </a:r>
            <a:br>
              <a:rPr lang="en-US" altLang="en-US" sz="3600"/>
            </a:br>
            <a:r>
              <a:rPr lang="en-US" altLang="en-US" sz="1200"/>
              <a:t/>
            </a:r>
            <a:br>
              <a:rPr lang="en-US" altLang="en-US" sz="1200"/>
            </a:br>
            <a:r>
              <a:rPr lang="en-US" altLang="en-US" sz="3600"/>
              <a:t>Management Goals</a:t>
            </a:r>
            <a:endParaRPr lang="en-US" altLang="en-US"/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1148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3399FF"/>
              </a:buClr>
              <a:buFont typeface="Wingdings" pitchFamily="2" charset="2"/>
              <a:buNone/>
            </a:pPr>
            <a:r>
              <a:rPr lang="en-US" altLang="en-US" sz="2800"/>
              <a:t>• Control nuisance algae in the Clark Fork by reducing nutrient concentrations</a:t>
            </a:r>
          </a:p>
          <a:p>
            <a:pPr>
              <a:lnSpc>
                <a:spcPct val="90000"/>
              </a:lnSpc>
              <a:buClr>
                <a:srgbClr val="3399FF"/>
              </a:buClr>
              <a:buFont typeface="Wingdings" pitchFamily="2" charset="2"/>
              <a:buNone/>
            </a:pPr>
            <a:endParaRPr lang="en-US" altLang="en-US" sz="1000"/>
          </a:p>
          <a:p>
            <a:pPr>
              <a:lnSpc>
                <a:spcPct val="90000"/>
              </a:lnSpc>
              <a:buClr>
                <a:srgbClr val="3399FF"/>
              </a:buClr>
              <a:buFont typeface="Wingdings" pitchFamily="2" charset="2"/>
              <a:buNone/>
            </a:pPr>
            <a:r>
              <a:rPr lang="en-US" altLang="en-US" sz="2800"/>
              <a:t>• Protect Pend Oreille Lake by maintaining or reducing nutrient loading from the Clark Fork R.</a:t>
            </a:r>
          </a:p>
          <a:p>
            <a:pPr>
              <a:lnSpc>
                <a:spcPct val="90000"/>
              </a:lnSpc>
              <a:buClr>
                <a:srgbClr val="3399FF"/>
              </a:buClr>
              <a:buFont typeface="Wingdings" pitchFamily="2" charset="2"/>
              <a:buNone/>
            </a:pPr>
            <a:r>
              <a:rPr lang="en-US" altLang="en-US" sz="1000"/>
              <a:t> </a:t>
            </a:r>
          </a:p>
          <a:p>
            <a:pPr>
              <a:lnSpc>
                <a:spcPct val="90000"/>
              </a:lnSpc>
              <a:buClr>
                <a:srgbClr val="3399FF"/>
              </a:buClr>
              <a:buFont typeface="Wingdings" pitchFamily="2" charset="2"/>
              <a:buNone/>
            </a:pPr>
            <a:r>
              <a:rPr lang="en-US" altLang="en-US" sz="2800"/>
              <a:t>• Reduce near-shore eutrophication in Pend Oreille Lake by reducing non-point nutrient loading</a:t>
            </a:r>
          </a:p>
          <a:p>
            <a:pPr>
              <a:lnSpc>
                <a:spcPct val="90000"/>
              </a:lnSpc>
              <a:buClr>
                <a:srgbClr val="3399FF"/>
              </a:buClr>
              <a:buFont typeface="Wingdings" pitchFamily="2" charset="2"/>
              <a:buNone/>
            </a:pPr>
            <a:r>
              <a:rPr lang="en-US" altLang="en-US" sz="1000"/>
              <a:t>  </a:t>
            </a:r>
          </a:p>
          <a:p>
            <a:pPr>
              <a:lnSpc>
                <a:spcPct val="90000"/>
              </a:lnSpc>
              <a:buClr>
                <a:srgbClr val="3399FF"/>
              </a:buClr>
              <a:buFont typeface="Wingdings" pitchFamily="2" charset="2"/>
              <a:buNone/>
            </a:pPr>
            <a:r>
              <a:rPr lang="en-US" altLang="en-US" sz="2800"/>
              <a:t>• Improve Pend Oreille River water quality through aquatic weed management and tributary non-point source controls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altLang="en-US" sz="2800"/>
              <a:t>Total Recoverable Zinc – Tributaries</a:t>
            </a:r>
          </a:p>
        </p:txBody>
      </p:sp>
      <p:pic>
        <p:nvPicPr>
          <p:cNvPr id="3532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0"/>
            <a:ext cx="6972300" cy="581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/>
          <a:lstStyle/>
          <a:p>
            <a:r>
              <a:rPr lang="en-US" altLang="en-US" sz="4000"/>
              <a:t>Clark Fork River </a:t>
            </a:r>
            <a:br>
              <a:rPr lang="en-US" altLang="en-US" sz="4000"/>
            </a:br>
            <a:r>
              <a:rPr lang="en-US" altLang="en-US" sz="4000"/>
              <a:t>Nutrient Trend Detection</a:t>
            </a:r>
          </a:p>
        </p:txBody>
      </p:sp>
      <p:graphicFrame>
        <p:nvGraphicFramePr>
          <p:cNvPr id="108577" name="Group 33"/>
          <p:cNvGraphicFramePr>
            <a:graphicFrameLocks noGrp="1"/>
          </p:cNvGraphicFramePr>
          <p:nvPr>
            <p:ph sz="half" idx="2"/>
          </p:nvPr>
        </p:nvGraphicFramePr>
        <p:xfrm>
          <a:off x="533400" y="1600200"/>
          <a:ext cx="8153400" cy="4235450"/>
        </p:xfrm>
        <a:graphic>
          <a:graphicData uri="http://schemas.openxmlformats.org/drawingml/2006/table">
            <a:tbl>
              <a:tblPr/>
              <a:tblGrid>
                <a:gridCol w="2133600"/>
                <a:gridCol w="6019800"/>
              </a:tblGrid>
              <a:tr h="317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Management Goal: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Improve water quality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Monitoring Goal: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Detect significant trends in nutrient concentrations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Water Quality Parameters: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Total phosphorus, total nitrogen, soluble reactive phosphorus, total soluble inorganic nitrogen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Statistical Methodology: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Seasonal Kendall with Sen slope estimate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7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Statistical Hypothesis: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Ho: No trend exists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Ha: Trend exists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Data Analysis Result: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Conclusions regarding presence of trends; Provide estimate of trend magnitude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Information Product: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Management goal met when no trend exists, or indicates improvement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Number of Statistically Significant Parameter/Flow Correlations</a:t>
            </a:r>
            <a:r>
              <a:rPr lang="en-US" altLang="en-US"/>
              <a:t> </a:t>
            </a:r>
          </a:p>
        </p:txBody>
      </p:sp>
      <p:graphicFrame>
        <p:nvGraphicFramePr>
          <p:cNvPr id="219578" name="Group 442"/>
          <p:cNvGraphicFramePr>
            <a:graphicFrameLocks noGrp="1"/>
          </p:cNvGraphicFramePr>
          <p:nvPr>
            <p:ph idx="1"/>
          </p:nvPr>
        </p:nvGraphicFramePr>
        <p:xfrm>
          <a:off x="1143000" y="1981200"/>
          <a:ext cx="7086600" cy="3429000"/>
        </p:xfrm>
        <a:graphic>
          <a:graphicData uri="http://schemas.openxmlformats.org/drawingml/2006/table">
            <a:tbl>
              <a:tblPr/>
              <a:tblGrid>
                <a:gridCol w="1946275"/>
                <a:gridCol w="1543050"/>
                <a:gridCol w="1582738"/>
                <a:gridCol w="2014537"/>
              </a:tblGrid>
              <a:tr h="479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Positive (+)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Negative (-)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% Significant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206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Total Phosphorus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21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63%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222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Total Nitrogen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13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52%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206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Soluble Nitrogen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11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42%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222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Soluble Phosphorus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14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48%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206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Total Copper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20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61%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222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Total Zinc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14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42%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206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Flow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36%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Statistically Significant Trends</a:t>
            </a:r>
            <a:r>
              <a:rPr lang="en-US" altLang="en-US" sz="4800"/>
              <a:t> </a:t>
            </a:r>
          </a:p>
        </p:txBody>
      </p:sp>
      <p:graphicFrame>
        <p:nvGraphicFramePr>
          <p:cNvPr id="221460" name="Group 276"/>
          <p:cNvGraphicFramePr>
            <a:graphicFrameLocks noGrp="1"/>
          </p:cNvGraphicFramePr>
          <p:nvPr>
            <p:ph idx="1"/>
          </p:nvPr>
        </p:nvGraphicFramePr>
        <p:xfrm>
          <a:off x="762000" y="1828800"/>
          <a:ext cx="7315200" cy="4114800"/>
        </p:xfrm>
        <a:graphic>
          <a:graphicData uri="http://schemas.openxmlformats.org/drawingml/2006/table">
            <a:tbl>
              <a:tblPr/>
              <a:tblGrid>
                <a:gridCol w="2249488"/>
                <a:gridCol w="1590675"/>
                <a:gridCol w="1738312"/>
                <a:gridCol w="1736725"/>
              </a:tblGrid>
              <a:tr h="555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Positive (+)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Negative (-)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% Total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937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Total Phosphorus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13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44%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921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Total Nitrogen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15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44%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937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Soluble Nitrogen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14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47%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921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Soluble Phosphorus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17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56%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921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Total Copper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18%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953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Total Zinc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6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21%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676400"/>
          </a:xfrm>
        </p:spPr>
        <p:txBody>
          <a:bodyPr/>
          <a:lstStyle/>
          <a:p>
            <a:r>
              <a:rPr lang="en-US" altLang="en-US" sz="3600"/>
              <a:t>Statistically Significant Trends</a:t>
            </a:r>
            <a:br>
              <a:rPr lang="en-US" altLang="en-US" sz="3600"/>
            </a:br>
            <a:r>
              <a:rPr lang="en-US" altLang="en-US" sz="1600"/>
              <a:t/>
            </a:r>
            <a:br>
              <a:rPr lang="en-US" altLang="en-US" sz="1600"/>
            </a:br>
            <a:r>
              <a:rPr lang="en-US" altLang="en-US" sz="3600"/>
              <a:t>Upper River</a:t>
            </a:r>
          </a:p>
        </p:txBody>
      </p:sp>
      <p:graphicFrame>
        <p:nvGraphicFramePr>
          <p:cNvPr id="354569" name="Group 265"/>
          <p:cNvGraphicFramePr>
            <a:graphicFrameLocks noGrp="1"/>
          </p:cNvGraphicFramePr>
          <p:nvPr/>
        </p:nvGraphicFramePr>
        <p:xfrm>
          <a:off x="533400" y="1893888"/>
          <a:ext cx="8001000" cy="4133850"/>
        </p:xfrm>
        <a:graphic>
          <a:graphicData uri="http://schemas.openxmlformats.org/drawingml/2006/table">
            <a:tbl>
              <a:tblPr/>
              <a:tblGrid>
                <a:gridCol w="3276600"/>
                <a:gridCol w="787400"/>
                <a:gridCol w="787400"/>
                <a:gridCol w="787400"/>
                <a:gridCol w="787400"/>
                <a:gridCol w="787400"/>
                <a:gridCol w="787400"/>
              </a:tblGrid>
              <a:tr h="688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Station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TP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TN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SRP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TSIN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CU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ZN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688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Silver Bow Cr ab Butte WWTP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688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Silver Bow Cr at Opportunity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688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AMC Pond 2 Discharge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688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Mill-Willow Bypass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688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Warm Springs Cr near mouth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371600"/>
          </a:xfrm>
        </p:spPr>
        <p:txBody>
          <a:bodyPr/>
          <a:lstStyle/>
          <a:p>
            <a:r>
              <a:rPr lang="en-US" altLang="en-US" sz="3600"/>
              <a:t>Statistically Significant Trends</a:t>
            </a:r>
            <a:br>
              <a:rPr lang="en-US" altLang="en-US" sz="3600"/>
            </a:br>
            <a:r>
              <a:rPr lang="en-US" altLang="en-US" sz="800"/>
              <a:t/>
            </a:r>
            <a:br>
              <a:rPr lang="en-US" altLang="en-US" sz="800"/>
            </a:br>
            <a:r>
              <a:rPr lang="en-US" altLang="en-US" sz="2800"/>
              <a:t>Clark Fork Mainstem</a:t>
            </a:r>
          </a:p>
        </p:txBody>
      </p:sp>
      <p:graphicFrame>
        <p:nvGraphicFramePr>
          <p:cNvPr id="359078" name="Group 1702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5456238"/>
        </p:xfrm>
        <a:graphic>
          <a:graphicData uri="http://schemas.openxmlformats.org/drawingml/2006/table">
            <a:tbl>
              <a:tblPr/>
              <a:tblGrid>
                <a:gridCol w="2832100"/>
                <a:gridCol w="900113"/>
                <a:gridCol w="900112"/>
                <a:gridCol w="898525"/>
                <a:gridCol w="900113"/>
                <a:gridCol w="898525"/>
                <a:gridCol w="900112"/>
              </a:tblGrid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Station</a:t>
                      </a:r>
                    </a:p>
                  </a:txBody>
                  <a:tcPr marT="0" marB="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TP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TN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SRP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TSIN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CU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ZN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below Warm Springs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0" marB="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 -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above Deer Lodge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0" marB="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below Deer Lodge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0" marB="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Gold Creek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0" marB="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Bonita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0" marB="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Turah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0" marB="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above Missoula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0" marB="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below Missoula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0" marB="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Harper Br.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0" marB="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Huson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0" marB="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above Flathead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0" marB="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above Thompson Falls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0" marB="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below Thompson Falls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0" marB="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Noxon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0" marB="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Cabinet Gorge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0" marB="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POR at Newport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0" marB="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POR at Metaline Falls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0" marB="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r>
              <a:rPr lang="en-US" altLang="en-US" sz="3600"/>
              <a:t>Statistically Significant Trends</a:t>
            </a:r>
            <a:br>
              <a:rPr lang="en-US" altLang="en-US" sz="3600"/>
            </a:br>
            <a:r>
              <a:rPr lang="en-US" altLang="en-US" sz="800"/>
              <a:t/>
            </a:r>
            <a:br>
              <a:rPr lang="en-US" altLang="en-US" sz="800"/>
            </a:br>
            <a:r>
              <a:rPr lang="en-US" altLang="en-US" sz="2800"/>
              <a:t>Tributaries</a:t>
            </a:r>
          </a:p>
        </p:txBody>
      </p:sp>
      <p:graphicFrame>
        <p:nvGraphicFramePr>
          <p:cNvPr id="359592" name="Group 168"/>
          <p:cNvGraphicFramePr>
            <a:graphicFrameLocks noGrp="1"/>
          </p:cNvGraphicFramePr>
          <p:nvPr>
            <p:ph idx="1"/>
          </p:nvPr>
        </p:nvGraphicFramePr>
        <p:xfrm>
          <a:off x="457200" y="1676400"/>
          <a:ext cx="8229600" cy="4794250"/>
        </p:xfrm>
        <a:graphic>
          <a:graphicData uri="http://schemas.openxmlformats.org/drawingml/2006/table">
            <a:tbl>
              <a:tblPr/>
              <a:tblGrid>
                <a:gridCol w="2832100"/>
                <a:gridCol w="900113"/>
                <a:gridCol w="900112"/>
                <a:gridCol w="898525"/>
                <a:gridCol w="900113"/>
                <a:gridCol w="898525"/>
                <a:gridCol w="900112"/>
              </a:tblGrid>
              <a:tr h="385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Station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TP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TN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SRP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TSIN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CU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ZN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41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Little Blackfoot River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+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92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Flint Creek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41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Rock Creek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3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Blackfoot River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 +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41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Bitterroot River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3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Ninemile Creek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41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Flathead River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3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Little Bitterroot River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41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Crow Creek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3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Mission Creek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+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41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Thompson River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3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Bull River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 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3600"/>
              <a:t>Total Phosphorus – below Deer Lodge</a:t>
            </a:r>
          </a:p>
        </p:txBody>
      </p:sp>
      <p:graphicFrame>
        <p:nvGraphicFramePr>
          <p:cNvPr id="360462" name="Object 14"/>
          <p:cNvGraphicFramePr>
            <a:graphicFrameLocks noChangeAspect="1"/>
          </p:cNvGraphicFramePr>
          <p:nvPr>
            <p:ph idx="1"/>
          </p:nvPr>
        </p:nvGraphicFramePr>
        <p:xfrm>
          <a:off x="152400" y="1219200"/>
          <a:ext cx="8686800" cy="508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64" name="Chart" r:id="rId3" imgW="9534449" imgH="5334000" progId="Excel.Chart.8">
                  <p:embed/>
                </p:oleObj>
              </mc:Choice>
              <mc:Fallback>
                <p:oleObj name="Chart" r:id="rId3" imgW="9534449" imgH="5334000" progId="Excel.Chart.8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219200"/>
                        <a:ext cx="8686800" cy="508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3600"/>
              <a:t>Total Nitrogen – below Deer Lodge</a:t>
            </a:r>
          </a:p>
        </p:txBody>
      </p:sp>
      <p:graphicFrame>
        <p:nvGraphicFramePr>
          <p:cNvPr id="36659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304800" y="1219200"/>
          <a:ext cx="8458200" cy="495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599" name="Chart" r:id="rId3" imgW="9534449" imgH="5334000" progId="Excel.Chart.8">
                  <p:embed/>
                </p:oleObj>
              </mc:Choice>
              <mc:Fallback>
                <p:oleObj name="Chart" r:id="rId3" imgW="9534449" imgH="5334000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219200"/>
                        <a:ext cx="8458200" cy="495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r>
              <a:rPr lang="en-US" altLang="en-US" sz="3600"/>
              <a:t>Soluble Reactive Phosphorus </a:t>
            </a:r>
            <a:br>
              <a:rPr lang="en-US" altLang="en-US" sz="3600"/>
            </a:br>
            <a:r>
              <a:rPr lang="en-US" altLang="en-US" sz="3600"/>
              <a:t>– below Deer Lodge</a:t>
            </a:r>
          </a:p>
        </p:txBody>
      </p:sp>
      <p:graphicFrame>
        <p:nvGraphicFramePr>
          <p:cNvPr id="367620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228600" y="1676400"/>
          <a:ext cx="8610600" cy="481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23" name="Chart" r:id="rId3" imgW="9534449" imgH="5334000" progId="Excel.Chart.8">
                  <p:embed/>
                </p:oleObj>
              </mc:Choice>
              <mc:Fallback>
                <p:oleObj name="Chart" r:id="rId3" imgW="9534449" imgH="5334000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676400"/>
                        <a:ext cx="8610600" cy="481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r>
              <a:rPr lang="en-US" altLang="en-US" sz="3600"/>
              <a:t>Tri-State Water Quality Council</a:t>
            </a:r>
            <a:br>
              <a:rPr lang="en-US" altLang="en-US" sz="3600"/>
            </a:br>
            <a:r>
              <a:rPr lang="en-US" altLang="en-US" sz="1200"/>
              <a:t/>
            </a:r>
            <a:br>
              <a:rPr lang="en-US" altLang="en-US" sz="1200"/>
            </a:br>
            <a:r>
              <a:rPr lang="en-US" altLang="en-US" sz="3600"/>
              <a:t>Management Plan Elements</a:t>
            </a:r>
            <a:endParaRPr lang="en-US" altLang="en-US"/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114800"/>
          </a:xfrm>
        </p:spPr>
        <p:txBody>
          <a:bodyPr/>
          <a:lstStyle/>
          <a:p>
            <a:pPr>
              <a:buClr>
                <a:srgbClr val="3399FF"/>
              </a:buClr>
              <a:buFont typeface="Wingdings" pitchFamily="2" charset="2"/>
              <a:buNone/>
            </a:pPr>
            <a:r>
              <a:rPr lang="en-US" altLang="en-US" sz="2600"/>
              <a:t>• Basin-wide nutrient management plan</a:t>
            </a:r>
          </a:p>
          <a:p>
            <a:pPr>
              <a:buClr>
                <a:srgbClr val="3399FF"/>
              </a:buClr>
              <a:buFont typeface="Wingdings" pitchFamily="2" charset="2"/>
              <a:buNone/>
            </a:pPr>
            <a:endParaRPr lang="en-US" altLang="en-US" sz="1000"/>
          </a:p>
          <a:p>
            <a:pPr>
              <a:buClr>
                <a:srgbClr val="3399FF"/>
              </a:buClr>
              <a:buFont typeface="Wingdings" pitchFamily="2" charset="2"/>
              <a:buNone/>
            </a:pPr>
            <a:r>
              <a:rPr lang="en-US" altLang="en-US" sz="2600"/>
              <a:t>• Clark Fork voluntary nutrient reduction plan (VNRP)</a:t>
            </a:r>
          </a:p>
          <a:p>
            <a:pPr>
              <a:buClr>
                <a:srgbClr val="3399FF"/>
              </a:buClr>
              <a:buFont typeface="Wingdings" pitchFamily="2" charset="2"/>
              <a:buNone/>
            </a:pPr>
            <a:endParaRPr lang="en-US" altLang="en-US" sz="1000"/>
          </a:p>
          <a:p>
            <a:pPr>
              <a:buClr>
                <a:srgbClr val="3399FF"/>
              </a:buClr>
              <a:buFont typeface="Wingdings" pitchFamily="2" charset="2"/>
              <a:buNone/>
            </a:pPr>
            <a:r>
              <a:rPr lang="en-US" altLang="en-US" sz="2600"/>
              <a:t>• MT-ID Pend Oreille Lake nutrient loading agreement</a:t>
            </a:r>
          </a:p>
          <a:p>
            <a:pPr>
              <a:buClr>
                <a:srgbClr val="3399FF"/>
              </a:buClr>
              <a:buFont typeface="Wingdings" pitchFamily="2" charset="2"/>
              <a:buNone/>
            </a:pPr>
            <a:r>
              <a:rPr lang="en-US" altLang="en-US" sz="1000"/>
              <a:t> </a:t>
            </a:r>
          </a:p>
          <a:p>
            <a:pPr>
              <a:buClr>
                <a:srgbClr val="3399FF"/>
              </a:buClr>
              <a:buFont typeface="Wingdings" pitchFamily="2" charset="2"/>
              <a:buNone/>
            </a:pPr>
            <a:r>
              <a:rPr lang="en-US" altLang="en-US" sz="2800"/>
              <a:t>• </a:t>
            </a:r>
            <a:r>
              <a:rPr lang="en-US" altLang="en-US" sz="2600"/>
              <a:t>Pend Oreille Lake management plan (TMDL)</a:t>
            </a:r>
          </a:p>
          <a:p>
            <a:pPr>
              <a:buClr>
                <a:srgbClr val="3399FF"/>
              </a:buClr>
              <a:buFont typeface="Wingdings" pitchFamily="2" charset="2"/>
              <a:buNone/>
            </a:pPr>
            <a:r>
              <a:rPr lang="en-US" altLang="en-US" sz="1000"/>
              <a:t>  </a:t>
            </a:r>
          </a:p>
          <a:p>
            <a:pPr>
              <a:buClr>
                <a:srgbClr val="3399FF"/>
              </a:buClr>
              <a:buFont typeface="Wingdings" pitchFamily="2" charset="2"/>
              <a:buNone/>
            </a:pPr>
            <a:r>
              <a:rPr lang="en-US" altLang="en-US" sz="2800"/>
              <a:t>• </a:t>
            </a:r>
            <a:r>
              <a:rPr lang="en-US" altLang="en-US" sz="2600"/>
              <a:t>Public involvement &amp; education</a:t>
            </a:r>
          </a:p>
          <a:p>
            <a:pPr>
              <a:buClr>
                <a:srgbClr val="3399FF"/>
              </a:buClr>
              <a:buFont typeface="Wingdings" pitchFamily="2" charset="2"/>
              <a:buNone/>
            </a:pPr>
            <a:endParaRPr lang="en-US" altLang="en-US" sz="1000"/>
          </a:p>
          <a:p>
            <a:pPr>
              <a:buClr>
                <a:srgbClr val="3399FF"/>
              </a:buClr>
              <a:buFont typeface="Wingdings" pitchFamily="2" charset="2"/>
              <a:buNone/>
            </a:pPr>
            <a:r>
              <a:rPr lang="en-US" altLang="en-US" sz="2800"/>
              <a:t>• </a:t>
            </a:r>
            <a:r>
              <a:rPr lang="en-US" altLang="en-US" sz="2600"/>
              <a:t>Basin-wide monitoring 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altLang="en-US" sz="3600"/>
              <a:t>Total Soluble Inorganic Nitrogen </a:t>
            </a:r>
            <a:br>
              <a:rPr lang="en-US" altLang="en-US" sz="3600"/>
            </a:br>
            <a:r>
              <a:rPr lang="en-US" altLang="en-US" sz="3600"/>
              <a:t>– below Missoula</a:t>
            </a:r>
          </a:p>
        </p:txBody>
      </p:sp>
      <p:graphicFrame>
        <p:nvGraphicFramePr>
          <p:cNvPr id="368647" name="Object 7"/>
          <p:cNvGraphicFramePr>
            <a:graphicFrameLocks noChangeAspect="1"/>
          </p:cNvGraphicFramePr>
          <p:nvPr>
            <p:ph idx="1"/>
          </p:nvPr>
        </p:nvGraphicFramePr>
        <p:xfrm>
          <a:off x="304800" y="1600200"/>
          <a:ext cx="8458200" cy="473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49" name="Chart" r:id="rId3" imgW="9534449" imgH="5334000" progId="Excel.Chart.8">
                  <p:embed/>
                </p:oleObj>
              </mc:Choice>
              <mc:Fallback>
                <p:oleObj name="Chart" r:id="rId3" imgW="9534449" imgH="5334000" progId="Excel.Char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600200"/>
                        <a:ext cx="8458200" cy="473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r>
              <a:rPr lang="en-US" altLang="en-US" sz="3600"/>
              <a:t>Total Recoverable Copper </a:t>
            </a:r>
            <a:br>
              <a:rPr lang="en-US" altLang="en-US" sz="3600"/>
            </a:br>
            <a:r>
              <a:rPr lang="en-US" altLang="en-US" sz="2800"/>
              <a:t>– Silver Bow Creek above Butte WWTP</a:t>
            </a:r>
          </a:p>
        </p:txBody>
      </p:sp>
      <p:graphicFrame>
        <p:nvGraphicFramePr>
          <p:cNvPr id="36966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381000" y="1524000"/>
          <a:ext cx="8382000" cy="468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71" name="Chart" r:id="rId3" imgW="9534449" imgH="5334000" progId="Excel.Chart.8">
                  <p:embed/>
                </p:oleObj>
              </mc:Choice>
              <mc:Fallback>
                <p:oleObj name="Chart" r:id="rId3" imgW="9534449" imgH="5334000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524000"/>
                        <a:ext cx="8382000" cy="468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r>
              <a:rPr lang="en-US" altLang="en-US" sz="3600"/>
              <a:t>Total Recoverable Zinc </a:t>
            </a:r>
            <a:br>
              <a:rPr lang="en-US" altLang="en-US" sz="3600"/>
            </a:br>
            <a:r>
              <a:rPr lang="en-US" altLang="en-US" sz="2800"/>
              <a:t>– Silver Bow Creek above Butte WWTP</a:t>
            </a:r>
          </a:p>
        </p:txBody>
      </p:sp>
      <p:graphicFrame>
        <p:nvGraphicFramePr>
          <p:cNvPr id="374787" name="Object 3"/>
          <p:cNvGraphicFramePr>
            <a:graphicFrameLocks noChangeAspect="1"/>
          </p:cNvGraphicFramePr>
          <p:nvPr>
            <p:ph sz="half" idx="2"/>
          </p:nvPr>
        </p:nvGraphicFramePr>
        <p:xfrm>
          <a:off x="381000" y="1524000"/>
          <a:ext cx="8382000" cy="468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788" name="Chart" r:id="rId3" imgW="9534449" imgH="5334000" progId="Excel.Chart.8">
                  <p:embed/>
                </p:oleObj>
              </mc:Choice>
              <mc:Fallback>
                <p:oleObj name="Chart" r:id="rId3" imgW="9534449" imgH="5334000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524000"/>
                        <a:ext cx="8382000" cy="468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170" name="Picture 2" descr="clark fk cladophora beavertail 0500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117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4876800"/>
            <a:ext cx="8229600" cy="1371600"/>
          </a:xfrm>
        </p:spPr>
        <p:txBody>
          <a:bodyPr/>
          <a:lstStyle/>
          <a:p>
            <a:r>
              <a:rPr lang="en-US" altLang="en-US"/>
              <a:t>Periphyton Monitoring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6836" name="Object 4"/>
          <p:cNvGraphicFramePr>
            <a:graphicFrameLocks noChangeAspect="1"/>
          </p:cNvGraphicFramePr>
          <p:nvPr>
            <p:ph idx="1"/>
          </p:nvPr>
        </p:nvGraphicFramePr>
        <p:xfrm>
          <a:off x="1371600" y="0"/>
          <a:ext cx="63246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837" name="Bitmap Image" r:id="rId3" imgW="4352381" imgH="5800000" progId="Paint.Picture">
                  <p:embed/>
                </p:oleObj>
              </mc:Choice>
              <mc:Fallback>
                <p:oleObj name="Bitmap Image" r:id="rId3" imgW="4352381" imgH="5800000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0"/>
                        <a:ext cx="63246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ChangeArrowheads="1"/>
          </p:cNvSpPr>
          <p:nvPr/>
        </p:nvSpPr>
        <p:spPr bwMode="auto">
          <a:xfrm>
            <a:off x="457200" y="76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/>
            <a:r>
              <a:rPr lang="en-US" altLang="en-US"/>
              <a:t>Clark Fork River Nuisance Algae</a:t>
            </a:r>
          </a:p>
        </p:txBody>
      </p:sp>
      <p:graphicFrame>
        <p:nvGraphicFramePr>
          <p:cNvPr id="377888" name="Group 32"/>
          <p:cNvGraphicFramePr>
            <a:graphicFrameLocks noGrp="1"/>
          </p:cNvGraphicFramePr>
          <p:nvPr/>
        </p:nvGraphicFramePr>
        <p:xfrm>
          <a:off x="533400" y="1447800"/>
          <a:ext cx="8153400" cy="4340225"/>
        </p:xfrm>
        <a:graphic>
          <a:graphicData uri="http://schemas.openxmlformats.org/drawingml/2006/table">
            <a:tbl>
              <a:tblPr/>
              <a:tblGrid>
                <a:gridCol w="2133600"/>
                <a:gridCol w="6019800"/>
              </a:tblGrid>
              <a:tr h="469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Management Goal: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Control Nuisance Algae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Monitoring Goal: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Detect significant trends in attached algae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Definition of Water Quality: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Chlorophyll </a:t>
                      </a:r>
                      <a:r>
                        <a:rPr kumimoji="0" lang="en-US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</a:t>
                      </a: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(mg/m2)/Ash Free Dry Weight (g/m2)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Statistical Methodology: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Kendall with Sen slope estimate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7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Statistical Hypothesis: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Ho: No trend exists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Ha: Trend exists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Data Analysis Result: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Conclusions regarding presence of trends; Provide estimate of trend magnitude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Information Product: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Management goal met when slope indicates improvement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990600"/>
          </a:xfrm>
        </p:spPr>
        <p:txBody>
          <a:bodyPr/>
          <a:lstStyle/>
          <a:p>
            <a:r>
              <a:rPr lang="en-US" altLang="en-US" sz="3600"/>
              <a:t>Clark Fork Periphyton – spatial trends</a:t>
            </a:r>
          </a:p>
        </p:txBody>
      </p:sp>
      <p:pic>
        <p:nvPicPr>
          <p:cNvPr id="385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7010400" cy="560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r>
              <a:rPr lang="en-US" altLang="en-US" sz="3600"/>
              <a:t>Statistically Significant Trends </a:t>
            </a:r>
            <a:br>
              <a:rPr lang="en-US" altLang="en-US" sz="3600"/>
            </a:br>
            <a:r>
              <a:rPr lang="en-US" altLang="en-US" sz="3600"/>
              <a:t>- Chlorophyll A and AFDW</a:t>
            </a:r>
          </a:p>
        </p:txBody>
      </p:sp>
      <p:graphicFrame>
        <p:nvGraphicFramePr>
          <p:cNvPr id="379000" name="Group 120"/>
          <p:cNvGraphicFramePr>
            <a:graphicFrameLocks noGrp="1"/>
          </p:cNvGraphicFramePr>
          <p:nvPr>
            <p:ph idx="1"/>
          </p:nvPr>
        </p:nvGraphicFramePr>
        <p:xfrm>
          <a:off x="609600" y="1828800"/>
          <a:ext cx="7924800" cy="4076700"/>
        </p:xfrm>
        <a:graphic>
          <a:graphicData uri="http://schemas.openxmlformats.org/drawingml/2006/table">
            <a:tbl>
              <a:tblPr/>
              <a:tblGrid>
                <a:gridCol w="2641600"/>
                <a:gridCol w="2641600"/>
                <a:gridCol w="2641600"/>
              </a:tblGrid>
              <a:tr h="5095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Site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0" marB="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Chlorophyll a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Ash Free Dry Weight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095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Above Deer Lodge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0" marB="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095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Below Deer Lodge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0" marB="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-</a:t>
                      </a:r>
                      <a:endParaRPr kumimoji="0" lang="en-US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095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Bonita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0" marB="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+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095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Above Missoula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0" marB="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+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+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095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Below Missoula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0" marB="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+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+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095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Huson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0" marB="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+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095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Above Flathead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0" marB="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-</a:t>
                      </a:r>
                      <a:endParaRPr kumimoji="0" lang="en-US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Periphyton Target Attainment</a:t>
            </a:r>
          </a:p>
        </p:txBody>
      </p:sp>
      <p:graphicFrame>
        <p:nvGraphicFramePr>
          <p:cNvPr id="381993" name="Group 41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229600" cy="3813175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957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Station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% Sample Events below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Target Mean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(100 mg/m2)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% Sample Events below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Target Maximum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(150 mg/m2)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127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Above Deer Lodge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30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30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825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Below Deer Lodge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60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80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111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Bonita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50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60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127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Above Missoula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70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90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127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Below Missoula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40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50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111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Huson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80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90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127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Above Flathead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90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100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r>
              <a:rPr lang="en-US" altLang="en-US"/>
              <a:t>Summer Nutrient Targets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/>
              <a:t>Primary Targets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z="2800"/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altLang="en-US" sz="2400"/>
              <a:t>Total Nitrogen: All Stations = 300 </a:t>
            </a:r>
            <a:r>
              <a:rPr lang="en-US" altLang="en-US" sz="2400">
                <a:sym typeface="Symbol" pitchFamily="18" charset="2"/>
              </a:rPr>
              <a:t></a:t>
            </a:r>
            <a:r>
              <a:rPr lang="en-US" altLang="en-US" sz="2400"/>
              <a:t>g/L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altLang="en-US" sz="2400"/>
              <a:t>Total Phosphorous: Upstream of Missoula = 20 </a:t>
            </a:r>
            <a:r>
              <a:rPr lang="en-US" altLang="en-US" sz="2400">
                <a:sym typeface="Symbol" pitchFamily="18" charset="2"/>
              </a:rPr>
              <a:t></a:t>
            </a:r>
            <a:r>
              <a:rPr lang="en-US" altLang="en-US" sz="2400"/>
              <a:t>g/L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altLang="en-US" sz="2400"/>
              <a:t>Total Phosphorous: Downstream of Missoula	= 39</a:t>
            </a:r>
            <a:r>
              <a:rPr lang="en-US" altLang="en-US" sz="2400">
                <a:sym typeface="Symbol" pitchFamily="18" charset="2"/>
              </a:rPr>
              <a:t></a:t>
            </a:r>
            <a:r>
              <a:rPr lang="en-US" altLang="en-US" sz="2400"/>
              <a:t>g/L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/>
              <a:t>Secondary Targets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z="2800"/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altLang="en-US" sz="2400"/>
              <a:t>Total Soluble Inorganic Nitrogen = 30 </a:t>
            </a:r>
            <a:r>
              <a:rPr lang="en-US" altLang="en-US" sz="2400">
                <a:sym typeface="Symbol" pitchFamily="18" charset="2"/>
              </a:rPr>
              <a:t></a:t>
            </a:r>
            <a:r>
              <a:rPr lang="en-US" altLang="en-US" sz="2400"/>
              <a:t>g/L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altLang="en-US" sz="2400"/>
              <a:t>Soluble Reactive Phosphate = 6 </a:t>
            </a:r>
            <a:r>
              <a:rPr lang="en-US" altLang="en-US" sz="2400">
                <a:sym typeface="Symbol" pitchFamily="18" charset="2"/>
              </a:rPr>
              <a:t></a:t>
            </a:r>
            <a:r>
              <a:rPr lang="en-US" altLang="en-US" sz="2400"/>
              <a:t>g/L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altLang="en-US" sz="3600"/>
              <a:t>The Clark Fork-Pend Oreille Watershed</a:t>
            </a:r>
            <a:endParaRPr lang="en-US" altLang="en-US"/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3399FF"/>
              </a:buClr>
              <a:buFont typeface="Wingdings" pitchFamily="2" charset="2"/>
              <a:buNone/>
            </a:pPr>
            <a:r>
              <a:rPr lang="en-US" altLang="en-US"/>
              <a:t>• 26,000 mi.</a:t>
            </a:r>
            <a:r>
              <a:rPr lang="en-US" altLang="en-US" baseline="30000"/>
              <a:t>2 </a:t>
            </a:r>
            <a:r>
              <a:rPr lang="en-US" altLang="en-US"/>
              <a:t>drainage area</a:t>
            </a:r>
          </a:p>
          <a:p>
            <a:pPr>
              <a:buClr>
                <a:srgbClr val="3399FF"/>
              </a:buClr>
              <a:buFont typeface="Wingdings" pitchFamily="2" charset="2"/>
              <a:buNone/>
            </a:pPr>
            <a:endParaRPr lang="en-US" altLang="en-US" sz="1200"/>
          </a:p>
          <a:p>
            <a:pPr>
              <a:buClr>
                <a:srgbClr val="3399FF"/>
              </a:buClr>
              <a:buFont typeface="Wingdings" pitchFamily="2" charset="2"/>
              <a:buNone/>
            </a:pPr>
            <a:r>
              <a:rPr lang="en-US" altLang="en-US"/>
              <a:t>• includes Clark Fork of the Columbia River, Pend Oreille Lake, Pend Oreille River</a:t>
            </a:r>
          </a:p>
          <a:p>
            <a:pPr>
              <a:buClr>
                <a:srgbClr val="3399FF"/>
              </a:buClr>
              <a:buFont typeface="Wingdings" pitchFamily="2" charset="2"/>
              <a:buNone/>
            </a:pPr>
            <a:endParaRPr lang="en-US" altLang="en-US" sz="1200"/>
          </a:p>
          <a:p>
            <a:pPr>
              <a:buClr>
                <a:srgbClr val="3399FF"/>
              </a:buClr>
              <a:buFont typeface="Wingdings" pitchFamily="2" charset="2"/>
              <a:buNone/>
            </a:pPr>
            <a:r>
              <a:rPr lang="en-US" altLang="en-US"/>
              <a:t>• includes 2 EPA Regions, 3 states, 14 counties, several Indian reservations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8294" name="Object 6"/>
          <p:cNvGraphicFramePr>
            <a:graphicFrameLocks noChangeAspect="1"/>
          </p:cNvGraphicFramePr>
          <p:nvPr>
            <p:ph/>
          </p:nvPr>
        </p:nvGraphicFramePr>
        <p:xfrm>
          <a:off x="1600200" y="0"/>
          <a:ext cx="58674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295" name="Bitmap Image" r:id="rId3" imgW="3772427" imgH="5495238" progId="Paint.Picture">
                  <p:embed/>
                </p:oleObj>
              </mc:Choice>
              <mc:Fallback>
                <p:oleObj name="Bitmap Image" r:id="rId3" imgW="3772427" imgH="5495238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0"/>
                        <a:ext cx="58674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Summer Nutrients 1998-2002 </a:t>
            </a:r>
            <a:br>
              <a:rPr lang="en-US" altLang="en-US" sz="3600"/>
            </a:br>
            <a:r>
              <a:rPr lang="en-US" altLang="en-US" sz="3600"/>
              <a:t>- Number of Years below Target</a:t>
            </a:r>
            <a:r>
              <a:rPr lang="en-US" altLang="en-US"/>
              <a:t> </a:t>
            </a:r>
          </a:p>
        </p:txBody>
      </p:sp>
      <p:graphicFrame>
        <p:nvGraphicFramePr>
          <p:cNvPr id="184688" name="Group 368"/>
          <p:cNvGraphicFramePr>
            <a:graphicFrameLocks noGrp="1"/>
          </p:cNvGraphicFramePr>
          <p:nvPr>
            <p:ph idx="1"/>
          </p:nvPr>
        </p:nvGraphicFramePr>
        <p:xfrm>
          <a:off x="762000" y="2209800"/>
          <a:ext cx="7620000" cy="3617913"/>
        </p:xfrm>
        <a:graphic>
          <a:graphicData uri="http://schemas.openxmlformats.org/drawingml/2006/table">
            <a:tbl>
              <a:tblPr/>
              <a:tblGrid>
                <a:gridCol w="3352800"/>
                <a:gridCol w="1066800"/>
                <a:gridCol w="990600"/>
                <a:gridCol w="1138238"/>
                <a:gridCol w="1071562"/>
              </a:tblGrid>
              <a:tr h="5334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Station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TP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TN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SRP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TSIN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6159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Silver Bow Creek ab WWTP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6175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Clark Fork bl Warm Springs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6175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Clark Fork ab Ltl Blackfoot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6159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Clark Fork bl Missoula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6175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Clark Fork at Huson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Summer Nutrients 1998-2002</a:t>
            </a:r>
            <a:br>
              <a:rPr lang="en-US" altLang="en-US" sz="4000"/>
            </a:br>
            <a:r>
              <a:rPr lang="en-US" altLang="en-US" sz="4000"/>
              <a:t>- Percent of Samples below Target</a:t>
            </a:r>
            <a:r>
              <a:rPr lang="en-US" altLang="en-US"/>
              <a:t> </a:t>
            </a:r>
          </a:p>
        </p:txBody>
      </p:sp>
      <p:graphicFrame>
        <p:nvGraphicFramePr>
          <p:cNvPr id="187667" name="Group 275"/>
          <p:cNvGraphicFramePr>
            <a:graphicFrameLocks noGrp="1"/>
          </p:cNvGraphicFramePr>
          <p:nvPr>
            <p:ph sz="half" idx="2"/>
          </p:nvPr>
        </p:nvGraphicFramePr>
        <p:xfrm>
          <a:off x="685800" y="2057400"/>
          <a:ext cx="7620000" cy="3810000"/>
        </p:xfrm>
        <a:graphic>
          <a:graphicData uri="http://schemas.openxmlformats.org/drawingml/2006/table">
            <a:tbl>
              <a:tblPr/>
              <a:tblGrid>
                <a:gridCol w="3352800"/>
                <a:gridCol w="1143000"/>
                <a:gridCol w="990600"/>
                <a:gridCol w="944563"/>
                <a:gridCol w="1189037"/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Station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SRP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TSIN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6858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Silver Bow Creek ab WWTP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0%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0%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0%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0%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6858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Clark Fork bl Warm Springs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6%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61%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6%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55%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6858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Clark Fork ab Ltl Blackfoot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4%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50%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9%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70%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6858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Clark Fork bl Missoula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65%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37%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17%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4%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6858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Clark Fork at Huson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90%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70%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54%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19%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Statistically Significant Trends </a:t>
            </a:r>
            <a:br>
              <a:rPr lang="en-US" altLang="en-US" sz="3600"/>
            </a:br>
            <a:r>
              <a:rPr lang="en-US" altLang="en-US" sz="3600"/>
              <a:t>Based on Summer Data</a:t>
            </a:r>
            <a:r>
              <a:rPr lang="en-US" altLang="en-US"/>
              <a:t> </a:t>
            </a:r>
          </a:p>
        </p:txBody>
      </p:sp>
      <p:graphicFrame>
        <p:nvGraphicFramePr>
          <p:cNvPr id="172475" name="Group 443"/>
          <p:cNvGraphicFramePr>
            <a:graphicFrameLocks noGrp="1"/>
          </p:cNvGraphicFramePr>
          <p:nvPr>
            <p:ph idx="1"/>
          </p:nvPr>
        </p:nvGraphicFramePr>
        <p:xfrm>
          <a:off x="609600" y="1905000"/>
          <a:ext cx="7924800" cy="4119563"/>
        </p:xfrm>
        <a:graphic>
          <a:graphicData uri="http://schemas.openxmlformats.org/drawingml/2006/table">
            <a:tbl>
              <a:tblPr/>
              <a:tblGrid>
                <a:gridCol w="3200400"/>
                <a:gridCol w="1219200"/>
                <a:gridCol w="1295400"/>
                <a:gridCol w="1143000"/>
                <a:gridCol w="1066800"/>
              </a:tblGrid>
              <a:tr h="3952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Station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0" marB="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TN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TP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SRP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TSIN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7477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Silver Bow at Opportunity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0" marB="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7445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Clark Fork bl Warm Springs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0" marB="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7445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Clark Fork ab Ltl Blackfoot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0" marB="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7429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Clark Fork bl Missoula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0" marB="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7445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Clark Fork at Huson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0" marB="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altLang="en-US"/>
              <a:t>Conclusions – Clark Fork River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44196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3399FF"/>
              </a:buClr>
              <a:buFont typeface="Monotype Sorts" pitchFamily="2" charset="2"/>
              <a:buChar char="l"/>
            </a:pPr>
            <a:r>
              <a:rPr lang="en-US" altLang="en-US" sz="2400"/>
              <a:t>Nutrient and metal concentrations are generally high in the upper watershed, and decrease downstream</a:t>
            </a:r>
          </a:p>
          <a:p>
            <a:pPr>
              <a:lnSpc>
                <a:spcPct val="90000"/>
              </a:lnSpc>
              <a:buClr>
                <a:srgbClr val="3399FF"/>
              </a:buClr>
              <a:buFont typeface="Monotype Sorts" pitchFamily="2" charset="2"/>
              <a:buNone/>
            </a:pPr>
            <a:endParaRPr lang="en-US" altLang="en-US" sz="2400"/>
          </a:p>
          <a:p>
            <a:pPr>
              <a:lnSpc>
                <a:spcPct val="90000"/>
              </a:lnSpc>
              <a:buClr>
                <a:srgbClr val="3399FF"/>
              </a:buClr>
              <a:buFont typeface="Monotype Sorts" pitchFamily="2" charset="2"/>
              <a:buChar char="l"/>
            </a:pPr>
            <a:r>
              <a:rPr lang="en-US" altLang="en-US" sz="2400"/>
              <a:t>Approx. ½ of stations show significant trends for nutrients, less for metals</a:t>
            </a:r>
          </a:p>
          <a:p>
            <a:pPr>
              <a:lnSpc>
                <a:spcPct val="90000"/>
              </a:lnSpc>
              <a:buClr>
                <a:srgbClr val="3399FF"/>
              </a:buClr>
              <a:buFont typeface="Monotype Sorts" pitchFamily="2" charset="2"/>
              <a:buChar char="l"/>
            </a:pPr>
            <a:endParaRPr lang="en-US" altLang="en-US" sz="2400"/>
          </a:p>
          <a:p>
            <a:pPr>
              <a:lnSpc>
                <a:spcPct val="90000"/>
              </a:lnSpc>
              <a:buClr>
                <a:srgbClr val="3399FF"/>
              </a:buClr>
              <a:buFont typeface="Monotype Sorts" pitchFamily="2" charset="2"/>
              <a:buChar char="l"/>
            </a:pPr>
            <a:r>
              <a:rPr lang="en-US" altLang="en-US" sz="2400"/>
              <a:t>TP, TN, and SRP are decreasing throughout the watershed in response to management activities </a:t>
            </a:r>
          </a:p>
          <a:p>
            <a:pPr>
              <a:lnSpc>
                <a:spcPct val="90000"/>
              </a:lnSpc>
              <a:buClr>
                <a:srgbClr val="3399FF"/>
              </a:buClr>
              <a:buFont typeface="Monotype Sorts" pitchFamily="2" charset="2"/>
              <a:buChar char="l"/>
            </a:pPr>
            <a:endParaRPr lang="en-US" altLang="en-US" sz="2400"/>
          </a:p>
          <a:p>
            <a:pPr>
              <a:lnSpc>
                <a:spcPct val="90000"/>
              </a:lnSpc>
              <a:buClr>
                <a:srgbClr val="3399FF"/>
              </a:buClr>
              <a:buFont typeface="Monotype Sorts" pitchFamily="2" charset="2"/>
              <a:buChar char="l"/>
            </a:pPr>
            <a:r>
              <a:rPr lang="en-US" altLang="en-US" sz="2400"/>
              <a:t>TSIN is increasing in localized areas in response to development activities</a:t>
            </a:r>
          </a:p>
          <a:p>
            <a:pPr>
              <a:lnSpc>
                <a:spcPct val="90000"/>
              </a:lnSpc>
              <a:buClr>
                <a:srgbClr val="3399FF"/>
              </a:buClr>
              <a:buFont typeface="Monotype Sorts" pitchFamily="2" charset="2"/>
              <a:buChar char="l"/>
            </a:pPr>
            <a:endParaRPr lang="en-US" altLang="en-US" sz="2400"/>
          </a:p>
          <a:p>
            <a:pPr>
              <a:lnSpc>
                <a:spcPct val="90000"/>
              </a:lnSpc>
              <a:buClr>
                <a:srgbClr val="3399FF"/>
              </a:buClr>
              <a:buFont typeface="Monotype Sorts" pitchFamily="2" charset="2"/>
              <a:buChar char="l"/>
            </a:pPr>
            <a:r>
              <a:rPr lang="en-US" altLang="en-US" sz="2400"/>
              <a:t>Metals are decreasing in the upper watershed</a:t>
            </a:r>
          </a:p>
          <a:p>
            <a:pPr>
              <a:lnSpc>
                <a:spcPct val="90000"/>
              </a:lnSpc>
              <a:buClr>
                <a:srgbClr val="3399FF"/>
              </a:buClr>
              <a:buFont typeface="Monotype Sorts" pitchFamily="2" charset="2"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altLang="en-US"/>
              <a:t>Conclusions – Clark Fork River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686800" cy="4038600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3399FF"/>
              </a:buClr>
              <a:buFont typeface="Monotype Sorts" pitchFamily="2" charset="2"/>
              <a:buNone/>
            </a:pPr>
            <a:endParaRPr lang="en-US" altLang="en-US" sz="300"/>
          </a:p>
          <a:p>
            <a:pPr>
              <a:lnSpc>
                <a:spcPct val="80000"/>
              </a:lnSpc>
              <a:buClr>
                <a:srgbClr val="3399FF"/>
              </a:buClr>
              <a:buFont typeface="Monotype Sorts" pitchFamily="2" charset="2"/>
              <a:buChar char="l"/>
            </a:pPr>
            <a:r>
              <a:rPr lang="en-US" altLang="en-US" sz="2400"/>
              <a:t>Summer nutrient concentrations are approaching targets but are not yet in compliance at most stations</a:t>
            </a:r>
          </a:p>
          <a:p>
            <a:pPr>
              <a:lnSpc>
                <a:spcPct val="80000"/>
              </a:lnSpc>
              <a:buClr>
                <a:srgbClr val="3399FF"/>
              </a:buClr>
              <a:buFont typeface="Monotype Sorts" pitchFamily="2" charset="2"/>
              <a:buNone/>
            </a:pPr>
            <a:r>
              <a:rPr lang="en-US" altLang="en-US" sz="2400"/>
              <a:t> </a:t>
            </a:r>
          </a:p>
          <a:p>
            <a:pPr>
              <a:lnSpc>
                <a:spcPct val="80000"/>
              </a:lnSpc>
              <a:buClr>
                <a:srgbClr val="3399FF"/>
              </a:buClr>
              <a:buFont typeface="Monotype Sorts" pitchFamily="2" charset="2"/>
              <a:buChar char="l"/>
            </a:pPr>
            <a:r>
              <a:rPr lang="en-US" altLang="en-US" sz="2400"/>
              <a:t>Trend slopes suggest targets will be attained at most stations within a few years</a:t>
            </a:r>
          </a:p>
          <a:p>
            <a:pPr>
              <a:lnSpc>
                <a:spcPct val="80000"/>
              </a:lnSpc>
              <a:buClr>
                <a:srgbClr val="3399FF"/>
              </a:buClr>
              <a:buFont typeface="Monotype Sorts" pitchFamily="2" charset="2"/>
              <a:buNone/>
            </a:pPr>
            <a:endParaRPr lang="en-US" altLang="en-US" sz="2400"/>
          </a:p>
          <a:p>
            <a:pPr>
              <a:lnSpc>
                <a:spcPct val="80000"/>
              </a:lnSpc>
              <a:buClr>
                <a:srgbClr val="3399FF"/>
              </a:buClr>
              <a:buFont typeface="Monotype Sorts" pitchFamily="2" charset="2"/>
              <a:buChar char="l"/>
            </a:pPr>
            <a:r>
              <a:rPr lang="en-US" altLang="en-US" sz="2400"/>
              <a:t>Attainment of periphyton standing crop targets has been highly variable by year and location</a:t>
            </a:r>
          </a:p>
          <a:p>
            <a:pPr>
              <a:lnSpc>
                <a:spcPct val="80000"/>
              </a:lnSpc>
              <a:buClr>
                <a:srgbClr val="3399FF"/>
              </a:buClr>
              <a:buFont typeface="Monotype Sorts" pitchFamily="2" charset="2"/>
              <a:buChar char="l"/>
            </a:pPr>
            <a:endParaRPr lang="en-US" altLang="en-US" sz="2400"/>
          </a:p>
          <a:p>
            <a:pPr>
              <a:lnSpc>
                <a:spcPct val="80000"/>
              </a:lnSpc>
              <a:buClr>
                <a:srgbClr val="3399FF"/>
              </a:buClr>
              <a:buFont typeface="Monotype Sorts" pitchFamily="2" charset="2"/>
              <a:buChar char="l"/>
            </a:pPr>
            <a:r>
              <a:rPr lang="en-US" altLang="en-US" sz="2400"/>
              <a:t>Periphyton standing crops have shown an increasing trend at some locations</a:t>
            </a:r>
          </a:p>
          <a:p>
            <a:pPr>
              <a:lnSpc>
                <a:spcPct val="80000"/>
              </a:lnSpc>
              <a:buClr>
                <a:srgbClr val="3399FF"/>
              </a:buClr>
              <a:buFont typeface="Monotype Sorts" pitchFamily="2" charset="2"/>
              <a:buNone/>
            </a:pPr>
            <a:endParaRPr lang="en-US" altLang="en-US" sz="2400"/>
          </a:p>
          <a:p>
            <a:pPr>
              <a:lnSpc>
                <a:spcPct val="80000"/>
              </a:lnSpc>
              <a:buClr>
                <a:srgbClr val="3399FF"/>
              </a:buClr>
              <a:buFont typeface="Monotype Sorts" pitchFamily="2" charset="2"/>
              <a:buChar char="l"/>
            </a:pPr>
            <a:r>
              <a:rPr lang="en-US" altLang="en-US" sz="2400"/>
              <a:t>Prevailing drought conditions have likely contributed to this pattern</a:t>
            </a:r>
          </a:p>
          <a:p>
            <a:pPr>
              <a:lnSpc>
                <a:spcPct val="80000"/>
              </a:lnSpc>
              <a:buClr>
                <a:srgbClr val="3399FF"/>
              </a:buClr>
              <a:buFont typeface="Monotype Sorts" pitchFamily="2" charset="2"/>
              <a:buNone/>
            </a:pPr>
            <a:r>
              <a:rPr lang="en-US" altLang="en-US" sz="2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n-US" altLang="en-US"/>
              <a:t>Connecting the Feedback Loop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3399FF"/>
              </a:buClr>
              <a:buFont typeface="Wingdings" pitchFamily="2" charset="2"/>
              <a:buNone/>
            </a:pPr>
            <a:r>
              <a:rPr lang="en-US" altLang="en-US" sz="2800"/>
              <a:t>• Results will be used to fine-tune VNRP assumptions &amp; management actions</a:t>
            </a:r>
          </a:p>
          <a:p>
            <a:pPr>
              <a:lnSpc>
                <a:spcPct val="90000"/>
              </a:lnSpc>
              <a:buClr>
                <a:srgbClr val="3399FF"/>
              </a:buClr>
              <a:buFont typeface="Wingdings" pitchFamily="2" charset="2"/>
              <a:buNone/>
            </a:pPr>
            <a:endParaRPr lang="en-US" altLang="en-US" sz="1000"/>
          </a:p>
          <a:p>
            <a:pPr>
              <a:lnSpc>
                <a:spcPct val="90000"/>
              </a:lnSpc>
              <a:buClr>
                <a:srgbClr val="3399FF"/>
              </a:buClr>
              <a:buFont typeface="Wingdings" pitchFamily="2" charset="2"/>
              <a:buNone/>
            </a:pPr>
            <a:r>
              <a:rPr lang="en-US" altLang="en-US" sz="2800"/>
              <a:t>• Documentation of emerging problems will be focal point for future planning  </a:t>
            </a:r>
          </a:p>
          <a:p>
            <a:pPr>
              <a:lnSpc>
                <a:spcPct val="90000"/>
              </a:lnSpc>
              <a:buClr>
                <a:srgbClr val="3399FF"/>
              </a:buClr>
              <a:buFont typeface="Wingdings" pitchFamily="2" charset="2"/>
              <a:buNone/>
            </a:pPr>
            <a:endParaRPr lang="en-US" altLang="en-US" sz="1000"/>
          </a:p>
          <a:p>
            <a:pPr>
              <a:lnSpc>
                <a:spcPct val="90000"/>
              </a:lnSpc>
              <a:buClr>
                <a:srgbClr val="3399FF"/>
              </a:buClr>
              <a:buFont typeface="Wingdings" pitchFamily="2" charset="2"/>
              <a:buNone/>
            </a:pPr>
            <a:r>
              <a:rPr lang="en-US" altLang="en-US" sz="2800"/>
              <a:t>• Results will support MT DEQ’s basin-wide TMDL allocation process</a:t>
            </a:r>
          </a:p>
          <a:p>
            <a:pPr>
              <a:lnSpc>
                <a:spcPct val="90000"/>
              </a:lnSpc>
              <a:buClr>
                <a:srgbClr val="3399FF"/>
              </a:buClr>
              <a:buFont typeface="Wingdings" pitchFamily="2" charset="2"/>
              <a:buNone/>
            </a:pPr>
            <a:endParaRPr lang="en-US" altLang="en-US" sz="1000"/>
          </a:p>
          <a:p>
            <a:pPr>
              <a:lnSpc>
                <a:spcPct val="90000"/>
              </a:lnSpc>
              <a:buClr>
                <a:srgbClr val="3399FF"/>
              </a:buClr>
              <a:buFont typeface="Wingdings" pitchFamily="2" charset="2"/>
              <a:buNone/>
            </a:pPr>
            <a:r>
              <a:rPr lang="en-US" altLang="en-US" sz="2800"/>
              <a:t>• Results will be used to fine-tune &amp; optimize future monitoring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Lessons Learned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229600" cy="41148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3399FF"/>
              </a:buClr>
              <a:buFont typeface="Wingdings" pitchFamily="2" charset="2"/>
              <a:buNone/>
            </a:pPr>
            <a:r>
              <a:rPr lang="en-US" altLang="en-US" sz="2400"/>
              <a:t>• consistent, long-term data sets are invaluable!</a:t>
            </a:r>
          </a:p>
          <a:p>
            <a:pPr>
              <a:lnSpc>
                <a:spcPct val="90000"/>
              </a:lnSpc>
              <a:buClr>
                <a:srgbClr val="3399FF"/>
              </a:buClr>
              <a:buFont typeface="Wingdings" pitchFamily="2" charset="2"/>
              <a:buNone/>
            </a:pPr>
            <a:endParaRPr lang="en-US" altLang="en-US" sz="800"/>
          </a:p>
          <a:p>
            <a:pPr>
              <a:lnSpc>
                <a:spcPct val="90000"/>
              </a:lnSpc>
              <a:buClr>
                <a:srgbClr val="3399FF"/>
              </a:buClr>
              <a:buFont typeface="Wingdings" pitchFamily="2" charset="2"/>
              <a:buNone/>
            </a:pPr>
            <a:r>
              <a:rPr lang="en-US" altLang="en-US" sz="2400"/>
              <a:t>• good data helps build trust among stakeholders &amp; depoliticizes water quality issues</a:t>
            </a:r>
          </a:p>
          <a:p>
            <a:pPr>
              <a:lnSpc>
                <a:spcPct val="90000"/>
              </a:lnSpc>
              <a:buClr>
                <a:srgbClr val="3399FF"/>
              </a:buClr>
              <a:buFont typeface="Wingdings" pitchFamily="2" charset="2"/>
              <a:buNone/>
            </a:pPr>
            <a:endParaRPr lang="en-US" altLang="en-US" sz="800"/>
          </a:p>
          <a:p>
            <a:pPr>
              <a:lnSpc>
                <a:spcPct val="90000"/>
              </a:lnSpc>
              <a:buClr>
                <a:srgbClr val="3399FF"/>
              </a:buClr>
              <a:buFont typeface="Wingdings" pitchFamily="2" charset="2"/>
              <a:buNone/>
            </a:pPr>
            <a:r>
              <a:rPr lang="en-US" altLang="en-US" sz="2400"/>
              <a:t>• documentation of successes encourages participation, facilitates sponsorship, &amp; provides basis for giving credit to partners</a:t>
            </a:r>
          </a:p>
          <a:p>
            <a:pPr>
              <a:lnSpc>
                <a:spcPct val="90000"/>
              </a:lnSpc>
              <a:buClr>
                <a:srgbClr val="3399FF"/>
              </a:buClr>
              <a:buFont typeface="Wingdings" pitchFamily="2" charset="2"/>
              <a:buNone/>
            </a:pPr>
            <a:endParaRPr lang="en-US" altLang="en-US" sz="800"/>
          </a:p>
          <a:p>
            <a:pPr>
              <a:lnSpc>
                <a:spcPct val="90000"/>
              </a:lnSpc>
              <a:buClr>
                <a:srgbClr val="3399FF"/>
              </a:buClr>
              <a:buFont typeface="Wingdings" pitchFamily="2" charset="2"/>
              <a:buNone/>
            </a:pPr>
            <a:r>
              <a:rPr lang="en-US" altLang="en-US" sz="2400"/>
              <a:t>• early detection of emerging problems – “an ounce of prevention”</a:t>
            </a:r>
          </a:p>
          <a:p>
            <a:pPr>
              <a:lnSpc>
                <a:spcPct val="90000"/>
              </a:lnSpc>
              <a:buClr>
                <a:srgbClr val="3399FF"/>
              </a:buClr>
              <a:buFont typeface="Wingdings" pitchFamily="2" charset="2"/>
              <a:buNone/>
            </a:pPr>
            <a:endParaRPr lang="en-US" altLang="en-US" sz="800"/>
          </a:p>
          <a:p>
            <a:pPr>
              <a:lnSpc>
                <a:spcPct val="90000"/>
              </a:lnSpc>
              <a:buClr>
                <a:srgbClr val="3399FF"/>
              </a:buClr>
              <a:buFont typeface="Wingdings" pitchFamily="2" charset="2"/>
              <a:buNone/>
            </a:pPr>
            <a:r>
              <a:rPr lang="en-US" altLang="en-US" sz="2400"/>
              <a:t>• despite the best monitoring design efforts, the answers won’t always be cut &amp; dried – fine-tuning through an active feedback loop will always be needed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8229600" cy="4114800"/>
          </a:xfrm>
        </p:spPr>
        <p:txBody>
          <a:bodyPr/>
          <a:lstStyle/>
          <a:p>
            <a:pPr>
              <a:buClr>
                <a:srgbClr val="3399FF"/>
              </a:buClr>
              <a:buFont typeface="Monotype Sorts" pitchFamily="2" charset="2"/>
              <a:buChar char="l"/>
            </a:pPr>
            <a:endParaRPr lang="en-US" altLang="en-US"/>
          </a:p>
          <a:p>
            <a:pPr>
              <a:buClr>
                <a:srgbClr val="3399FF"/>
              </a:buClr>
              <a:buFont typeface="Monotype Sorts" pitchFamily="2" charset="2"/>
              <a:buChar char="l"/>
            </a:pPr>
            <a:endParaRPr lang="en-US" altLang="en-US"/>
          </a:p>
          <a:p>
            <a:pPr>
              <a:buClr>
                <a:srgbClr val="3399FF"/>
              </a:buClr>
              <a:buFont typeface="Monotype Sorts" pitchFamily="2" charset="2"/>
              <a:buChar char="l"/>
            </a:pPr>
            <a:endParaRPr lang="en-US" altLang="en-US"/>
          </a:p>
          <a:p>
            <a:pPr>
              <a:buClr>
                <a:srgbClr val="3399FF"/>
              </a:buClr>
              <a:buFont typeface="Monotype Sorts" pitchFamily="2" charset="2"/>
              <a:buChar char="l"/>
            </a:pPr>
            <a:endParaRPr lang="en-US" altLang="en-US"/>
          </a:p>
        </p:txBody>
      </p:sp>
      <p:pic>
        <p:nvPicPr>
          <p:cNvPr id="389123" name="Picture 3" descr="sunbur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24" name="Text Box 4"/>
          <p:cNvSpPr txBox="1">
            <a:spLocks noChangeArrowheads="1"/>
          </p:cNvSpPr>
          <p:nvPr/>
        </p:nvSpPr>
        <p:spPr bwMode="auto">
          <a:xfrm>
            <a:off x="822325" y="5670550"/>
            <a:ext cx="4435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389125" name="Text Box 5"/>
          <p:cNvSpPr txBox="1">
            <a:spLocks noChangeArrowheads="1"/>
          </p:cNvSpPr>
          <p:nvPr/>
        </p:nvSpPr>
        <p:spPr bwMode="auto">
          <a:xfrm>
            <a:off x="1050925" y="5670550"/>
            <a:ext cx="3444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/>
              <a:t>www.tristatecouncil.org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5461" name="Object 5"/>
          <p:cNvGraphicFramePr>
            <a:graphicFrameLocks noChangeAspect="1"/>
          </p:cNvGraphicFramePr>
          <p:nvPr/>
        </p:nvGraphicFramePr>
        <p:xfrm>
          <a:off x="1981200" y="0"/>
          <a:ext cx="5259388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462" name="Bitmap Image" r:id="rId3" imgW="4447619" imgH="5800000" progId="Paint.Picture">
                  <p:embed/>
                </p:oleObj>
              </mc:Choice>
              <mc:Fallback>
                <p:oleObj name="Bitmap Image" r:id="rId3" imgW="4447619" imgH="5800000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0"/>
                        <a:ext cx="5259388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8229600" cy="4114800"/>
          </a:xfrm>
        </p:spPr>
        <p:txBody>
          <a:bodyPr/>
          <a:lstStyle/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295939" name="Rectangle 3"/>
          <p:cNvSpPr>
            <a:spLocks noChangeArrowheads="1"/>
          </p:cNvSpPr>
          <p:nvPr/>
        </p:nvSpPr>
        <p:spPr bwMode="auto">
          <a:xfrm>
            <a:off x="1588" y="968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95940" name="Rectangle 4"/>
          <p:cNvSpPr>
            <a:spLocks noChangeArrowheads="1"/>
          </p:cNvSpPr>
          <p:nvPr/>
        </p:nvSpPr>
        <p:spPr bwMode="auto">
          <a:xfrm>
            <a:off x="1223963" y="2378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95944" name="Group 8"/>
          <p:cNvGrpSpPr>
            <a:grpSpLocks/>
          </p:cNvGrpSpPr>
          <p:nvPr/>
        </p:nvGrpSpPr>
        <p:grpSpPr bwMode="auto">
          <a:xfrm>
            <a:off x="1223963" y="2378075"/>
            <a:ext cx="6697662" cy="2103438"/>
            <a:chOff x="0" y="0"/>
            <a:chExt cx="4219" cy="1325"/>
          </a:xfrm>
        </p:grpSpPr>
        <p:sp>
          <p:nvSpPr>
            <p:cNvPr id="29594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95942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4219" cy="1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altLang="en-US" sz="2400">
                  <a:latin typeface="Times New Roman" pitchFamily="18" charset="0"/>
                </a:rPr>
                <a:t>  </a:t>
              </a:r>
              <a:r>
                <a:rPr lang="en-US" altLang="en-US" sz="10800">
                  <a:latin typeface="Times New Roman" pitchFamily="18" charset="0"/>
                </a:rPr>
                <a:t> </a:t>
              </a:r>
              <a:r>
                <a:rPr lang="en-US" altLang="en-US" sz="2400">
                  <a:latin typeface="Times New Roman" pitchFamily="18" charset="0"/>
                </a:rPr>
                <a:t>                                                           </a:t>
              </a:r>
            </a:p>
            <a:p>
              <a:pPr algn="ctr"/>
              <a:endParaRPr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295945" name="Rectangle 9"/>
          <p:cNvSpPr>
            <a:spLocks noChangeArrowheads="1"/>
          </p:cNvSpPr>
          <p:nvPr/>
        </p:nvSpPr>
        <p:spPr bwMode="auto">
          <a:xfrm>
            <a:off x="381000" y="1295400"/>
            <a:ext cx="8763000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3399FF"/>
              </a:buClr>
              <a:buSzPct val="65000"/>
              <a:buFont typeface="Wingdings" pitchFamily="2" charset="2"/>
              <a:buNone/>
            </a:pPr>
            <a:r>
              <a:rPr lang="en-US" altLang="en-US" sz="3200" u="sng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Clark Fork River</a:t>
            </a:r>
            <a:r>
              <a:rPr lang="en-US" altLang="en-US" sz="3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</a:t>
            </a:r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eaLnBrk="1" hangingPunct="1">
              <a:spcBef>
                <a:spcPct val="50000"/>
              </a:spcBef>
              <a:buClr>
                <a:srgbClr val="3399FF"/>
              </a:buClr>
              <a:buSzPct val="65000"/>
              <a:buFont typeface="Wingdings" pitchFamily="2" charset="2"/>
              <a:buNone/>
            </a:pPr>
            <a:endParaRPr lang="en-US" altLang="en-US" sz="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spcBef>
                <a:spcPct val="50000"/>
              </a:spcBef>
              <a:buClr>
                <a:srgbClr val="3399FF"/>
              </a:buClr>
              <a:buSzPct val="65000"/>
              <a:buFont typeface="Wingdings" pitchFamily="2" charset="2"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• Nutrients - evaluate time trends and spatial variation</a:t>
            </a:r>
          </a:p>
          <a:p>
            <a:pPr eaLnBrk="1" hangingPunct="1">
              <a:spcBef>
                <a:spcPct val="50000"/>
              </a:spcBef>
              <a:buClr>
                <a:srgbClr val="3399FF"/>
              </a:buClr>
              <a:buSzPct val="65000"/>
              <a:buFont typeface="Wingdings" pitchFamily="2" charset="2"/>
              <a:buNone/>
            </a:pPr>
            <a:endParaRPr lang="en-US" altLang="en-US" sz="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spcBef>
                <a:spcPct val="50000"/>
              </a:spcBef>
              <a:buClr>
                <a:srgbClr val="3399FF"/>
              </a:buClr>
              <a:buSzPct val="65000"/>
              <a:buFont typeface="Wingdings" pitchFamily="2" charset="2"/>
              <a:buNone/>
            </a:pPr>
            <a:endParaRPr lang="en-US" altLang="en-US" sz="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spcBef>
                <a:spcPct val="50000"/>
              </a:spcBef>
              <a:buClr>
                <a:srgbClr val="3399FF"/>
              </a:buClr>
              <a:buSzPct val="65000"/>
              <a:buFont typeface="Wingdings" pitchFamily="2" charset="2"/>
              <a:buNone/>
            </a:pPr>
            <a:endParaRPr lang="en-US" altLang="en-US" sz="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spcBef>
                <a:spcPct val="50000"/>
              </a:spcBef>
              <a:buClr>
                <a:srgbClr val="3399FF"/>
              </a:buClr>
              <a:buSzPct val="65000"/>
              <a:buFont typeface="Wingdings" pitchFamily="2" charset="2"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• Periphyton - evaluate time trends</a:t>
            </a:r>
          </a:p>
          <a:p>
            <a:pPr eaLnBrk="1" hangingPunct="1">
              <a:spcBef>
                <a:spcPct val="50000"/>
              </a:spcBef>
              <a:buClr>
                <a:srgbClr val="3399FF"/>
              </a:buClr>
              <a:buSzPct val="65000"/>
              <a:buFont typeface="Wingdings" pitchFamily="2" charset="2"/>
              <a:buNone/>
            </a:pPr>
            <a:endParaRPr lang="en-US" altLang="en-US" sz="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spcBef>
                <a:spcPct val="50000"/>
              </a:spcBef>
              <a:buClr>
                <a:srgbClr val="3399FF"/>
              </a:buClr>
              <a:buSzPct val="65000"/>
              <a:buFont typeface="Wingdings" pitchFamily="2" charset="2"/>
              <a:buNone/>
            </a:pPr>
            <a:endParaRPr lang="en-US" altLang="en-US" sz="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spcBef>
                <a:spcPct val="50000"/>
              </a:spcBef>
              <a:buClr>
                <a:srgbClr val="3399FF"/>
              </a:buClr>
              <a:buSzPct val="65000"/>
              <a:buFont typeface="Wingdings" pitchFamily="2" charset="2"/>
              <a:buNone/>
            </a:pPr>
            <a:endParaRPr lang="en-US" altLang="en-US" sz="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spcBef>
                <a:spcPct val="50000"/>
              </a:spcBef>
              <a:buClr>
                <a:srgbClr val="3399FF"/>
              </a:buClr>
              <a:buSzPct val="65000"/>
              <a:buFont typeface="Wingdings" pitchFamily="2" charset="2"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• Mid-summer Targets - evaluate compliance with 		             nutrient concentration targets</a:t>
            </a:r>
          </a:p>
        </p:txBody>
      </p:sp>
      <p:sp>
        <p:nvSpPr>
          <p:cNvPr id="295946" name="Rectangle 10"/>
          <p:cNvSpPr>
            <a:spLocks noChangeArrowheads="1"/>
          </p:cNvSpPr>
          <p:nvPr/>
        </p:nvSpPr>
        <p:spPr bwMode="auto">
          <a:xfrm>
            <a:off x="457200" y="228600"/>
            <a:ext cx="8686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Monitoring Program Goals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8229600" cy="4114800"/>
          </a:xfrm>
        </p:spPr>
        <p:txBody>
          <a:bodyPr/>
          <a:lstStyle/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299011" name="Rectangle 3"/>
          <p:cNvSpPr>
            <a:spLocks noChangeArrowheads="1"/>
          </p:cNvSpPr>
          <p:nvPr/>
        </p:nvSpPr>
        <p:spPr bwMode="auto">
          <a:xfrm>
            <a:off x="1588" y="968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99012" name="Rectangle 4"/>
          <p:cNvSpPr>
            <a:spLocks noChangeArrowheads="1"/>
          </p:cNvSpPr>
          <p:nvPr/>
        </p:nvSpPr>
        <p:spPr bwMode="auto">
          <a:xfrm>
            <a:off x="1223963" y="1978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99013" name="Group 5"/>
          <p:cNvGrpSpPr>
            <a:grpSpLocks/>
          </p:cNvGrpSpPr>
          <p:nvPr/>
        </p:nvGrpSpPr>
        <p:grpSpPr bwMode="auto">
          <a:xfrm>
            <a:off x="1223963" y="1978025"/>
            <a:ext cx="6697662" cy="2835275"/>
            <a:chOff x="0" y="0"/>
            <a:chExt cx="4219" cy="1786"/>
          </a:xfrm>
        </p:grpSpPr>
        <p:sp>
          <p:nvSpPr>
            <p:cNvPr id="299014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6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99015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4219" cy="17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altLang="en-US" sz="600">
                  <a:latin typeface="Arial" charset="0"/>
                  <a:cs typeface="Arial" charset="0"/>
                </a:rPr>
                <a:t>  </a:t>
              </a:r>
              <a:r>
                <a:rPr lang="en-US" altLang="en-US" sz="18000">
                  <a:latin typeface="Arial" charset="0"/>
                  <a:cs typeface="Arial" charset="0"/>
                </a:rPr>
                <a:t> </a:t>
              </a:r>
              <a:r>
                <a:rPr lang="en-US" altLang="en-US" sz="600">
                  <a:latin typeface="Arial" charset="0"/>
                  <a:cs typeface="Arial" charset="0"/>
                </a:rPr>
                <a:t>                                         </a:t>
              </a:r>
            </a:p>
            <a:p>
              <a:pPr algn="ctr"/>
              <a:r>
                <a:rPr lang="en-US" altLang="en-US" sz="600">
                  <a:latin typeface="Arial" charset="0"/>
                  <a:cs typeface="Arial" charset="0"/>
                </a:rPr>
                <a:t>                                                                                                                   </a:t>
              </a:r>
            </a:p>
            <a:p>
              <a:pPr algn="ctr"/>
              <a:r>
                <a:rPr lang="en-US" altLang="en-US" sz="600">
                  <a:latin typeface="Arial" charset="0"/>
                  <a:cs typeface="Arial" charset="0"/>
                </a:rPr>
                <a:t>                                                                                              </a:t>
              </a:r>
              <a:r>
                <a:rPr lang="en-US" altLang="en-US" sz="1100"/>
                <a:t> </a:t>
              </a:r>
            </a:p>
          </p:txBody>
        </p:sp>
      </p:grpSp>
      <p:sp>
        <p:nvSpPr>
          <p:cNvPr id="299016" name="Rectangle 8"/>
          <p:cNvSpPr>
            <a:spLocks noChangeArrowheads="1"/>
          </p:cNvSpPr>
          <p:nvPr/>
        </p:nvSpPr>
        <p:spPr bwMode="auto">
          <a:xfrm>
            <a:off x="1344613" y="2195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99022" name="Group 14"/>
          <p:cNvGrpSpPr>
            <a:grpSpLocks/>
          </p:cNvGrpSpPr>
          <p:nvPr/>
        </p:nvGrpSpPr>
        <p:grpSpPr bwMode="auto">
          <a:xfrm>
            <a:off x="1344613" y="2195513"/>
            <a:ext cx="5357812" cy="2468562"/>
            <a:chOff x="0" y="0"/>
            <a:chExt cx="3375" cy="1555"/>
          </a:xfrm>
        </p:grpSpPr>
        <p:sp>
          <p:nvSpPr>
            <p:cNvPr id="299017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6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299021" name="Group 13"/>
            <p:cNvGrpSpPr>
              <a:grpSpLocks/>
            </p:cNvGrpSpPr>
            <p:nvPr/>
          </p:nvGrpSpPr>
          <p:grpSpPr bwMode="auto">
            <a:xfrm>
              <a:off x="0" y="0"/>
              <a:ext cx="3375" cy="1555"/>
              <a:chOff x="0" y="0"/>
              <a:chExt cx="3375" cy="1555"/>
            </a:xfrm>
          </p:grpSpPr>
          <p:sp>
            <p:nvSpPr>
              <p:cNvPr id="299018" name="Rectangle 1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717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9019" name="Rectangle 1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375" cy="15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 sz="2400">
                    <a:latin typeface="Times New Roman" pitchFamily="18" charset="0"/>
                  </a:rPr>
                  <a:t>  </a:t>
                </a:r>
                <a:r>
                  <a:rPr lang="en-US" altLang="en-US" sz="10800">
                    <a:latin typeface="Times New Roman" pitchFamily="18" charset="0"/>
                  </a:rPr>
                  <a:t> </a:t>
                </a:r>
                <a:r>
                  <a:rPr lang="en-US" altLang="en-US" sz="2400">
                    <a:latin typeface="Times New Roman" pitchFamily="18" charset="0"/>
                  </a:rPr>
                  <a:t>                                                                                 </a:t>
                </a:r>
              </a:p>
              <a:p>
                <a:endParaRPr lang="en-US" alt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299023" name="Rectangle 15"/>
          <p:cNvSpPr>
            <a:spLocks noChangeArrowheads="1"/>
          </p:cNvSpPr>
          <p:nvPr/>
        </p:nvSpPr>
        <p:spPr bwMode="auto">
          <a:xfrm>
            <a:off x="152400" y="1371600"/>
            <a:ext cx="9144000" cy="313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3399FF"/>
              </a:buClr>
              <a:buSzPct val="65000"/>
              <a:buFont typeface="Wingdings" pitchFamily="2" charset="2"/>
              <a:buNone/>
            </a:pPr>
            <a:r>
              <a:rPr lang="en-US" altLang="en-US" sz="3200" u="sng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Pend Oreille Lake</a:t>
            </a:r>
            <a:r>
              <a:rPr lang="en-US" altLang="en-US" sz="3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</a:t>
            </a:r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eaLnBrk="1" hangingPunct="1">
              <a:spcBef>
                <a:spcPct val="50000"/>
              </a:spcBef>
              <a:buClr>
                <a:srgbClr val="3399FF"/>
              </a:buClr>
              <a:buSzPct val="65000"/>
              <a:buFont typeface="Wingdings" pitchFamily="2" charset="2"/>
              <a:buNone/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• Nutrient Loads - estimate annual nutrient loads via 			  	     Clark Fork River</a:t>
            </a:r>
          </a:p>
          <a:p>
            <a:pPr eaLnBrk="1" hangingPunct="1">
              <a:spcBef>
                <a:spcPct val="50000"/>
              </a:spcBef>
              <a:buClr>
                <a:srgbClr val="3399FF"/>
              </a:buClr>
              <a:buSzPct val="65000"/>
              <a:buFont typeface="Wingdings" pitchFamily="2" charset="2"/>
              <a:buNone/>
            </a:pPr>
            <a:endParaRPr lang="en-US" altLang="en-US" sz="12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spcBef>
                <a:spcPct val="50000"/>
              </a:spcBef>
              <a:buClr>
                <a:srgbClr val="3399FF"/>
              </a:buClr>
              <a:buSzPct val="65000"/>
              <a:buFont typeface="Wingdings" pitchFamily="2" charset="2"/>
              <a:buNone/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• Periphyton - evaluate time trends for near-shore algae</a:t>
            </a:r>
          </a:p>
          <a:p>
            <a:pPr eaLnBrk="1" hangingPunct="1">
              <a:spcBef>
                <a:spcPct val="50000"/>
              </a:spcBef>
              <a:buClr>
                <a:srgbClr val="3399FF"/>
              </a:buClr>
              <a:buSzPct val="65000"/>
              <a:buFont typeface="Wingdings" pitchFamily="2" charset="2"/>
              <a:buNone/>
            </a:pPr>
            <a:endParaRPr lang="en-US" altLang="en-US" sz="12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spcBef>
                <a:spcPct val="50000"/>
              </a:spcBef>
              <a:buClr>
                <a:srgbClr val="3399FF"/>
              </a:buClr>
              <a:buSzPct val="65000"/>
              <a:buFont typeface="Wingdings" pitchFamily="2" charset="2"/>
              <a:buNone/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• Secchi Disc - evaluate time trends for Secchi transparency</a:t>
            </a:r>
          </a:p>
        </p:txBody>
      </p:sp>
      <p:sp>
        <p:nvSpPr>
          <p:cNvPr id="299024" name="Rectangle 16"/>
          <p:cNvSpPr>
            <a:spLocks noChangeArrowheads="1"/>
          </p:cNvSpPr>
          <p:nvPr/>
        </p:nvSpPr>
        <p:spPr bwMode="auto">
          <a:xfrm>
            <a:off x="1600200" y="228600"/>
            <a:ext cx="6400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Monitoring Program Goals</a:t>
            </a:r>
          </a:p>
        </p:txBody>
      </p:sp>
      <p:sp>
        <p:nvSpPr>
          <p:cNvPr id="299025" name="Rectangle 17"/>
          <p:cNvSpPr>
            <a:spLocks noChangeArrowheads="1"/>
          </p:cNvSpPr>
          <p:nvPr/>
        </p:nvSpPr>
        <p:spPr bwMode="auto">
          <a:xfrm>
            <a:off x="228600" y="5029200"/>
            <a:ext cx="82296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3399FF"/>
              </a:buClr>
              <a:buSzPct val="65000"/>
              <a:buFont typeface="Wingdings" pitchFamily="2" charset="2"/>
              <a:buNone/>
            </a:pPr>
            <a:r>
              <a:rPr lang="en-US" altLang="en-US" sz="3200" u="sng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Pend Oreille River</a:t>
            </a:r>
            <a:r>
              <a:rPr lang="en-US" altLang="en-US" sz="32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</a:t>
            </a:r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eaLnBrk="1" hangingPunct="1">
              <a:spcBef>
                <a:spcPct val="50000"/>
              </a:spcBef>
              <a:buClr>
                <a:srgbClr val="3399FF"/>
              </a:buClr>
              <a:buSzPct val="65000"/>
              <a:buFont typeface="Wingdings" pitchFamily="2" charset="2"/>
              <a:buNone/>
            </a:pPr>
            <a:r>
              <a:rPr lang="en-US" alt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• Nutrients - evaluate time trends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Water Quality Trends Analysis</a:t>
            </a:r>
            <a:endParaRPr lang="en-US" altLang="en-US" sz="3600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3399FF"/>
              </a:buClr>
              <a:buFont typeface="Wingdings" pitchFamily="2" charset="2"/>
              <a:buNone/>
            </a:pPr>
            <a:r>
              <a:rPr lang="en-US" altLang="en-US" sz="2800"/>
              <a:t>• 20-year data set available from Tri-State Council and former MT DEQ monitoring programs</a:t>
            </a:r>
          </a:p>
          <a:p>
            <a:pPr>
              <a:buClr>
                <a:srgbClr val="3399FF"/>
              </a:buClr>
              <a:buFont typeface="Wingdings" pitchFamily="2" charset="2"/>
              <a:buNone/>
            </a:pPr>
            <a:endParaRPr lang="en-US" altLang="en-US" sz="1000"/>
          </a:p>
          <a:p>
            <a:pPr>
              <a:buClr>
                <a:srgbClr val="3399FF"/>
              </a:buClr>
              <a:buFont typeface="Wingdings" pitchFamily="2" charset="2"/>
              <a:buNone/>
            </a:pPr>
            <a:r>
              <a:rPr lang="en-US" altLang="en-US" sz="2800"/>
              <a:t>• evaluation scheduled to coincide with 10-year anniversary of tri-state management plan </a:t>
            </a:r>
          </a:p>
          <a:p>
            <a:pPr>
              <a:buClr>
                <a:srgbClr val="3399FF"/>
              </a:buClr>
              <a:buFont typeface="Wingdings" pitchFamily="2" charset="2"/>
              <a:buNone/>
            </a:pPr>
            <a:endParaRPr lang="en-US" altLang="en-US" sz="1000"/>
          </a:p>
          <a:p>
            <a:pPr>
              <a:buClr>
                <a:srgbClr val="3399FF"/>
              </a:buClr>
              <a:buFont typeface="Wingdings" pitchFamily="2" charset="2"/>
              <a:buNone/>
            </a:pPr>
            <a:r>
              <a:rPr lang="en-US" altLang="en-US" sz="2800"/>
              <a:t>• results will be used to evaluate progress &amp;</a:t>
            </a:r>
          </a:p>
          <a:p>
            <a:pPr>
              <a:buClr>
                <a:srgbClr val="3399FF"/>
              </a:buClr>
              <a:buFont typeface="Wingdings" pitchFamily="2" charset="2"/>
              <a:buNone/>
            </a:pPr>
            <a:r>
              <a:rPr lang="en-US" altLang="en-US" sz="2800"/>
              <a:t>  adjust management plan </a:t>
            </a:r>
          </a:p>
          <a:p>
            <a:pPr>
              <a:buClr>
                <a:srgbClr val="3399FF"/>
              </a:buClr>
              <a:buFont typeface="Wingdings" pitchFamily="2" charset="2"/>
              <a:buNone/>
            </a:pPr>
            <a:endParaRPr lang="en-US" altLang="en-US" sz="2800"/>
          </a:p>
          <a:p>
            <a:pPr>
              <a:buClr>
                <a:srgbClr val="3399FF"/>
              </a:buClr>
              <a:buFont typeface="Wingdings" pitchFamily="2" charset="2"/>
              <a:buNone/>
            </a:pP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2647</TotalTime>
  <Words>1579</Words>
  <Application>Microsoft Office PowerPoint</Application>
  <PresentationFormat>Letter Paper (8.5x11 in)</PresentationFormat>
  <Paragraphs>652</Paragraphs>
  <Slides>58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7" baseType="lpstr">
      <vt:lpstr>Times New Roman</vt:lpstr>
      <vt:lpstr>Tahoma</vt:lpstr>
      <vt:lpstr>Arial</vt:lpstr>
      <vt:lpstr>Wingdings</vt:lpstr>
      <vt:lpstr>Symbol</vt:lpstr>
      <vt:lpstr>Monotype Sorts</vt:lpstr>
      <vt:lpstr>Textured</vt:lpstr>
      <vt:lpstr>Bitmap Image</vt:lpstr>
      <vt:lpstr>Microsoft Office Excel Chart</vt:lpstr>
      <vt:lpstr>20 Years of Water Quality   Status and Trends in the Clark Fork-Pend Oreille Watershed  1984-2004</vt:lpstr>
      <vt:lpstr>Tri-State Water Quality Council  History &amp; Mission</vt:lpstr>
      <vt:lpstr>Tri-State Water Quality Council  Management Goals</vt:lpstr>
      <vt:lpstr>Tri-State Water Quality Council  Management Plan Elements</vt:lpstr>
      <vt:lpstr>The Clark Fork-Pend Oreille Watershed</vt:lpstr>
      <vt:lpstr>PowerPoint Presentation</vt:lpstr>
      <vt:lpstr>PowerPoint Presentation</vt:lpstr>
      <vt:lpstr>PowerPoint Presentation</vt:lpstr>
      <vt:lpstr>Water Quality Trends Analysis</vt:lpstr>
      <vt:lpstr>Monitoring Locations</vt:lpstr>
      <vt:lpstr>PowerPoint Presentation</vt:lpstr>
      <vt:lpstr>Monitoring Parameters</vt:lpstr>
      <vt:lpstr>Total Phosphorus – Upper Watershed</vt:lpstr>
      <vt:lpstr>Total Phosphorus – Clark Fork Mainstem</vt:lpstr>
      <vt:lpstr>Total Phosphorus – Tributaries</vt:lpstr>
      <vt:lpstr>Total Nitrogen – Upper Watershed</vt:lpstr>
      <vt:lpstr>Total Nitrogen – Clark Fork Mainstem</vt:lpstr>
      <vt:lpstr>Total Nitrogen – Tributaries</vt:lpstr>
      <vt:lpstr>Soluble Reactive Phosphorus – Upper Watershed</vt:lpstr>
      <vt:lpstr>Soluble Reactive Phosphorus – Clark Fork Mainstem</vt:lpstr>
      <vt:lpstr>Soluble Reactive Phosphorus – Tributaries</vt:lpstr>
      <vt:lpstr>Total Soluble Inorganic Nitrogen – Upper Watershed</vt:lpstr>
      <vt:lpstr>Total Soluble Inorganic Nitrogen – Clark Fork Mainstem</vt:lpstr>
      <vt:lpstr>Total Soluble Inorganic Nitrogen – Tributaries</vt:lpstr>
      <vt:lpstr>Total Recoverable Copper – Upper Watershed</vt:lpstr>
      <vt:lpstr>Total Recoverable Copper – Clark Fork Mainstem</vt:lpstr>
      <vt:lpstr>Total Recoverable Copper – Tributaries</vt:lpstr>
      <vt:lpstr>Total Recoverable Zinc – Upper Watershed</vt:lpstr>
      <vt:lpstr>Total Recoverable Zinc – Clark Fork Mainstem</vt:lpstr>
      <vt:lpstr>Total Recoverable Zinc – Tributaries</vt:lpstr>
      <vt:lpstr>Clark Fork River  Nutrient Trend Detection</vt:lpstr>
      <vt:lpstr>Number of Statistically Significant Parameter/Flow Correlations </vt:lpstr>
      <vt:lpstr>Statistically Significant Trends </vt:lpstr>
      <vt:lpstr>Statistically Significant Trends  Upper River</vt:lpstr>
      <vt:lpstr>Statistically Significant Trends  Clark Fork Mainstem</vt:lpstr>
      <vt:lpstr>Statistically Significant Trends  Tributaries</vt:lpstr>
      <vt:lpstr>Total Phosphorus – below Deer Lodge</vt:lpstr>
      <vt:lpstr>Total Nitrogen – below Deer Lodge</vt:lpstr>
      <vt:lpstr>Soluble Reactive Phosphorus  – below Deer Lodge</vt:lpstr>
      <vt:lpstr>Total Soluble Inorganic Nitrogen  – below Missoula</vt:lpstr>
      <vt:lpstr>Total Recoverable Copper  – Silver Bow Creek above Butte WWTP</vt:lpstr>
      <vt:lpstr>Total Recoverable Zinc  – Silver Bow Creek above Butte WWTP</vt:lpstr>
      <vt:lpstr>Periphyton Monitoring</vt:lpstr>
      <vt:lpstr>PowerPoint Presentation</vt:lpstr>
      <vt:lpstr>PowerPoint Presentation</vt:lpstr>
      <vt:lpstr>Clark Fork Periphyton – spatial trends</vt:lpstr>
      <vt:lpstr>Statistically Significant Trends  - Chlorophyll A and AFDW</vt:lpstr>
      <vt:lpstr>Periphyton Target Attainment</vt:lpstr>
      <vt:lpstr>Summer Nutrient Targets</vt:lpstr>
      <vt:lpstr>PowerPoint Presentation</vt:lpstr>
      <vt:lpstr>Summer Nutrients 1998-2002  - Number of Years below Target </vt:lpstr>
      <vt:lpstr>Summer Nutrients 1998-2002 - Percent of Samples below Target </vt:lpstr>
      <vt:lpstr>Statistically Significant Trends  Based on Summer Data </vt:lpstr>
      <vt:lpstr>Conclusions – Clark Fork River</vt:lpstr>
      <vt:lpstr>Conclusions – Clark Fork River</vt:lpstr>
      <vt:lpstr>Connecting the Feedback Loop</vt:lpstr>
      <vt:lpstr>Lessons Learned</vt:lpstr>
      <vt:lpstr>PowerPoint Presentation</vt:lpstr>
    </vt:vector>
  </TitlesOfParts>
  <Company>Dell Computer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Clark Fork-Pend Oreille Watershed</dc:title>
  <dc:creator>Bruce Anderson</dc:creator>
  <cp:lastModifiedBy>Wendy Walker</cp:lastModifiedBy>
  <cp:revision>75</cp:revision>
  <cp:lastPrinted>1998-09-28T04:10:14Z</cp:lastPrinted>
  <dcterms:created xsi:type="dcterms:W3CDTF">1998-09-26T21:31:36Z</dcterms:created>
  <dcterms:modified xsi:type="dcterms:W3CDTF">2017-03-23T16:17:46Z</dcterms:modified>
</cp:coreProperties>
</file>