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9870" autoAdjust="0"/>
  </p:normalViewPr>
  <p:slideViewPr>
    <p:cSldViewPr showGuides="1">
      <p:cViewPr>
        <p:scale>
          <a:sx n="17" d="100"/>
          <a:sy n="17" d="100"/>
        </p:scale>
        <p:origin x="-797" y="427"/>
      </p:cViewPr>
      <p:guideLst>
        <p:guide orient="horz" pos="13824"/>
        <p:guide pos="103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ABE585-BAF0-46C2-AA81-A2C0F072D17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230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BE585-BAF0-46C2-AA81-A2C0F072D17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6098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BE585-BAF0-46C2-AA81-A2C0F072D17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30356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BE585-BAF0-46C2-AA81-A2C0F072D17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65772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BE585-BAF0-46C2-AA81-A2C0F072D17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415020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ABE585-BAF0-46C2-AA81-A2C0F072D17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11040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ABE585-BAF0-46C2-AA81-A2C0F072D17D}"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291612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BE585-BAF0-46C2-AA81-A2C0F072D17D}"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19809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BE585-BAF0-46C2-AA81-A2C0F072D17D}"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391016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BE585-BAF0-46C2-AA81-A2C0F072D17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15883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BE585-BAF0-46C2-AA81-A2C0F072D17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0FDAC-382A-4CFB-B0C9-FD4D1ED56190}" type="slidenum">
              <a:rPr lang="en-US" smtClean="0"/>
              <a:t>‹#›</a:t>
            </a:fld>
            <a:endParaRPr lang="en-US"/>
          </a:p>
        </p:txBody>
      </p:sp>
    </p:spTree>
    <p:extLst>
      <p:ext uri="{BB962C8B-B14F-4D97-AF65-F5344CB8AC3E}">
        <p14:creationId xmlns:p14="http://schemas.microsoft.com/office/powerpoint/2010/main" val="57207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DABE585-BAF0-46C2-AA81-A2C0F072D17D}" type="datetimeFigureOut">
              <a:rPr lang="en-US" smtClean="0"/>
              <a:t>4/11/2017</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990FDAC-382A-4CFB-B0C9-FD4D1ED56190}" type="slidenum">
              <a:rPr lang="en-US" smtClean="0"/>
              <a:t>‹#›</a:t>
            </a:fld>
            <a:endParaRPr lang="en-US"/>
          </a:p>
        </p:txBody>
      </p:sp>
    </p:spTree>
    <p:extLst>
      <p:ext uri="{BB962C8B-B14F-4D97-AF65-F5344CB8AC3E}">
        <p14:creationId xmlns:p14="http://schemas.microsoft.com/office/powerpoint/2010/main" val="205752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openxmlformats.org/officeDocument/2006/relationships/image" Target="../media/image17.emf"/><Relationship Id="rId26" Type="http://schemas.openxmlformats.org/officeDocument/2006/relationships/image" Target="../media/image25.emf"/><Relationship Id="rId3" Type="http://schemas.openxmlformats.org/officeDocument/2006/relationships/image" Target="../media/image2.png"/><Relationship Id="rId21" Type="http://schemas.openxmlformats.org/officeDocument/2006/relationships/image" Target="../media/image20.emf"/><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5" Type="http://schemas.openxmlformats.org/officeDocument/2006/relationships/image" Target="../media/image24.emf"/><Relationship Id="rId33" Type="http://schemas.openxmlformats.org/officeDocument/2006/relationships/image" Target="../media/image32.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emf"/><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emf"/><Relationship Id="rId24" Type="http://schemas.openxmlformats.org/officeDocument/2006/relationships/image" Target="../media/image23.emf"/><Relationship Id="rId32" Type="http://schemas.openxmlformats.org/officeDocument/2006/relationships/image" Target="../media/image31.png"/><Relationship Id="rId5" Type="http://schemas.openxmlformats.org/officeDocument/2006/relationships/image" Target="../media/image4.emf"/><Relationship Id="rId15" Type="http://schemas.openxmlformats.org/officeDocument/2006/relationships/image" Target="../media/image14.emf"/><Relationship Id="rId23" Type="http://schemas.openxmlformats.org/officeDocument/2006/relationships/image" Target="../media/image22.emf"/><Relationship Id="rId28" Type="http://schemas.openxmlformats.org/officeDocument/2006/relationships/image" Target="../media/image27.emf"/><Relationship Id="rId10" Type="http://schemas.openxmlformats.org/officeDocument/2006/relationships/image" Target="../media/image9.emf"/><Relationship Id="rId19" Type="http://schemas.openxmlformats.org/officeDocument/2006/relationships/image" Target="../media/image18.emf"/><Relationship Id="rId31" Type="http://schemas.openxmlformats.org/officeDocument/2006/relationships/image" Target="../media/image30.pn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emf"/><Relationship Id="rId27" Type="http://schemas.openxmlformats.org/officeDocument/2006/relationships/image" Target="../media/image26.emf"/><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 y="2003"/>
            <a:ext cx="33192720" cy="44141505"/>
          </a:xfrm>
          <a:prstGeom prst="rect">
            <a:avLst/>
          </a:prstGeom>
        </p:spPr>
      </p:pic>
      <p:pic>
        <p:nvPicPr>
          <p:cNvPr id="180" name="Picture 3"/>
          <p:cNvPicPr>
            <a:picLocks noChangeAspect="1" noChangeArrowheads="1"/>
          </p:cNvPicPr>
          <p:nvPr/>
        </p:nvPicPr>
        <p:blipFill rotWithShape="1">
          <a:blip r:embed="rId3">
            <a:clrChange>
              <a:clrFrom>
                <a:srgbClr val="FEFEFE">
                  <a:alpha val="5490"/>
                </a:srgbClr>
              </a:clrFrom>
              <a:clrTo>
                <a:srgbClr val="FEFEFE">
                  <a:alpha val="0"/>
                </a:srgbClr>
              </a:clrTo>
            </a:clrChange>
            <a:extLst>
              <a:ext uri="{28A0092B-C50C-407E-A947-70E740481C1C}">
                <a14:useLocalDpi xmlns:a14="http://schemas.microsoft.com/office/drawing/2010/main" val="0"/>
              </a:ext>
            </a:extLst>
          </a:blip>
          <a:srcRect b="79964"/>
          <a:stretch/>
        </p:blipFill>
        <p:spPr bwMode="auto">
          <a:xfrm>
            <a:off x="5378982" y="513750"/>
            <a:ext cx="22035688" cy="8469772"/>
          </a:xfrm>
          <a:prstGeom prst="rect">
            <a:avLst/>
          </a:prstGeom>
          <a:noFill/>
          <a:ln>
            <a:noFill/>
          </a:ln>
          <a:effectLst/>
          <a:extLst/>
        </p:spPr>
      </p:pic>
      <p:pic>
        <p:nvPicPr>
          <p:cNvPr id="17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020" y="-39544"/>
            <a:ext cx="22872700" cy="43878034"/>
          </a:xfrm>
          <a:prstGeom prst="rect">
            <a:avLst/>
          </a:prstGeom>
          <a:noFill/>
          <a:ln>
            <a:noFill/>
          </a:ln>
          <a:effectLst/>
          <a:extLst/>
        </p:spPr>
      </p:pic>
      <p:sp>
        <p:nvSpPr>
          <p:cNvPr id="181" name="Rectangle 180"/>
          <p:cNvSpPr/>
          <p:nvPr/>
        </p:nvSpPr>
        <p:spPr>
          <a:xfrm>
            <a:off x="5201182" y="6536698"/>
            <a:ext cx="22447738" cy="4893647"/>
          </a:xfrm>
          <a:prstGeom prst="rect">
            <a:avLst/>
          </a:prstGeom>
          <a:solidFill>
            <a:schemeClr val="bg1">
              <a:lumMod val="85000"/>
              <a:alpha val="24000"/>
            </a:schemeClr>
          </a:solidFill>
          <a:effectLst>
            <a:glow rad="63500">
              <a:schemeClr val="bg1">
                <a:lumMod val="85000"/>
                <a:alpha val="17000"/>
              </a:schemeClr>
            </a:glow>
            <a:softEdge rad="63500"/>
          </a:effectLst>
        </p:spPr>
        <p:txBody>
          <a:bodyPr wrap="square">
            <a:spAutoFit/>
          </a:bodyPr>
          <a:lstStyle/>
          <a:p>
            <a:pPr algn="ct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Abstract</a:t>
            </a:r>
          </a:p>
          <a:p>
            <a:pPr algn="just"/>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Pull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tabs revolutionized the way beverage cans and food containers were opened and their contents removed.  </a:t>
            </a:r>
            <a:r>
              <a:rPr lang="en-US" sz="2400" dirty="0" err="1">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Ermal</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a:t>
            </a:r>
            <a:r>
              <a:rPr lang="en-US" sz="2400" dirty="0" err="1">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Fraze</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is credited with this, yet he was not alone in the invention nor was he technically the first.  Until recently, pull tabs were not considered diagnostic in Historical Archaeology because they had not yet met the 50-year-old threshold.  As of 2015, ring pull tabs entered the historic era, yet relatively little is known about these artifacts.  In order to place these artifacts in </a:t>
            </a:r>
            <a:r>
              <a:rPr lang="en-US" sz="2400" i="1"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terminus ante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and </a:t>
            </a:r>
            <a:r>
              <a:rPr lang="en-US" sz="2400" i="1"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post </a:t>
            </a:r>
            <a:r>
              <a:rPr lang="en-US" sz="2400" i="1" dirty="0" err="1">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quem</a:t>
            </a:r>
            <a:r>
              <a:rPr lang="en-US" sz="2400" i="1"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timeframes for historical archaeologists who have located and will more frequently encounter these items of disposable material culture, a database with hyperlinks has been built to provide an archival reference.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There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are hundreds of patented variations and manufacturing methods in the United States Patent and Trademark Office filed and accepted between ca.1950 and 1980 yet really only two </a:t>
            </a:r>
            <a:r>
              <a:rPr lang="en-US" sz="2400" dirty="0" err="1">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geni</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—pull and push, and four species—"snap top," ring pull,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stay-tab, and push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button. Taking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 cue from biology, the inventions were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arranged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by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family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based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on the first instance of a morphological characteristic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(clade</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and by progenitors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(inventors) then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put in numerical/chronological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order based on their patent or design filing and/or acceptance dates (cline) thereby generating a genealogy or family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tree thereby charting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their evolution.  Not all patents or designs saw nationwide production or distribution; some never saw production.  Not all patents, designs, or innovations are represented here.  And, one should keep in mind the “time lag” between a patent’s filing, patent pending production, and its official acceptance.  Products also had a use life and disposal period that often extended past its manufactured date range.  Functional ease, compatibility with can manufacturing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machinery</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reduction of harm, and </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externalities </a:t>
            </a:r>
            <a:r>
              <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also influenced the food and beverage container industry to “build a better mousetrap</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 Then there’s “Sister </a:t>
            </a:r>
            <a:r>
              <a:rPr lang="en-US" sz="2400" dirty="0" err="1"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Frange</a:t>
            </a:r>
            <a:r>
              <a:rPr lang="en-US" sz="2400" dirty="0" smtClean="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a:t>
            </a:r>
            <a:endParaRPr lang="en-US" sz="2400" dirty="0">
              <a:ln w="0">
                <a:solidFill>
                  <a:schemeClr val="tx1"/>
                </a:solidFill>
              </a:ln>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endParaRPr>
          </a:p>
        </p:txBody>
      </p:sp>
      <p:sp>
        <p:nvSpPr>
          <p:cNvPr id="182" name="Flowchart: Delay 181"/>
          <p:cNvSpPr/>
          <p:nvPr/>
        </p:nvSpPr>
        <p:spPr>
          <a:xfrm>
            <a:off x="17228660" y="35739056"/>
            <a:ext cx="9331400" cy="2961934"/>
          </a:xfrm>
          <a:prstGeom prst="flowChartDelay">
            <a:avLst/>
          </a:prstGeom>
          <a:gradFill flip="none" rotWithShape="1">
            <a:gsLst>
              <a:gs pos="0">
                <a:schemeClr val="tx1">
                  <a:lumMod val="85000"/>
                  <a:lumOff val="15000"/>
                </a:schemeClr>
              </a:gs>
              <a:gs pos="100000">
                <a:srgbClr val="5F5F5F"/>
              </a:gs>
              <a:gs pos="100000">
                <a:srgbClr val="5F5F5F"/>
              </a:gs>
              <a:gs pos="100000">
                <a:srgbClr val="FFFFFF"/>
              </a:gs>
              <a:gs pos="100000">
                <a:srgbClr val="B2B2B2"/>
              </a:gs>
              <a:gs pos="100000">
                <a:srgbClr val="292929"/>
              </a:gs>
              <a:gs pos="100000">
                <a:srgbClr val="777777"/>
              </a:gs>
              <a:gs pos="100000">
                <a:srgbClr val="EAEAEA"/>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elay 182"/>
          <p:cNvSpPr/>
          <p:nvPr/>
        </p:nvSpPr>
        <p:spPr>
          <a:xfrm flipH="1">
            <a:off x="6369905" y="35739056"/>
            <a:ext cx="9374945" cy="2933424"/>
          </a:xfrm>
          <a:prstGeom prst="flowChartDelay">
            <a:avLst/>
          </a:prstGeom>
          <a:gradFill flip="none" rotWithShape="1">
            <a:gsLst>
              <a:gs pos="0">
                <a:schemeClr val="tx1">
                  <a:lumMod val="85000"/>
                  <a:lumOff val="15000"/>
                </a:schemeClr>
              </a:gs>
              <a:gs pos="100000">
                <a:srgbClr val="5F5F5F"/>
              </a:gs>
              <a:gs pos="100000">
                <a:srgbClr val="5F5F5F"/>
              </a:gs>
              <a:gs pos="100000">
                <a:srgbClr val="FFFFFF"/>
              </a:gs>
              <a:gs pos="100000">
                <a:srgbClr val="B2B2B2"/>
              </a:gs>
              <a:gs pos="100000">
                <a:srgbClr val="292929"/>
              </a:gs>
              <a:gs pos="100000">
                <a:srgbClr val="777777"/>
              </a:gs>
              <a:gs pos="100000">
                <a:srgbClr val="EAEAEA"/>
              </a:gs>
            </a:gsLst>
            <a:lin ang="54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p:cNvGrpSpPr/>
          <p:nvPr/>
        </p:nvGrpSpPr>
        <p:grpSpPr>
          <a:xfrm>
            <a:off x="85194" y="1571936"/>
            <a:ext cx="32740287" cy="42074425"/>
            <a:chOff x="101600" y="1714500"/>
            <a:chExt cx="32740287" cy="42074425"/>
          </a:xfrm>
        </p:grpSpPr>
        <p:sp>
          <p:nvSpPr>
            <p:cNvPr id="186" name="TextBox 185"/>
            <p:cNvSpPr txBox="1"/>
            <p:nvPr/>
          </p:nvSpPr>
          <p:spPr>
            <a:xfrm>
              <a:off x="6864305" y="1714500"/>
              <a:ext cx="19011741" cy="4062651"/>
            </a:xfrm>
            <a:prstGeom prst="rect">
              <a:avLst/>
            </a:prstGeom>
            <a:noFill/>
            <a:ln w="25400">
              <a:noFill/>
            </a:ln>
            <a:effectLst>
              <a:outerShdw blurRad="50800" dist="50800" dir="5400000" algn="ctr" rotWithShape="0">
                <a:schemeClr val="tx1"/>
              </a:outerShdw>
            </a:effectLst>
          </p:spPr>
          <p:txBody>
            <a:bodyPr wrap="square" rtlCol="0">
              <a:spAutoFit/>
            </a:bodyPr>
            <a:lstStyle/>
            <a:p>
              <a:pPr algn="ctr"/>
              <a:r>
                <a:rPr lang="en-US" b="1" dirty="0" smtClean="0">
                  <a:solidFill>
                    <a:schemeClr val="bg1"/>
                  </a:solidFill>
                  <a:effectLst>
                    <a:outerShdw blurRad="63500" dist="38100" dir="2700000" algn="tl">
                      <a:srgbClr val="000000">
                        <a:alpha val="99000"/>
                      </a:srgbClr>
                    </a:outerShdw>
                  </a:effectLst>
                  <a:latin typeface="Arial Black" panose="020B0A04020102020204" pitchFamily="34" charset="0"/>
                </a:rPr>
                <a:t>A </a:t>
              </a:r>
              <a:r>
                <a:rPr lang="en-US" b="1" dirty="0" err="1" smtClean="0">
                  <a:solidFill>
                    <a:schemeClr val="bg1"/>
                  </a:solidFill>
                  <a:effectLst>
                    <a:outerShdw blurRad="63500" dist="38100" dir="2700000" algn="tl">
                      <a:srgbClr val="000000">
                        <a:alpha val="99000"/>
                      </a:srgbClr>
                    </a:outerShdw>
                  </a:effectLst>
                  <a:latin typeface="Arial Black" panose="020B0A04020102020204" pitchFamily="34" charset="0"/>
                </a:rPr>
                <a:t>Clino-cladistic</a:t>
              </a:r>
              <a:r>
                <a:rPr lang="en-US" b="1" dirty="0" smtClean="0">
                  <a:solidFill>
                    <a:schemeClr val="bg1"/>
                  </a:solidFill>
                  <a:effectLst>
                    <a:outerShdw blurRad="63500" dist="38100" dir="2700000" algn="tl">
                      <a:srgbClr val="000000">
                        <a:alpha val="99000"/>
                      </a:srgbClr>
                    </a:outerShdw>
                  </a:effectLst>
                  <a:latin typeface="Arial Black" panose="020B0A04020102020204" pitchFamily="34" charset="0"/>
                </a:rPr>
                <a:t> Look at </a:t>
              </a:r>
            </a:p>
            <a:p>
              <a:pPr algn="ctr"/>
              <a:r>
                <a:rPr lang="en-US" b="1" dirty="0" smtClean="0">
                  <a:solidFill>
                    <a:schemeClr val="bg1"/>
                  </a:solidFill>
                  <a:effectLst>
                    <a:outerShdw blurRad="63500" dist="38100" dir="2700000" algn="tl">
                      <a:srgbClr val="000000">
                        <a:alpha val="99000"/>
                      </a:srgbClr>
                    </a:outerShdw>
                  </a:effectLst>
                  <a:latin typeface="Arial Black" panose="020B0A04020102020204" pitchFamily="34" charset="0"/>
                </a:rPr>
                <a:t>Pull &amp; Push Tab Patents </a:t>
              </a:r>
            </a:p>
            <a:p>
              <a:pPr algn="ctr"/>
              <a:r>
                <a:rPr lang="en-US" b="1" dirty="0" smtClean="0">
                  <a:solidFill>
                    <a:schemeClr val="bg1"/>
                  </a:solidFill>
                  <a:effectLst>
                    <a:outerShdw blurRad="63500" dist="38100" dir="2700000" algn="tl">
                      <a:srgbClr val="000000">
                        <a:alpha val="99000"/>
                      </a:srgbClr>
                    </a:outerShdw>
                  </a:effectLst>
                  <a:latin typeface="Arial Black" panose="020B0A04020102020204" pitchFamily="34" charset="0"/>
                </a:rPr>
                <a:t>ca.1950-1980</a:t>
              </a:r>
              <a:endParaRPr lang="en-US" b="1" dirty="0">
                <a:solidFill>
                  <a:schemeClr val="bg1"/>
                </a:solidFill>
                <a:effectLst>
                  <a:outerShdw blurRad="63500" dist="38100" dir="2700000" algn="tl">
                    <a:srgbClr val="000000">
                      <a:alpha val="99000"/>
                    </a:srgbClr>
                  </a:outerShdw>
                </a:effectLst>
                <a:latin typeface="Arial Black" panose="020B0A04020102020204" pitchFamily="34" charset="0"/>
              </a:endParaRPr>
            </a:p>
          </p:txBody>
        </p:sp>
        <p:sp>
          <p:nvSpPr>
            <p:cNvPr id="187" name="TextBox 186"/>
            <p:cNvSpPr txBox="1"/>
            <p:nvPr/>
          </p:nvSpPr>
          <p:spPr>
            <a:xfrm>
              <a:off x="7115288" y="5686991"/>
              <a:ext cx="18795034" cy="492443"/>
            </a:xfrm>
            <a:prstGeom prst="rect">
              <a:avLst/>
            </a:prstGeom>
            <a:noFill/>
            <a:ln w="6350">
              <a:noFill/>
            </a:ln>
            <a:effectLst/>
          </p:spPr>
          <p:txBody>
            <a:bodyPr wrap="square" rtlCol="0">
              <a:spAutoFit/>
            </a:bodyPr>
            <a:lstStyle/>
            <a:p>
              <a:pPr algn="ctr"/>
              <a:r>
                <a:rPr lang="en-US" sz="2600" b="1" dirty="0" smtClean="0">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rPr>
                <a:t>William D. Schroeder, M.S., R.P.A., PhD candidate—University of Montana; Cultural Heritage and Applied Anthropology</a:t>
              </a:r>
              <a:endParaRPr lang="en-US" sz="2600" b="1" dirty="0">
                <a:effectLst>
                  <a:outerShdw blurRad="50800" dist="38100" dir="2700000" algn="tl" rotWithShape="0">
                    <a:schemeClr val="bg1">
                      <a:alpha val="40000"/>
                    </a:schemeClr>
                  </a:outerShdw>
                </a:effectLst>
                <a:latin typeface="Franklin Gothic Medium" panose="020B0603020102020204" pitchFamily="34" charset="0"/>
                <a:cs typeface="Times New Roman" panose="02020603050405020304" pitchFamily="18" charset="0"/>
              </a:endParaRPr>
            </a:p>
          </p:txBody>
        </p:sp>
        <p:sp>
          <p:nvSpPr>
            <p:cNvPr id="188" name="Rounded Rectangular Callout 187"/>
            <p:cNvSpPr/>
            <p:nvPr/>
          </p:nvSpPr>
          <p:spPr>
            <a:xfrm>
              <a:off x="10754788" y="12547600"/>
              <a:ext cx="4955378" cy="3704452"/>
            </a:xfrm>
            <a:prstGeom prst="wedgeRoundRectCallout">
              <a:avLst>
                <a:gd name="adj1" fmla="val -8351"/>
                <a:gd name="adj2" fmla="val 15484"/>
                <a:gd name="adj3" fmla="val 16667"/>
              </a:avLst>
            </a:prstGeom>
            <a:ln>
              <a:solidFill>
                <a:schemeClr val="tx1"/>
              </a:solidFill>
            </a:ln>
            <a:effectLst>
              <a:glow>
                <a:schemeClr val="tx1">
                  <a:alpha val="40000"/>
                </a:schemeClr>
              </a:glow>
              <a:softEdge rad="12700"/>
            </a:effectLst>
          </p:spPr>
          <p:style>
            <a:lnRef idx="2">
              <a:schemeClr val="accent1">
                <a:shade val="50000"/>
              </a:schemeClr>
            </a:lnRef>
            <a:fillRef idx="1003">
              <a:schemeClr val="dk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90" name="Rectangular Callout 189"/>
            <p:cNvSpPr/>
            <p:nvPr/>
          </p:nvSpPr>
          <p:spPr>
            <a:xfrm rot="16200000">
              <a:off x="16862213" y="12277346"/>
              <a:ext cx="4314026" cy="4284582"/>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1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2537" y="12429256"/>
              <a:ext cx="2182864" cy="2299070"/>
            </a:xfrm>
            <a:prstGeom prst="rect">
              <a:avLst/>
            </a:prstGeom>
            <a:noFill/>
            <a:ln>
              <a:noFill/>
            </a:ln>
            <a:effectLst>
              <a:glow rad="63500">
                <a:schemeClr val="bg1">
                  <a:lumMod val="7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5401" y="12430765"/>
              <a:ext cx="1819888" cy="2293887"/>
            </a:xfrm>
            <a:prstGeom prst="rect">
              <a:avLst/>
            </a:prstGeom>
            <a:noFill/>
            <a:ln>
              <a:noFill/>
            </a:ln>
            <a:effectLst>
              <a:glow rad="63500">
                <a:schemeClr val="bg1">
                  <a:lumMod val="7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 name="TextBox 193"/>
            <p:cNvSpPr txBox="1"/>
            <p:nvPr/>
          </p:nvSpPr>
          <p:spPr>
            <a:xfrm>
              <a:off x="17036148" y="14728326"/>
              <a:ext cx="4029704" cy="1815882"/>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Julius </a:t>
              </a:r>
              <a:r>
                <a:rPr lang="en-US" sz="1400" b="1" dirty="0">
                  <a:solidFill>
                    <a:schemeClr val="bg1"/>
                  </a:solidFill>
                  <a:latin typeface="Franklin Gothic Medium" panose="020B0603020102020204" pitchFamily="34" charset="0"/>
                  <a:cs typeface="Times New Roman" panose="02020603050405020304" pitchFamily="18" charset="0"/>
                </a:rPr>
                <a:t>Edward </a:t>
              </a:r>
              <a:r>
                <a:rPr lang="en-US" sz="1400" b="1" dirty="0" err="1">
                  <a:solidFill>
                    <a:schemeClr val="bg1"/>
                  </a:solidFill>
                  <a:latin typeface="Franklin Gothic Medium" panose="020B0603020102020204" pitchFamily="34" charset="0"/>
                  <a:cs typeface="Times New Roman" panose="02020603050405020304" pitchFamily="18" charset="0"/>
                </a:rPr>
                <a:t>Selliken</a:t>
              </a:r>
              <a:r>
                <a:rPr lang="en-US" sz="1400" b="1" dirty="0">
                  <a:solidFill>
                    <a:schemeClr val="bg1"/>
                  </a:solidFill>
                  <a:latin typeface="Franklin Gothic Medium" panose="020B0603020102020204" pitchFamily="34" charset="0"/>
                  <a:cs typeface="Times New Roman" panose="02020603050405020304" pitchFamily="18" charset="0"/>
                </a:rPr>
                <a:t> (1907-1991</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a:solidFill>
                    <a:schemeClr val="bg1"/>
                  </a:solidFill>
                  <a:latin typeface="Franklin Gothic Medium" panose="020B0603020102020204" pitchFamily="34" charset="0"/>
                  <a:cs typeface="Times New Roman" panose="02020603050405020304" pitchFamily="18" charset="0"/>
                </a:rPr>
                <a:t>may have only produced this one patent </a:t>
              </a:r>
              <a:r>
                <a:rPr lang="en-US" sz="1400" b="1" dirty="0" smtClean="0">
                  <a:solidFill>
                    <a:schemeClr val="bg1"/>
                  </a:solidFill>
                  <a:latin typeface="Franklin Gothic Medium" panose="020B0603020102020204" pitchFamily="34" charset="0"/>
                  <a:cs typeface="Times New Roman" panose="02020603050405020304" pitchFamily="18" charset="0"/>
                </a:rPr>
                <a:t>in 1939 </a:t>
              </a:r>
              <a:r>
                <a:rPr lang="en-US" sz="1400" b="1" dirty="0">
                  <a:solidFill>
                    <a:schemeClr val="bg1"/>
                  </a:solidFill>
                  <a:latin typeface="Franklin Gothic Medium" panose="020B0603020102020204" pitchFamily="34" charset="0"/>
                  <a:cs typeface="Times New Roman" panose="02020603050405020304" pitchFamily="18" charset="0"/>
                </a:rPr>
                <a:t>(US </a:t>
              </a:r>
              <a:r>
                <a:rPr lang="en-US" sz="1400" b="1" dirty="0" smtClean="0">
                  <a:solidFill>
                    <a:schemeClr val="bg1"/>
                  </a:solidFill>
                  <a:latin typeface="Franklin Gothic Medium" panose="020B0603020102020204" pitchFamily="34" charset="0"/>
                  <a:cs typeface="Times New Roman" panose="02020603050405020304" pitchFamily="18" charset="0"/>
                </a:rPr>
                <a:t>2,153,344). </a:t>
              </a:r>
              <a:r>
                <a:rPr lang="en-US" sz="1400" b="1" dirty="0">
                  <a:solidFill>
                    <a:schemeClr val="bg1"/>
                  </a:solidFill>
                  <a:latin typeface="Franklin Gothic Medium" panose="020B0603020102020204" pitchFamily="34" charset="0"/>
                  <a:cs typeface="Times New Roman" panose="02020603050405020304" pitchFamily="18" charset="0"/>
                </a:rPr>
                <a:t>Army Infantry Corporal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Selliken</a:t>
              </a:r>
              <a:r>
                <a:rPr lang="en-US" sz="1400" b="1" dirty="0" smtClean="0">
                  <a:solidFill>
                    <a:schemeClr val="bg1"/>
                  </a:solidFill>
                  <a:latin typeface="Franklin Gothic Medium" panose="020B0603020102020204" pitchFamily="34" charset="0"/>
                  <a:cs typeface="Times New Roman" panose="02020603050405020304" pitchFamily="18" charset="0"/>
                </a:rPr>
                <a:t> was captured by Nazis and sent to </a:t>
              </a:r>
              <a:r>
                <a:rPr lang="en-US" sz="1400" b="1" dirty="0" err="1" smtClean="0">
                  <a:solidFill>
                    <a:schemeClr val="bg1"/>
                  </a:solidFill>
                  <a:latin typeface="Franklin Gothic Medium" panose="020B0603020102020204" pitchFamily="34" charset="0"/>
                  <a:cs typeface="Times New Roman" panose="02020603050405020304" pitchFamily="18" charset="0"/>
                </a:rPr>
                <a:t>Stalag</a:t>
              </a:r>
              <a:r>
                <a:rPr lang="en-US" sz="1400" b="1" dirty="0" smtClean="0">
                  <a:solidFill>
                    <a:schemeClr val="bg1"/>
                  </a:solidFill>
                  <a:latin typeface="Franklin Gothic Medium" panose="020B0603020102020204" pitchFamily="34" charset="0"/>
                  <a:cs typeface="Times New Roman" panose="02020603050405020304" pitchFamily="18" charset="0"/>
                </a:rPr>
                <a:t> 3C near Alt </a:t>
              </a:r>
              <a:r>
                <a:rPr lang="en-US" sz="1400" b="1" dirty="0" err="1" smtClean="0">
                  <a:solidFill>
                    <a:schemeClr val="bg1"/>
                  </a:solidFill>
                  <a:latin typeface="Franklin Gothic Medium" panose="020B0603020102020204" pitchFamily="34" charset="0"/>
                  <a:cs typeface="Times New Roman" panose="02020603050405020304" pitchFamily="18" charset="0"/>
                </a:rPr>
                <a:t>Drewitz</a:t>
              </a:r>
              <a:r>
                <a:rPr lang="en-US" sz="1400" b="1" dirty="0" smtClean="0">
                  <a:solidFill>
                    <a:schemeClr val="bg1"/>
                  </a:solidFill>
                  <a:latin typeface="Franklin Gothic Medium" panose="020B0603020102020204" pitchFamily="34" charset="0"/>
                  <a:cs typeface="Times New Roman" panose="02020603050405020304" pitchFamily="18" charset="0"/>
                </a:rPr>
                <a:t>, Prussia during WW II.  </a:t>
              </a:r>
              <a:r>
                <a:rPr lang="en-US" sz="1400" b="1" dirty="0" err="1" smtClean="0">
                  <a:solidFill>
                    <a:schemeClr val="bg1"/>
                  </a:solidFill>
                  <a:latin typeface="Franklin Gothic Medium" panose="020B0603020102020204" pitchFamily="34" charset="0"/>
                  <a:cs typeface="Times New Roman" panose="02020603050405020304" pitchFamily="18" charset="0"/>
                </a:rPr>
                <a:t>Selliken</a:t>
              </a:r>
              <a:r>
                <a:rPr lang="en-US" sz="1400" b="1" dirty="0" smtClean="0">
                  <a:solidFill>
                    <a:schemeClr val="bg1"/>
                  </a:solidFill>
                  <a:latin typeface="Franklin Gothic Medium" panose="020B0603020102020204" pitchFamily="34" charset="0"/>
                  <a:cs typeface="Times New Roman" panose="02020603050405020304" pitchFamily="18" charset="0"/>
                </a:rPr>
                <a:t> lived to a ripe old age of 109.  </a:t>
              </a:r>
              <a:r>
                <a:rPr lang="en-US" sz="1400" b="1" dirty="0" err="1" smtClean="0">
                  <a:solidFill>
                    <a:schemeClr val="bg1"/>
                  </a:solidFill>
                  <a:latin typeface="Franklin Gothic Medium" panose="020B0603020102020204" pitchFamily="34" charset="0"/>
                  <a:cs typeface="Times New Roman" panose="02020603050405020304" pitchFamily="18" charset="0"/>
                </a:rPr>
                <a:t>Selliken</a:t>
              </a:r>
              <a:r>
                <a:rPr lang="en-US" sz="1400" b="1" dirty="0" smtClean="0">
                  <a:solidFill>
                    <a:schemeClr val="bg1"/>
                  </a:solidFill>
                  <a:latin typeface="Franklin Gothic Medium" panose="020B0603020102020204" pitchFamily="34" charset="0"/>
                  <a:cs typeface="Times New Roman" panose="02020603050405020304" pitchFamily="18" charset="0"/>
                </a:rPr>
                <a:t> should be credited with being the progenitor of the pull tab; </a:t>
              </a:r>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referenced this patent  in 1963.</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195" name="Rounded Rectangular Callout 194"/>
            <p:cNvSpPr/>
            <p:nvPr/>
          </p:nvSpPr>
          <p:spPr>
            <a:xfrm>
              <a:off x="17273811" y="16940662"/>
              <a:ext cx="3571597" cy="5105625"/>
            </a:xfrm>
            <a:prstGeom prst="wedgeRoundRectCallout">
              <a:avLst>
                <a:gd name="adj1" fmla="val 1101"/>
                <a:gd name="adj2" fmla="val 46349"/>
                <a:gd name="adj3" fmla="val 16667"/>
              </a:avLst>
            </a:prstGeom>
            <a:ln>
              <a:solidFill>
                <a:schemeClr val="tx1"/>
              </a:solidFill>
            </a:ln>
            <a:effectLst>
              <a:glow>
                <a:schemeClr val="tx1">
                  <a:alpha val="40000"/>
                </a:schemeClr>
              </a:glow>
              <a:softEdge rad="12700"/>
            </a:effectLst>
          </p:spPr>
          <p:style>
            <a:lnRef idx="2">
              <a:schemeClr val="accent1">
                <a:shade val="50000"/>
              </a:schemeClr>
            </a:lnRef>
            <a:fillRef idx="1003">
              <a:schemeClr val="dk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96" name="Rectangular Callout 195"/>
            <p:cNvSpPr/>
            <p:nvPr/>
          </p:nvSpPr>
          <p:spPr>
            <a:xfrm>
              <a:off x="11059736" y="16940662"/>
              <a:ext cx="4339219" cy="5043370"/>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97" name="Rectangular Callout 196"/>
            <p:cNvSpPr/>
            <p:nvPr/>
          </p:nvSpPr>
          <p:spPr>
            <a:xfrm>
              <a:off x="5395387" y="12181150"/>
              <a:ext cx="5181600" cy="9752915"/>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19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665" y="19514932"/>
              <a:ext cx="1310171" cy="184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091" y="19752680"/>
              <a:ext cx="1656338" cy="70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6296" y="20666421"/>
              <a:ext cx="898588" cy="66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1" name="TextBox 200"/>
            <p:cNvSpPr txBox="1"/>
            <p:nvPr/>
          </p:nvSpPr>
          <p:spPr>
            <a:xfrm>
              <a:off x="5533458" y="15168424"/>
              <a:ext cx="4904071" cy="3539430"/>
            </a:xfrm>
            <a:prstGeom prst="rect">
              <a:avLst/>
            </a:prstGeom>
            <a:noFill/>
          </p:spPr>
          <p:txBody>
            <a:bodyPr wrap="square" rtlCol="0">
              <a:spAutoFit/>
            </a:bodyPr>
            <a:lstStyle/>
            <a:p>
              <a:pPr algn="just"/>
              <a:r>
                <a:rPr lang="en-US" sz="1400" b="1" dirty="0" err="1">
                  <a:solidFill>
                    <a:schemeClr val="bg1"/>
                  </a:solidFill>
                  <a:latin typeface="Franklin Gothic Medium" panose="020B0603020102020204" pitchFamily="34" charset="0"/>
                  <a:cs typeface="Times New Roman" panose="02020603050405020304" pitchFamily="18" charset="0"/>
                </a:rPr>
                <a:t>Ermal</a:t>
              </a:r>
              <a:r>
                <a:rPr lang="en-US" sz="1400" b="1" dirty="0">
                  <a:solidFill>
                    <a:schemeClr val="bg1"/>
                  </a:solidFill>
                  <a:latin typeface="Franklin Gothic Medium" panose="020B0603020102020204" pitchFamily="34" charset="0"/>
                  <a:cs typeface="Times New Roman" panose="02020603050405020304" pitchFamily="18" charset="0"/>
                </a:rPr>
                <a:t> “Ernie” </a:t>
              </a:r>
              <a:r>
                <a:rPr lang="en-US" sz="1400" b="1" dirty="0" smtClean="0">
                  <a:solidFill>
                    <a:schemeClr val="bg1"/>
                  </a:solidFill>
                  <a:latin typeface="Franklin Gothic Medium" panose="020B0603020102020204" pitchFamily="34" charset="0"/>
                  <a:cs typeface="Times New Roman" panose="02020603050405020304" pitchFamily="18" charset="0"/>
                </a:rPr>
                <a:t>Cleon  </a:t>
              </a:r>
              <a:r>
                <a:rPr lang="en-US" sz="1400" b="1" dirty="0" err="1">
                  <a:solidFill>
                    <a:schemeClr val="bg1"/>
                  </a:solidFill>
                  <a:latin typeface="Franklin Gothic Medium" panose="020B0603020102020204" pitchFamily="34" charset="0"/>
                  <a:cs typeface="Times New Roman" panose="02020603050405020304" pitchFamily="18" charset="0"/>
                </a:rPr>
                <a:t>Fraze</a:t>
              </a:r>
              <a:r>
                <a:rPr lang="en-US" sz="1400" b="1" dirty="0">
                  <a:solidFill>
                    <a:schemeClr val="bg1"/>
                  </a:solidFill>
                  <a:latin typeface="Franklin Gothic Medium" panose="020B0603020102020204" pitchFamily="34" charset="0"/>
                  <a:cs typeface="Times New Roman" panose="02020603050405020304" pitchFamily="18" charset="0"/>
                </a:rPr>
                <a:t> founded the </a:t>
              </a:r>
              <a:r>
                <a:rPr lang="en-US" sz="1400" b="1" dirty="0" smtClean="0">
                  <a:solidFill>
                    <a:schemeClr val="bg1"/>
                  </a:solidFill>
                  <a:latin typeface="Franklin Gothic Medium" panose="020B0603020102020204" pitchFamily="34" charset="0"/>
                  <a:cs typeface="Times New Roman" panose="02020603050405020304" pitchFamily="18" charset="0"/>
                </a:rPr>
                <a:t>Dayton </a:t>
              </a:r>
              <a:r>
                <a:rPr lang="en-US" sz="1400" b="1" dirty="0">
                  <a:solidFill>
                    <a:schemeClr val="bg1"/>
                  </a:solidFill>
                  <a:latin typeface="Franklin Gothic Medium" panose="020B0603020102020204" pitchFamily="34" charset="0"/>
                  <a:cs typeface="Times New Roman" panose="02020603050405020304" pitchFamily="18" charset="0"/>
                </a:rPr>
                <a:t>Reliable Tool and </a:t>
              </a:r>
              <a:r>
                <a:rPr lang="en-US" sz="1400" b="1" dirty="0" smtClean="0">
                  <a:solidFill>
                    <a:schemeClr val="bg1"/>
                  </a:solidFill>
                  <a:latin typeface="Franklin Gothic Medium" panose="020B0603020102020204" pitchFamily="34" charset="0"/>
                  <a:cs typeface="Times New Roman" panose="02020603050405020304" pitchFamily="18" charset="0"/>
                </a:rPr>
                <a:t>Manufacturing Co. </a:t>
              </a:r>
              <a:r>
                <a:rPr lang="en-US" sz="1400" b="1" dirty="0">
                  <a:solidFill>
                    <a:schemeClr val="bg1"/>
                  </a:solidFill>
                  <a:latin typeface="Franklin Gothic Medium" panose="020B0603020102020204" pitchFamily="34" charset="0"/>
                  <a:cs typeface="Times New Roman" panose="02020603050405020304" pitchFamily="18" charset="0"/>
                </a:rPr>
                <a:t>in </a:t>
              </a:r>
              <a:r>
                <a:rPr lang="en-US" sz="1400" b="1" dirty="0" smtClean="0">
                  <a:solidFill>
                    <a:schemeClr val="bg1"/>
                  </a:solidFill>
                  <a:latin typeface="Franklin Gothic Medium" panose="020B0603020102020204" pitchFamily="34" charset="0"/>
                  <a:cs typeface="Times New Roman" panose="02020603050405020304" pitchFamily="18" charset="0"/>
                </a:rPr>
                <a:t>1949.   Legend has it that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invented the pull tab out of frustration and necessity while on a camping trip in 1959.  There had to be an easier way to open a beverage can than with a church-key opener. </a:t>
              </a:r>
            </a:p>
            <a:p>
              <a:pPr algn="just"/>
              <a:endParaRPr lang="en-US" sz="1400" b="1" dirty="0">
                <a:solidFill>
                  <a:schemeClr val="bg1"/>
                </a:solidFill>
                <a:latin typeface="Franklin Gothic Medium" panose="020B0603020102020204" pitchFamily="34" charset="0"/>
                <a:cs typeface="Times New Roman" panose="02020603050405020304" pitchFamily="18" charset="0"/>
              </a:endParaRPr>
            </a:p>
            <a:p>
              <a:pPr algn="just"/>
              <a:r>
                <a:rPr lang="en-US" sz="1400" b="1" dirty="0" smtClean="0">
                  <a:solidFill>
                    <a:schemeClr val="bg1"/>
                  </a:solidFill>
                  <a:latin typeface="Franklin Gothic Medium" panose="020B0603020102020204" pitchFamily="34" charset="0"/>
                  <a:cs typeface="Times New Roman" panose="02020603050405020304" pitchFamily="18" charset="0"/>
                </a:rPr>
                <a:t>Over 75% of US beer producers adopted </a:t>
              </a:r>
              <a:r>
                <a:rPr lang="en-US" sz="1400" b="1" dirty="0" err="1">
                  <a:solidFill>
                    <a:schemeClr val="bg1"/>
                  </a:solidFill>
                  <a:latin typeface="Franklin Gothic Medium" panose="020B0603020102020204" pitchFamily="34" charset="0"/>
                  <a:cs typeface="Times New Roman" panose="02020603050405020304" pitchFamily="18" charset="0"/>
                </a:rPr>
                <a:t>Fraze's</a:t>
              </a:r>
              <a:r>
                <a:rPr lang="en-US" sz="1400" b="1" dirty="0">
                  <a:solidFill>
                    <a:schemeClr val="bg1"/>
                  </a:solidFill>
                  <a:latin typeface="Franklin Gothic Medium" panose="020B0603020102020204" pitchFamily="34" charset="0"/>
                  <a:cs typeface="Times New Roman" panose="02020603050405020304" pitchFamily="18" charset="0"/>
                </a:rPr>
                <a:t> can by 1965. </a:t>
              </a:r>
              <a:r>
                <a:rPr lang="en-US" sz="1400" b="1" dirty="0" smtClean="0">
                  <a:solidFill>
                    <a:schemeClr val="bg1"/>
                  </a:solidFill>
                  <a:latin typeface="Franklin Gothic Medium" panose="020B0603020102020204" pitchFamily="34" charset="0"/>
                  <a:cs typeface="Times New Roman" panose="02020603050405020304" pitchFamily="18" charset="0"/>
                </a:rPr>
                <a:t> John S. </a:t>
              </a:r>
              <a:r>
                <a:rPr lang="en-US" sz="1400" b="1" dirty="0" err="1" smtClean="0">
                  <a:solidFill>
                    <a:schemeClr val="bg1"/>
                  </a:solidFill>
                  <a:latin typeface="Franklin Gothic Medium" panose="020B0603020102020204" pitchFamily="34" charset="0"/>
                  <a:cs typeface="Times New Roman" panose="02020603050405020304" pitchFamily="18" charset="0"/>
                </a:rPr>
                <a:t>Bozek</a:t>
              </a:r>
              <a:r>
                <a:rPr lang="en-US" sz="1400" b="1" dirty="0" smtClean="0">
                  <a:solidFill>
                    <a:schemeClr val="bg1"/>
                  </a:solidFill>
                  <a:latin typeface="Franklin Gothic Medium" panose="020B0603020102020204" pitchFamily="34" charset="0"/>
                  <a:cs typeface="Times New Roman" panose="02020603050405020304" pitchFamily="18" charset="0"/>
                </a:rPr>
                <a:t> and John </a:t>
              </a:r>
              <a:r>
                <a:rPr lang="en-US" sz="1400" b="1" dirty="0" err="1" smtClean="0">
                  <a:solidFill>
                    <a:schemeClr val="bg1"/>
                  </a:solidFill>
                  <a:latin typeface="Franklin Gothic Medium" panose="020B0603020102020204" pitchFamily="34" charset="0"/>
                  <a:cs typeface="Times New Roman" panose="02020603050405020304" pitchFamily="18" charset="0"/>
                </a:rPr>
                <a:t>Henchert</a:t>
              </a:r>
              <a:r>
                <a:rPr lang="en-US" sz="1400" b="1" dirty="0" smtClean="0">
                  <a:solidFill>
                    <a:schemeClr val="bg1"/>
                  </a:solidFill>
                  <a:latin typeface="Franklin Gothic Medium" panose="020B0603020102020204" pitchFamily="34" charset="0"/>
                  <a:cs typeface="Times New Roman" panose="02020603050405020304" pitchFamily="18" charset="0"/>
                </a:rPr>
                <a:t> of the Continental Can Co., William E. Taylor of the American Can Co., and Daniel </a:t>
              </a:r>
              <a:r>
                <a:rPr lang="en-US" sz="1400" b="1" dirty="0" err="1" smtClean="0">
                  <a:solidFill>
                    <a:schemeClr val="bg1"/>
                  </a:solidFill>
                  <a:latin typeface="Franklin Gothic Medium" panose="020B0603020102020204" pitchFamily="34" charset="0"/>
                  <a:cs typeface="Times New Roman" panose="02020603050405020304" pitchFamily="18" charset="0"/>
                </a:rPr>
                <a:t>Cudzik</a:t>
              </a:r>
              <a:r>
                <a:rPr lang="en-US" sz="1400" b="1" dirty="0" smtClean="0">
                  <a:solidFill>
                    <a:schemeClr val="bg1"/>
                  </a:solidFill>
                  <a:latin typeface="Franklin Gothic Medium" panose="020B0603020102020204" pitchFamily="34" charset="0"/>
                  <a:cs typeface="Times New Roman" panose="02020603050405020304" pitchFamily="18" charset="0"/>
                </a:rPr>
                <a:t> of Reynolds Aluminum Co. improved on </a:t>
              </a:r>
              <a:r>
                <a:rPr lang="en-US" sz="1400" b="1" dirty="0" err="1" smtClean="0">
                  <a:solidFill>
                    <a:schemeClr val="bg1"/>
                  </a:solidFill>
                  <a:latin typeface="Franklin Gothic Medium" panose="020B0603020102020204" pitchFamily="34" charset="0"/>
                  <a:cs typeface="Times New Roman" panose="02020603050405020304" pitchFamily="18" charset="0"/>
                </a:rPr>
                <a:t>Fraze’s</a:t>
              </a:r>
              <a:r>
                <a:rPr lang="en-US" sz="1400" b="1" dirty="0" smtClean="0">
                  <a:solidFill>
                    <a:schemeClr val="bg1"/>
                  </a:solidFill>
                  <a:latin typeface="Franklin Gothic Medium" panose="020B0603020102020204" pitchFamily="34" charset="0"/>
                  <a:cs typeface="Times New Roman" panose="02020603050405020304" pitchFamily="18" charset="0"/>
                </a:rPr>
                <a:t> patents and were his strongest competitors in opening means and designs. An exemplar from the first six-pack of Iron City Beer  produced in 1963 featuring the new “Easy-open can” manufactured by the Aluminum Company of America (Alcoa, Inc.) is held in the Wright State University archives along with bench drawings and other </a:t>
              </a:r>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memorabilia</a:t>
              </a:r>
              <a:r>
                <a:rPr lang="en-US" sz="1400" b="1" baseline="30000" dirty="0" smtClean="0">
                  <a:solidFill>
                    <a:schemeClr val="bg1"/>
                  </a:solidFill>
                  <a:latin typeface="Franklin Gothic Medium" panose="020B0603020102020204" pitchFamily="34" charset="0"/>
                  <a:cs typeface="Times New Roman" panose="02020603050405020304" pitchFamily="18" charset="0"/>
                </a:rPr>
                <a:t>3</a:t>
              </a:r>
              <a:r>
                <a:rPr lang="en-US" sz="1400" b="1" dirty="0" smtClean="0">
                  <a:solidFill>
                    <a:schemeClr val="bg1"/>
                  </a:solidFill>
                  <a:latin typeface="Franklin Gothic Medium" panose="020B0603020102020204" pitchFamily="34" charset="0"/>
                  <a:cs typeface="Times New Roman" panose="02020603050405020304" pitchFamily="18" charset="0"/>
                </a:rPr>
                <a:t>.  </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202" name="Rectangular Callout 201"/>
            <p:cNvSpPr/>
            <p:nvPr/>
          </p:nvSpPr>
          <p:spPr>
            <a:xfrm>
              <a:off x="6006438" y="22795257"/>
              <a:ext cx="4343400" cy="6128926"/>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0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0209" y="22964158"/>
              <a:ext cx="3676391" cy="2865377"/>
            </a:xfrm>
            <a:prstGeom prst="rect">
              <a:avLst/>
            </a:prstGeom>
            <a:noFill/>
            <a:ln>
              <a:noFill/>
            </a:ln>
            <a:effectLst>
              <a:glow rad="393700">
                <a:schemeClr val="bg1">
                  <a:lumMod val="7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 name="TextBox 204"/>
            <p:cNvSpPr txBox="1"/>
            <p:nvPr/>
          </p:nvSpPr>
          <p:spPr>
            <a:xfrm>
              <a:off x="6294488" y="26137832"/>
              <a:ext cx="3767831" cy="2677656"/>
            </a:xfrm>
            <a:prstGeom prst="rect">
              <a:avLst/>
            </a:prstGeom>
            <a:noFill/>
          </p:spPr>
          <p:txBody>
            <a:bodyPr wrap="square" rtlCol="0">
              <a:spAutoFit/>
            </a:bodyPr>
            <a:lstStyle/>
            <a:p>
              <a:pPr algn="just"/>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designed an “ornamental”  closure   with      a      tear     strip     opener     in     1963 </a:t>
              </a:r>
            </a:p>
            <a:p>
              <a:pPr algn="just"/>
              <a:r>
                <a:rPr lang="en-US" sz="1400" b="1" dirty="0" smtClean="0">
                  <a:solidFill>
                    <a:schemeClr val="bg1"/>
                  </a:solidFill>
                  <a:latin typeface="Franklin Gothic Medium" panose="020B0603020102020204" pitchFamily="34" charset="0"/>
                  <a:cs typeface="Times New Roman" panose="02020603050405020304" pitchFamily="18" charset="0"/>
                </a:rPr>
                <a:t>(USD 195,604 S) with a term of 14 years which revolutionized beverage cans.  Carl A. </a:t>
              </a:r>
              <a:r>
                <a:rPr lang="en-US" sz="1400" b="1" dirty="0" err="1" smtClean="0">
                  <a:solidFill>
                    <a:schemeClr val="bg1"/>
                  </a:solidFill>
                  <a:latin typeface="Franklin Gothic Medium" panose="020B0603020102020204" pitchFamily="34" charset="0"/>
                  <a:cs typeface="Times New Roman" panose="02020603050405020304" pitchFamily="18" charset="0"/>
                </a:rPr>
                <a:t>Huth</a:t>
              </a:r>
              <a:r>
                <a:rPr lang="en-US" sz="1400" b="1" dirty="0" smtClean="0">
                  <a:solidFill>
                    <a:schemeClr val="bg1"/>
                  </a:solidFill>
                  <a:latin typeface="Franklin Gothic Medium" panose="020B0603020102020204" pitchFamily="34" charset="0"/>
                  <a:cs typeface="Times New Roman" panose="02020603050405020304" pitchFamily="18" charset="0"/>
                </a:rPr>
                <a:t> of ACCO patented an almost identical tab to </a:t>
              </a:r>
              <a:r>
                <a:rPr lang="en-US" sz="1400" b="1" dirty="0" err="1" smtClean="0">
                  <a:solidFill>
                    <a:schemeClr val="bg1"/>
                  </a:solidFill>
                  <a:latin typeface="Franklin Gothic Medium" panose="020B0603020102020204" pitchFamily="34" charset="0"/>
                  <a:cs typeface="Times New Roman" panose="02020603050405020304" pitchFamily="18" charset="0"/>
                </a:rPr>
                <a:t>Fraze’s</a:t>
              </a:r>
              <a:r>
                <a:rPr lang="en-US" sz="1400" b="1" dirty="0" smtClean="0">
                  <a:solidFill>
                    <a:schemeClr val="bg1"/>
                  </a:solidFill>
                  <a:latin typeface="Franklin Gothic Medium" panose="020B0603020102020204" pitchFamily="34" charset="0"/>
                  <a:cs typeface="Times New Roman" panose="02020603050405020304" pitchFamily="18" charset="0"/>
                </a:rPr>
                <a:t>  in 1965 (</a:t>
              </a:r>
              <a:r>
                <a:rPr lang="en-US" sz="1400" b="1" dirty="0">
                  <a:solidFill>
                    <a:schemeClr val="bg1"/>
                  </a:solidFill>
                  <a:latin typeface="Franklin Gothic Medium" panose="020B0603020102020204" pitchFamily="34" charset="0"/>
                  <a:cs typeface="Times New Roman" panose="02020603050405020304" pitchFamily="18" charset="0"/>
                </a:rPr>
                <a:t>US 3,225,957</a:t>
              </a:r>
              <a:r>
                <a:rPr lang="en-US" sz="1400" b="1" dirty="0" smtClean="0">
                  <a:solidFill>
                    <a:schemeClr val="bg1"/>
                  </a:solidFill>
                  <a:latin typeface="Franklin Gothic Medium" panose="020B0603020102020204" pitchFamily="34" charset="0"/>
                  <a:cs typeface="Times New Roman" panose="02020603050405020304" pitchFamily="18" charset="0"/>
                </a:rPr>
                <a:t>), yet the tab is angled.  William E. Taylor also invented “the same” angled tab tear strip for ACCO and published it as US 3,244,315 in 1966.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responded with another very similar tab design featuring an elliptical rivet and a bulb opening (US 3,237,744)  in 1966.</a:t>
              </a:r>
            </a:p>
          </p:txBody>
        </p:sp>
        <p:sp>
          <p:nvSpPr>
            <p:cNvPr id="206" name="Rectangular Callout 205"/>
            <p:cNvSpPr/>
            <p:nvPr/>
          </p:nvSpPr>
          <p:spPr>
            <a:xfrm>
              <a:off x="6006438" y="29885920"/>
              <a:ext cx="4343400" cy="5113036"/>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07"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0976" y="30062927"/>
              <a:ext cx="2801550" cy="2853238"/>
            </a:xfrm>
            <a:prstGeom prst="rect">
              <a:avLst/>
            </a:prstGeom>
            <a:noFill/>
            <a:ln>
              <a:noFill/>
            </a:ln>
            <a:effectLst>
              <a:glow rad="63500">
                <a:schemeClr val="bg1">
                  <a:lumMod val="8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 name="TextBox 207"/>
            <p:cNvSpPr txBox="1"/>
            <p:nvPr/>
          </p:nvSpPr>
          <p:spPr>
            <a:xfrm>
              <a:off x="6165151" y="32956744"/>
              <a:ext cx="4038600" cy="2031325"/>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Omar L. Brown should be given credit for having devised the first non-removable tab filed on October 13, 1967 (US 3,446,389).  The idea underwent several refinements before it became a reliable opening means.  Note the inward-folding triangular push panel of this patent.  Later designs would feature round or oblong openings.  Non-removable tabs and tear strips became a necessity     for    retaining    valuable    Aluminum.</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209" name="Rectangular Callout 208"/>
            <p:cNvSpPr/>
            <p:nvPr/>
          </p:nvSpPr>
          <p:spPr>
            <a:xfrm>
              <a:off x="17335136" y="29968223"/>
              <a:ext cx="4214152" cy="4507456"/>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1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0128" y="30179448"/>
              <a:ext cx="3012704" cy="2790670"/>
            </a:xfrm>
            <a:prstGeom prst="rect">
              <a:avLst/>
            </a:prstGeom>
            <a:noFill/>
            <a:ln>
              <a:noFill/>
            </a:ln>
            <a:effectLst>
              <a:glow rad="1905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TextBox 210"/>
            <p:cNvSpPr txBox="1"/>
            <p:nvPr/>
          </p:nvSpPr>
          <p:spPr>
            <a:xfrm>
              <a:off x="17533609" y="33090684"/>
              <a:ext cx="3856015" cy="1384995"/>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Omar L. Brown improved the beverage can opening experience as well  as means with US patent 4,024,981; </a:t>
              </a:r>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was assigned it in 1977. The new lift tab assembly was called an Easy-open Ecology End, more commonly referred to as a Non-detachable or Stay-tab. </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212" name="Rounded Rectangular Callout 211"/>
            <p:cNvSpPr/>
            <p:nvPr/>
          </p:nvSpPr>
          <p:spPr>
            <a:xfrm>
              <a:off x="22547104" y="23276228"/>
              <a:ext cx="4332435" cy="5481538"/>
            </a:xfrm>
            <a:prstGeom prst="wedgeRoundRectCallout">
              <a:avLst>
                <a:gd name="adj1" fmla="val -28731"/>
                <a:gd name="adj2" fmla="val 47746"/>
                <a:gd name="adj3" fmla="val 16667"/>
              </a:avLst>
            </a:prstGeom>
            <a:ln>
              <a:solidFill>
                <a:schemeClr val="tx1"/>
              </a:solidFill>
            </a:ln>
            <a:effectLst>
              <a:glow>
                <a:schemeClr val="tx1">
                  <a:alpha val="40000"/>
                </a:schemeClr>
              </a:glow>
              <a:softEdge rad="12700"/>
            </a:effectLst>
          </p:spPr>
          <p:style>
            <a:lnRef idx="2">
              <a:schemeClr val="accent1">
                <a:shade val="50000"/>
              </a:schemeClr>
            </a:lnRef>
            <a:fillRef idx="1003">
              <a:schemeClr val="dk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1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87776" y="23514907"/>
              <a:ext cx="3825240" cy="2323198"/>
            </a:xfrm>
            <a:prstGeom prst="rect">
              <a:avLst/>
            </a:prstGeom>
            <a:noFill/>
            <a:ln>
              <a:noFill/>
            </a:ln>
            <a:effectLst>
              <a:glow rad="101600">
                <a:schemeClr val="bg1">
                  <a:lumMod val="8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 name="TextBox 213"/>
            <p:cNvSpPr txBox="1"/>
            <p:nvPr/>
          </p:nvSpPr>
          <p:spPr>
            <a:xfrm>
              <a:off x="22721464" y="25910487"/>
              <a:ext cx="4026943" cy="2893100"/>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Responding to safety concerns, </a:t>
              </a:r>
              <a:r>
                <a:rPr lang="en-US" sz="1400" b="1" dirty="0" err="1" smtClean="0">
                  <a:solidFill>
                    <a:schemeClr val="bg1"/>
                  </a:solidFill>
                  <a:latin typeface="Franklin Gothic Medium" panose="020B0603020102020204" pitchFamily="34" charset="0"/>
                  <a:cs typeface="Times New Roman" panose="02020603050405020304" pitchFamily="18" charset="0"/>
                </a:rPr>
                <a:t>Fraze’s</a:t>
              </a:r>
              <a:r>
                <a:rPr lang="en-US" sz="1400" b="1" dirty="0" smtClean="0">
                  <a:solidFill>
                    <a:schemeClr val="bg1"/>
                  </a:solidFill>
                  <a:latin typeface="Franklin Gothic Medium" panose="020B0603020102020204" pitchFamily="34" charset="0"/>
                  <a:cs typeface="Times New Roman" panose="02020603050405020304" pitchFamily="18" charset="0"/>
                </a:rPr>
                <a:t> Dayton Reliable Tool &amp; Manufacturing Co. designed a better beverage can opening device in 1965 which resembles </a:t>
              </a:r>
              <a:r>
                <a:rPr lang="en-US" sz="1400" b="1" dirty="0" err="1" smtClean="0">
                  <a:solidFill>
                    <a:schemeClr val="bg1"/>
                  </a:solidFill>
                  <a:latin typeface="Franklin Gothic Medium" panose="020B0603020102020204" pitchFamily="34" charset="0"/>
                  <a:cs typeface="Times New Roman" panose="02020603050405020304" pitchFamily="18" charset="0"/>
                </a:rPr>
                <a:t>Selliken’s</a:t>
              </a:r>
              <a:r>
                <a:rPr lang="en-US" sz="1400" b="1" dirty="0" smtClean="0">
                  <a:solidFill>
                    <a:schemeClr val="bg1"/>
                  </a:solidFill>
                  <a:latin typeface="Franklin Gothic Medium" panose="020B0603020102020204" pitchFamily="34" charset="0"/>
                  <a:cs typeface="Times New Roman" panose="02020603050405020304" pitchFamily="18" charset="0"/>
                </a:rPr>
                <a:t> and John E. Walsh’s patents except that the ring  pull is attached to a bung as opposed to being a solid metal ring or being soldered in place. Little is known about Omar L. Brown except he stayed in Dayton, OH until his death in 1999 at the age of 98.  Brown provided </a:t>
              </a:r>
              <a:r>
                <a:rPr lang="en-US" sz="1400" b="1" dirty="0" err="1" smtClean="0">
                  <a:solidFill>
                    <a:schemeClr val="bg1"/>
                  </a:solidFill>
                  <a:latin typeface="Franklin Gothic Medium" panose="020B0603020102020204" pitchFamily="34" charset="0"/>
                  <a:cs typeface="Times New Roman" panose="02020603050405020304" pitchFamily="18" charset="0"/>
                </a:rPr>
                <a:t>Fraze’s</a:t>
              </a:r>
              <a:r>
                <a:rPr lang="en-US" sz="1400" b="1" dirty="0" smtClean="0">
                  <a:solidFill>
                    <a:schemeClr val="bg1"/>
                  </a:solidFill>
                  <a:latin typeface="Franklin Gothic Medium" panose="020B0603020102020204" pitchFamily="34" charset="0"/>
                  <a:cs typeface="Times New Roman" panose="02020603050405020304" pitchFamily="18" charset="0"/>
                </a:rPr>
                <a:t>     company     with     numerous     designs </a:t>
              </a:r>
            </a:p>
            <a:p>
              <a:pPr algn="just"/>
              <a:r>
                <a:rPr lang="en-US" sz="1400" b="1" dirty="0" smtClean="0">
                  <a:solidFill>
                    <a:schemeClr val="bg1"/>
                  </a:solidFill>
                  <a:latin typeface="Franklin Gothic Medium" panose="020B0603020102020204" pitchFamily="34" charset="0"/>
                  <a:cs typeface="Times New Roman" panose="02020603050405020304" pitchFamily="18" charset="0"/>
                </a:rPr>
                <a:t>and    patents    which   were   mesne   assigned   to   </a:t>
              </a:r>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including   the   “Pull  Tab  for   a </a:t>
              </a:r>
            </a:p>
            <a:p>
              <a:pPr algn="just"/>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dirty="0" smtClean="0">
                  <a:solidFill>
                    <a:schemeClr val="bg1"/>
                  </a:solidFill>
                  <a:latin typeface="Franklin Gothic Medium" panose="020B0603020102020204" pitchFamily="34" charset="0"/>
                  <a:cs typeface="Times New Roman" panose="02020603050405020304" pitchFamily="18" charset="0"/>
                </a:rPr>
                <a:t>           Tear Strip Opener” </a:t>
              </a:r>
              <a:r>
                <a:rPr lang="en-US" sz="1400" b="1" dirty="0">
                  <a:solidFill>
                    <a:schemeClr val="bg1"/>
                  </a:solidFill>
                  <a:latin typeface="Franklin Gothic Medium" panose="020B0603020102020204" pitchFamily="34" charset="0"/>
                  <a:cs typeface="Times New Roman" panose="02020603050405020304" pitchFamily="18" charset="0"/>
                </a:rPr>
                <a:t>(USD </a:t>
              </a:r>
              <a:r>
                <a:rPr lang="en-US" sz="1400" b="1" dirty="0" smtClean="0">
                  <a:solidFill>
                    <a:schemeClr val="bg1"/>
                  </a:solidFill>
                  <a:latin typeface="Franklin Gothic Medium" panose="020B0603020102020204" pitchFamily="34" charset="0"/>
                  <a:cs typeface="Times New Roman" panose="02020603050405020304" pitchFamily="18" charset="0"/>
                </a:rPr>
                <a:t>203,080 </a:t>
              </a:r>
              <a:r>
                <a:rPr lang="en-US" sz="1400" b="1" dirty="0">
                  <a:solidFill>
                    <a:schemeClr val="bg1"/>
                  </a:solidFill>
                  <a:latin typeface="Franklin Gothic Medium" panose="020B0603020102020204" pitchFamily="34" charset="0"/>
                  <a:cs typeface="Times New Roman" panose="02020603050405020304" pitchFamily="18" charset="0"/>
                </a:rPr>
                <a:t>S).</a:t>
              </a:r>
            </a:p>
          </p:txBody>
        </p:sp>
        <p:pic>
          <p:nvPicPr>
            <p:cNvPr id="21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98941" y="29719562"/>
              <a:ext cx="3237997" cy="2494529"/>
            </a:xfrm>
            <a:prstGeom prst="rect">
              <a:avLst/>
            </a:prstGeom>
            <a:noFill/>
            <a:ln>
              <a:noFill/>
            </a:ln>
            <a:effectLst>
              <a:glow rad="2159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6" name="Rectangular Callout 215"/>
            <p:cNvSpPr/>
            <p:nvPr/>
          </p:nvSpPr>
          <p:spPr>
            <a:xfrm>
              <a:off x="11102872" y="30408627"/>
              <a:ext cx="4343400" cy="4249344"/>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17"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79587" y="30583509"/>
              <a:ext cx="3189970" cy="2002577"/>
            </a:xfrm>
            <a:prstGeom prst="rect">
              <a:avLst/>
            </a:prstGeom>
            <a:noFill/>
            <a:ln>
              <a:noFill/>
            </a:ln>
            <a:effectLst>
              <a:glow rad="635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8" name="TextBox 217"/>
            <p:cNvSpPr txBox="1"/>
            <p:nvPr/>
          </p:nvSpPr>
          <p:spPr>
            <a:xfrm>
              <a:off x="11264923" y="32774097"/>
              <a:ext cx="4019297" cy="1815882"/>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Daniel  F. </a:t>
              </a:r>
              <a:r>
                <a:rPr lang="en-US" sz="1400" b="1" dirty="0" err="1" smtClean="0">
                  <a:solidFill>
                    <a:schemeClr val="bg1"/>
                  </a:solidFill>
                  <a:latin typeface="Franklin Gothic Medium" panose="020B0603020102020204" pitchFamily="34" charset="0"/>
                  <a:cs typeface="Times New Roman" panose="02020603050405020304" pitchFamily="18" charset="0"/>
                </a:rPr>
                <a:t>Cudzik</a:t>
              </a:r>
              <a:r>
                <a:rPr lang="en-US" sz="1400" b="1" dirty="0" smtClean="0">
                  <a:solidFill>
                    <a:schemeClr val="bg1"/>
                  </a:solidFill>
                  <a:latin typeface="Franklin Gothic Medium" panose="020B0603020102020204" pitchFamily="34" charset="0"/>
                  <a:cs typeface="Times New Roman" panose="02020603050405020304" pitchFamily="18" charset="0"/>
                </a:rPr>
                <a:t> is credited for inventing the Easy-open Wall  </a:t>
              </a:r>
              <a:r>
                <a:rPr lang="en-US" sz="1400" b="1" dirty="0">
                  <a:solidFill>
                    <a:schemeClr val="bg1"/>
                  </a:solidFill>
                  <a:latin typeface="Franklin Gothic Medium" panose="020B0603020102020204" pitchFamily="34" charset="0"/>
                  <a:cs typeface="Times New Roman" panose="02020603050405020304" pitchFamily="18" charset="0"/>
                </a:rPr>
                <a:t>in 1972 </a:t>
              </a:r>
              <a:r>
                <a:rPr lang="en-US" sz="1400" b="1" dirty="0" smtClean="0">
                  <a:solidFill>
                    <a:schemeClr val="bg1"/>
                  </a:solidFill>
                  <a:latin typeface="Franklin Gothic Medium" panose="020B0603020102020204" pitchFamily="34" charset="0"/>
                  <a:cs typeface="Times New Roman" panose="02020603050405020304" pitchFamily="18" charset="0"/>
                </a:rPr>
                <a:t>(US 3,836,038).  </a:t>
              </a:r>
              <a:r>
                <a:rPr lang="en-US" sz="1400" b="1" dirty="0" err="1" smtClean="0">
                  <a:solidFill>
                    <a:schemeClr val="bg1"/>
                  </a:solidFill>
                  <a:latin typeface="Franklin Gothic Medium" panose="020B0603020102020204" pitchFamily="34" charset="0"/>
                  <a:cs typeface="Times New Roman" panose="02020603050405020304" pitchFamily="18" charset="0"/>
                </a:rPr>
                <a:t>Cudzik</a:t>
              </a:r>
              <a:r>
                <a:rPr lang="en-US" sz="1400" b="1" dirty="0" smtClean="0">
                  <a:solidFill>
                    <a:schemeClr val="bg1"/>
                  </a:solidFill>
                  <a:latin typeface="Franklin Gothic Medium" panose="020B0603020102020204" pitchFamily="34" charset="0"/>
                  <a:cs typeface="Times New Roman" panose="02020603050405020304" pitchFamily="18" charset="0"/>
                </a:rPr>
                <a:t> referenced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and Smith et al. in his patent.  </a:t>
              </a:r>
              <a:r>
                <a:rPr lang="en-US" sz="1400" b="1" dirty="0" err="1" smtClean="0">
                  <a:solidFill>
                    <a:schemeClr val="bg1"/>
                  </a:solidFill>
                  <a:latin typeface="Franklin Gothic Medium" panose="020B0603020102020204" pitchFamily="34" charset="0"/>
                  <a:cs typeface="Times New Roman" panose="02020603050405020304" pitchFamily="18" charset="0"/>
                </a:rPr>
                <a:t>Cudzik</a:t>
              </a:r>
              <a:r>
                <a:rPr lang="en-US" sz="1400" b="1" dirty="0" smtClean="0">
                  <a:solidFill>
                    <a:schemeClr val="bg1"/>
                  </a:solidFill>
                  <a:latin typeface="Franklin Gothic Medium" panose="020B0603020102020204" pitchFamily="34" charset="0"/>
                  <a:cs typeface="Times New Roman" panose="02020603050405020304" pitchFamily="18" charset="0"/>
                </a:rPr>
                <a:t> designed for Reynolds Metals Co. and they became a competitor in the can market with the new apparatus in 1974. </a:t>
              </a:r>
              <a:r>
                <a:rPr lang="en-US" sz="1400" b="1" dirty="0" err="1" smtClean="0">
                  <a:solidFill>
                    <a:schemeClr val="bg1"/>
                  </a:solidFill>
                  <a:latin typeface="Franklin Gothic Medium" panose="020B0603020102020204" pitchFamily="34" charset="0"/>
                  <a:cs typeface="Times New Roman" panose="02020603050405020304" pitchFamily="18" charset="0"/>
                </a:rPr>
                <a:t>Cudzik</a:t>
              </a:r>
              <a:r>
                <a:rPr lang="en-US" sz="1400" b="1" dirty="0" smtClean="0">
                  <a:solidFill>
                    <a:schemeClr val="bg1"/>
                  </a:solidFill>
                  <a:latin typeface="Franklin Gothic Medium" panose="020B0603020102020204" pitchFamily="34" charset="0"/>
                  <a:cs typeface="Times New Roman" panose="02020603050405020304" pitchFamily="18" charset="0"/>
                </a:rPr>
                <a:t> donated a can to the Museum of Modern Art under Architecture and Design with Alcoa as the maker.</a:t>
              </a:r>
              <a:endParaRPr lang="en-US" sz="1400" b="1" dirty="0">
                <a:solidFill>
                  <a:schemeClr val="bg1"/>
                </a:solidFill>
                <a:latin typeface="Franklin Gothic Medium" panose="020B0603020102020204" pitchFamily="34" charset="0"/>
                <a:cs typeface="Times New Roman" panose="02020603050405020304" pitchFamily="18" charset="0"/>
              </a:endParaRPr>
            </a:p>
          </p:txBody>
        </p:sp>
        <p:pic>
          <p:nvPicPr>
            <p:cNvPr id="219"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14285" y="36081191"/>
              <a:ext cx="2306637" cy="2498725"/>
            </a:xfrm>
            <a:prstGeom prst="rect">
              <a:avLst/>
            </a:prstGeom>
            <a:noFill/>
            <a:ln>
              <a:noFill/>
            </a:ln>
            <a:effectLst>
              <a:glow rad="2159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0" name="TextBox 219"/>
            <p:cNvSpPr txBox="1"/>
            <p:nvPr/>
          </p:nvSpPr>
          <p:spPr>
            <a:xfrm>
              <a:off x="7016202" y="36555372"/>
              <a:ext cx="5975910" cy="1600438"/>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Ronald Pearce and Thomas Herrmann applied for US patent 3,886,881—method of making a press tab container end from a metallic shell—in late 1973.  Only one shell of metal needed deformation to accommodate content release.  Pearce and Herrmann’s coining process stretched and scored the aluminum making the tabs easy to manually depress—a little too easy in transport, and fingers sometimes were cut or got stuck.  Nevertheless it was patented </a:t>
              </a:r>
              <a:r>
                <a:rPr lang="en-US" sz="1400" b="1" dirty="0">
                  <a:solidFill>
                    <a:schemeClr val="bg1"/>
                  </a:solidFill>
                  <a:latin typeface="Franklin Gothic Medium" panose="020B0603020102020204" pitchFamily="34" charset="0"/>
                  <a:cs typeface="Times New Roman" panose="02020603050405020304" pitchFamily="18" charset="0"/>
                </a:rPr>
                <a:t>i</a:t>
              </a:r>
              <a:r>
                <a:rPr lang="en-US" sz="1400" b="1" dirty="0" smtClean="0">
                  <a:solidFill>
                    <a:schemeClr val="bg1"/>
                  </a:solidFill>
                  <a:latin typeface="Franklin Gothic Medium" panose="020B0603020102020204" pitchFamily="34" charset="0"/>
                  <a:cs typeface="Times New Roman" panose="02020603050405020304" pitchFamily="18" charset="0"/>
                </a:rPr>
                <a:t>n 1975 and was quite memorable.</a:t>
              </a:r>
            </a:p>
          </p:txBody>
        </p:sp>
        <p:sp>
          <p:nvSpPr>
            <p:cNvPr id="221" name="TextBox 220"/>
            <p:cNvSpPr txBox="1"/>
            <p:nvPr/>
          </p:nvSpPr>
          <p:spPr>
            <a:xfrm>
              <a:off x="342900" y="39897549"/>
              <a:ext cx="3238187" cy="1569660"/>
            </a:xfrm>
            <a:prstGeom prst="rect">
              <a:avLst/>
            </a:prstGeom>
            <a:noFill/>
          </p:spPr>
          <p:txBody>
            <a:bodyPr wrap="square" rtlCol="0">
              <a:spAutoFit/>
            </a:bodyPr>
            <a:lstStyle/>
            <a:p>
              <a:pPr algn="ctr"/>
              <a:r>
                <a:rPr lang="en-US" sz="9600" dirty="0" smtClean="0">
                  <a:latin typeface="Shotgun BT" panose="040B09050C0B02020804" pitchFamily="82" charset="0"/>
                </a:rPr>
                <a:t>1980</a:t>
              </a:r>
              <a:endParaRPr lang="en-US" sz="8800" dirty="0">
                <a:latin typeface="Shotgun BT" panose="040B09050C0B02020804" pitchFamily="82" charset="0"/>
              </a:endParaRPr>
            </a:p>
          </p:txBody>
        </p:sp>
        <p:sp>
          <p:nvSpPr>
            <p:cNvPr id="222" name="TextBox 221"/>
            <p:cNvSpPr txBox="1"/>
            <p:nvPr/>
          </p:nvSpPr>
          <p:spPr>
            <a:xfrm>
              <a:off x="355600" y="21720427"/>
              <a:ext cx="2971800" cy="1446550"/>
            </a:xfrm>
            <a:prstGeom prst="rect">
              <a:avLst/>
            </a:prstGeom>
            <a:noFill/>
          </p:spPr>
          <p:txBody>
            <a:bodyPr wrap="square" rtlCol="0">
              <a:spAutoFit/>
            </a:bodyPr>
            <a:lstStyle/>
            <a:p>
              <a:pPr algn="ctr"/>
              <a:r>
                <a:rPr lang="en-US" sz="8800" b="1" dirty="0" smtClean="0">
                  <a:latin typeface="Mom´sTypewriter" panose="00000400000000000000" pitchFamily="2" charset="0"/>
                </a:rPr>
                <a:t>l96O</a:t>
              </a:r>
              <a:endParaRPr lang="en-US" sz="8800" b="1" dirty="0">
                <a:latin typeface="Mom´sTypewriter" panose="00000400000000000000" pitchFamily="2" charset="0"/>
              </a:endParaRPr>
            </a:p>
          </p:txBody>
        </p:sp>
        <p:sp>
          <p:nvSpPr>
            <p:cNvPr id="223" name="TextBox 222"/>
            <p:cNvSpPr txBox="1"/>
            <p:nvPr/>
          </p:nvSpPr>
          <p:spPr>
            <a:xfrm>
              <a:off x="101600" y="12456165"/>
              <a:ext cx="3479487" cy="1569660"/>
            </a:xfrm>
            <a:prstGeom prst="rect">
              <a:avLst/>
            </a:prstGeom>
            <a:noFill/>
          </p:spPr>
          <p:txBody>
            <a:bodyPr wrap="square" rtlCol="0">
              <a:spAutoFit/>
            </a:bodyPr>
            <a:lstStyle/>
            <a:p>
              <a:pPr algn="ctr"/>
              <a:r>
                <a:rPr lang="en-US" sz="9600" dirty="0" smtClean="0">
                  <a:latin typeface="Stencil" panose="040409050D0802020404" pitchFamily="82" charset="0"/>
                  <a:ea typeface="MingLiU_HKSCS-ExtB" panose="02020500000000000000" pitchFamily="18" charset="-120"/>
                </a:rPr>
                <a:t>195O</a:t>
              </a:r>
              <a:endParaRPr lang="en-US" sz="9600" dirty="0">
                <a:latin typeface="Stencil" panose="040409050D0802020404" pitchFamily="82" charset="0"/>
                <a:ea typeface="MingLiU_HKSCS-ExtB" panose="02020500000000000000" pitchFamily="18" charset="-120"/>
              </a:endParaRPr>
            </a:p>
          </p:txBody>
        </p:sp>
        <p:pic>
          <p:nvPicPr>
            <p:cNvPr id="239" name="Picture 2" descr="C:\Users\William\Desktop\PullTabs\pts.bm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49435" y="39297940"/>
              <a:ext cx="4802446" cy="23007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0" name="TextBox 239"/>
            <p:cNvSpPr txBox="1"/>
            <p:nvPr/>
          </p:nvSpPr>
          <p:spPr>
            <a:xfrm>
              <a:off x="5105400" y="38958410"/>
              <a:ext cx="8936290" cy="3323987"/>
            </a:xfrm>
            <a:prstGeom prst="rect">
              <a:avLst/>
            </a:prstGeom>
            <a:noFill/>
          </p:spPr>
          <p:txBody>
            <a:bodyPr wrap="square" rtlCol="0">
              <a:spAutoFit/>
            </a:bodyPr>
            <a:lstStyle/>
            <a:p>
              <a:pPr algn="r"/>
              <a:r>
                <a:rPr lang="en-US" sz="1400" b="1" dirty="0" smtClean="0">
                  <a:latin typeface="Franklin Gothic Medium" panose="020B0603020102020204" pitchFamily="34" charset="0"/>
                  <a:cs typeface="Times New Roman" panose="02020603050405020304" pitchFamily="18" charset="0"/>
                </a:rPr>
                <a:t>In the summer of 2016, I was selected as the Summer Resources Intern at the Grand Teton National Park.  </a:t>
              </a:r>
            </a:p>
            <a:p>
              <a:pPr algn="r"/>
              <a:r>
                <a:rPr lang="en-US" sz="1400" b="1" dirty="0" smtClean="0">
                  <a:latin typeface="Franklin Gothic Medium" panose="020B0603020102020204" pitchFamily="34" charset="0"/>
                  <a:cs typeface="Times New Roman" panose="02020603050405020304" pitchFamily="18" charset="0"/>
                </a:rPr>
                <a:t>My assignment was to locate trace evidence of turn of the century Mormon and non-Mormon homesteads and settlements near the historic towns of Mormon Row and Kelly, WY within the park’s boundaries.  I was also </a:t>
              </a:r>
            </a:p>
            <a:p>
              <a:pPr algn="r"/>
              <a:r>
                <a:rPr lang="en-US" sz="1400" b="1" dirty="0" smtClean="0">
                  <a:latin typeface="Franklin Gothic Medium" panose="020B0603020102020204" pitchFamily="34" charset="0"/>
                  <a:cs typeface="Times New Roman" panose="02020603050405020304" pitchFamily="18" charset="0"/>
                </a:rPr>
                <a:t>tasked with locating previously unidentified irrigation network features that served the historic communities.  </a:t>
              </a:r>
            </a:p>
            <a:p>
              <a:pPr algn="r"/>
              <a:r>
                <a:rPr lang="en-US" sz="1400" b="1" dirty="0" smtClean="0">
                  <a:latin typeface="Franklin Gothic Medium" panose="020B0603020102020204" pitchFamily="34" charset="0"/>
                  <a:cs typeface="Times New Roman" panose="02020603050405020304" pitchFamily="18" charset="0"/>
                </a:rPr>
                <a:t>While attempting to locate an irrigation ditch, I happened upon an area near Kelly, WY which was used for generations as the “town dump.”  Historic-era refuse before the Gros Ventre Slide </a:t>
              </a:r>
              <a:r>
                <a:rPr lang="en-US" sz="1400" b="1" dirty="0">
                  <a:latin typeface="Franklin Gothic Medium" panose="020B0603020102020204" pitchFamily="34" charset="0"/>
                  <a:cs typeface="Times New Roman" panose="02020603050405020304" pitchFamily="18" charset="0"/>
                </a:rPr>
                <a:t>of </a:t>
              </a:r>
              <a:r>
                <a:rPr lang="en-US" sz="1400" b="1" dirty="0" smtClean="0">
                  <a:latin typeface="Franklin Gothic Medium" panose="020B0603020102020204" pitchFamily="34" charset="0"/>
                  <a:cs typeface="Times New Roman" panose="02020603050405020304" pitchFamily="18" charset="0"/>
                </a:rPr>
                <a:t>1925 and Flood event </a:t>
              </a:r>
            </a:p>
            <a:p>
              <a:pPr algn="r"/>
              <a:r>
                <a:rPr lang="en-US" sz="1400" b="1" dirty="0" smtClean="0">
                  <a:latin typeface="Franklin Gothic Medium" panose="020B0603020102020204" pitchFamily="34" charset="0"/>
                  <a:cs typeface="Times New Roman" panose="02020603050405020304" pitchFamily="18" charset="0"/>
                </a:rPr>
                <a:t>of 1927 was washed away from the landscape.  Large scour marks from the flood created pockets  </a:t>
              </a:r>
            </a:p>
            <a:p>
              <a:pPr algn="r"/>
              <a:r>
                <a:rPr lang="en-US" sz="1400" b="1" dirty="0" smtClean="0">
                  <a:latin typeface="Franklin Gothic Medium" panose="020B0603020102020204" pitchFamily="34" charset="0"/>
                  <a:cs typeface="Times New Roman" panose="02020603050405020304" pitchFamily="18" charset="0"/>
                </a:rPr>
                <a:t> where refuse was later deposited until the 1990s when Park clean-up events took place.  </a:t>
              </a:r>
            </a:p>
            <a:p>
              <a:pPr algn="r"/>
              <a:r>
                <a:rPr lang="en-US" sz="1400" b="1" dirty="0" smtClean="0">
                  <a:latin typeface="Franklin Gothic Medium" panose="020B0603020102020204" pitchFamily="34" charset="0"/>
                  <a:cs typeface="Times New Roman" panose="02020603050405020304" pitchFamily="18" charset="0"/>
                </a:rPr>
                <a:t>The resultant  archaeological concentrations chronicle a small community’s disposable</a:t>
              </a:r>
            </a:p>
            <a:p>
              <a:pPr algn="r"/>
              <a:r>
                <a:rPr lang="en-US" sz="1400" b="1" dirty="0">
                  <a:latin typeface="Franklin Gothic Medium" panose="020B0603020102020204" pitchFamily="34" charset="0"/>
                  <a:cs typeface="Times New Roman" panose="02020603050405020304" pitchFamily="18" charset="0"/>
                </a:rPr>
                <a:t>material culture from </a:t>
              </a:r>
              <a:r>
                <a:rPr lang="en-US" sz="1400" b="1" dirty="0" smtClean="0">
                  <a:latin typeface="Franklin Gothic Medium" panose="020B0603020102020204" pitchFamily="34" charset="0"/>
                  <a:cs typeface="Times New Roman" panose="02020603050405020304" pitchFamily="18" charset="0"/>
                </a:rPr>
                <a:t>ca.1930 to 1990 and contains numerous food and beverage cans, </a:t>
              </a:r>
            </a:p>
            <a:p>
              <a:pPr algn="r"/>
              <a:r>
                <a:rPr lang="en-US" sz="1400" b="1" dirty="0">
                  <a:latin typeface="Franklin Gothic Medium" panose="020B0603020102020204" pitchFamily="34" charset="0"/>
                  <a:cs typeface="Times New Roman" panose="02020603050405020304" pitchFamily="18" charset="0"/>
                </a:rPr>
                <a:t>bottles, </a:t>
              </a:r>
              <a:r>
                <a:rPr lang="en-US" sz="1400" b="1" dirty="0" smtClean="0">
                  <a:latin typeface="Franklin Gothic Medium" panose="020B0603020102020204" pitchFamily="34" charset="0"/>
                  <a:cs typeface="Times New Roman" panose="02020603050405020304" pitchFamily="18" charset="0"/>
                </a:rPr>
                <a:t>and </a:t>
              </a:r>
              <a:r>
                <a:rPr lang="en-US" sz="1400" b="1" dirty="0">
                  <a:latin typeface="Franklin Gothic Medium" panose="020B0603020102020204" pitchFamily="34" charset="0"/>
                  <a:cs typeface="Times New Roman" panose="02020603050405020304" pitchFamily="18" charset="0"/>
                </a:rPr>
                <a:t>other </a:t>
              </a:r>
              <a:r>
                <a:rPr lang="en-US" sz="1400" b="1" dirty="0" smtClean="0">
                  <a:latin typeface="Franklin Gothic Medium" panose="020B0603020102020204" pitchFamily="34" charset="0"/>
                  <a:cs typeface="Times New Roman" panose="02020603050405020304" pitchFamily="18" charset="0"/>
                </a:rPr>
                <a:t>artifacts </a:t>
              </a:r>
              <a:r>
                <a:rPr lang="en-US" sz="1400" b="1" dirty="0">
                  <a:latin typeface="Franklin Gothic Medium" panose="020B0603020102020204" pitchFamily="34" charset="0"/>
                  <a:cs typeface="Times New Roman" panose="02020603050405020304" pitchFamily="18" charset="0"/>
                </a:rPr>
                <a:t>close </a:t>
              </a:r>
              <a:r>
                <a:rPr lang="en-US" sz="1400" b="1" dirty="0" smtClean="0">
                  <a:latin typeface="Franklin Gothic Medium" panose="020B0603020102020204" pitchFamily="34" charset="0"/>
                  <a:cs typeface="Times New Roman" panose="02020603050405020304" pitchFamily="18" charset="0"/>
                </a:rPr>
                <a:t>to the surface.  Having already devised a “key card” for</a:t>
              </a:r>
            </a:p>
            <a:p>
              <a:pPr algn="r"/>
              <a:r>
                <a:rPr lang="en-US" sz="1400" b="1" dirty="0" smtClean="0">
                  <a:latin typeface="Franklin Gothic Medium" panose="020B0603020102020204" pitchFamily="34" charset="0"/>
                  <a:cs typeface="Times New Roman" panose="02020603050405020304" pitchFamily="18" charset="0"/>
                </a:rPr>
                <a:t>handy </a:t>
              </a:r>
              <a:r>
                <a:rPr lang="en-US" sz="1400" b="1" dirty="0">
                  <a:latin typeface="Franklin Gothic Medium" panose="020B0603020102020204" pitchFamily="34" charset="0"/>
                  <a:cs typeface="Times New Roman" panose="02020603050405020304" pitchFamily="18" charset="0"/>
                </a:rPr>
                <a:t>field </a:t>
              </a:r>
              <a:r>
                <a:rPr lang="en-US" sz="1400" b="1" dirty="0" smtClean="0">
                  <a:latin typeface="Franklin Gothic Medium" panose="020B0603020102020204" pitchFamily="34" charset="0"/>
                  <a:cs typeface="Times New Roman" panose="02020603050405020304" pitchFamily="18" charset="0"/>
                </a:rPr>
                <a:t>reference of beverage can pull tab types, I was delighted to find a nearly</a:t>
              </a:r>
            </a:p>
            <a:p>
              <a:pPr algn="r"/>
              <a:r>
                <a:rPr lang="en-US" sz="1400" b="1" dirty="0">
                  <a:latin typeface="Franklin Gothic Medium" panose="020B0603020102020204" pitchFamily="34" charset="0"/>
                  <a:cs typeface="Times New Roman" panose="02020603050405020304" pitchFamily="18" charset="0"/>
                </a:rPr>
                <a:t>complete series of the most commonly </a:t>
              </a:r>
              <a:r>
                <a:rPr lang="en-US" sz="1400" b="1" dirty="0" smtClean="0">
                  <a:latin typeface="Franklin Gothic Medium" panose="020B0603020102020204" pitchFamily="34" charset="0"/>
                  <a:cs typeface="Times New Roman" panose="02020603050405020304" pitchFamily="18" charset="0"/>
                </a:rPr>
                <a:t>and widely produced “snap top” </a:t>
              </a:r>
            </a:p>
            <a:p>
              <a:pPr algn="r"/>
              <a:r>
                <a:rPr lang="en-US" sz="1400" b="1" dirty="0" smtClean="0">
                  <a:latin typeface="Franklin Gothic Medium" panose="020B0603020102020204" pitchFamily="34" charset="0"/>
                  <a:cs typeface="Times New Roman" panose="02020603050405020304" pitchFamily="18" charset="0"/>
                </a:rPr>
                <a:t>and ring-pull tab types.  </a:t>
              </a:r>
              <a:endParaRPr lang="en-US" sz="1400" b="1" dirty="0">
                <a:latin typeface="Franklin Gothic Medium" panose="020B0603020102020204" pitchFamily="34" charset="0"/>
                <a:cs typeface="Times New Roman" panose="02020603050405020304" pitchFamily="18" charset="0"/>
              </a:endParaRPr>
            </a:p>
            <a:p>
              <a:pPr algn="r"/>
              <a:endParaRPr lang="en-US" sz="1400" b="1" dirty="0">
                <a:latin typeface="Franklin Gothic Medium" panose="020B0603020102020204" pitchFamily="34" charset="0"/>
                <a:cs typeface="Times New Roman" panose="02020603050405020304" pitchFamily="18" charset="0"/>
              </a:endParaRPr>
            </a:p>
          </p:txBody>
        </p:sp>
        <p:cxnSp>
          <p:nvCxnSpPr>
            <p:cNvPr id="241" name="Straight Connector 240"/>
            <p:cNvCxnSpPr/>
            <p:nvPr/>
          </p:nvCxnSpPr>
          <p:spPr>
            <a:xfrm>
              <a:off x="15694991" y="14150503"/>
              <a:ext cx="7772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9452568" y="29460072"/>
              <a:ext cx="0" cy="5029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070624" y="29448839"/>
              <a:ext cx="0" cy="42054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tangular Callout 252"/>
            <p:cNvSpPr/>
            <p:nvPr/>
          </p:nvSpPr>
          <p:spPr>
            <a:xfrm>
              <a:off x="17057937" y="23774481"/>
              <a:ext cx="4206240" cy="5149702"/>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54"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53832" y="26250118"/>
              <a:ext cx="3588537" cy="2481649"/>
            </a:xfrm>
            <a:prstGeom prst="rect">
              <a:avLst/>
            </a:prstGeom>
            <a:noFill/>
            <a:ln>
              <a:noFill/>
            </a:ln>
            <a:effectLst>
              <a:glow rad="1016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5" name="TextBox 254"/>
            <p:cNvSpPr txBox="1"/>
            <p:nvPr/>
          </p:nvSpPr>
          <p:spPr>
            <a:xfrm>
              <a:off x="17227200" y="23932531"/>
              <a:ext cx="3918817" cy="2246769"/>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In 1965, </a:t>
              </a:r>
              <a:r>
                <a:rPr lang="en-US" sz="1400" b="1" dirty="0" err="1" smtClean="0">
                  <a:solidFill>
                    <a:schemeClr val="bg1"/>
                  </a:solidFill>
                  <a:latin typeface="Franklin Gothic Medium" panose="020B0603020102020204" pitchFamily="34" charset="0"/>
                  <a:cs typeface="Times New Roman" panose="02020603050405020304" pitchFamily="18" charset="0"/>
                </a:rPr>
                <a:t>Ermal</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responded to public concern and comment  that his original invention was too sharp; discarded  pull  tabs  had  cut  feet and hands.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redesigned his tear strip to have softer edges and the can top featured raised beads “…to serve a desirable degree a  guard means for contact with the user’s lips in the event that the user elects to drink the liquid directly out of th</a:t>
              </a:r>
              <a:r>
                <a:rPr lang="en-US" sz="1400" b="1" dirty="0">
                  <a:solidFill>
                    <a:schemeClr val="bg1"/>
                  </a:solidFill>
                  <a:latin typeface="Franklin Gothic Medium" panose="020B0603020102020204" pitchFamily="34" charset="0"/>
                  <a:cs typeface="Times New Roman" panose="02020603050405020304" pitchFamily="18" charset="0"/>
                </a:rPr>
                <a:t>e</a:t>
              </a:r>
              <a:r>
                <a:rPr lang="en-US" sz="1400" b="1" dirty="0" smtClean="0">
                  <a:solidFill>
                    <a:schemeClr val="bg1"/>
                  </a:solidFill>
                  <a:latin typeface="Franklin Gothic Medium" panose="020B0603020102020204" pitchFamily="34" charset="0"/>
                  <a:cs typeface="Times New Roman" panose="02020603050405020304" pitchFamily="18" charset="0"/>
                </a:rPr>
                <a:t> can.” Note similarity to </a:t>
              </a:r>
              <a:r>
                <a:rPr lang="en-US" sz="1400" b="1" dirty="0" err="1" smtClean="0">
                  <a:solidFill>
                    <a:schemeClr val="bg1"/>
                  </a:solidFill>
                  <a:latin typeface="Franklin Gothic Medium" panose="020B0603020102020204" pitchFamily="34" charset="0"/>
                  <a:cs typeface="Times New Roman" panose="02020603050405020304" pitchFamily="18" charset="0"/>
                </a:rPr>
                <a:t>Bozek’s</a:t>
              </a:r>
              <a:r>
                <a:rPr lang="en-US" sz="1400" b="1" dirty="0" smtClean="0">
                  <a:solidFill>
                    <a:schemeClr val="bg1"/>
                  </a:solidFill>
                  <a:latin typeface="Franklin Gothic Medium" panose="020B0603020102020204" pitchFamily="34" charset="0"/>
                  <a:cs typeface="Times New Roman" panose="02020603050405020304" pitchFamily="18" charset="0"/>
                </a:rPr>
                <a:t> designs for the U-tab.</a:t>
              </a:r>
              <a:endParaRPr lang="en-US" sz="1400" b="1" dirty="0">
                <a:solidFill>
                  <a:schemeClr val="bg1"/>
                </a:solidFill>
                <a:latin typeface="Franklin Gothic Medium" panose="020B0603020102020204" pitchFamily="34" charset="0"/>
                <a:cs typeface="Times New Roman" panose="02020603050405020304" pitchFamily="18" charset="0"/>
              </a:endParaRPr>
            </a:p>
          </p:txBody>
        </p:sp>
        <p:cxnSp>
          <p:nvCxnSpPr>
            <p:cNvPr id="256" name="Straight Connector 255"/>
            <p:cNvCxnSpPr/>
            <p:nvPr/>
          </p:nvCxnSpPr>
          <p:spPr>
            <a:xfrm>
              <a:off x="11436453" y="22327139"/>
              <a:ext cx="7772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7899608" y="22327139"/>
              <a:ext cx="817112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20647235" y="21782205"/>
              <a:ext cx="2102441" cy="180869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925227" y="22320790"/>
              <a:ext cx="0" cy="4572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9177309" y="22322958"/>
              <a:ext cx="0" cy="146304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3169008" y="16735302"/>
              <a:ext cx="5020" cy="2286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24839300" y="28758903"/>
              <a:ext cx="0" cy="1188543"/>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18872469" y="38992052"/>
              <a:ext cx="8488425" cy="3108543"/>
            </a:xfrm>
            <a:prstGeom prst="rect">
              <a:avLst/>
            </a:prstGeom>
            <a:noFill/>
          </p:spPr>
          <p:txBody>
            <a:bodyPr wrap="square" rtlCol="0">
              <a:spAutoFit/>
            </a:bodyPr>
            <a:lstStyle/>
            <a:p>
              <a:pPr algn="just"/>
              <a:r>
                <a:rPr lang="en-US" sz="1400" b="1" dirty="0" smtClean="0">
                  <a:latin typeface="Franklin Gothic Medium" panose="020B0603020102020204" pitchFamily="34" charset="0"/>
                  <a:cs typeface="Times New Roman" panose="02020603050405020304" pitchFamily="18" charset="0"/>
                </a:rPr>
                <a:t>The problem  became apparent:  How can one distinguish one type from another </a:t>
              </a:r>
              <a:r>
                <a:rPr lang="en-US" sz="1400" b="1" i="1" dirty="0" smtClean="0">
                  <a:latin typeface="Franklin Gothic Medium" panose="020B0603020102020204" pitchFamily="34" charset="0"/>
                  <a:cs typeface="Times New Roman" panose="02020603050405020304" pitchFamily="18" charset="0"/>
                </a:rPr>
                <a:t>and</a:t>
              </a:r>
              <a:r>
                <a:rPr lang="en-US" sz="1400" b="1" dirty="0" smtClean="0">
                  <a:latin typeface="Franklin Gothic Medium" panose="020B0603020102020204" pitchFamily="34" charset="0"/>
                  <a:cs typeface="Times New Roman" panose="02020603050405020304" pitchFamily="18" charset="0"/>
                </a:rPr>
                <a:t> how can they be chronologically ordered so that their historic or non-historic (or not yet historic) status can be discerned? </a:t>
              </a:r>
            </a:p>
            <a:p>
              <a:r>
                <a:rPr lang="en-US" sz="1400" b="1" dirty="0" smtClean="0">
                  <a:latin typeface="Franklin Gothic Medium" panose="020B0603020102020204" pitchFamily="34" charset="0"/>
                  <a:cs typeface="Times New Roman" panose="02020603050405020304" pitchFamily="18" charset="0"/>
                </a:rPr>
                <a:t>The only reliable form of information  on this can be found in the United States Patent and Trademark Office (USPTO) records.  There, the inventor(s), assignee(s), date of filing, date of acceptance, and any referenced, competing, or international patents and designs are all listed as well as full descriptions of the invention, innovation, or production method.  The next task was to build a database of this information with images so that an artifact such as a pull tab or container end opener can be correctly identified and a date range ascribed.  By searching the USPTO and Google Patents,  I was able to locate predecessors and precursors  that better elucidate the evolution of these innovations </a:t>
              </a:r>
              <a:r>
                <a:rPr lang="en-US" sz="1400" b="1" dirty="0">
                  <a:latin typeface="Franklin Gothic Medium" panose="020B0603020102020204" pitchFamily="34" charset="0"/>
                  <a:cs typeface="Times New Roman" panose="02020603050405020304" pitchFamily="18" charset="0"/>
                </a:rPr>
                <a:t>and inventions </a:t>
              </a:r>
              <a:r>
                <a:rPr lang="en-US" sz="1400" b="1" dirty="0" smtClean="0">
                  <a:latin typeface="Franklin Gothic Medium" panose="020B0603020102020204" pitchFamily="34" charset="0"/>
                  <a:cs typeface="Times New Roman" panose="02020603050405020304" pitchFamily="18" charset="0"/>
                </a:rPr>
                <a:t>of material culture.  Unfortunately, </a:t>
              </a:r>
            </a:p>
            <a:p>
              <a:r>
                <a:rPr lang="en-US" sz="1400" b="1" dirty="0" smtClean="0">
                  <a:latin typeface="Franklin Gothic Medium" panose="020B0603020102020204" pitchFamily="34" charset="0"/>
                  <a:cs typeface="Times New Roman" panose="02020603050405020304" pitchFamily="18" charset="0"/>
                </a:rPr>
                <a:t>few obituaries or biographies were written about the inventors and designers; only </a:t>
              </a:r>
              <a:r>
                <a:rPr lang="en-US" sz="1400" b="1" dirty="0" err="1" smtClean="0">
                  <a:latin typeface="Franklin Gothic Medium" panose="020B0603020102020204" pitchFamily="34" charset="0"/>
                  <a:cs typeface="Times New Roman" panose="02020603050405020304" pitchFamily="18" charset="0"/>
                </a:rPr>
                <a:t>Ermal</a:t>
              </a:r>
              <a:r>
                <a:rPr lang="en-US" sz="1400" b="1" dirty="0" smtClean="0">
                  <a:latin typeface="Franklin Gothic Medium" panose="020B0603020102020204" pitchFamily="34" charset="0"/>
                  <a:cs typeface="Times New Roman" panose="02020603050405020304" pitchFamily="18" charset="0"/>
                </a:rPr>
                <a:t> </a:t>
              </a:r>
              <a:r>
                <a:rPr lang="en-US" sz="1400" b="1" dirty="0" err="1" smtClean="0">
                  <a:latin typeface="Franklin Gothic Medium" panose="020B0603020102020204" pitchFamily="34" charset="0"/>
                  <a:cs typeface="Times New Roman" panose="02020603050405020304" pitchFamily="18" charset="0"/>
                </a:rPr>
                <a:t>Fraze</a:t>
              </a:r>
              <a:r>
                <a:rPr lang="en-US" sz="1400" b="1" dirty="0" smtClean="0">
                  <a:latin typeface="Franklin Gothic Medium" panose="020B0603020102020204" pitchFamily="34" charset="0"/>
                  <a:cs typeface="Times New Roman" panose="02020603050405020304" pitchFamily="18" charset="0"/>
                </a:rPr>
                <a:t>, </a:t>
              </a:r>
            </a:p>
            <a:p>
              <a:r>
                <a:rPr lang="en-US" sz="1400" b="1" dirty="0" smtClean="0">
                  <a:latin typeface="Franklin Gothic Medium" panose="020B0603020102020204" pitchFamily="34" charset="0"/>
                  <a:cs typeface="Times New Roman" panose="02020603050405020304" pitchFamily="18" charset="0"/>
                </a:rPr>
                <a:t>the purported inventor of the Snap Top and a prototype aluminum can donated to </a:t>
              </a:r>
            </a:p>
            <a:p>
              <a:r>
                <a:rPr lang="en-US" sz="1400" b="1" dirty="0" smtClean="0">
                  <a:latin typeface="Franklin Gothic Medium" panose="020B0603020102020204" pitchFamily="34" charset="0"/>
                  <a:cs typeface="Times New Roman" panose="02020603050405020304" pitchFamily="18" charset="0"/>
                </a:rPr>
                <a:t>the Museum of Modern Art by Daniel </a:t>
              </a:r>
              <a:r>
                <a:rPr lang="en-US" sz="1400" b="1" dirty="0" err="1" smtClean="0">
                  <a:latin typeface="Franklin Gothic Medium" panose="020B0603020102020204" pitchFamily="34" charset="0"/>
                  <a:cs typeface="Times New Roman" panose="02020603050405020304" pitchFamily="18" charset="0"/>
                </a:rPr>
                <a:t>Cudzik</a:t>
              </a:r>
              <a:r>
                <a:rPr lang="en-US" sz="1400" b="1" dirty="0" smtClean="0">
                  <a:latin typeface="Franklin Gothic Medium" panose="020B0603020102020204" pitchFamily="34" charset="0"/>
                  <a:cs typeface="Times New Roman" panose="02020603050405020304" pitchFamily="18" charset="0"/>
                </a:rPr>
                <a:t> stand out as testaments to the progenitors of </a:t>
              </a:r>
            </a:p>
            <a:p>
              <a:r>
                <a:rPr lang="en-US" sz="1400" b="1" dirty="0" smtClean="0">
                  <a:latin typeface="Franklin Gothic Medium" panose="020B0603020102020204" pitchFamily="34" charset="0"/>
                  <a:cs typeface="Times New Roman" panose="02020603050405020304" pitchFamily="18" charset="0"/>
                </a:rPr>
                <a:t>pop-tops.  Often more is known about the factory or company than the employees </a:t>
              </a:r>
            </a:p>
            <a:p>
              <a:r>
                <a:rPr lang="en-US" sz="1400" b="1" dirty="0" smtClean="0">
                  <a:latin typeface="Franklin Gothic Medium" panose="020B0603020102020204" pitchFamily="34" charset="0"/>
                  <a:cs typeface="Times New Roman" panose="02020603050405020304" pitchFamily="18" charset="0"/>
                </a:rPr>
                <a:t>who made them successful.  </a:t>
              </a:r>
              <a:endParaRPr lang="en-US" sz="1400" dirty="0">
                <a:latin typeface="Franklin Gothic Medium" panose="020B0603020102020204" pitchFamily="34" charset="0"/>
              </a:endParaRPr>
            </a:p>
          </p:txBody>
        </p:sp>
        <p:sp>
          <p:nvSpPr>
            <p:cNvPr id="264" name="Rectangular Callout 263"/>
            <p:cNvSpPr/>
            <p:nvPr/>
          </p:nvSpPr>
          <p:spPr>
            <a:xfrm rot="16200000">
              <a:off x="10201286" y="23917658"/>
              <a:ext cx="6018272" cy="3990776"/>
            </a:xfrm>
            <a:prstGeom prst="wedgeRectCallout">
              <a:avLst>
                <a:gd name="adj1" fmla="val -49313"/>
                <a:gd name="adj2" fmla="val -20965"/>
              </a:avLst>
            </a:prstGeom>
            <a:ln>
              <a:solidFill>
                <a:schemeClr val="tx1"/>
              </a:solidFill>
            </a:ln>
            <a:effectLst>
              <a:glow rad="63500">
                <a:schemeClr val="bg1">
                  <a:lumMod val="8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265" name="TextBox 264"/>
            <p:cNvSpPr txBox="1"/>
            <p:nvPr/>
          </p:nvSpPr>
          <p:spPr>
            <a:xfrm>
              <a:off x="13961632" y="41757600"/>
              <a:ext cx="5011549" cy="2031325"/>
            </a:xfrm>
            <a:prstGeom prst="rect">
              <a:avLst/>
            </a:prstGeom>
            <a:noFill/>
          </p:spPr>
          <p:txBody>
            <a:bodyPr wrap="square" rtlCol="0">
              <a:spAutoFit/>
            </a:bodyPr>
            <a:lstStyle/>
            <a:p>
              <a:pPr algn="just"/>
              <a:r>
                <a:rPr lang="en-US" sz="1400" b="1" dirty="0" smtClean="0">
                  <a:latin typeface="Franklin Gothic Medium" panose="020B0603020102020204" pitchFamily="34" charset="0"/>
                  <a:cs typeface="Times New Roman" panose="02020603050405020304" pitchFamily="18" charset="0"/>
                </a:rPr>
                <a:t>In evolutionary biological terms, there are two </a:t>
              </a:r>
              <a:r>
                <a:rPr lang="en-US" sz="1400" b="1" dirty="0">
                  <a:latin typeface="Franklin Gothic Medium" panose="020B0603020102020204" pitchFamily="34" charset="0"/>
                  <a:cs typeface="Times New Roman" panose="02020603050405020304" pitchFamily="18" charset="0"/>
                </a:rPr>
                <a:t>family </a:t>
              </a:r>
              <a:r>
                <a:rPr lang="en-US" sz="1400" b="1" dirty="0" smtClean="0">
                  <a:latin typeface="Franklin Gothic Medium" panose="020B0603020102020204" pitchFamily="34" charset="0"/>
                  <a:cs typeface="Times New Roman" panose="02020603050405020304" pitchFamily="18" charset="0"/>
                </a:rPr>
                <a:t>lines based on morphological characteristics, i.e. clades:  </a:t>
              </a:r>
              <a:r>
                <a:rPr lang="en-US" sz="1400" b="1" i="1" dirty="0" smtClean="0">
                  <a:latin typeface="Franklin Gothic Medium" panose="020B0603020102020204" pitchFamily="34" charset="0"/>
                  <a:cs typeface="Times New Roman" panose="02020603050405020304" pitchFamily="18" charset="0"/>
                </a:rPr>
                <a:t>Pull </a:t>
              </a:r>
              <a:r>
                <a:rPr lang="en-US" sz="1400" b="1" dirty="0" smtClean="0">
                  <a:latin typeface="Franklin Gothic Medium" panose="020B0603020102020204" pitchFamily="34" charset="0"/>
                  <a:cs typeface="Times New Roman" panose="02020603050405020304" pitchFamily="18" charset="0"/>
                </a:rPr>
                <a:t>and </a:t>
              </a:r>
              <a:r>
                <a:rPr lang="en-US" sz="1400" b="1" i="1" dirty="0" smtClean="0">
                  <a:latin typeface="Franklin Gothic Medium" panose="020B0603020102020204" pitchFamily="34" charset="0"/>
                  <a:cs typeface="Times New Roman" panose="02020603050405020304" pitchFamily="18" charset="0"/>
                </a:rPr>
                <a:t>Push</a:t>
              </a:r>
              <a:r>
                <a:rPr lang="en-US" sz="1400" b="1" dirty="0" smtClean="0">
                  <a:latin typeface="Franklin Gothic Medium" panose="020B0603020102020204" pitchFamily="34" charset="0"/>
                  <a:cs typeface="Times New Roman" panose="02020603050405020304" pitchFamily="18" charset="0"/>
                </a:rPr>
                <a:t>.  There are four “species”: </a:t>
              </a:r>
              <a:r>
                <a:rPr lang="en-US" sz="1400" b="1" i="1" dirty="0" smtClean="0">
                  <a:latin typeface="Franklin Gothic Medium" panose="020B0603020102020204" pitchFamily="34" charset="0"/>
                  <a:cs typeface="Times New Roman" panose="02020603050405020304" pitchFamily="18" charset="0"/>
                </a:rPr>
                <a:t>Pull solid</a:t>
              </a:r>
              <a:r>
                <a:rPr lang="en-US" sz="1400" b="1" dirty="0" smtClean="0">
                  <a:latin typeface="Franklin Gothic Medium" panose="020B0603020102020204" pitchFamily="34" charset="0"/>
                  <a:cs typeface="Times New Roman" panose="02020603050405020304" pitchFamily="18" charset="0"/>
                </a:rPr>
                <a:t>, </a:t>
              </a:r>
              <a:r>
                <a:rPr lang="en-US" sz="1400" b="1" i="1" dirty="0" smtClean="0">
                  <a:latin typeface="Franklin Gothic Medium" panose="020B0603020102020204" pitchFamily="34" charset="0"/>
                  <a:cs typeface="Times New Roman" panose="02020603050405020304" pitchFamily="18" charset="0"/>
                </a:rPr>
                <a:t>Pull ring</a:t>
              </a:r>
              <a:r>
                <a:rPr lang="en-US" sz="1400" b="1" dirty="0" smtClean="0">
                  <a:latin typeface="Franklin Gothic Medium" panose="020B0603020102020204" pitchFamily="34" charset="0"/>
                  <a:cs typeface="Times New Roman" panose="02020603050405020304" pitchFamily="18" charset="0"/>
                </a:rPr>
                <a:t>, </a:t>
              </a:r>
              <a:r>
                <a:rPr lang="en-US" sz="1400" b="1" i="1" dirty="0" smtClean="0">
                  <a:latin typeface="Franklin Gothic Medium" panose="020B0603020102020204" pitchFamily="34" charset="0"/>
                  <a:cs typeface="Times New Roman" panose="02020603050405020304" pitchFamily="18" charset="0"/>
                </a:rPr>
                <a:t>Push button </a:t>
              </a:r>
              <a:r>
                <a:rPr lang="en-US" sz="1400" b="1" dirty="0" smtClean="0">
                  <a:latin typeface="Franklin Gothic Medium" panose="020B0603020102020204" pitchFamily="34" charset="0"/>
                  <a:cs typeface="Times New Roman" panose="02020603050405020304" pitchFamily="18" charset="0"/>
                </a:rPr>
                <a:t>and </a:t>
              </a:r>
              <a:r>
                <a:rPr lang="en-US" sz="1400" b="1" i="1" dirty="0" smtClean="0">
                  <a:latin typeface="Franklin Gothic Medium" panose="020B0603020102020204" pitchFamily="34" charset="0"/>
                  <a:cs typeface="Times New Roman" panose="02020603050405020304" pitchFamily="18" charset="0"/>
                </a:rPr>
                <a:t>Push Stay-tab</a:t>
              </a:r>
              <a:r>
                <a:rPr lang="en-US" sz="1400" b="1" dirty="0" smtClean="0">
                  <a:latin typeface="Franklin Gothic Medium" panose="020B0603020102020204" pitchFamily="34" charset="0"/>
                  <a:cs typeface="Times New Roman" panose="02020603050405020304" pitchFamily="18" charset="0"/>
                </a:rPr>
                <a:t>. (And then there’s “</a:t>
              </a:r>
              <a:r>
                <a:rPr lang="en-US" sz="1400" b="1" i="1" dirty="0" err="1" smtClean="0">
                  <a:latin typeface="Franklin Gothic Medium" panose="020B0603020102020204" pitchFamily="34" charset="0"/>
                  <a:cs typeface="Times New Roman" panose="02020603050405020304" pitchFamily="18" charset="0"/>
                </a:rPr>
                <a:t>Frange</a:t>
              </a:r>
              <a:r>
                <a:rPr lang="en-US" sz="1400" b="1" dirty="0" smtClean="0">
                  <a:latin typeface="Franklin Gothic Medium" panose="020B0603020102020204" pitchFamily="34" charset="0"/>
                  <a:cs typeface="Times New Roman" panose="02020603050405020304" pitchFamily="18" charset="0"/>
                </a:rPr>
                <a:t>.”) Their changes over time or historical trajectories might </a:t>
              </a:r>
              <a:r>
                <a:rPr lang="en-US" sz="1400" b="1" dirty="0">
                  <a:latin typeface="Franklin Gothic Medium" panose="020B0603020102020204" pitchFamily="34" charset="0"/>
                  <a:cs typeface="Times New Roman" panose="02020603050405020304" pitchFamily="18" charset="0"/>
                </a:rPr>
                <a:t>be said to constitute </a:t>
              </a:r>
              <a:r>
                <a:rPr lang="en-US" sz="1400" b="1" dirty="0" smtClean="0">
                  <a:latin typeface="Franklin Gothic Medium" panose="020B0603020102020204" pitchFamily="34" charset="0"/>
                  <a:cs typeface="Times New Roman" panose="02020603050405020304" pitchFamily="18" charset="0"/>
                </a:rPr>
                <a:t>clines.  I have arranged the evolution of beverage can opening means as if a genealogical family tree.  There are hundreds of “patent children” that are not represented here; only the first patent </a:t>
              </a:r>
              <a:r>
                <a:rPr lang="en-US" sz="1400" b="1" dirty="0">
                  <a:latin typeface="Franklin Gothic Medium" panose="020B0603020102020204" pitchFamily="34" charset="0"/>
                  <a:cs typeface="Times New Roman" panose="02020603050405020304" pitchFamily="18" charset="0"/>
                </a:rPr>
                <a:t> </a:t>
              </a:r>
              <a:r>
                <a:rPr lang="en-US" sz="1400" b="1" dirty="0" smtClean="0">
                  <a:latin typeface="Franklin Gothic Medium" panose="020B0603020102020204" pitchFamily="34" charset="0"/>
                  <a:cs typeface="Times New Roman" panose="02020603050405020304" pitchFamily="18" charset="0"/>
                </a:rPr>
                <a:t> (parent)   for   a  particular  “species”  of  opening  type.</a:t>
              </a:r>
              <a:endParaRPr lang="en-US" sz="1400" dirty="0">
                <a:latin typeface="Franklin Gothic Medium" panose="020B0603020102020204" pitchFamily="34" charset="0"/>
              </a:endParaRPr>
            </a:p>
          </p:txBody>
        </p:sp>
        <p:pic>
          <p:nvPicPr>
            <p:cNvPr id="26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r="15143" b="53570"/>
            <a:stretch/>
          </p:blipFill>
          <p:spPr bwMode="auto">
            <a:xfrm>
              <a:off x="11328816" y="17073980"/>
              <a:ext cx="1656306" cy="236874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7" name="TextBox 266"/>
            <p:cNvSpPr txBox="1"/>
            <p:nvPr/>
          </p:nvSpPr>
          <p:spPr>
            <a:xfrm>
              <a:off x="11140611" y="19360863"/>
              <a:ext cx="4142232" cy="2677656"/>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Austin L. Morrill and John P. Kelly of Raytheon Manufacturing Co. felt in 1955 that “some type of tab must be attached to [a] strip or formed integral with it so that the key can be fitted over the tab and turned to tear out the tear strip as the key is rotated about is own axis and moved along the can’s surface,” and “it is evident that such a waste can be substantial,” and “is particularly useful for vacuum packed coffee cans where a vacuum tight seal is desired until the can is  opened  for  the  first  time and  then  a  replaceable  top  is desired.” </a:t>
              </a:r>
            </a:p>
            <a:p>
              <a:pPr algn="just"/>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dirty="0" smtClean="0">
                  <a:solidFill>
                    <a:schemeClr val="bg1"/>
                  </a:solidFill>
                  <a:latin typeface="Franklin Gothic Medium" panose="020B0603020102020204" pitchFamily="34" charset="0"/>
                  <a:cs typeface="Times New Roman" panose="02020603050405020304" pitchFamily="18" charset="0"/>
                </a:rPr>
                <a:t>         (US patent 2,806,628; accepted 1957)</a:t>
              </a:r>
              <a:endParaRPr lang="en-US" sz="1400" b="1" dirty="0">
                <a:solidFill>
                  <a:schemeClr val="bg1"/>
                </a:solidFill>
                <a:latin typeface="Franklin Gothic Medium" panose="020B0603020102020204" pitchFamily="34" charset="0"/>
                <a:cs typeface="Times New Roman" panose="02020603050405020304" pitchFamily="18" charset="0"/>
              </a:endParaRPr>
            </a:p>
          </p:txBody>
        </p:sp>
        <p:pic>
          <p:nvPicPr>
            <p:cNvPr id="26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38842" y="17073980"/>
              <a:ext cx="2224365" cy="236874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738291" y="17029341"/>
              <a:ext cx="2651163" cy="2335040"/>
            </a:xfrm>
            <a:prstGeom prst="rect">
              <a:avLst/>
            </a:prstGeom>
            <a:noFill/>
            <a:ln>
              <a:noFill/>
            </a:ln>
            <a:effectLst>
              <a:glow rad="63500">
                <a:schemeClr val="bg1">
                  <a:lumMod val="8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0" name="TextBox 269"/>
            <p:cNvSpPr txBox="1"/>
            <p:nvPr/>
          </p:nvSpPr>
          <p:spPr>
            <a:xfrm>
              <a:off x="17269029" y="19331723"/>
              <a:ext cx="3584127" cy="2677656"/>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John E. Walsh produced several inventions and designs for the United Shoe Machinery Corp. (USMC) along with his son, John E. Walsh II, and grandson, John E. Walsh III.  The USMC fought repeated court cases involving the purchase of foreign-made equipment and then claiming new ideas based on them.   The USMC was also subject to Sherman Anti-Trust Act violations as a shoe industry monopoly.  This design from 1963 had a rhombus-shaped tear strip and</a:t>
              </a:r>
            </a:p>
            <a:p>
              <a:pPr algn="just"/>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dirty="0" smtClean="0">
                  <a:solidFill>
                    <a:schemeClr val="bg1"/>
                  </a:solidFill>
                  <a:latin typeface="Franklin Gothic Medium" panose="020B0603020102020204" pitchFamily="34" charset="0"/>
                  <a:cs typeface="Times New Roman" panose="02020603050405020304" pitchFamily="18" charset="0"/>
                </a:rPr>
                <a:t>               a ring pull (US 3,084,835).</a:t>
              </a:r>
              <a:endParaRPr lang="en-US" sz="1400" b="1" dirty="0">
                <a:solidFill>
                  <a:schemeClr val="bg1"/>
                </a:solidFill>
                <a:latin typeface="Franklin Gothic Medium" panose="020B0603020102020204" pitchFamily="34" charset="0"/>
                <a:cs typeface="Times New Roman" panose="02020603050405020304" pitchFamily="18" charset="0"/>
              </a:endParaRPr>
            </a:p>
          </p:txBody>
        </p:sp>
        <p:cxnSp>
          <p:nvCxnSpPr>
            <p:cNvPr id="271" name="Straight Connector 270"/>
            <p:cNvCxnSpPr/>
            <p:nvPr/>
          </p:nvCxnSpPr>
          <p:spPr>
            <a:xfrm>
              <a:off x="21243266" y="14123572"/>
              <a:ext cx="914400" cy="0"/>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72"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81384" y="23057341"/>
              <a:ext cx="931863"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 name="TextBox 272"/>
            <p:cNvSpPr txBox="1"/>
            <p:nvPr/>
          </p:nvSpPr>
          <p:spPr>
            <a:xfrm>
              <a:off x="11261210" y="26837908"/>
              <a:ext cx="3918580" cy="2031325"/>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John S. </a:t>
              </a:r>
              <a:r>
                <a:rPr lang="en-US" sz="1400" b="1" dirty="0" err="1" smtClean="0">
                  <a:solidFill>
                    <a:schemeClr val="bg1"/>
                  </a:solidFill>
                  <a:latin typeface="Franklin Gothic Medium" panose="020B0603020102020204" pitchFamily="34" charset="0"/>
                  <a:cs typeface="Times New Roman" panose="02020603050405020304" pitchFamily="18" charset="0"/>
                </a:rPr>
                <a:t>Bozek</a:t>
              </a:r>
              <a:r>
                <a:rPr lang="en-US" sz="1400" b="1" dirty="0" smtClean="0">
                  <a:solidFill>
                    <a:schemeClr val="bg1"/>
                  </a:solidFill>
                  <a:latin typeface="Franklin Gothic Medium" panose="020B0603020102020204" pitchFamily="34" charset="0"/>
                  <a:cs typeface="Times New Roman" panose="02020603050405020304" pitchFamily="18" charset="0"/>
                </a:rPr>
                <a:t> invented and designed several can openers and closures for Continental Can Co.  Design 199,596 was based on the shape of a garter supporter.  Other designs featuring a solid riveted tab were called U-tabs because of their vernacular “U” shape.  </a:t>
              </a:r>
              <a:r>
                <a:rPr lang="en-US" sz="1400" b="1" dirty="0" err="1" smtClean="0">
                  <a:solidFill>
                    <a:schemeClr val="bg1"/>
                  </a:solidFill>
                  <a:latin typeface="Franklin Gothic Medium" panose="020B0603020102020204" pitchFamily="34" charset="0"/>
                  <a:cs typeface="Times New Roman" panose="02020603050405020304" pitchFamily="18" charset="0"/>
                </a:rPr>
                <a:t>Bozek</a:t>
              </a:r>
              <a:r>
                <a:rPr lang="en-US" sz="1400" b="1" dirty="0" smtClean="0">
                  <a:solidFill>
                    <a:schemeClr val="bg1"/>
                  </a:solidFill>
                  <a:latin typeface="Franklin Gothic Medium" panose="020B0603020102020204" pitchFamily="34" charset="0"/>
                  <a:cs typeface="Times New Roman" panose="02020603050405020304" pitchFamily="18" charset="0"/>
                </a:rPr>
                <a:t> and </a:t>
              </a:r>
              <a:r>
                <a:rPr lang="en-US" sz="1400" b="1" dirty="0" err="1" smtClean="0">
                  <a:solidFill>
                    <a:schemeClr val="bg1"/>
                  </a:solidFill>
                  <a:latin typeface="Franklin Gothic Medium" panose="020B0603020102020204" pitchFamily="34" charset="0"/>
                  <a:cs typeface="Times New Roman" panose="02020603050405020304" pitchFamily="18" charset="0"/>
                </a:rPr>
                <a:t>Fraze</a:t>
              </a:r>
              <a:r>
                <a:rPr lang="en-US" sz="1400" b="1" dirty="0" smtClean="0">
                  <a:solidFill>
                    <a:schemeClr val="bg1"/>
                  </a:solidFill>
                  <a:latin typeface="Franklin Gothic Medium" panose="020B0603020102020204" pitchFamily="34" charset="0"/>
                  <a:cs typeface="Times New Roman" panose="02020603050405020304" pitchFamily="18" charset="0"/>
                </a:rPr>
                <a:t> competed neck and neck through the early 1960s for   more   efficient  and  utilitarian   designs    for   beverage   can   opening   devices.</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274" name="TextBox 273"/>
            <p:cNvSpPr txBox="1"/>
            <p:nvPr/>
          </p:nvSpPr>
          <p:spPr>
            <a:xfrm>
              <a:off x="11921577" y="24730143"/>
              <a:ext cx="1413024" cy="276999"/>
            </a:xfrm>
            <a:prstGeom prst="rect">
              <a:avLst/>
            </a:prstGeom>
            <a:noFill/>
          </p:spPr>
          <p:txBody>
            <a:bodyPr wrap="square" rtlCol="0">
              <a:spAutoFit/>
            </a:bodyPr>
            <a:lstStyle/>
            <a:p>
              <a:pPr algn="ctr"/>
              <a:r>
                <a:rPr lang="en-US" sz="1200" dirty="0">
                  <a:solidFill>
                    <a:schemeClr val="bg1"/>
                  </a:solidFill>
                  <a:latin typeface="Franklin Gothic Medium" panose="020B0603020102020204" pitchFamily="34" charset="0"/>
                  <a:cs typeface="Times New Roman" panose="02020603050405020304" pitchFamily="18" charset="0"/>
                </a:rPr>
                <a:t>USD 199596 S</a:t>
              </a:r>
            </a:p>
          </p:txBody>
        </p:sp>
        <p:pic>
          <p:nvPicPr>
            <p:cNvPr id="275" name="Picture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410903" y="23057340"/>
              <a:ext cx="931863"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 name="TextBox 275"/>
            <p:cNvSpPr txBox="1"/>
            <p:nvPr/>
          </p:nvSpPr>
          <p:spPr>
            <a:xfrm>
              <a:off x="13178918" y="24707706"/>
              <a:ext cx="1413024" cy="276999"/>
            </a:xfrm>
            <a:prstGeom prst="rect">
              <a:avLst/>
            </a:prstGeom>
            <a:noFill/>
          </p:spPr>
          <p:txBody>
            <a:bodyPr wrap="square" rtlCol="0">
              <a:spAutoFit/>
            </a:bodyPr>
            <a:lstStyle/>
            <a:p>
              <a:pPr algn="ctr"/>
              <a:r>
                <a:rPr lang="en-US" sz="1200" dirty="0">
                  <a:solidFill>
                    <a:schemeClr val="bg1"/>
                  </a:solidFill>
                  <a:latin typeface="Franklin Gothic Medium" panose="020B0603020102020204" pitchFamily="34" charset="0"/>
                  <a:cs typeface="Times New Roman" panose="02020603050405020304" pitchFamily="18" charset="0"/>
                </a:rPr>
                <a:t>USD </a:t>
              </a:r>
              <a:r>
                <a:rPr lang="en-US" sz="1200" dirty="0" smtClean="0">
                  <a:solidFill>
                    <a:schemeClr val="bg1"/>
                  </a:solidFill>
                  <a:latin typeface="Franklin Gothic Medium" panose="020B0603020102020204" pitchFamily="34" charset="0"/>
                  <a:cs typeface="Times New Roman" panose="02020603050405020304" pitchFamily="18" charset="0"/>
                </a:rPr>
                <a:t>199597 </a:t>
              </a:r>
              <a:r>
                <a:rPr lang="en-US" sz="1200" dirty="0">
                  <a:solidFill>
                    <a:schemeClr val="bg1"/>
                  </a:solidFill>
                  <a:latin typeface="Franklin Gothic Medium" panose="020B0603020102020204" pitchFamily="34" charset="0"/>
                  <a:cs typeface="Times New Roman" panose="02020603050405020304" pitchFamily="18" charset="0"/>
                </a:rPr>
                <a:t>S</a:t>
              </a:r>
            </a:p>
          </p:txBody>
        </p:sp>
        <p:pic>
          <p:nvPicPr>
            <p:cNvPr id="277"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604875" y="25116277"/>
              <a:ext cx="931863" cy="150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 name="TextBox 277"/>
            <p:cNvSpPr txBox="1"/>
            <p:nvPr/>
          </p:nvSpPr>
          <p:spPr>
            <a:xfrm>
              <a:off x="11365010" y="26576777"/>
              <a:ext cx="1413024" cy="276999"/>
            </a:xfrm>
            <a:prstGeom prst="rect">
              <a:avLst/>
            </a:prstGeom>
            <a:noFill/>
          </p:spPr>
          <p:txBody>
            <a:bodyPr wrap="square" rtlCol="0">
              <a:spAutoFit/>
            </a:bodyPr>
            <a:lstStyle/>
            <a:p>
              <a:pPr algn="ctr"/>
              <a:r>
                <a:rPr lang="en-US" sz="1200" dirty="0">
                  <a:solidFill>
                    <a:schemeClr val="bg1"/>
                  </a:solidFill>
                  <a:latin typeface="Franklin Gothic Medium" panose="020B0603020102020204" pitchFamily="34" charset="0"/>
                  <a:cs typeface="Times New Roman" panose="02020603050405020304" pitchFamily="18" charset="0"/>
                </a:rPr>
                <a:t>USD </a:t>
              </a:r>
              <a:r>
                <a:rPr lang="en-US" sz="1200" dirty="0" smtClean="0">
                  <a:solidFill>
                    <a:schemeClr val="bg1"/>
                  </a:solidFill>
                  <a:latin typeface="Franklin Gothic Medium" panose="020B0603020102020204" pitchFamily="34" charset="0"/>
                  <a:cs typeface="Times New Roman" panose="02020603050405020304" pitchFamily="18" charset="0"/>
                </a:rPr>
                <a:t>199822 S          </a:t>
              </a:r>
              <a:endParaRPr lang="en-US" sz="1200" dirty="0">
                <a:solidFill>
                  <a:schemeClr val="bg1"/>
                </a:solidFill>
                <a:latin typeface="Franklin Gothic Medium" panose="020B0603020102020204" pitchFamily="34" charset="0"/>
                <a:cs typeface="Times New Roman" panose="02020603050405020304" pitchFamily="18" charset="0"/>
              </a:endParaRPr>
            </a:p>
          </p:txBody>
        </p:sp>
        <p:pic>
          <p:nvPicPr>
            <p:cNvPr id="279"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774817" y="25116423"/>
              <a:ext cx="931863" cy="150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TextBox 279"/>
            <p:cNvSpPr txBox="1"/>
            <p:nvPr/>
          </p:nvSpPr>
          <p:spPr>
            <a:xfrm>
              <a:off x="12534236" y="26561464"/>
              <a:ext cx="1413024" cy="276999"/>
            </a:xfrm>
            <a:prstGeom prst="rect">
              <a:avLst/>
            </a:prstGeom>
            <a:noFill/>
          </p:spPr>
          <p:txBody>
            <a:bodyPr wrap="square" rtlCol="0">
              <a:spAutoFit/>
            </a:bodyPr>
            <a:lstStyle/>
            <a:p>
              <a:pPr algn="ctr"/>
              <a:r>
                <a:rPr lang="en-US" sz="1200" dirty="0">
                  <a:solidFill>
                    <a:schemeClr val="bg1"/>
                  </a:solidFill>
                  <a:latin typeface="Franklin Gothic Medium" panose="020B0603020102020204" pitchFamily="34" charset="0"/>
                  <a:cs typeface="Times New Roman" panose="02020603050405020304" pitchFamily="18" charset="0"/>
                </a:rPr>
                <a:t>USD </a:t>
              </a:r>
              <a:r>
                <a:rPr lang="en-US" sz="1200" dirty="0" smtClean="0">
                  <a:solidFill>
                    <a:schemeClr val="bg1"/>
                  </a:solidFill>
                  <a:latin typeface="Franklin Gothic Medium" panose="020B0603020102020204" pitchFamily="34" charset="0"/>
                  <a:cs typeface="Times New Roman" panose="02020603050405020304" pitchFamily="18" charset="0"/>
                </a:rPr>
                <a:t>200883 S          </a:t>
              </a:r>
              <a:endParaRPr lang="en-US" sz="1200" dirty="0">
                <a:solidFill>
                  <a:schemeClr val="bg1"/>
                </a:solidFill>
                <a:latin typeface="Franklin Gothic Medium" panose="020B0603020102020204" pitchFamily="34" charset="0"/>
                <a:cs typeface="Times New Roman" panose="02020603050405020304" pitchFamily="18" charset="0"/>
              </a:endParaRPr>
            </a:p>
          </p:txBody>
        </p:sp>
        <p:pic>
          <p:nvPicPr>
            <p:cNvPr id="281"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928945" y="25109547"/>
              <a:ext cx="928646" cy="149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TextBox 281"/>
            <p:cNvSpPr txBox="1"/>
            <p:nvPr/>
          </p:nvSpPr>
          <p:spPr>
            <a:xfrm>
              <a:off x="13686756" y="26554628"/>
              <a:ext cx="1413024" cy="276999"/>
            </a:xfrm>
            <a:prstGeom prst="rect">
              <a:avLst/>
            </a:prstGeom>
            <a:noFill/>
          </p:spPr>
          <p:txBody>
            <a:bodyPr wrap="square" rtlCol="0">
              <a:spAutoFit/>
            </a:bodyPr>
            <a:lstStyle/>
            <a:p>
              <a:pPr algn="ctr"/>
              <a:r>
                <a:rPr lang="en-US" sz="1200" dirty="0">
                  <a:solidFill>
                    <a:schemeClr val="bg1"/>
                  </a:solidFill>
                  <a:latin typeface="Franklin Gothic Medium" panose="020B0603020102020204" pitchFamily="34" charset="0"/>
                  <a:cs typeface="Times New Roman" panose="02020603050405020304" pitchFamily="18" charset="0"/>
                </a:rPr>
                <a:t>USD </a:t>
              </a:r>
              <a:r>
                <a:rPr lang="en-US" sz="1200" dirty="0" smtClean="0">
                  <a:solidFill>
                    <a:schemeClr val="bg1"/>
                  </a:solidFill>
                  <a:latin typeface="Franklin Gothic Medium" panose="020B0603020102020204" pitchFamily="34" charset="0"/>
                  <a:cs typeface="Times New Roman" panose="02020603050405020304" pitchFamily="18" charset="0"/>
                </a:rPr>
                <a:t>201647 S          </a:t>
              </a:r>
              <a:endParaRPr lang="en-US" sz="1200" dirty="0">
                <a:solidFill>
                  <a:schemeClr val="bg1"/>
                </a:solidFill>
                <a:latin typeface="Franklin Gothic Medium" panose="020B0603020102020204" pitchFamily="34" charset="0"/>
                <a:cs typeface="Times New Roman" panose="02020603050405020304" pitchFamily="18" charset="0"/>
              </a:endParaRPr>
            </a:p>
          </p:txBody>
        </p:sp>
        <p:sp>
          <p:nvSpPr>
            <p:cNvPr id="283" name="Rounded Rectangular Callout 282"/>
            <p:cNvSpPr/>
            <p:nvPr/>
          </p:nvSpPr>
          <p:spPr>
            <a:xfrm>
              <a:off x="22793575" y="29249640"/>
              <a:ext cx="3954832" cy="5829796"/>
            </a:xfrm>
            <a:prstGeom prst="wedgeRoundRectCallout">
              <a:avLst>
                <a:gd name="adj1" fmla="val 3618"/>
                <a:gd name="adj2" fmla="val -20378"/>
                <a:gd name="adj3" fmla="val 16667"/>
              </a:avLst>
            </a:prstGeom>
            <a:ln>
              <a:solidFill>
                <a:schemeClr val="tx1"/>
              </a:solidFill>
            </a:ln>
            <a:effectLst>
              <a:glow>
                <a:schemeClr val="tx1">
                  <a:alpha val="40000"/>
                </a:schemeClr>
              </a:glow>
              <a:softEdge rad="12700"/>
            </a:effectLst>
          </p:spPr>
          <p:style>
            <a:lnRef idx="2">
              <a:schemeClr val="accent1">
                <a:shade val="50000"/>
              </a:schemeClr>
            </a:lnRef>
            <a:fillRef idx="1003">
              <a:schemeClr val="dk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284"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76740" y="29496708"/>
              <a:ext cx="3237997" cy="2494529"/>
            </a:xfrm>
            <a:prstGeom prst="rect">
              <a:avLst/>
            </a:prstGeom>
            <a:noFill/>
            <a:ln>
              <a:noFill/>
            </a:ln>
            <a:effectLst>
              <a:glow rad="215900">
                <a:schemeClr val="bg1">
                  <a:lumMod val="85000"/>
                  <a:alpha val="40000"/>
                </a:schemeClr>
              </a:glow>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5" name="TextBox 284"/>
            <p:cNvSpPr txBox="1"/>
            <p:nvPr/>
          </p:nvSpPr>
          <p:spPr>
            <a:xfrm>
              <a:off x="23039372" y="32164538"/>
              <a:ext cx="3505200" cy="2893100"/>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Charles S. </a:t>
              </a:r>
              <a:r>
                <a:rPr lang="en-US" sz="1400" b="1" dirty="0" err="1" smtClean="0">
                  <a:solidFill>
                    <a:schemeClr val="bg1"/>
                  </a:solidFill>
                  <a:latin typeface="Franklin Gothic Medium" panose="020B0603020102020204" pitchFamily="34" charset="0"/>
                  <a:cs typeface="Times New Roman" panose="02020603050405020304" pitchFamily="18" charset="0"/>
                </a:rPr>
                <a:t>Nissen</a:t>
              </a:r>
              <a:r>
                <a:rPr lang="en-US" sz="1400" b="1" dirty="0" smtClean="0">
                  <a:solidFill>
                    <a:schemeClr val="bg1"/>
                  </a:solidFill>
                  <a:latin typeface="Franklin Gothic Medium" panose="020B0603020102020204" pitchFamily="34" charset="0"/>
                  <a:cs typeface="Times New Roman" panose="02020603050405020304" pitchFamily="18" charset="0"/>
                </a:rPr>
                <a:t> and Robert P. Gatton of  Rome City, IN filed patent design 206,500 for a Combined Can End and Tear Strip Opener accepted on Dec. 20, 1966.  The new design featured a teardrop-shaped opening with a “softer” tear strip without sharp “pointed” edges.  The teardrop shape would dominate the market until ca. 1975 when the Stay-tab was widely produced.  Variations  on  the  teardrop shape included</a:t>
              </a:r>
            </a:p>
            <a:p>
              <a:r>
                <a:rPr lang="en-US" sz="1400" b="1" dirty="0" smtClean="0">
                  <a:solidFill>
                    <a:schemeClr val="bg1"/>
                  </a:solidFill>
                  <a:latin typeface="Franklin Gothic Medium" panose="020B0603020102020204" pitchFamily="34" charset="0"/>
                  <a:cs typeface="Times New Roman" panose="02020603050405020304" pitchFamily="18" charset="0"/>
                </a:rPr>
                <a:t>  bowling-pin-shaped,   propeller-like, “dog</a:t>
              </a:r>
            </a:p>
            <a:p>
              <a:r>
                <a:rPr lang="en-US" sz="1400" b="1" dirty="0" smtClean="0">
                  <a:solidFill>
                    <a:schemeClr val="bg1"/>
                  </a:solidFill>
                  <a:latin typeface="Franklin Gothic Medium" panose="020B0603020102020204" pitchFamily="34" charset="0"/>
                  <a:cs typeface="Times New Roman" panose="02020603050405020304" pitchFamily="18" charset="0"/>
                </a:rPr>
                <a:t>  bone,” and narrow rectangular tear strips </a:t>
              </a:r>
            </a:p>
            <a:p>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dirty="0" smtClean="0">
                  <a:solidFill>
                    <a:schemeClr val="bg1"/>
                  </a:solidFill>
                  <a:latin typeface="Franklin Gothic Medium" panose="020B0603020102020204" pitchFamily="34" charset="0"/>
                  <a:cs typeface="Times New Roman" panose="02020603050405020304" pitchFamily="18" charset="0"/>
                </a:rPr>
                <a:t>                              ca. 1968.</a:t>
              </a:r>
              <a:endParaRPr lang="en-US" sz="1400" b="1" dirty="0">
                <a:solidFill>
                  <a:schemeClr val="bg1"/>
                </a:solidFill>
                <a:latin typeface="Franklin Gothic Medium" panose="020B0603020102020204" pitchFamily="34" charset="0"/>
                <a:cs typeface="Times New Roman" panose="02020603050405020304" pitchFamily="18" charset="0"/>
              </a:endParaRPr>
            </a:p>
          </p:txBody>
        </p:sp>
        <p:cxnSp>
          <p:nvCxnSpPr>
            <p:cNvPr id="286" name="Straight Connector 285"/>
            <p:cNvCxnSpPr/>
            <p:nvPr/>
          </p:nvCxnSpPr>
          <p:spPr>
            <a:xfrm>
              <a:off x="13237049" y="21974427"/>
              <a:ext cx="0" cy="36576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29362400" y="17032653"/>
              <a:ext cx="3479487" cy="1569660"/>
            </a:xfrm>
            <a:prstGeom prst="rect">
              <a:avLst/>
            </a:prstGeom>
            <a:noFill/>
          </p:spPr>
          <p:txBody>
            <a:bodyPr wrap="square" rtlCol="0">
              <a:spAutoFit/>
            </a:bodyPr>
            <a:lstStyle/>
            <a:p>
              <a:pPr algn="ctr"/>
              <a:r>
                <a:rPr lang="en-US" sz="9600" dirty="0" smtClean="0">
                  <a:latin typeface="Stencil" panose="040409050D0802020404" pitchFamily="82" charset="0"/>
                  <a:ea typeface="MingLiU_HKSCS-ExtB" panose="02020500000000000000" pitchFamily="18" charset="-120"/>
                </a:rPr>
                <a:t>1955</a:t>
              </a:r>
              <a:endParaRPr lang="en-US" sz="9600" dirty="0">
                <a:latin typeface="Stencil" panose="040409050D0802020404" pitchFamily="82" charset="0"/>
                <a:ea typeface="MingLiU_HKSCS-ExtB" panose="02020500000000000000" pitchFamily="18" charset="-120"/>
              </a:endParaRPr>
            </a:p>
          </p:txBody>
        </p:sp>
        <p:sp>
          <p:nvSpPr>
            <p:cNvPr id="288" name="TextBox 287"/>
            <p:cNvSpPr txBox="1"/>
            <p:nvPr/>
          </p:nvSpPr>
          <p:spPr>
            <a:xfrm>
              <a:off x="29540200" y="26293843"/>
              <a:ext cx="2971800" cy="1446550"/>
            </a:xfrm>
            <a:prstGeom prst="rect">
              <a:avLst/>
            </a:prstGeom>
            <a:noFill/>
          </p:spPr>
          <p:txBody>
            <a:bodyPr wrap="square" rtlCol="0">
              <a:spAutoFit/>
            </a:bodyPr>
            <a:lstStyle/>
            <a:p>
              <a:pPr algn="ctr"/>
              <a:r>
                <a:rPr lang="en-US" sz="8800" b="1" dirty="0" smtClean="0">
                  <a:latin typeface="Mom´sTypewriter" panose="00000400000000000000" pitchFamily="2" charset="0"/>
                </a:rPr>
                <a:t>l965</a:t>
              </a:r>
              <a:endParaRPr lang="en-US" sz="8800" b="1" dirty="0">
                <a:latin typeface="Mom´sTypewriter" panose="00000400000000000000" pitchFamily="2" charset="0"/>
              </a:endParaRPr>
            </a:p>
          </p:txBody>
        </p:sp>
        <p:sp>
          <p:nvSpPr>
            <p:cNvPr id="289" name="TextBox 288"/>
            <p:cNvSpPr txBox="1"/>
            <p:nvPr/>
          </p:nvSpPr>
          <p:spPr>
            <a:xfrm>
              <a:off x="29768800" y="35380292"/>
              <a:ext cx="2590800" cy="1415772"/>
            </a:xfrm>
            <a:prstGeom prst="rect">
              <a:avLst/>
            </a:prstGeom>
            <a:noFill/>
          </p:spPr>
          <p:txBody>
            <a:bodyPr wrap="square" rtlCol="0">
              <a:spAutoFit/>
            </a:bodyPr>
            <a:lstStyle/>
            <a:p>
              <a:r>
                <a:rPr lang="en-US" dirty="0" smtClean="0">
                  <a:latin typeface="7LED" pitchFamily="2" charset="0"/>
                </a:rPr>
                <a:t>1975</a:t>
              </a:r>
              <a:endParaRPr lang="en-US" dirty="0">
                <a:latin typeface="7LED" pitchFamily="2" charset="0"/>
              </a:endParaRPr>
            </a:p>
          </p:txBody>
        </p:sp>
        <p:sp>
          <p:nvSpPr>
            <p:cNvPr id="290" name="TextBox 289"/>
            <p:cNvSpPr txBox="1"/>
            <p:nvPr/>
          </p:nvSpPr>
          <p:spPr>
            <a:xfrm>
              <a:off x="520700" y="30856931"/>
              <a:ext cx="2590800" cy="1415772"/>
            </a:xfrm>
            <a:prstGeom prst="rect">
              <a:avLst/>
            </a:prstGeom>
            <a:noFill/>
          </p:spPr>
          <p:txBody>
            <a:bodyPr wrap="square" rtlCol="0">
              <a:spAutoFit/>
            </a:bodyPr>
            <a:lstStyle/>
            <a:p>
              <a:r>
                <a:rPr lang="en-US" dirty="0" smtClean="0">
                  <a:latin typeface="7LED" pitchFamily="2" charset="0"/>
                </a:rPr>
                <a:t>1970</a:t>
              </a:r>
              <a:endParaRPr lang="en-US" dirty="0">
                <a:latin typeface="7LED" pitchFamily="2" charset="0"/>
              </a:endParaRPr>
            </a:p>
          </p:txBody>
        </p:sp>
        <p:cxnSp>
          <p:nvCxnSpPr>
            <p:cNvPr id="291" name="Straight Connector 290"/>
            <p:cNvCxnSpPr/>
            <p:nvPr/>
          </p:nvCxnSpPr>
          <p:spPr>
            <a:xfrm flipV="1">
              <a:off x="15599901" y="34647084"/>
              <a:ext cx="892202" cy="128016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H="1" flipV="1">
              <a:off x="16493585" y="34657970"/>
              <a:ext cx="929616" cy="126927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Flowchart: Data 292"/>
            <p:cNvSpPr/>
            <p:nvPr/>
          </p:nvSpPr>
          <p:spPr>
            <a:xfrm flipH="1">
              <a:off x="21557591" y="16353652"/>
              <a:ext cx="5248656" cy="6570075"/>
            </a:xfrm>
            <a:prstGeom prst="flowChartInputOutput">
              <a:avLst/>
            </a:prstGeom>
            <a:gradFill>
              <a:gsLst>
                <a:gs pos="0">
                  <a:schemeClr val="dk1">
                    <a:tint val="80000"/>
                    <a:satMod val="300000"/>
                  </a:schemeClr>
                </a:gs>
                <a:gs pos="100000">
                  <a:schemeClr val="dk1">
                    <a:shade val="30000"/>
                    <a:satMod val="20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4" name="Picture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392344" y="16435851"/>
              <a:ext cx="3312271" cy="4738723"/>
            </a:xfrm>
            <a:prstGeom prst="rect">
              <a:avLst/>
            </a:prstGeom>
            <a:noFill/>
            <a:ln>
              <a:noFill/>
            </a:ln>
            <a:effectLst>
              <a:outerShdw dist="35921" dir="2700000" algn="ctr" rotWithShape="0">
                <a:schemeClr val="bg2"/>
              </a:outerShdw>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5" name="TextBox 294"/>
            <p:cNvSpPr txBox="1"/>
            <p:nvPr/>
          </p:nvSpPr>
          <p:spPr>
            <a:xfrm>
              <a:off x="22526186" y="21101325"/>
              <a:ext cx="4062724" cy="1815882"/>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This design was assigned to Louis Fried and was based on the previously filed US patent 2,790,577 and Australian patent AU 19,570,2674, a container top and opener, in 1953.  James J. Walsh, Jr. was a General Manager of Sales at Bethlehem Steel during his lengthy career.  It is not known if Ralph </a:t>
              </a:r>
              <a:r>
                <a:rPr lang="en-US" sz="1400" b="1" dirty="0" err="1" smtClean="0">
                  <a:solidFill>
                    <a:schemeClr val="bg1"/>
                  </a:solidFill>
                  <a:latin typeface="Franklin Gothic Medium" panose="020B0603020102020204" pitchFamily="34" charset="0"/>
                  <a:cs typeface="Times New Roman" panose="02020603050405020304" pitchFamily="18" charset="0"/>
                </a:rPr>
                <a:t>D’Andrea</a:t>
              </a:r>
              <a:r>
                <a:rPr lang="en-US" sz="1400" b="1" dirty="0" smtClean="0">
                  <a:solidFill>
                    <a:schemeClr val="bg1"/>
                  </a:solidFill>
                  <a:latin typeface="Franklin Gothic Medium" panose="020B0603020102020204" pitchFamily="34" charset="0"/>
                  <a:cs typeface="Times New Roman" panose="02020603050405020304" pitchFamily="18" charset="0"/>
                </a:rPr>
                <a:t> and Louis Fried also worked there and created inventions with Walsh.   </a:t>
              </a:r>
              <a:endParaRPr lang="en-US" sz="1400" b="1" dirty="0">
                <a:solidFill>
                  <a:schemeClr val="bg1"/>
                </a:solidFill>
                <a:latin typeface="Franklin Gothic Medium" panose="020B0603020102020204" pitchFamily="34" charset="0"/>
                <a:cs typeface="Times New Roman" panose="02020603050405020304" pitchFamily="18" charset="0"/>
              </a:endParaRPr>
            </a:p>
          </p:txBody>
        </p:sp>
        <p:sp>
          <p:nvSpPr>
            <p:cNvPr id="296" name="Flowchart: Data 295"/>
            <p:cNvSpPr/>
            <p:nvPr/>
          </p:nvSpPr>
          <p:spPr>
            <a:xfrm>
              <a:off x="21565054" y="12199294"/>
              <a:ext cx="5247447" cy="3762884"/>
            </a:xfrm>
            <a:prstGeom prst="flowChartInputOutput">
              <a:avLst/>
            </a:prstGeom>
            <a:gradFill>
              <a:gsLst>
                <a:gs pos="0">
                  <a:schemeClr val="dk1">
                    <a:tint val="80000"/>
                    <a:satMod val="300000"/>
                  </a:schemeClr>
                </a:gs>
                <a:gs pos="100000">
                  <a:schemeClr val="dk1">
                    <a:shade val="30000"/>
                    <a:satMod val="20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793575" y="12262624"/>
              <a:ext cx="3271920" cy="1872308"/>
            </a:xfrm>
            <a:prstGeom prst="rect">
              <a:avLst/>
            </a:prstGeom>
            <a:gradFill>
              <a:gsLst>
                <a:gs pos="0">
                  <a:schemeClr val="dk1">
                    <a:tint val="80000"/>
                    <a:satMod val="300000"/>
                  </a:schemeClr>
                </a:gs>
                <a:gs pos="100000">
                  <a:schemeClr val="dk1">
                    <a:shade val="30000"/>
                    <a:satMod val="200000"/>
                  </a:schemeClr>
                </a:gs>
              </a:gsLst>
              <a:path path="circle">
                <a:fillToRect l="50000" t="50000" r="50000" b="50000"/>
              </a:path>
            </a:gradFill>
            <a:ln>
              <a:noFill/>
            </a:ln>
            <a:effectLst>
              <a:outerShdw blurRad="723900" dist="35921" dir="2760000" algn="ctr" rotWithShape="0">
                <a:schemeClr val="bg2"/>
              </a:outerShdw>
              <a:softEdge rad="50800"/>
            </a:effectLst>
            <a:extLst/>
          </p:spPr>
        </p:pic>
        <p:sp>
          <p:nvSpPr>
            <p:cNvPr id="298" name="TextBox 297"/>
            <p:cNvSpPr txBox="1"/>
            <p:nvPr/>
          </p:nvSpPr>
          <p:spPr>
            <a:xfrm>
              <a:off x="21931994" y="14240592"/>
              <a:ext cx="3962400" cy="1600438"/>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Ayers </a:t>
              </a:r>
              <a:r>
                <a:rPr lang="en-US" sz="1400" b="1" dirty="0" err="1" smtClean="0">
                  <a:solidFill>
                    <a:schemeClr val="bg1"/>
                  </a:solidFill>
                  <a:latin typeface="Franklin Gothic Medium" panose="020B0603020102020204" pitchFamily="34" charset="0"/>
                  <a:cs typeface="Times New Roman" panose="02020603050405020304" pitchFamily="18" charset="0"/>
                </a:rPr>
                <a:t>Houghtelling</a:t>
              </a:r>
              <a:r>
                <a:rPr lang="en-US" sz="1400" b="1" dirty="0" smtClean="0">
                  <a:solidFill>
                    <a:schemeClr val="bg1"/>
                  </a:solidFill>
                  <a:latin typeface="Franklin Gothic Medium" panose="020B0603020102020204" pitchFamily="34" charset="0"/>
                  <a:cs typeface="Times New Roman" panose="02020603050405020304" pitchFamily="18" charset="0"/>
                </a:rPr>
                <a:t> is better known for his allegorical paintings, architecture, and NASA illustrations than his beverage can opening patent. In 1959, US patent 2,870,935 was assigned to actress Suzanne </a:t>
              </a:r>
              <a:r>
                <a:rPr lang="en-US" sz="1400" b="1" dirty="0" err="1" smtClean="0">
                  <a:solidFill>
                    <a:schemeClr val="bg1"/>
                  </a:solidFill>
                  <a:latin typeface="Franklin Gothic Medium" panose="020B0603020102020204" pitchFamily="34" charset="0"/>
                  <a:cs typeface="Times New Roman" panose="02020603050405020304" pitchFamily="18" charset="0"/>
                </a:rPr>
                <a:t>Kaaren</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err="1" smtClean="0">
                  <a:solidFill>
                    <a:schemeClr val="bg1"/>
                  </a:solidFill>
                  <a:latin typeface="Franklin Gothic Medium" panose="020B0603020102020204" pitchFamily="34" charset="0"/>
                  <a:cs typeface="Times New Roman" panose="02020603050405020304" pitchFamily="18" charset="0"/>
                </a:rPr>
                <a:t>Blackmer</a:t>
              </a:r>
              <a:r>
                <a:rPr lang="en-US" sz="1400" b="1" dirty="0" smtClean="0">
                  <a:solidFill>
                    <a:schemeClr val="bg1"/>
                  </a:solidFill>
                  <a:latin typeface="Franklin Gothic Medium" panose="020B0603020102020204" pitchFamily="34" charset="0"/>
                  <a:cs typeface="Times New Roman" panose="02020603050405020304" pitchFamily="18" charset="0"/>
                </a:rPr>
                <a:t> </a:t>
              </a:r>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dirty="0" smtClean="0">
                  <a:solidFill>
                    <a:schemeClr val="bg1"/>
                  </a:solidFill>
                  <a:latin typeface="Franklin Gothic Medium" panose="020B0603020102020204" pitchFamily="34" charset="0"/>
                  <a:cs typeface="Times New Roman" panose="02020603050405020304" pitchFamily="18" charset="0"/>
                </a:rPr>
                <a:t>who was noted for being an original </a:t>
              </a:r>
              <a:r>
                <a:rPr lang="en-US" sz="1400" b="1" dirty="0" err="1" smtClean="0">
                  <a:solidFill>
                    <a:schemeClr val="bg1"/>
                  </a:solidFill>
                  <a:latin typeface="Franklin Gothic Medium" panose="020B0603020102020204" pitchFamily="34" charset="0"/>
                  <a:cs typeface="Times New Roman" panose="02020603050405020304" pitchFamily="18" charset="0"/>
                </a:rPr>
                <a:t>Rockette</a:t>
              </a:r>
              <a:r>
                <a:rPr lang="en-US" sz="1400" b="1" dirty="0" smtClean="0">
                  <a:solidFill>
                    <a:schemeClr val="bg1"/>
                  </a:solidFill>
                  <a:latin typeface="Franklin Gothic Medium" panose="020B0603020102020204" pitchFamily="34" charset="0"/>
                  <a:cs typeface="Times New Roman" panose="02020603050405020304" pitchFamily="18" charset="0"/>
                </a:rPr>
                <a:t> and having acted with Bela Lugosi and The 3 Stooges.</a:t>
              </a:r>
              <a:endParaRPr lang="en-US" sz="1400" b="1" dirty="0">
                <a:solidFill>
                  <a:schemeClr val="bg1"/>
                </a:solidFill>
                <a:latin typeface="Franklin Gothic Medium" panose="020B0603020102020204" pitchFamily="34" charset="0"/>
                <a:cs typeface="Times New Roman" panose="02020603050405020304" pitchFamily="18" charset="0"/>
              </a:endParaRPr>
            </a:p>
          </p:txBody>
        </p:sp>
        <p:cxnSp>
          <p:nvCxnSpPr>
            <p:cNvPr id="299" name="Straight Connector 298"/>
            <p:cNvCxnSpPr/>
            <p:nvPr/>
          </p:nvCxnSpPr>
          <p:spPr>
            <a:xfrm>
              <a:off x="23698200" y="15987892"/>
              <a:ext cx="0" cy="36576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00" name="Picture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488738" y="36126278"/>
              <a:ext cx="2548842" cy="2445480"/>
            </a:xfrm>
            <a:prstGeom prst="rect">
              <a:avLst/>
            </a:prstGeom>
            <a:noFill/>
            <a:ln>
              <a:noFill/>
            </a:ln>
            <a:effectLst>
              <a:glow rad="215900">
                <a:schemeClr val="bg1">
                  <a:lumMod val="8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1" name="TextBox 300"/>
            <p:cNvSpPr txBox="1"/>
            <p:nvPr/>
          </p:nvSpPr>
          <p:spPr>
            <a:xfrm>
              <a:off x="20168455" y="36479177"/>
              <a:ext cx="5711253" cy="1815882"/>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Alan G. </a:t>
              </a:r>
              <a:r>
                <a:rPr lang="en-US" sz="1400" b="1" dirty="0" err="1" smtClean="0">
                  <a:solidFill>
                    <a:schemeClr val="bg1"/>
                  </a:solidFill>
                  <a:latin typeface="Franklin Gothic Medium" panose="020B0603020102020204" pitchFamily="34" charset="0"/>
                  <a:cs typeface="Times New Roman" panose="02020603050405020304" pitchFamily="18" charset="0"/>
                </a:rPr>
                <a:t>Dalli</a:t>
              </a:r>
              <a:r>
                <a:rPr lang="en-US" sz="1400" b="1" dirty="0" smtClean="0">
                  <a:solidFill>
                    <a:schemeClr val="bg1"/>
                  </a:solidFill>
                  <a:latin typeface="Franklin Gothic Medium" panose="020B0603020102020204" pitchFamily="34" charset="0"/>
                  <a:cs typeface="Times New Roman" panose="02020603050405020304" pitchFamily="18" charset="0"/>
                </a:rPr>
                <a:t>, Michael </a:t>
              </a:r>
              <a:r>
                <a:rPr lang="en-US" sz="1400" b="1" dirty="0" err="1" smtClean="0">
                  <a:solidFill>
                    <a:schemeClr val="bg1"/>
                  </a:solidFill>
                  <a:latin typeface="Franklin Gothic Medium" panose="020B0603020102020204" pitchFamily="34" charset="0"/>
                  <a:cs typeface="Times New Roman" panose="02020603050405020304" pitchFamily="18" charset="0"/>
                </a:rPr>
                <a:t>Debenhaum</a:t>
              </a:r>
              <a:r>
                <a:rPr lang="en-US" sz="1400" b="1" dirty="0" smtClean="0">
                  <a:solidFill>
                    <a:schemeClr val="bg1"/>
                  </a:solidFill>
                  <a:latin typeface="Franklin Gothic Medium" panose="020B0603020102020204" pitchFamily="34" charset="0"/>
                  <a:cs typeface="Times New Roman" panose="02020603050405020304" pitchFamily="18" charset="0"/>
                </a:rPr>
                <a:t>, and Ralph E. </a:t>
              </a:r>
              <a:r>
                <a:rPr lang="en-US" sz="1400" b="1" dirty="0" err="1" smtClean="0">
                  <a:solidFill>
                    <a:schemeClr val="bg1"/>
                  </a:solidFill>
                  <a:latin typeface="Franklin Gothic Medium" panose="020B0603020102020204" pitchFamily="34" charset="0"/>
                  <a:cs typeface="Times New Roman" panose="02020603050405020304" pitchFamily="18" charset="0"/>
                </a:rPr>
                <a:t>Schackleford</a:t>
              </a:r>
              <a:r>
                <a:rPr lang="en-US" sz="1400" b="1" dirty="0" smtClean="0">
                  <a:solidFill>
                    <a:schemeClr val="bg1"/>
                  </a:solidFill>
                  <a:latin typeface="Franklin Gothic Medium" panose="020B0603020102020204" pitchFamily="34" charset="0"/>
                  <a:cs typeface="Times New Roman" panose="02020603050405020304" pitchFamily="18" charset="0"/>
                </a:rPr>
                <a:t> of the Broken Hill Proprietary Co., Ltd. of Melbourne, AUS received a US reissue patent 28,910 for  Push-in Easy-opening Closures in 1976.   American Can Co. produced its own version of the push tab type in the US and Canada concurrently. Plastic push tab lids were more widely manufactured than beverage can tops.  Coors products were unpasteurized, kept cold, and not transported east of the Mississippi River until 1977 and popularized in the film</a:t>
              </a:r>
              <a:r>
                <a:rPr lang="en-US" sz="1400" b="1" dirty="0">
                  <a:solidFill>
                    <a:schemeClr val="bg1"/>
                  </a:solidFill>
                  <a:latin typeface="Franklin Gothic Medium" panose="020B0603020102020204" pitchFamily="34" charset="0"/>
                  <a:cs typeface="Times New Roman" panose="02020603050405020304" pitchFamily="18" charset="0"/>
                </a:rPr>
                <a:t> </a:t>
              </a:r>
              <a:r>
                <a:rPr lang="en-US" sz="1400" b="1" i="1" dirty="0" smtClean="0">
                  <a:solidFill>
                    <a:schemeClr val="bg1"/>
                  </a:solidFill>
                  <a:latin typeface="Franklin Gothic Medium" panose="020B0603020102020204" pitchFamily="34" charset="0"/>
                  <a:cs typeface="Times New Roman" panose="02020603050405020304" pitchFamily="18" charset="0"/>
                </a:rPr>
                <a:t>Smokey and the Bandit</a:t>
              </a:r>
              <a:r>
                <a:rPr lang="en-US" sz="1400" b="1" dirty="0" smtClean="0">
                  <a:solidFill>
                    <a:schemeClr val="bg1"/>
                  </a:solidFill>
                  <a:latin typeface="Franklin Gothic Medium" panose="020B0603020102020204" pitchFamily="34" charset="0"/>
                  <a:cs typeface="Times New Roman" panose="02020603050405020304" pitchFamily="18" charset="0"/>
                </a:rPr>
                <a:t>.</a:t>
              </a:r>
              <a:endParaRPr lang="en-US" sz="1400" b="1" dirty="0">
                <a:solidFill>
                  <a:schemeClr val="bg1"/>
                </a:solidFill>
                <a:latin typeface="Franklin Gothic Medium" panose="020B0603020102020204" pitchFamily="34" charset="0"/>
                <a:cs typeface="Times New Roman" panose="02020603050405020304" pitchFamily="18" charset="0"/>
              </a:endParaRPr>
            </a:p>
          </p:txBody>
        </p:sp>
        <p:cxnSp>
          <p:nvCxnSpPr>
            <p:cNvPr id="302" name="Straight Connector 301"/>
            <p:cNvCxnSpPr/>
            <p:nvPr/>
          </p:nvCxnSpPr>
          <p:spPr>
            <a:xfrm>
              <a:off x="8039605" y="29472495"/>
              <a:ext cx="11441656" cy="161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3" name="Straight Connector 302"/>
          <p:cNvCxnSpPr/>
          <p:nvPr/>
        </p:nvCxnSpPr>
        <p:spPr>
          <a:xfrm flipV="1">
            <a:off x="13304270" y="29348283"/>
            <a:ext cx="0" cy="91191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13456670" y="29335094"/>
            <a:ext cx="0" cy="911918"/>
          </a:xfrm>
          <a:prstGeom prst="line">
            <a:avLst/>
          </a:prstGeom>
          <a:ln w="635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13151869" y="22197624"/>
            <a:ext cx="0" cy="5637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13304269" y="22197624"/>
            <a:ext cx="0" cy="531217"/>
          </a:xfrm>
          <a:prstGeom prst="line">
            <a:avLst/>
          </a:prstGeom>
          <a:ln w="635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6369907" y="21564289"/>
            <a:ext cx="3962400" cy="215444"/>
          </a:xfrm>
          <a:prstGeom prst="rect">
            <a:avLst/>
          </a:prstGeom>
          <a:noFill/>
        </p:spPr>
        <p:txBody>
          <a:bodyPr wrap="square" rtlCol="0">
            <a:spAutoFit/>
          </a:bodyPr>
          <a:lstStyle/>
          <a:p>
            <a:r>
              <a:rPr lang="en-US" sz="800" baseline="30000" dirty="0">
                <a:solidFill>
                  <a:schemeClr val="bg1"/>
                </a:solidFill>
                <a:latin typeface="Franklin Gothic Medium" panose="020B0603020102020204" pitchFamily="34" charset="0"/>
                <a:cs typeface="Times New Roman" panose="02020603050405020304" pitchFamily="18" charset="0"/>
              </a:rPr>
              <a:t>3</a:t>
            </a:r>
            <a:r>
              <a:rPr lang="en-US" sz="800" dirty="0" smtClean="0">
                <a:solidFill>
                  <a:schemeClr val="bg1"/>
                </a:solidFill>
                <a:latin typeface="Franklin Gothic Medium" panose="020B0603020102020204" pitchFamily="34" charset="0"/>
                <a:cs typeface="Times New Roman" panose="02020603050405020304" pitchFamily="18" charset="0"/>
              </a:rPr>
              <a:t>www.libraries.wright.edu/special/</a:t>
            </a:r>
            <a:r>
              <a:rPr lang="en-US" sz="800" dirty="0" err="1" smtClean="0">
                <a:solidFill>
                  <a:schemeClr val="bg1"/>
                </a:solidFill>
                <a:latin typeface="Franklin Gothic Medium" panose="020B0603020102020204" pitchFamily="34" charset="0"/>
                <a:cs typeface="Times New Roman" panose="02020603050405020304" pitchFamily="18" charset="0"/>
              </a:rPr>
              <a:t>collectionguides</a:t>
            </a:r>
            <a:r>
              <a:rPr lang="en-US" sz="800" dirty="0" smtClean="0">
                <a:solidFill>
                  <a:schemeClr val="bg1"/>
                </a:solidFill>
                <a:latin typeface="Franklin Gothic Medium" panose="020B0603020102020204" pitchFamily="34" charset="0"/>
                <a:cs typeface="Times New Roman" panose="02020603050405020304" pitchFamily="18" charset="0"/>
              </a:rPr>
              <a:t>/files/ms447.pdf</a:t>
            </a:r>
            <a:endParaRPr lang="en-US" sz="800" dirty="0">
              <a:solidFill>
                <a:schemeClr val="bg1"/>
              </a:solidFill>
              <a:latin typeface="Franklin Gothic Medium" panose="020B0603020102020204" pitchFamily="34" charset="0"/>
              <a:cs typeface="Times New Roman" panose="02020603050405020304" pitchFamily="18" charset="0"/>
            </a:endParaRPr>
          </a:p>
        </p:txBody>
      </p:sp>
      <p:pic>
        <p:nvPicPr>
          <p:cNvPr id="308"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082217" y="12606907"/>
            <a:ext cx="4345712" cy="1979082"/>
          </a:xfrm>
          <a:prstGeom prst="rect">
            <a:avLst/>
          </a:prstGeom>
          <a:noFill/>
          <a:ln>
            <a:noFill/>
          </a:ln>
          <a:effectLst>
            <a:glow rad="63500">
              <a:schemeClr val="bg1">
                <a:lumMod val="85000"/>
                <a:alpha val="40000"/>
              </a:schemeClr>
            </a:glo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 name="TextBox 308"/>
          <p:cNvSpPr txBox="1"/>
          <p:nvPr/>
        </p:nvSpPr>
        <p:spPr>
          <a:xfrm>
            <a:off x="10919553" y="14582088"/>
            <a:ext cx="4631624" cy="1384995"/>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George B. Jack, Jr. filed US patent 2,261,117 in June, 1939 and was accepted in Nov., 1941.  His closure member included “integral tabs or tongues adapted to be manually or digitally depressed …to permit access to the contents,” and was assigned to US Can </a:t>
            </a:r>
          </a:p>
          <a:p>
            <a:pPr algn="just"/>
            <a:r>
              <a:rPr lang="en-US" sz="1400" b="1" dirty="0" smtClean="0">
                <a:solidFill>
                  <a:schemeClr val="bg1"/>
                </a:solidFill>
                <a:latin typeface="Franklin Gothic Medium" panose="020B0603020102020204" pitchFamily="34" charset="0"/>
                <a:cs typeface="Times New Roman" panose="02020603050405020304" pitchFamily="18" charset="0"/>
              </a:rPr>
              <a:t>Corp. though never saw production.</a:t>
            </a:r>
            <a:endParaRPr lang="en-US" sz="1400" b="1" dirty="0">
              <a:solidFill>
                <a:schemeClr val="bg1"/>
              </a:solidFill>
              <a:latin typeface="Franklin Gothic Medium" panose="020B0603020102020204" pitchFamily="34" charset="0"/>
              <a:cs typeface="Times New Roman" panose="02020603050405020304" pitchFamily="18" charset="0"/>
            </a:endParaRPr>
          </a:p>
        </p:txBody>
      </p:sp>
      <p:pic>
        <p:nvPicPr>
          <p:cNvPr id="310" name="Picture 3"/>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4025284" y="15513076"/>
            <a:ext cx="1285900" cy="49024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1" name="Straight Connector 310"/>
          <p:cNvCxnSpPr/>
          <p:nvPr/>
        </p:nvCxnSpPr>
        <p:spPr>
          <a:xfrm>
            <a:off x="13168226" y="16623218"/>
            <a:ext cx="8489837" cy="887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12" name="Left Bracket 311"/>
          <p:cNvSpPr/>
          <p:nvPr/>
        </p:nvSpPr>
        <p:spPr>
          <a:xfrm rot="16200000" flipV="1">
            <a:off x="15933417" y="16356532"/>
            <a:ext cx="159943" cy="17373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Left Bracket 312"/>
          <p:cNvSpPr/>
          <p:nvPr/>
        </p:nvSpPr>
        <p:spPr>
          <a:xfrm rot="5400000" flipV="1">
            <a:off x="15935559" y="16726189"/>
            <a:ext cx="164592" cy="17373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Left Bracket 313"/>
          <p:cNvSpPr/>
          <p:nvPr/>
        </p:nvSpPr>
        <p:spPr>
          <a:xfrm rot="16200000" flipV="1">
            <a:off x="16385442" y="16354505"/>
            <a:ext cx="159943" cy="177791"/>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Left Bracket 314"/>
          <p:cNvSpPr/>
          <p:nvPr/>
        </p:nvSpPr>
        <p:spPr>
          <a:xfrm rot="5400000" flipV="1">
            <a:off x="16387292" y="16725901"/>
            <a:ext cx="167962" cy="17779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Left Bracket 315"/>
          <p:cNvSpPr/>
          <p:nvPr/>
        </p:nvSpPr>
        <p:spPr>
          <a:xfrm rot="16200000" flipV="1">
            <a:off x="16391304" y="21919641"/>
            <a:ext cx="159943" cy="177791"/>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Left Bracket 316"/>
          <p:cNvSpPr/>
          <p:nvPr/>
        </p:nvSpPr>
        <p:spPr>
          <a:xfrm rot="5400000" flipV="1">
            <a:off x="16389832" y="22280155"/>
            <a:ext cx="167962" cy="17779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Left Bracket 317"/>
          <p:cNvSpPr/>
          <p:nvPr/>
        </p:nvSpPr>
        <p:spPr>
          <a:xfrm rot="16200000" flipV="1">
            <a:off x="15940183" y="21922368"/>
            <a:ext cx="159943" cy="17373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Left Bracket 318"/>
          <p:cNvSpPr/>
          <p:nvPr/>
        </p:nvSpPr>
        <p:spPr>
          <a:xfrm rot="5400000" flipV="1">
            <a:off x="15937922" y="22280676"/>
            <a:ext cx="167962" cy="17373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Left Bracket 319"/>
          <p:cNvSpPr/>
          <p:nvPr/>
        </p:nvSpPr>
        <p:spPr>
          <a:xfrm rot="16200000" flipV="1">
            <a:off x="16391304" y="29068463"/>
            <a:ext cx="159943" cy="177791"/>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Left Bracket 320"/>
          <p:cNvSpPr/>
          <p:nvPr/>
        </p:nvSpPr>
        <p:spPr>
          <a:xfrm rot="5400000" flipV="1">
            <a:off x="16387292" y="29418402"/>
            <a:ext cx="167962" cy="177796"/>
          </a:xfrm>
          <a:prstGeom prst="leftBracket">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2" name="Straight Connector 321"/>
          <p:cNvCxnSpPr/>
          <p:nvPr/>
        </p:nvCxnSpPr>
        <p:spPr>
          <a:xfrm>
            <a:off x="19177798" y="16432338"/>
            <a:ext cx="0" cy="36576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23880298" y="15845328"/>
            <a:ext cx="0" cy="365760"/>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12449407" y="12038586"/>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Push Family</a:t>
            </a:r>
            <a:endParaRPr lang="en-US" sz="2000" b="1" dirty="0">
              <a:latin typeface="Franklin Gothic Medium" panose="020B0603020102020204" pitchFamily="34" charset="0"/>
              <a:cs typeface="Times New Roman" panose="02020603050405020304" pitchFamily="18" charset="0"/>
            </a:endParaRPr>
          </a:p>
        </p:txBody>
      </p:sp>
      <p:sp>
        <p:nvSpPr>
          <p:cNvPr id="325" name="TextBox 324"/>
          <p:cNvSpPr txBox="1"/>
          <p:nvPr/>
        </p:nvSpPr>
        <p:spPr>
          <a:xfrm>
            <a:off x="18335892" y="11740068"/>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Pull Family</a:t>
            </a:r>
            <a:endParaRPr lang="en-US" sz="2000" b="1" dirty="0">
              <a:latin typeface="Franklin Gothic Medium" panose="020B0603020102020204" pitchFamily="34" charset="0"/>
              <a:cs typeface="Times New Roman" panose="02020603050405020304" pitchFamily="18" charset="0"/>
            </a:endParaRPr>
          </a:p>
        </p:txBody>
      </p:sp>
      <p:sp>
        <p:nvSpPr>
          <p:cNvPr id="326" name="TextBox 325"/>
          <p:cNvSpPr txBox="1"/>
          <p:nvPr/>
        </p:nvSpPr>
        <p:spPr>
          <a:xfrm>
            <a:off x="11246357" y="16465261"/>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Pull solid</a:t>
            </a:r>
            <a:endParaRPr lang="en-US" sz="2000" b="1" dirty="0">
              <a:latin typeface="Franklin Gothic Medium" panose="020B0603020102020204" pitchFamily="34" charset="0"/>
              <a:cs typeface="Times New Roman" panose="02020603050405020304" pitchFamily="18" charset="0"/>
            </a:endParaRPr>
          </a:p>
        </p:txBody>
      </p:sp>
      <p:sp>
        <p:nvSpPr>
          <p:cNvPr id="327" name="TextBox 326"/>
          <p:cNvSpPr txBox="1"/>
          <p:nvPr/>
        </p:nvSpPr>
        <p:spPr>
          <a:xfrm>
            <a:off x="23967598" y="22785296"/>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Pull ring</a:t>
            </a:r>
            <a:endParaRPr lang="en-US" sz="2000" b="1" dirty="0">
              <a:latin typeface="Franklin Gothic Medium" panose="020B0603020102020204" pitchFamily="34" charset="0"/>
              <a:cs typeface="Times New Roman" panose="02020603050405020304" pitchFamily="18" charset="0"/>
            </a:endParaRPr>
          </a:p>
        </p:txBody>
      </p:sp>
      <p:sp>
        <p:nvSpPr>
          <p:cNvPr id="328" name="TextBox 327"/>
          <p:cNvSpPr txBox="1"/>
          <p:nvPr/>
        </p:nvSpPr>
        <p:spPr>
          <a:xfrm>
            <a:off x="23358379" y="11678392"/>
            <a:ext cx="2581641"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a:t>
            </a:r>
            <a:r>
              <a:rPr lang="en-US" sz="2000" b="1" dirty="0" err="1" smtClean="0">
                <a:latin typeface="Franklin Gothic Medium" panose="020B0603020102020204" pitchFamily="34" charset="0"/>
                <a:cs typeface="Times New Roman" panose="02020603050405020304" pitchFamily="18" charset="0"/>
              </a:rPr>
              <a:t>Frange</a:t>
            </a:r>
            <a:r>
              <a:rPr lang="en-US" sz="2000" b="1" dirty="0" smtClean="0">
                <a:latin typeface="Franklin Gothic Medium" panose="020B0603020102020204" pitchFamily="34" charset="0"/>
                <a:cs typeface="Times New Roman" panose="02020603050405020304" pitchFamily="18" charset="0"/>
              </a:rPr>
              <a:t>” Family</a:t>
            </a:r>
            <a:endParaRPr lang="en-US" sz="2000" b="1" dirty="0">
              <a:latin typeface="Franklin Gothic Medium" panose="020B0603020102020204" pitchFamily="34" charset="0"/>
              <a:cs typeface="Times New Roman" panose="02020603050405020304" pitchFamily="18" charset="0"/>
            </a:endParaRPr>
          </a:p>
        </p:txBody>
      </p:sp>
      <p:sp>
        <p:nvSpPr>
          <p:cNvPr id="329" name="TextBox 328"/>
          <p:cNvSpPr txBox="1"/>
          <p:nvPr/>
        </p:nvSpPr>
        <p:spPr>
          <a:xfrm>
            <a:off x="8336991" y="21832832"/>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Pull solid</a:t>
            </a:r>
            <a:endParaRPr lang="en-US" sz="2000" b="1" dirty="0">
              <a:latin typeface="Franklin Gothic Medium" panose="020B0603020102020204" pitchFamily="34" charset="0"/>
              <a:cs typeface="Times New Roman" panose="02020603050405020304" pitchFamily="18" charset="0"/>
            </a:endParaRPr>
          </a:p>
        </p:txBody>
      </p:sp>
      <p:sp>
        <p:nvSpPr>
          <p:cNvPr id="330" name="TextBox 329"/>
          <p:cNvSpPr txBox="1"/>
          <p:nvPr/>
        </p:nvSpPr>
        <p:spPr>
          <a:xfrm>
            <a:off x="12449407" y="28931439"/>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Push Stay-tab</a:t>
            </a:r>
            <a:endParaRPr lang="en-US" sz="2000" b="1" dirty="0">
              <a:latin typeface="Franklin Gothic Medium" panose="020B0603020102020204" pitchFamily="34" charset="0"/>
              <a:cs typeface="Times New Roman" panose="02020603050405020304" pitchFamily="18" charset="0"/>
            </a:endParaRPr>
          </a:p>
        </p:txBody>
      </p:sp>
      <p:sp>
        <p:nvSpPr>
          <p:cNvPr id="331" name="TextBox 330"/>
          <p:cNvSpPr txBox="1"/>
          <p:nvPr/>
        </p:nvSpPr>
        <p:spPr>
          <a:xfrm>
            <a:off x="15643370" y="35456217"/>
            <a:ext cx="1709725" cy="400110"/>
          </a:xfrm>
          <a:prstGeom prst="rect">
            <a:avLst/>
          </a:prstGeom>
          <a:noFill/>
        </p:spPr>
        <p:txBody>
          <a:bodyPr wrap="square" rtlCol="0">
            <a:spAutoFit/>
          </a:bodyPr>
          <a:lstStyle/>
          <a:p>
            <a:pPr algn="ctr"/>
            <a:r>
              <a:rPr lang="en-US" sz="2000" b="1" dirty="0" smtClean="0">
                <a:latin typeface="Franklin Gothic Medium" panose="020B0603020102020204" pitchFamily="34" charset="0"/>
                <a:cs typeface="Times New Roman" panose="02020603050405020304" pitchFamily="18" charset="0"/>
              </a:rPr>
              <a:t>Push button</a:t>
            </a:r>
            <a:endParaRPr lang="en-US" sz="2000" b="1" dirty="0">
              <a:latin typeface="Franklin Gothic Medium" panose="020B0603020102020204" pitchFamily="34" charset="0"/>
              <a:cs typeface="Times New Roman" panose="02020603050405020304" pitchFamily="18" charset="0"/>
            </a:endParaRPr>
          </a:p>
        </p:txBody>
      </p:sp>
      <p:pic>
        <p:nvPicPr>
          <p:cNvPr id="332" name="Picture 1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849571" y="18489336"/>
            <a:ext cx="1680407" cy="106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 name="Picture 11"/>
          <p:cNvPicPr>
            <a:picLocks noChangeAspect="1" noChangeArrowheads="1"/>
          </p:cNvPicPr>
          <p:nvPr/>
        </p:nvPicPr>
        <p:blipFill rotWithShape="1">
          <a:blip r:embed="rId32">
            <a:extLst>
              <a:ext uri="{28A0092B-C50C-407E-A947-70E740481C1C}">
                <a14:useLocalDpi xmlns:a14="http://schemas.microsoft.com/office/drawing/2010/main" val="0"/>
              </a:ext>
            </a:extLst>
          </a:blip>
          <a:srcRect l="10195" t="4718" r="29848"/>
          <a:stretch/>
        </p:blipFill>
        <p:spPr bwMode="auto">
          <a:xfrm>
            <a:off x="9105213" y="19419129"/>
            <a:ext cx="1200150" cy="938811"/>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4" name="Picture 6"/>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17409" t="25886" r="25499" b="19296"/>
          <a:stretch/>
        </p:blipFill>
        <p:spPr bwMode="auto">
          <a:xfrm rot="10800000" flipH="1" flipV="1">
            <a:off x="8063309" y="18557314"/>
            <a:ext cx="2028708" cy="64914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5" name="TextBox 334"/>
          <p:cNvSpPr txBox="1"/>
          <p:nvPr/>
        </p:nvSpPr>
        <p:spPr>
          <a:xfrm>
            <a:off x="6371657" y="21333457"/>
            <a:ext cx="3395292" cy="338554"/>
          </a:xfrm>
          <a:prstGeom prst="rect">
            <a:avLst/>
          </a:prstGeom>
          <a:noFill/>
        </p:spPr>
        <p:txBody>
          <a:bodyPr wrap="square" rtlCol="0">
            <a:spAutoFit/>
          </a:bodyPr>
          <a:lstStyle/>
          <a:p>
            <a:r>
              <a:rPr lang="en-US" sz="800" baseline="30000" dirty="0" smtClean="0">
                <a:solidFill>
                  <a:schemeClr val="bg1"/>
                </a:solidFill>
                <a:latin typeface="Franklin Gothic Medium" panose="020B0603020102020204" pitchFamily="34" charset="0"/>
                <a:cs typeface="Times New Roman" panose="02020603050405020304" pitchFamily="18" charset="0"/>
              </a:rPr>
              <a:t>1</a:t>
            </a:r>
            <a:r>
              <a:rPr lang="en-US" sz="800" dirty="0" smtClean="0">
                <a:solidFill>
                  <a:schemeClr val="bg1"/>
                </a:solidFill>
                <a:latin typeface="Franklin Gothic Medium" panose="020B0603020102020204" pitchFamily="34" charset="0"/>
                <a:cs typeface="Times New Roman" panose="02020603050405020304" pitchFamily="18" charset="0"/>
              </a:rPr>
              <a:t>https://www.britannica.com/biography/Edwin-Norton.</a:t>
            </a:r>
          </a:p>
          <a:p>
            <a:r>
              <a:rPr lang="en-US" sz="800" baseline="30000" dirty="0" smtClean="0">
                <a:solidFill>
                  <a:schemeClr val="bg1"/>
                </a:solidFill>
                <a:latin typeface="Franklin Gothic Medium" panose="020B0603020102020204" pitchFamily="34" charset="0"/>
                <a:cs typeface="Times New Roman" panose="02020603050405020304" pitchFamily="18" charset="0"/>
              </a:rPr>
              <a:t>2</a:t>
            </a:r>
            <a:r>
              <a:rPr lang="en-US" sz="800" dirty="0" smtClean="0">
                <a:solidFill>
                  <a:schemeClr val="bg1"/>
                </a:solidFill>
                <a:latin typeface="Franklin Gothic Medium" panose="020B0603020102020204" pitchFamily="34" charset="0"/>
                <a:cs typeface="Times New Roman" panose="02020603050405020304" pitchFamily="18" charset="0"/>
              </a:rPr>
              <a:t>New York Times. November 30, 1913. Retrieved on February 24, 2017.</a:t>
            </a:r>
            <a:endParaRPr lang="en-US" sz="800" baseline="30000" dirty="0">
              <a:solidFill>
                <a:schemeClr val="bg1"/>
              </a:solidFill>
              <a:latin typeface="Franklin Gothic Medium" panose="020B0603020102020204" pitchFamily="34" charset="0"/>
              <a:cs typeface="Times New Roman" panose="02020603050405020304" pitchFamily="18" charset="0"/>
            </a:endParaRPr>
          </a:p>
        </p:txBody>
      </p:sp>
      <p:sp>
        <p:nvSpPr>
          <p:cNvPr id="336" name="TextBox 335"/>
          <p:cNvSpPr txBox="1"/>
          <p:nvPr/>
        </p:nvSpPr>
        <p:spPr>
          <a:xfrm>
            <a:off x="5517053" y="12120060"/>
            <a:ext cx="4904070" cy="2893100"/>
          </a:xfrm>
          <a:prstGeom prst="rect">
            <a:avLst/>
          </a:prstGeom>
          <a:noFill/>
        </p:spPr>
        <p:txBody>
          <a:bodyPr wrap="square" rtlCol="0">
            <a:spAutoFit/>
          </a:bodyPr>
          <a:lstStyle/>
          <a:p>
            <a:pPr algn="just"/>
            <a:r>
              <a:rPr lang="en-US" sz="1400" b="1" dirty="0" smtClean="0">
                <a:solidFill>
                  <a:schemeClr val="bg1"/>
                </a:solidFill>
                <a:latin typeface="Franklin Gothic Medium" panose="020B0603020102020204" pitchFamily="34" charset="0"/>
                <a:cs typeface="Times New Roman" panose="02020603050405020304" pitchFamily="18" charset="0"/>
              </a:rPr>
              <a:t>Key-wound tear strips were first used to provide a convenient means of opening sealed tin-plated steel food canisters in 1866. Over 100 tin manufacturers incorporated as the American Can Co. (ACCO) in 1901.  Edwin Norton—a canner since 1868—renamed the </a:t>
            </a:r>
            <a:r>
              <a:rPr lang="en-US" sz="1400" b="1" dirty="0">
                <a:solidFill>
                  <a:schemeClr val="bg1"/>
                </a:solidFill>
                <a:latin typeface="Franklin Gothic Medium" panose="020B0603020102020204" pitchFamily="34" charset="0"/>
                <a:cs typeface="Times New Roman" panose="02020603050405020304" pitchFamily="18" charset="0"/>
              </a:rPr>
              <a:t>Norton Tin Can and Plate </a:t>
            </a:r>
            <a:r>
              <a:rPr lang="en-US" sz="1400" b="1" dirty="0" smtClean="0">
                <a:solidFill>
                  <a:schemeClr val="bg1"/>
                </a:solidFill>
                <a:latin typeface="Franklin Gothic Medium" panose="020B0603020102020204" pitchFamily="34" charset="0"/>
                <a:cs typeface="Times New Roman" panose="02020603050405020304" pitchFamily="18" charset="0"/>
              </a:rPr>
              <a:t>Company and founded Continental Can Co. in 1904, the second largest can manufacturer in the US</a:t>
            </a:r>
            <a:r>
              <a:rPr lang="en-US" sz="1400" b="1" baseline="30000" dirty="0" smtClean="0">
                <a:solidFill>
                  <a:schemeClr val="bg1"/>
                </a:solidFill>
                <a:latin typeface="Franklin Gothic Medium" panose="020B0603020102020204" pitchFamily="34" charset="0"/>
                <a:cs typeface="Times New Roman" panose="02020603050405020304" pitchFamily="18" charset="0"/>
              </a:rPr>
              <a:t>1</a:t>
            </a:r>
            <a:r>
              <a:rPr lang="en-US" sz="1400" b="1" dirty="0" smtClean="0">
                <a:solidFill>
                  <a:schemeClr val="bg1"/>
                </a:solidFill>
                <a:latin typeface="Franklin Gothic Medium" panose="020B0603020102020204" pitchFamily="34" charset="0"/>
                <a:cs typeface="Times New Roman" panose="02020603050405020304" pitchFamily="18" charset="0"/>
              </a:rPr>
              <a:t>.  National Can Co., founded in 1929, became the third largest. The US Government sued the American Can Co. in 1913 stating the “Tin Can Trust” restrained trade and arbitrarily fixed prices and so should be dissolved</a:t>
            </a:r>
            <a:r>
              <a:rPr lang="en-US" sz="1400" b="1" baseline="30000" dirty="0" smtClean="0">
                <a:solidFill>
                  <a:schemeClr val="bg1"/>
                </a:solidFill>
                <a:latin typeface="Franklin Gothic Medium" panose="020B0603020102020204" pitchFamily="34" charset="0"/>
                <a:cs typeface="Times New Roman" panose="02020603050405020304" pitchFamily="18" charset="0"/>
              </a:rPr>
              <a:t>2</a:t>
            </a:r>
            <a:r>
              <a:rPr lang="en-US" sz="1400" b="1" dirty="0" smtClean="0">
                <a:solidFill>
                  <a:schemeClr val="bg1"/>
                </a:solidFill>
                <a:latin typeface="Franklin Gothic Medium" panose="020B0603020102020204" pitchFamily="34" charset="0"/>
                <a:cs typeface="Times New Roman" panose="02020603050405020304" pitchFamily="18" charset="0"/>
              </a:rPr>
              <a:t>. All three restructured, renamed, and re-branded several times. All three devised means of opening can ends more reliably, easier, and safer.</a:t>
            </a:r>
          </a:p>
        </p:txBody>
      </p:sp>
      <p:pic>
        <p:nvPicPr>
          <p:cNvPr id="337" name="Picture 5"/>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31273" b="29637"/>
          <a:stretch/>
        </p:blipFill>
        <p:spPr bwMode="auto">
          <a:xfrm>
            <a:off x="5575856" y="20534363"/>
            <a:ext cx="1673271" cy="65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8" name="Straight Connector 337"/>
          <p:cNvCxnSpPr/>
          <p:nvPr/>
        </p:nvCxnSpPr>
        <p:spPr>
          <a:xfrm flipV="1">
            <a:off x="16465413" y="13981008"/>
            <a:ext cx="8332" cy="254236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16014062" y="14007939"/>
            <a:ext cx="8332" cy="254236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18" idx="1"/>
          </p:cNvCxnSpPr>
          <p:nvPr/>
        </p:nvCxnSpPr>
        <p:spPr>
          <a:xfrm flipH="1" flipV="1">
            <a:off x="16016651" y="16748767"/>
            <a:ext cx="3504" cy="534044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16463780" y="16730820"/>
            <a:ext cx="732" cy="53576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20" idx="1"/>
            <a:endCxn id="317" idx="1"/>
          </p:cNvCxnSpPr>
          <p:nvPr/>
        </p:nvCxnSpPr>
        <p:spPr>
          <a:xfrm flipV="1">
            <a:off x="16471275" y="22285072"/>
            <a:ext cx="2538" cy="695225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16019913" y="22304914"/>
            <a:ext cx="5199" cy="700044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16471273" y="29417458"/>
            <a:ext cx="623" cy="509794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40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TotalTime>
  <Words>2305</Words>
  <Application>Microsoft Office PowerPoint</Application>
  <PresentationFormat>Custom</PresentationFormat>
  <Paragraphs>78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William</cp:lastModifiedBy>
  <cp:revision>114</cp:revision>
  <dcterms:created xsi:type="dcterms:W3CDTF">2017-02-28T15:19:46Z</dcterms:created>
  <dcterms:modified xsi:type="dcterms:W3CDTF">2017-04-11T12:20:09Z</dcterms:modified>
</cp:coreProperties>
</file>