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3"/>
  </p:notesMasterIdLst>
  <p:sldIdLst>
    <p:sldId id="256" r:id="rId2"/>
  </p:sldIdLst>
  <p:sldSz cx="402336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ller, Tracy K." initials="TKM" lastIdx="0" clrIdx="0">
    <p:extLst>
      <p:ext uri="{19B8F6BF-5375-455C-9EA6-DF929625EA0E}">
        <p15:presenceInfo xmlns:p15="http://schemas.microsoft.com/office/powerpoint/2012/main" userId="Miller, Tracy 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455A"/>
    <a:srgbClr val="150E6C"/>
    <a:srgbClr val="1F7D05"/>
    <a:srgbClr val="28A606"/>
    <a:srgbClr val="4441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65" autoAdjust="0"/>
    <p:restoredTop sz="92756" autoAdjust="0"/>
  </p:normalViewPr>
  <p:slideViewPr>
    <p:cSldViewPr snapToGrid="0">
      <p:cViewPr varScale="1">
        <p:scale>
          <a:sx n="11" d="100"/>
          <a:sy n="11" d="100"/>
        </p:scale>
        <p:origin x="206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D0E865-FCB4-434D-B24E-173F721D77E8}" type="datetimeFigureOut">
              <a:rPr lang="en-US" smtClean="0"/>
              <a:t>4/7/2017</a:t>
            </a:fld>
            <a:endParaRPr lang="en-US"/>
          </a:p>
        </p:txBody>
      </p:sp>
      <p:sp>
        <p:nvSpPr>
          <p:cNvPr id="4" name="Slide Image Placeholder 3"/>
          <p:cNvSpPr>
            <a:spLocks noGrp="1" noRot="1" noChangeAspect="1"/>
          </p:cNvSpPr>
          <p:nvPr>
            <p:ph type="sldImg" idx="2"/>
          </p:nvPr>
        </p:nvSpPr>
        <p:spPr>
          <a:xfrm>
            <a:off x="1543050" y="1143000"/>
            <a:ext cx="37719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B3AAC6-5D58-4FC1-9731-474EA7E6D738}" type="slidenum">
              <a:rPr lang="en-US" smtClean="0"/>
              <a:t>‹#›</a:t>
            </a:fld>
            <a:endParaRPr lang="en-US"/>
          </a:p>
        </p:txBody>
      </p:sp>
    </p:spTree>
    <p:extLst>
      <p:ext uri="{BB962C8B-B14F-4D97-AF65-F5344CB8AC3E}">
        <p14:creationId xmlns:p14="http://schemas.microsoft.com/office/powerpoint/2010/main" val="3943978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43050" y="1143000"/>
            <a:ext cx="37719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B3AAC6-5D58-4FC1-9731-474EA7E6D738}" type="slidenum">
              <a:rPr lang="en-US" smtClean="0"/>
              <a:t>1</a:t>
            </a:fld>
            <a:endParaRPr lang="en-US"/>
          </a:p>
        </p:txBody>
      </p:sp>
    </p:spTree>
    <p:extLst>
      <p:ext uri="{BB962C8B-B14F-4D97-AF65-F5344CB8AC3E}">
        <p14:creationId xmlns:p14="http://schemas.microsoft.com/office/powerpoint/2010/main" val="3905256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4849856" y="11456371"/>
            <a:ext cx="30533888" cy="7900416"/>
          </a:xfrm>
          <a:solidFill>
            <a:srgbClr val="FFFFFF"/>
          </a:solidFill>
          <a:ln w="38100">
            <a:solidFill>
              <a:srgbClr val="404040"/>
            </a:solidFill>
          </a:ln>
        </p:spPr>
        <p:txBody>
          <a:bodyPr lIns="274320" rIns="274320" anchor="ctr" anchorCtr="1">
            <a:normAutofit/>
          </a:bodyPr>
          <a:lstStyle>
            <a:lvl1pPr algn="ctr">
              <a:defRPr sz="154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8894146" y="20892213"/>
            <a:ext cx="22445320" cy="5951491"/>
          </a:xfrm>
          <a:noFill/>
        </p:spPr>
        <p:txBody>
          <a:bodyPr>
            <a:normAutofit/>
          </a:bodyPr>
          <a:lstStyle>
            <a:lvl1pPr marL="0" indent="0" algn="ctr">
              <a:buNone/>
              <a:defRPr sz="8360">
                <a:solidFill>
                  <a:schemeClr val="tx1">
                    <a:lumMod val="75000"/>
                    <a:lumOff val="25000"/>
                  </a:schemeClr>
                </a:solidFill>
              </a:defRPr>
            </a:lvl1pPr>
            <a:lvl2pPr marL="2011697" indent="0" algn="ctr">
              <a:buNone/>
              <a:defRPr sz="8360"/>
            </a:lvl2pPr>
            <a:lvl3pPr marL="4023392" indent="0" algn="ctr">
              <a:buNone/>
              <a:defRPr sz="7920"/>
            </a:lvl3pPr>
            <a:lvl4pPr marL="6035089" indent="0" algn="ctr">
              <a:buNone/>
              <a:defRPr sz="7040"/>
            </a:lvl4pPr>
            <a:lvl5pPr marL="8046784" indent="0" algn="ctr">
              <a:buNone/>
              <a:defRPr sz="7040"/>
            </a:lvl5pPr>
            <a:lvl6pPr marL="10058481" indent="0" algn="ctr">
              <a:buNone/>
              <a:defRPr sz="7040"/>
            </a:lvl6pPr>
            <a:lvl7pPr marL="12070177" indent="0" algn="ctr">
              <a:buNone/>
              <a:defRPr sz="7040"/>
            </a:lvl7pPr>
            <a:lvl8pPr marL="14081874" indent="0" algn="ctr">
              <a:buNone/>
              <a:defRPr sz="7040"/>
            </a:lvl8pPr>
            <a:lvl9pPr marL="16093570" indent="0" algn="ctr">
              <a:buNone/>
              <a:defRPr sz="704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61C4C02B-CA2C-49F2-955A-7FB925E02A1D}" type="datetimeFigureOut">
              <a:rPr lang="en-US" smtClean="0"/>
              <a:t>4/7/2017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16614007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4C02B-CA2C-49F2-955A-7FB925E02A1D}" type="datetimeFigureOut">
              <a:rPr lang="en-US" smtClean="0"/>
              <a:t>4/7/2017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2939428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55272" y="4498848"/>
            <a:ext cx="4637450" cy="239207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066602" y="4498848"/>
            <a:ext cx="20751166" cy="239207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C4C02B-CA2C-49F2-955A-7FB925E02A1D}" type="datetimeFigureOut">
              <a:rPr lang="en-US" smtClean="0"/>
              <a:t>4/7/2017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784805233"/>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C4C02B-CA2C-49F2-955A-7FB925E02A1D}" type="datetimeFigureOut">
              <a:rPr lang="en-US" smtClean="0"/>
              <a:t>4/7/2017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643610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4868268" y="11456371"/>
            <a:ext cx="30537302" cy="7900416"/>
          </a:xfrm>
          <a:solidFill>
            <a:srgbClr val="FFFFFF"/>
          </a:solidFill>
          <a:ln w="38100">
            <a:solidFill>
              <a:srgbClr val="404040"/>
            </a:solidFill>
          </a:ln>
        </p:spPr>
        <p:txBody>
          <a:bodyPr lIns="274320" rIns="274320" anchor="ctr" anchorCtr="1">
            <a:normAutofit/>
          </a:bodyPr>
          <a:lstStyle>
            <a:lvl1pPr>
              <a:defRPr sz="154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8894146" y="20891832"/>
            <a:ext cx="22445320" cy="6072394"/>
          </a:xfrm>
        </p:spPr>
        <p:txBody>
          <a:bodyPr anchor="t" anchorCtr="1">
            <a:normAutofit/>
          </a:bodyPr>
          <a:lstStyle>
            <a:lvl1pPr marL="0" indent="0">
              <a:buNone/>
              <a:defRPr sz="8360">
                <a:solidFill>
                  <a:schemeClr val="tx1"/>
                </a:solidFill>
              </a:defRPr>
            </a:lvl1pPr>
            <a:lvl2pPr marL="2011697" indent="0">
              <a:buNone/>
              <a:defRPr sz="8360">
                <a:solidFill>
                  <a:schemeClr val="tx1">
                    <a:tint val="75000"/>
                  </a:schemeClr>
                </a:solidFill>
              </a:defRPr>
            </a:lvl2pPr>
            <a:lvl3pPr marL="4023392" indent="0">
              <a:buNone/>
              <a:defRPr sz="7920">
                <a:solidFill>
                  <a:schemeClr val="tx1">
                    <a:tint val="75000"/>
                  </a:schemeClr>
                </a:solidFill>
              </a:defRPr>
            </a:lvl3pPr>
            <a:lvl4pPr marL="6035089" indent="0">
              <a:buNone/>
              <a:defRPr sz="7040">
                <a:solidFill>
                  <a:schemeClr val="tx1">
                    <a:tint val="75000"/>
                  </a:schemeClr>
                </a:solidFill>
              </a:defRPr>
            </a:lvl4pPr>
            <a:lvl5pPr marL="8046784" indent="0">
              <a:buNone/>
              <a:defRPr sz="7040">
                <a:solidFill>
                  <a:schemeClr val="tx1">
                    <a:tint val="75000"/>
                  </a:schemeClr>
                </a:solidFill>
              </a:defRPr>
            </a:lvl5pPr>
            <a:lvl6pPr marL="10058481" indent="0">
              <a:buNone/>
              <a:defRPr sz="7040">
                <a:solidFill>
                  <a:schemeClr val="tx1">
                    <a:tint val="75000"/>
                  </a:schemeClr>
                </a:solidFill>
              </a:defRPr>
            </a:lvl6pPr>
            <a:lvl7pPr marL="12070177" indent="0">
              <a:buNone/>
              <a:defRPr sz="7040">
                <a:solidFill>
                  <a:schemeClr val="tx1">
                    <a:tint val="75000"/>
                  </a:schemeClr>
                </a:solidFill>
              </a:defRPr>
            </a:lvl7pPr>
            <a:lvl8pPr marL="14081874" indent="0">
              <a:buNone/>
              <a:defRPr sz="7040">
                <a:solidFill>
                  <a:schemeClr val="tx1">
                    <a:tint val="75000"/>
                  </a:schemeClr>
                </a:solidFill>
              </a:defRPr>
            </a:lvl8pPr>
            <a:lvl9pPr marL="16093570" indent="0">
              <a:buNone/>
              <a:defRPr sz="704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61C4C02B-CA2C-49F2-955A-7FB925E02A1D}" type="datetimeFigureOut">
              <a:rPr lang="en-US" smtClean="0"/>
              <a:t>4/7/2017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2024379241"/>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849857" y="12662613"/>
            <a:ext cx="14467301" cy="148895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916444" y="12662613"/>
            <a:ext cx="14478270" cy="148895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1C4C02B-CA2C-49F2-955A-7FB925E02A1D}" type="datetimeFigureOut">
              <a:rPr lang="en-US" smtClean="0"/>
              <a:t>4/7/2017</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959329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849853" y="11104485"/>
            <a:ext cx="14467306" cy="3379618"/>
          </a:xfrm>
        </p:spPr>
        <p:txBody>
          <a:bodyPr anchor="b" anchorCtr="1">
            <a:normAutofit/>
          </a:bodyPr>
          <a:lstStyle>
            <a:lvl1pPr marL="0" indent="0" algn="ctr">
              <a:buNone/>
              <a:defRPr sz="8360" b="0" cap="all" spc="440" baseline="0">
                <a:solidFill>
                  <a:schemeClr val="accent2">
                    <a:lumMod val="75000"/>
                  </a:schemeClr>
                </a:solidFill>
              </a:defRPr>
            </a:lvl1pPr>
            <a:lvl2pPr marL="2011697" indent="0">
              <a:buNone/>
              <a:defRPr sz="8360" b="1"/>
            </a:lvl2pPr>
            <a:lvl3pPr marL="4023392" indent="0">
              <a:buNone/>
              <a:defRPr sz="7920" b="1"/>
            </a:lvl3pPr>
            <a:lvl4pPr marL="6035089" indent="0">
              <a:buNone/>
              <a:defRPr sz="7040" b="1"/>
            </a:lvl4pPr>
            <a:lvl5pPr marL="8046784" indent="0">
              <a:buNone/>
              <a:defRPr sz="7040" b="1"/>
            </a:lvl5pPr>
            <a:lvl6pPr marL="10058481" indent="0">
              <a:buNone/>
              <a:defRPr sz="7040" b="1"/>
            </a:lvl6pPr>
            <a:lvl7pPr marL="12070177" indent="0">
              <a:buNone/>
              <a:defRPr sz="7040" b="1"/>
            </a:lvl7pPr>
            <a:lvl8pPr marL="14081874" indent="0">
              <a:buNone/>
              <a:defRPr sz="7040" b="1"/>
            </a:lvl8pPr>
            <a:lvl9pPr marL="16093570" indent="0">
              <a:buNone/>
              <a:defRPr sz="7040" b="1"/>
            </a:lvl9pPr>
          </a:lstStyle>
          <a:p>
            <a:pPr lvl="0"/>
            <a:r>
              <a:rPr lang="en-US"/>
              <a:t>Edit Master text styles</a:t>
            </a:r>
          </a:p>
        </p:txBody>
      </p:sp>
      <p:sp>
        <p:nvSpPr>
          <p:cNvPr id="4" name="Content Placeholder 3"/>
          <p:cNvSpPr>
            <a:spLocks noGrp="1"/>
          </p:cNvSpPr>
          <p:nvPr>
            <p:ph sz="half" idx="2"/>
          </p:nvPr>
        </p:nvSpPr>
        <p:spPr>
          <a:xfrm>
            <a:off x="4849853" y="15087602"/>
            <a:ext cx="14467306" cy="12464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20916444" y="15087602"/>
            <a:ext cx="14478270" cy="12464525"/>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20916444" y="11104485"/>
            <a:ext cx="14478270" cy="3379618"/>
          </a:xfrm>
        </p:spPr>
        <p:txBody>
          <a:bodyPr anchor="b" anchorCtr="1">
            <a:normAutofit/>
          </a:bodyPr>
          <a:lstStyle>
            <a:lvl1pPr marL="0" indent="0" algn="ctr">
              <a:buNone/>
              <a:defRPr sz="8360" b="0" cap="all" spc="440" baseline="0">
                <a:solidFill>
                  <a:schemeClr val="accent2">
                    <a:lumMod val="75000"/>
                  </a:schemeClr>
                </a:solidFill>
              </a:defRPr>
            </a:lvl1pPr>
            <a:lvl2pPr marL="2011697" indent="0">
              <a:buNone/>
              <a:defRPr sz="8360" b="1"/>
            </a:lvl2pPr>
            <a:lvl3pPr marL="4023392" indent="0">
              <a:buNone/>
              <a:defRPr sz="7920" b="1"/>
            </a:lvl3pPr>
            <a:lvl4pPr marL="6035089" indent="0">
              <a:buNone/>
              <a:defRPr sz="7040" b="1"/>
            </a:lvl4pPr>
            <a:lvl5pPr marL="8046784" indent="0">
              <a:buNone/>
              <a:defRPr sz="7040" b="1"/>
            </a:lvl5pPr>
            <a:lvl6pPr marL="10058481" indent="0">
              <a:buNone/>
              <a:defRPr sz="7040" b="1"/>
            </a:lvl6pPr>
            <a:lvl7pPr marL="12070177" indent="0">
              <a:buNone/>
              <a:defRPr sz="7040" b="1"/>
            </a:lvl7pPr>
            <a:lvl8pPr marL="14081874" indent="0">
              <a:buNone/>
              <a:defRPr sz="7040" b="1"/>
            </a:lvl8pPr>
            <a:lvl9pPr marL="16093570" indent="0">
              <a:buNone/>
              <a:defRPr sz="7040" b="1"/>
            </a:lvl9pPr>
          </a:lstStyle>
          <a:p>
            <a:pPr lvl="0"/>
            <a:r>
              <a:rPr lang="en-US"/>
              <a:t>Edit Master text styles</a:t>
            </a:r>
          </a:p>
        </p:txBody>
      </p:sp>
      <p:sp>
        <p:nvSpPr>
          <p:cNvPr id="7" name="Date Placeholder 6"/>
          <p:cNvSpPr>
            <a:spLocks noGrp="1"/>
          </p:cNvSpPr>
          <p:nvPr>
            <p:ph type="dt" sz="half" idx="10"/>
          </p:nvPr>
        </p:nvSpPr>
        <p:spPr/>
        <p:txBody>
          <a:bodyPr/>
          <a:lstStyle/>
          <a:p>
            <a:fld id="{61C4C02B-CA2C-49F2-955A-7FB925E02A1D}" type="datetimeFigureOut">
              <a:rPr lang="en-US" smtClean="0"/>
              <a:t>4/7/2017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EF57FC-E8C7-4FDA-A309-E02CE3A4DB5D}"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7405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C4C02B-CA2C-49F2-955A-7FB925E02A1D}" type="datetimeFigureOut">
              <a:rPr lang="en-US" smtClean="0"/>
              <a:t>4/7/2017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78908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4C02B-CA2C-49F2-955A-7FB925E02A1D}" type="datetimeFigureOut">
              <a:rPr lang="en-US" smtClean="0"/>
              <a:t>4/7/2017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13978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20116800"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2819094" y="10770381"/>
            <a:ext cx="14478614" cy="5479186"/>
          </a:xfrm>
          <a:solidFill>
            <a:srgbClr val="FFFFFF"/>
          </a:solidFill>
          <a:ln>
            <a:solidFill>
              <a:srgbClr val="404040"/>
            </a:solidFill>
          </a:ln>
        </p:spPr>
        <p:txBody>
          <a:bodyPr anchor="ctr" anchorCtr="1">
            <a:normAutofit/>
          </a:bodyPr>
          <a:lstStyle>
            <a:lvl1pPr>
              <a:defRPr sz="924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22229064" y="3862428"/>
            <a:ext cx="15892272" cy="25193549"/>
          </a:xfrm>
        </p:spPr>
        <p:txBody>
          <a:bodyPr>
            <a:normAutofit/>
          </a:bodyPr>
          <a:lstStyle>
            <a:lvl1pPr>
              <a:defRPr sz="8360">
                <a:solidFill>
                  <a:schemeClr val="tx1"/>
                </a:solidFill>
              </a:defRPr>
            </a:lvl1pPr>
            <a:lvl2pPr>
              <a:defRPr sz="7040">
                <a:solidFill>
                  <a:schemeClr val="tx1"/>
                </a:solidFill>
              </a:defRPr>
            </a:lvl2pPr>
            <a:lvl3pPr>
              <a:defRPr sz="7040">
                <a:solidFill>
                  <a:schemeClr val="tx1"/>
                </a:solidFill>
              </a:defRPr>
            </a:lvl3pPr>
            <a:lvl4pPr>
              <a:defRPr sz="7040">
                <a:solidFill>
                  <a:schemeClr val="tx1"/>
                </a:solidFill>
              </a:defRPr>
            </a:lvl4pPr>
            <a:lvl5pPr>
              <a:defRPr sz="7040">
                <a:solidFill>
                  <a:schemeClr val="tx1"/>
                </a:solidFill>
              </a:defRPr>
            </a:lvl5pPr>
            <a:lvl6pPr>
              <a:defRPr sz="7040"/>
            </a:lvl6pPr>
            <a:lvl7pPr>
              <a:defRPr sz="7040"/>
            </a:lvl7pPr>
            <a:lvl8pPr>
              <a:defRPr sz="7040"/>
            </a:lvl8pPr>
            <a:lvl9pPr>
              <a:defRPr sz="704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797046" y="17039608"/>
            <a:ext cx="12522708" cy="10531373"/>
          </a:xfrm>
        </p:spPr>
        <p:txBody>
          <a:bodyPr anchor="t" anchorCtr="1">
            <a:normAutofit/>
          </a:bodyPr>
          <a:lstStyle>
            <a:lvl1pPr marL="0" indent="0" algn="ctr">
              <a:buNone/>
              <a:defRPr sz="6600">
                <a:solidFill>
                  <a:srgbClr val="FFFFFF"/>
                </a:solidFill>
              </a:defRPr>
            </a:lvl1pPr>
            <a:lvl2pPr marL="2011697" indent="0">
              <a:buNone/>
              <a:defRPr sz="6160"/>
            </a:lvl2pPr>
            <a:lvl3pPr marL="4023392" indent="0">
              <a:buNone/>
              <a:defRPr sz="5280"/>
            </a:lvl3pPr>
            <a:lvl4pPr marL="6035089" indent="0">
              <a:buNone/>
              <a:defRPr sz="4400"/>
            </a:lvl4pPr>
            <a:lvl5pPr marL="8046784" indent="0">
              <a:buNone/>
              <a:defRPr sz="4400"/>
            </a:lvl5pPr>
            <a:lvl6pPr marL="10058481" indent="0">
              <a:buNone/>
              <a:defRPr sz="4400"/>
            </a:lvl6pPr>
            <a:lvl7pPr marL="12070177" indent="0">
              <a:buNone/>
              <a:defRPr sz="4400"/>
            </a:lvl7pPr>
            <a:lvl8pPr marL="14081874" indent="0">
              <a:buNone/>
              <a:defRPr sz="4400"/>
            </a:lvl8pPr>
            <a:lvl9pPr marL="16093570" indent="0">
              <a:buNone/>
              <a:defRPr sz="4400"/>
            </a:lvl9pPr>
          </a:lstStyle>
          <a:p>
            <a:pPr lvl="0"/>
            <a:r>
              <a:rPr lang="en-US"/>
              <a:t>Edit Master text styles</a:t>
            </a:r>
          </a:p>
        </p:txBody>
      </p:sp>
      <p:sp>
        <p:nvSpPr>
          <p:cNvPr id="9" name="Date Placeholder 8"/>
          <p:cNvSpPr>
            <a:spLocks noGrp="1"/>
          </p:cNvSpPr>
          <p:nvPr>
            <p:ph type="dt" sz="half" idx="10"/>
          </p:nvPr>
        </p:nvSpPr>
        <p:spPr/>
        <p:txBody>
          <a:bodyPr/>
          <a:lstStyle/>
          <a:p>
            <a:fld id="{61C4C02B-CA2C-49F2-955A-7FB925E02A1D}" type="datetimeFigureOut">
              <a:rPr lang="en-US" smtClean="0"/>
              <a:t>4/7/2017</a:t>
            </a:fld>
            <a:endParaRPr lang="en-US"/>
          </a:p>
        </p:txBody>
      </p:sp>
      <p:sp>
        <p:nvSpPr>
          <p:cNvPr id="10" name="Footer Placeholder 9"/>
          <p:cNvSpPr>
            <a:spLocks noGrp="1"/>
          </p:cNvSpPr>
          <p:nvPr>
            <p:ph type="ftr" sz="quarter" idx="11"/>
          </p:nvPr>
        </p:nvSpPr>
        <p:spPr>
          <a:xfrm>
            <a:off x="2819096" y="29933798"/>
            <a:ext cx="16748151" cy="1536192"/>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395176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8" y="0"/>
            <a:ext cx="20116796" cy="32918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2816352" y="10770374"/>
            <a:ext cx="14484096" cy="5486400"/>
          </a:xfrm>
          <a:solidFill>
            <a:srgbClr val="FFFFFF"/>
          </a:solidFill>
          <a:ln>
            <a:solidFill>
              <a:srgbClr val="262626"/>
            </a:solidFill>
          </a:ln>
        </p:spPr>
        <p:txBody>
          <a:bodyPr anchor="ctr" anchorCtr="1">
            <a:noAutofit/>
          </a:bodyPr>
          <a:lstStyle>
            <a:lvl1pPr>
              <a:defRPr sz="924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0116805" y="-202426"/>
            <a:ext cx="20136921" cy="32918400"/>
          </a:xfrm>
          <a:solidFill>
            <a:schemeClr val="bg1">
              <a:lumMod val="75000"/>
            </a:schemeClr>
          </a:solidFill>
        </p:spPr>
        <p:txBody>
          <a:bodyPr anchor="t"/>
          <a:lstStyle>
            <a:lvl1pPr marL="0" indent="0">
              <a:buNone/>
              <a:defRPr sz="14080">
                <a:solidFill>
                  <a:schemeClr val="bg1">
                    <a:lumMod val="85000"/>
                    <a:lumOff val="15000"/>
                  </a:schemeClr>
                </a:solidFill>
              </a:defRPr>
            </a:lvl1pPr>
            <a:lvl2pPr marL="2011697" indent="0">
              <a:buNone/>
              <a:defRPr sz="12320"/>
            </a:lvl2pPr>
            <a:lvl3pPr marL="4023392" indent="0">
              <a:buNone/>
              <a:defRPr sz="10560"/>
            </a:lvl3pPr>
            <a:lvl4pPr marL="6035089" indent="0">
              <a:buNone/>
              <a:defRPr sz="8800"/>
            </a:lvl4pPr>
            <a:lvl5pPr marL="8046784" indent="0">
              <a:buNone/>
              <a:defRPr sz="8800"/>
            </a:lvl5pPr>
            <a:lvl6pPr marL="10058481" indent="0">
              <a:buNone/>
              <a:defRPr sz="8800"/>
            </a:lvl6pPr>
            <a:lvl7pPr marL="12070177" indent="0">
              <a:buNone/>
              <a:defRPr sz="8800"/>
            </a:lvl7pPr>
            <a:lvl8pPr marL="14081874" indent="0">
              <a:buNone/>
              <a:defRPr sz="8800"/>
            </a:lvl8pPr>
            <a:lvl9pPr marL="16093570" indent="0">
              <a:buNone/>
              <a:defRPr sz="8800"/>
            </a:lvl9pPr>
          </a:lstStyle>
          <a:p>
            <a:r>
              <a:rPr lang="en-US"/>
              <a:t>Click icon to add picture</a:t>
            </a:r>
            <a:endParaRPr lang="en-US" dirty="0"/>
          </a:p>
        </p:txBody>
      </p:sp>
      <p:sp>
        <p:nvSpPr>
          <p:cNvPr id="4" name="Text Placeholder 3"/>
          <p:cNvSpPr>
            <a:spLocks noGrp="1"/>
          </p:cNvSpPr>
          <p:nvPr>
            <p:ph type="body" sz="half" idx="2"/>
          </p:nvPr>
        </p:nvSpPr>
        <p:spPr>
          <a:xfrm>
            <a:off x="3797046" y="17039613"/>
            <a:ext cx="12522708" cy="10531378"/>
          </a:xfrm>
        </p:spPr>
        <p:txBody>
          <a:bodyPr anchor="t" anchorCtr="1">
            <a:normAutofit/>
          </a:bodyPr>
          <a:lstStyle>
            <a:lvl1pPr marL="0" indent="0" algn="ctr">
              <a:buNone/>
              <a:defRPr sz="6600">
                <a:solidFill>
                  <a:srgbClr val="FFFFFF"/>
                </a:solidFill>
              </a:defRPr>
            </a:lvl1pPr>
            <a:lvl2pPr marL="2011697" indent="0">
              <a:buNone/>
              <a:defRPr sz="6160"/>
            </a:lvl2pPr>
            <a:lvl3pPr marL="4023392" indent="0">
              <a:buNone/>
              <a:defRPr sz="5280"/>
            </a:lvl3pPr>
            <a:lvl4pPr marL="6035089" indent="0">
              <a:buNone/>
              <a:defRPr sz="4400"/>
            </a:lvl4pPr>
            <a:lvl5pPr marL="8046784" indent="0">
              <a:buNone/>
              <a:defRPr sz="4400"/>
            </a:lvl5pPr>
            <a:lvl6pPr marL="10058481" indent="0">
              <a:buNone/>
              <a:defRPr sz="4400"/>
            </a:lvl6pPr>
            <a:lvl7pPr marL="12070177" indent="0">
              <a:buNone/>
              <a:defRPr sz="4400"/>
            </a:lvl7pPr>
            <a:lvl8pPr marL="14081874" indent="0">
              <a:buNone/>
              <a:defRPr sz="4400"/>
            </a:lvl8pPr>
            <a:lvl9pPr marL="16093570" indent="0">
              <a:buNone/>
              <a:defRPr sz="44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61C4C02B-CA2C-49F2-955A-7FB925E02A1D}" type="datetimeFigureOut">
              <a:rPr lang="en-US" smtClean="0"/>
              <a:t>4/7/2017</a:t>
            </a:fld>
            <a:endParaRPr lang="en-US"/>
          </a:p>
        </p:txBody>
      </p:sp>
      <p:sp>
        <p:nvSpPr>
          <p:cNvPr id="9" name="Footer Placeholder 8"/>
          <p:cNvSpPr>
            <a:spLocks noGrp="1"/>
          </p:cNvSpPr>
          <p:nvPr>
            <p:ph type="ftr" sz="quarter" idx="11"/>
          </p:nvPr>
        </p:nvSpPr>
        <p:spPr>
          <a:xfrm>
            <a:off x="2816354" y="29933798"/>
            <a:ext cx="16737178" cy="1536192"/>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9BEF57FC-E8C7-4FDA-A309-E02CE3A4DB5D}" type="slidenum">
              <a:rPr lang="en-US" smtClean="0"/>
              <a:t>‹#›</a:t>
            </a:fld>
            <a:endParaRPr lang="en-US"/>
          </a:p>
        </p:txBody>
      </p:sp>
    </p:spTree>
    <p:extLst>
      <p:ext uri="{BB962C8B-B14F-4D97-AF65-F5344CB8AC3E}">
        <p14:creationId xmlns:p14="http://schemas.microsoft.com/office/powerpoint/2010/main" val="2310467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7066600" y="4630522"/>
            <a:ext cx="26126122" cy="5705856"/>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066600" y="12662619"/>
            <a:ext cx="26126122" cy="1488951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307349" y="29946317"/>
            <a:ext cx="9087364" cy="1555046"/>
          </a:xfrm>
          <a:prstGeom prst="rect">
            <a:avLst/>
          </a:prstGeom>
        </p:spPr>
        <p:txBody>
          <a:bodyPr vert="horz" lIns="91440" tIns="45720" rIns="91440" bIns="45720" rtlCol="0" anchor="ctr"/>
          <a:lstStyle>
            <a:lvl1pPr algn="r">
              <a:defRPr sz="4400">
                <a:solidFill>
                  <a:schemeClr val="tx1">
                    <a:alpha val="70000"/>
                  </a:schemeClr>
                </a:solidFill>
              </a:defRPr>
            </a:lvl1pPr>
          </a:lstStyle>
          <a:p>
            <a:fld id="{61C4C02B-CA2C-49F2-955A-7FB925E02A1D}" type="datetimeFigureOut">
              <a:rPr lang="en-US" smtClean="0"/>
              <a:t>4/7/2017</a:t>
            </a:fld>
            <a:endParaRPr lang="en-US"/>
          </a:p>
        </p:txBody>
      </p:sp>
      <p:sp>
        <p:nvSpPr>
          <p:cNvPr id="5" name="Footer Placeholder 4"/>
          <p:cNvSpPr>
            <a:spLocks noGrp="1"/>
          </p:cNvSpPr>
          <p:nvPr>
            <p:ph type="ftr" sz="quarter" idx="3"/>
          </p:nvPr>
        </p:nvSpPr>
        <p:spPr>
          <a:xfrm>
            <a:off x="4849853" y="29933798"/>
            <a:ext cx="20049322" cy="1536192"/>
          </a:xfrm>
          <a:prstGeom prst="rect">
            <a:avLst/>
          </a:prstGeom>
        </p:spPr>
        <p:txBody>
          <a:bodyPr vert="horz" lIns="91440" tIns="45720" rIns="91440" bIns="45720" rtlCol="0" anchor="ctr"/>
          <a:lstStyle>
            <a:lvl1pPr algn="l">
              <a:defRPr sz="440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36256493" y="29846016"/>
            <a:ext cx="1609344" cy="1755648"/>
          </a:xfrm>
          <a:prstGeom prst="ellipse">
            <a:avLst/>
          </a:prstGeom>
          <a:solidFill>
            <a:srgbClr val="1D1D1D">
              <a:alpha val="69804"/>
            </a:srgbClr>
          </a:solidFill>
        </p:spPr>
        <p:txBody>
          <a:bodyPr vert="horz" lIns="18288" tIns="45720" rIns="18288" bIns="45720" rtlCol="0" anchor="ctr">
            <a:noAutofit/>
          </a:bodyPr>
          <a:lstStyle>
            <a:lvl1pPr algn="ctr">
              <a:defRPr sz="4840" spc="0" baseline="0">
                <a:solidFill>
                  <a:srgbClr val="FFFFFF"/>
                </a:solidFill>
              </a:defRPr>
            </a:lvl1pPr>
          </a:lstStyle>
          <a:p>
            <a:fld id="{9BEF57FC-E8C7-4FDA-A309-E02CE3A4DB5D}" type="slidenum">
              <a:rPr lang="en-US" smtClean="0"/>
              <a:t>‹#›</a:t>
            </a:fld>
            <a:endParaRPr lang="en-US"/>
          </a:p>
        </p:txBody>
      </p:sp>
    </p:spTree>
    <p:extLst>
      <p:ext uri="{BB962C8B-B14F-4D97-AF65-F5344CB8AC3E}">
        <p14:creationId xmlns:p14="http://schemas.microsoft.com/office/powerpoint/2010/main" val="428719133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ctr" defTabSz="4023392" rtl="0" eaLnBrk="1" latinLnBrk="0" hangingPunct="1">
        <a:lnSpc>
          <a:spcPct val="90000"/>
        </a:lnSpc>
        <a:spcBef>
          <a:spcPct val="0"/>
        </a:spcBef>
        <a:buNone/>
        <a:defRPr sz="11440" kern="1200" cap="all" spc="880" baseline="0">
          <a:solidFill>
            <a:srgbClr val="262626"/>
          </a:solidFill>
          <a:latin typeface="+mj-lt"/>
          <a:ea typeface="+mj-ea"/>
          <a:cs typeface="+mj-cs"/>
        </a:defRPr>
      </a:lvl1pPr>
    </p:titleStyle>
    <p:bodyStyle>
      <a:lvl1pPr marL="1005849" indent="-1005849" algn="l" defTabSz="4023392" rtl="0" eaLnBrk="1" latinLnBrk="0" hangingPunct="1">
        <a:lnSpc>
          <a:spcPct val="100000"/>
        </a:lnSpc>
        <a:spcBef>
          <a:spcPts val="4400"/>
        </a:spcBef>
        <a:buClr>
          <a:schemeClr val="accent2"/>
        </a:buClr>
        <a:buFont typeface="Arial" panose="020B0604020202020204" pitchFamily="34" charset="0"/>
        <a:buChar char="•"/>
        <a:defRPr sz="7920" kern="1200">
          <a:solidFill>
            <a:schemeClr val="tx1">
              <a:lumMod val="85000"/>
              <a:lumOff val="15000"/>
            </a:schemeClr>
          </a:solidFill>
          <a:latin typeface="+mn-lt"/>
          <a:ea typeface="+mn-ea"/>
          <a:cs typeface="+mn-cs"/>
        </a:defRPr>
      </a:lvl1pPr>
      <a:lvl2pPr marL="2011697"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2pPr>
      <a:lvl3pPr marL="3017545"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3pPr>
      <a:lvl4pPr marL="4023392"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4pPr>
      <a:lvl5pPr marL="5029241"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lumMod val="85000"/>
              <a:lumOff val="15000"/>
            </a:schemeClr>
          </a:solidFill>
          <a:latin typeface="+mn-lt"/>
          <a:ea typeface="+mn-ea"/>
          <a:cs typeface="+mn-cs"/>
        </a:defRPr>
      </a:lvl5pPr>
      <a:lvl6pPr marL="5783626"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solidFill>
          <a:latin typeface="+mn-lt"/>
          <a:ea typeface="+mn-ea"/>
          <a:cs typeface="+mn-cs"/>
        </a:defRPr>
      </a:lvl6pPr>
      <a:lvl7pPr marL="6538013"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a:solidFill>
            <a:schemeClr val="tx1"/>
          </a:solidFill>
          <a:latin typeface="+mn-lt"/>
          <a:ea typeface="+mn-ea"/>
          <a:cs typeface="+mn-cs"/>
        </a:defRPr>
      </a:lvl7pPr>
      <a:lvl8pPr marL="7292399"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baseline="0">
          <a:solidFill>
            <a:schemeClr val="tx1"/>
          </a:solidFill>
          <a:latin typeface="+mn-lt"/>
          <a:ea typeface="+mn-ea"/>
          <a:cs typeface="+mn-cs"/>
        </a:defRPr>
      </a:lvl8pPr>
      <a:lvl9pPr marL="8046784" indent="-1005849" algn="l" defTabSz="4023392" rtl="0" eaLnBrk="1" latinLnBrk="0" hangingPunct="1">
        <a:lnSpc>
          <a:spcPct val="100000"/>
        </a:lnSpc>
        <a:spcBef>
          <a:spcPts val="4400"/>
        </a:spcBef>
        <a:buClr>
          <a:schemeClr val="accent2"/>
        </a:buClr>
        <a:buFont typeface="Arial" panose="020B0604020202020204" pitchFamily="34" charset="0"/>
        <a:buChar char="•"/>
        <a:defRPr sz="7040" kern="1200" baseline="0">
          <a:solidFill>
            <a:schemeClr val="tx1"/>
          </a:solidFill>
          <a:latin typeface="+mn-lt"/>
          <a:ea typeface="+mn-ea"/>
          <a:cs typeface="+mn-cs"/>
        </a:defRPr>
      </a:lvl9pPr>
    </p:bodyStyle>
    <p:otherStyle>
      <a:defPPr>
        <a:defRPr lang="en-US"/>
      </a:defPPr>
      <a:lvl1pPr marL="0" algn="l" defTabSz="4023392" rtl="0" eaLnBrk="1" latinLnBrk="0" hangingPunct="1">
        <a:defRPr sz="7920" kern="1200">
          <a:solidFill>
            <a:schemeClr val="tx1"/>
          </a:solidFill>
          <a:latin typeface="+mn-lt"/>
          <a:ea typeface="+mn-ea"/>
          <a:cs typeface="+mn-cs"/>
        </a:defRPr>
      </a:lvl1pPr>
      <a:lvl2pPr marL="2011697" algn="l" defTabSz="4023392" rtl="0" eaLnBrk="1" latinLnBrk="0" hangingPunct="1">
        <a:defRPr sz="7920" kern="1200">
          <a:solidFill>
            <a:schemeClr val="tx1"/>
          </a:solidFill>
          <a:latin typeface="+mn-lt"/>
          <a:ea typeface="+mn-ea"/>
          <a:cs typeface="+mn-cs"/>
        </a:defRPr>
      </a:lvl2pPr>
      <a:lvl3pPr marL="4023392" algn="l" defTabSz="4023392" rtl="0" eaLnBrk="1" latinLnBrk="0" hangingPunct="1">
        <a:defRPr sz="7920" kern="1200">
          <a:solidFill>
            <a:schemeClr val="tx1"/>
          </a:solidFill>
          <a:latin typeface="+mn-lt"/>
          <a:ea typeface="+mn-ea"/>
          <a:cs typeface="+mn-cs"/>
        </a:defRPr>
      </a:lvl3pPr>
      <a:lvl4pPr marL="6035089" algn="l" defTabSz="4023392" rtl="0" eaLnBrk="1" latinLnBrk="0" hangingPunct="1">
        <a:defRPr sz="7920" kern="1200">
          <a:solidFill>
            <a:schemeClr val="tx1"/>
          </a:solidFill>
          <a:latin typeface="+mn-lt"/>
          <a:ea typeface="+mn-ea"/>
          <a:cs typeface="+mn-cs"/>
        </a:defRPr>
      </a:lvl4pPr>
      <a:lvl5pPr marL="8046784" algn="l" defTabSz="4023392" rtl="0" eaLnBrk="1" latinLnBrk="0" hangingPunct="1">
        <a:defRPr sz="7920" kern="1200">
          <a:solidFill>
            <a:schemeClr val="tx1"/>
          </a:solidFill>
          <a:latin typeface="+mn-lt"/>
          <a:ea typeface="+mn-ea"/>
          <a:cs typeface="+mn-cs"/>
        </a:defRPr>
      </a:lvl5pPr>
      <a:lvl6pPr marL="10058481" algn="l" defTabSz="4023392" rtl="0" eaLnBrk="1" latinLnBrk="0" hangingPunct="1">
        <a:defRPr sz="7920" kern="1200">
          <a:solidFill>
            <a:schemeClr val="tx1"/>
          </a:solidFill>
          <a:latin typeface="+mn-lt"/>
          <a:ea typeface="+mn-ea"/>
          <a:cs typeface="+mn-cs"/>
        </a:defRPr>
      </a:lvl6pPr>
      <a:lvl7pPr marL="12070177" algn="l" defTabSz="4023392" rtl="0" eaLnBrk="1" latinLnBrk="0" hangingPunct="1">
        <a:defRPr sz="7920" kern="1200">
          <a:solidFill>
            <a:schemeClr val="tx1"/>
          </a:solidFill>
          <a:latin typeface="+mn-lt"/>
          <a:ea typeface="+mn-ea"/>
          <a:cs typeface="+mn-cs"/>
        </a:defRPr>
      </a:lvl7pPr>
      <a:lvl8pPr marL="14081874" algn="l" defTabSz="4023392" rtl="0" eaLnBrk="1" latinLnBrk="0" hangingPunct="1">
        <a:defRPr sz="7920" kern="1200">
          <a:solidFill>
            <a:schemeClr val="tx1"/>
          </a:solidFill>
          <a:latin typeface="+mn-lt"/>
          <a:ea typeface="+mn-ea"/>
          <a:cs typeface="+mn-cs"/>
        </a:defRPr>
      </a:lvl8pPr>
      <a:lvl9pPr marL="16093570" algn="l" defTabSz="4023392" rtl="0" eaLnBrk="1" latinLnBrk="0" hangingPunct="1">
        <a:defRPr sz="792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108367"/>
            <a:ext cx="40233600" cy="3270667"/>
          </a:xfrm>
          <a:solidFill>
            <a:schemeClr val="accent1">
              <a:lumMod val="50000"/>
            </a:schemeClr>
          </a:solidFill>
          <a:ln w="38100">
            <a:solidFill>
              <a:srgbClr val="002060"/>
            </a:solidFill>
          </a:ln>
        </p:spPr>
        <p:txBody>
          <a:bodyPr>
            <a:noAutofit/>
          </a:bodyPr>
          <a:lstStyle/>
          <a:p>
            <a:pPr algn="ctr"/>
            <a:r>
              <a:rPr lang="en-US" sz="8500" b="1" dirty="0">
                <a:solidFill>
                  <a:schemeClr val="tx1"/>
                </a:solidFill>
                <a:latin typeface="Helvetica" panose="020B0604020202020204" pitchFamily="34" charset="0"/>
                <a:cs typeface="Helvetica" panose="020B0604020202020204" pitchFamily="34" charset="0"/>
              </a:rPr>
              <a:t>Taking a Bite out of Unwanted Data in the            Animal Bite Syndrome</a:t>
            </a:r>
          </a:p>
        </p:txBody>
      </p:sp>
      <p:sp>
        <p:nvSpPr>
          <p:cNvPr id="3" name="Subtitle 2"/>
          <p:cNvSpPr>
            <a:spLocks noGrp="1"/>
          </p:cNvSpPr>
          <p:nvPr>
            <p:ph type="subTitle" idx="1"/>
          </p:nvPr>
        </p:nvSpPr>
        <p:spPr>
          <a:xfrm>
            <a:off x="1221374" y="3275411"/>
            <a:ext cx="37751657" cy="3735976"/>
          </a:xfrm>
        </p:spPr>
        <p:txBody>
          <a:bodyPr>
            <a:noAutofit/>
          </a:bodyPr>
          <a:lstStyle/>
          <a:p>
            <a:pPr algn="ctr"/>
            <a:r>
              <a:rPr lang="en-US" sz="7000" u="sng" dirty="0">
                <a:solidFill>
                  <a:schemeClr val="accent1">
                    <a:lumMod val="75000"/>
                  </a:schemeClr>
                </a:solidFill>
                <a:latin typeface="Helvetica" panose="020B0604020202020204" pitchFamily="34" charset="0"/>
                <a:cs typeface="Helvetica" panose="020B0604020202020204" pitchFamily="34" charset="0"/>
              </a:rPr>
              <a:t>Erika R. Baldry</a:t>
            </a:r>
            <a:r>
              <a:rPr lang="en-US" sz="7000" u="sng" baseline="30000" dirty="0">
                <a:solidFill>
                  <a:schemeClr val="accent1">
                    <a:lumMod val="75000"/>
                  </a:schemeClr>
                </a:solidFill>
                <a:latin typeface="Helvetica" panose="020B0604020202020204" pitchFamily="34" charset="0"/>
                <a:cs typeface="Helvetica" panose="020B0604020202020204" pitchFamily="34" charset="0"/>
              </a:rPr>
              <a:t>1</a:t>
            </a:r>
            <a:r>
              <a:rPr lang="en-US" sz="7000" dirty="0">
                <a:solidFill>
                  <a:schemeClr val="accent1">
                    <a:lumMod val="75000"/>
                  </a:schemeClr>
                </a:solidFill>
                <a:latin typeface="Helvetica" panose="020B0604020202020204" pitchFamily="34" charset="0"/>
                <a:cs typeface="Helvetica" panose="020B0604020202020204" pitchFamily="34" charset="0"/>
              </a:rPr>
              <a:t>, Jill K. Baber, MPH</a:t>
            </a:r>
            <a:r>
              <a:rPr lang="en-US" sz="7000" baseline="30000" dirty="0">
                <a:solidFill>
                  <a:schemeClr val="accent1">
                    <a:lumMod val="75000"/>
                  </a:schemeClr>
                </a:solidFill>
                <a:latin typeface="Helvetica" panose="020B0604020202020204" pitchFamily="34" charset="0"/>
                <a:cs typeface="Helvetica" panose="020B0604020202020204" pitchFamily="34" charset="0"/>
              </a:rPr>
              <a:t>2</a:t>
            </a:r>
            <a:r>
              <a:rPr lang="en-US" sz="7000" dirty="0">
                <a:solidFill>
                  <a:schemeClr val="accent1">
                    <a:lumMod val="75000"/>
                  </a:schemeClr>
                </a:solidFill>
                <a:latin typeface="Helvetica" panose="020B0604020202020204" pitchFamily="34" charset="0"/>
                <a:cs typeface="Helvetica" panose="020B0604020202020204" pitchFamily="34" charset="0"/>
              </a:rPr>
              <a:t>, and Tracy K. Miller, PhD</a:t>
            </a:r>
            <a:r>
              <a:rPr lang="en-US" sz="7000" baseline="30000" dirty="0">
                <a:solidFill>
                  <a:schemeClr val="accent1">
                    <a:lumMod val="75000"/>
                  </a:schemeClr>
                </a:solidFill>
                <a:latin typeface="Helvetica" panose="020B0604020202020204" pitchFamily="34" charset="0"/>
                <a:cs typeface="Helvetica" panose="020B0604020202020204" pitchFamily="34" charset="0"/>
              </a:rPr>
              <a:t>2</a:t>
            </a:r>
          </a:p>
          <a:p>
            <a:pPr>
              <a:spcBef>
                <a:spcPts val="3001"/>
              </a:spcBef>
            </a:pPr>
            <a:r>
              <a:rPr lang="en-US" sz="7000" dirty="0">
                <a:solidFill>
                  <a:schemeClr val="accent1">
                    <a:lumMod val="75000"/>
                  </a:schemeClr>
                </a:solidFill>
                <a:latin typeface="Helvetica" panose="020B0604020202020204" pitchFamily="34" charset="0"/>
                <a:cs typeface="Helvetica" panose="020B0604020202020204" pitchFamily="34" charset="0"/>
              </a:rPr>
              <a:t>School of Public and Community Health Sciences </a:t>
            </a:r>
          </a:p>
          <a:p>
            <a:pPr>
              <a:spcBef>
                <a:spcPts val="3001"/>
              </a:spcBef>
            </a:pPr>
            <a:r>
              <a:rPr lang="en-US" sz="7000" dirty="0">
                <a:solidFill>
                  <a:schemeClr val="accent1">
                    <a:lumMod val="75000"/>
                  </a:schemeClr>
                </a:solidFill>
                <a:latin typeface="Helvetica" panose="020B0604020202020204" pitchFamily="34" charset="0"/>
                <a:cs typeface="Helvetica" panose="020B0604020202020204" pitchFamily="34" charset="0"/>
              </a:rPr>
              <a:t>University of Montana </a:t>
            </a:r>
          </a:p>
        </p:txBody>
      </p:sp>
      <p:sp>
        <p:nvSpPr>
          <p:cNvPr id="9" name="TextBox 8"/>
          <p:cNvSpPr txBox="1"/>
          <p:nvPr/>
        </p:nvSpPr>
        <p:spPr>
          <a:xfrm>
            <a:off x="842619" y="7833950"/>
            <a:ext cx="11341257" cy="1438882"/>
          </a:xfrm>
          <a:prstGeom prst="rect">
            <a:avLst/>
          </a:prstGeom>
          <a:solidFill>
            <a:schemeClr val="accent1">
              <a:lumMod val="50000"/>
            </a:schemeClr>
          </a:solidFill>
          <a:ln>
            <a:noFill/>
          </a:ln>
        </p:spPr>
        <p:txBody>
          <a:bodyPr wrap="square" tIns="914399" bIns="91441" rtlCol="0" anchor="ctr" anchorCtr="0">
            <a:noAutofit/>
          </a:bodyPr>
          <a:lstStyle/>
          <a:p>
            <a:pPr algn="ctr">
              <a:spcBef>
                <a:spcPts val="1200"/>
              </a:spcBef>
            </a:pPr>
            <a:r>
              <a:rPr lang="en-US" sz="6000" b="1" dirty="0">
                <a:latin typeface="Helvetica" panose="020B0604020202020204" pitchFamily="34" charset="0"/>
                <a:cs typeface="Helvetica" panose="020B0604020202020204" pitchFamily="34" charset="0"/>
              </a:rPr>
              <a:t>Introduction</a:t>
            </a:r>
            <a:r>
              <a:rPr lang="en-US" sz="6600" dirty="0"/>
              <a:t> </a:t>
            </a:r>
          </a:p>
          <a:p>
            <a:endParaRPr lang="en-US" sz="6600" dirty="0"/>
          </a:p>
        </p:txBody>
      </p:sp>
      <p:pic>
        <p:nvPicPr>
          <p:cNvPr id="12" name="Picture 2" descr="Image result for North Dakota Department of health division of disease contr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42197" y="4152258"/>
            <a:ext cx="7028642" cy="2549713"/>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p:cNvSpPr txBox="1"/>
          <p:nvPr/>
        </p:nvSpPr>
        <p:spPr>
          <a:xfrm>
            <a:off x="842620" y="9314109"/>
            <a:ext cx="11425581" cy="10002738"/>
          </a:xfrm>
          <a:prstGeom prst="rect">
            <a:avLst/>
          </a:prstGeom>
          <a:noFill/>
          <a:ln w="12700">
            <a:noFill/>
          </a:ln>
        </p:spPr>
        <p:txBody>
          <a:bodyPr wrap="square" rtlCol="0">
            <a:spAutoFit/>
          </a:bodyPr>
          <a:lstStyle/>
          <a:p>
            <a:r>
              <a:rPr lang="en-US" sz="5000" b="1" u="sng" dirty="0">
                <a:solidFill>
                  <a:schemeClr val="accent1">
                    <a:lumMod val="50000"/>
                  </a:schemeClr>
                </a:solidFill>
                <a:latin typeface="Garamond" panose="02020404030301010803" pitchFamily="18" charset="0"/>
              </a:rPr>
              <a:t>Purpose</a:t>
            </a:r>
            <a:r>
              <a:rPr lang="en-US" sz="5000" b="1" dirty="0">
                <a:solidFill>
                  <a:schemeClr val="accent1">
                    <a:lumMod val="50000"/>
                  </a:schemeClr>
                </a:solidFill>
                <a:latin typeface="Garamond" panose="02020404030301010803" pitchFamily="18" charset="0"/>
              </a:rPr>
              <a:t>: </a:t>
            </a:r>
            <a:r>
              <a:rPr lang="en-US" sz="4000" dirty="0">
                <a:solidFill>
                  <a:schemeClr val="accent1">
                    <a:lumMod val="50000"/>
                  </a:schemeClr>
                </a:solidFill>
                <a:latin typeface="Garamond" panose="02020404030301010803" pitchFamily="18" charset="0"/>
              </a:rPr>
              <a:t>To describe the data obtained from the  pre-defined BioSense 2.0 “animal bites” syndrome and develop an improved syndrome for animal bite surveillance in North Dakota.</a:t>
            </a:r>
            <a:endParaRPr lang="en-US" sz="4000" u="sng" dirty="0">
              <a:solidFill>
                <a:schemeClr val="accent1">
                  <a:lumMod val="50000"/>
                </a:schemeClr>
              </a:solidFill>
              <a:latin typeface="Garamond" panose="02020404030301010803" pitchFamily="18" charset="0"/>
            </a:endParaRPr>
          </a:p>
          <a:p>
            <a:endParaRPr lang="en-US" sz="5000" b="1" u="sng" dirty="0">
              <a:solidFill>
                <a:schemeClr val="accent1">
                  <a:lumMod val="50000"/>
                </a:schemeClr>
              </a:solidFill>
              <a:latin typeface="Garamond" panose="02020404030301010803" pitchFamily="18" charset="0"/>
            </a:endParaRPr>
          </a:p>
          <a:p>
            <a:r>
              <a:rPr lang="en-US" sz="5000" b="1" u="sng" dirty="0">
                <a:solidFill>
                  <a:schemeClr val="accent1">
                    <a:lumMod val="50000"/>
                  </a:schemeClr>
                </a:solidFill>
                <a:latin typeface="Garamond" panose="02020404030301010803" pitchFamily="18" charset="0"/>
              </a:rPr>
              <a:t>Methods:</a:t>
            </a:r>
            <a:r>
              <a:rPr lang="en-US" sz="5000" b="1" dirty="0">
                <a:solidFill>
                  <a:schemeClr val="accent1">
                    <a:lumMod val="50000"/>
                  </a:schemeClr>
                </a:solidFill>
                <a:latin typeface="Garamond" panose="02020404030301010803" pitchFamily="18" charset="0"/>
              </a:rPr>
              <a:t> </a:t>
            </a:r>
          </a:p>
          <a:p>
            <a:pPr marL="571502" indent="-571502">
              <a:buFont typeface="Arial" panose="020B0604020202020204" pitchFamily="34" charset="0"/>
              <a:buChar char="•"/>
            </a:pPr>
            <a:r>
              <a:rPr lang="en-US" sz="4000" dirty="0">
                <a:solidFill>
                  <a:schemeClr val="accent1">
                    <a:lumMod val="50000"/>
                  </a:schemeClr>
                </a:solidFill>
                <a:latin typeface="Garamond" panose="02020404030301010803" pitchFamily="18" charset="0"/>
              </a:rPr>
              <a:t>Line list for “animal bite” visits from July 2014-June 2015 was created from BioSense 2.0 data. </a:t>
            </a:r>
          </a:p>
          <a:p>
            <a:pPr marL="571502" indent="-571502">
              <a:buFont typeface="Arial" panose="020B0604020202020204" pitchFamily="34" charset="0"/>
              <a:buChar char="•"/>
            </a:pPr>
            <a:r>
              <a:rPr lang="en-US" sz="4000" dirty="0">
                <a:solidFill>
                  <a:schemeClr val="accent1">
                    <a:lumMod val="50000"/>
                  </a:schemeClr>
                </a:solidFill>
                <a:latin typeface="Garamond" panose="02020404030301010803" pitchFamily="18" charset="0"/>
              </a:rPr>
              <a:t>Each entry was reviewed and coded as animal bite, not animal bite, or unknown. Animal bite types consisted of dog, cat or other. </a:t>
            </a:r>
          </a:p>
          <a:p>
            <a:pPr marL="571502" indent="-571502">
              <a:buFont typeface="Arial" panose="020B0604020202020204" pitchFamily="34" charset="0"/>
              <a:buChar char="•"/>
            </a:pPr>
            <a:r>
              <a:rPr lang="en-US" sz="4000" dirty="0">
                <a:solidFill>
                  <a:schemeClr val="accent1">
                    <a:lumMod val="50000"/>
                  </a:schemeClr>
                </a:solidFill>
                <a:latin typeface="Garamond" panose="02020404030301010803" pitchFamily="18" charset="0"/>
              </a:rPr>
              <a:t>Words that contributed to correct or incorrect data were noted and applied to a new syndrome definition. </a:t>
            </a:r>
          </a:p>
          <a:p>
            <a:endParaRPr lang="en-US" sz="4000" dirty="0">
              <a:solidFill>
                <a:schemeClr val="bg1"/>
              </a:solidFill>
              <a:latin typeface="Garamond" panose="02020404030301010803" pitchFamily="18" charset="0"/>
            </a:endParaRPr>
          </a:p>
          <a:p>
            <a:endParaRPr lang="en-US" sz="54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03712" y="19834780"/>
            <a:ext cx="6218555" cy="4572000"/>
          </a:xfrm>
          <a:prstGeom prst="rect">
            <a:avLst/>
          </a:prstGeom>
          <a:ln>
            <a:solidFill>
              <a:schemeClr val="accent1">
                <a:lumMod val="50000"/>
              </a:schemeClr>
            </a:solidFill>
          </a:ln>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701300" y="19793115"/>
            <a:ext cx="6178650" cy="4507344"/>
          </a:xfrm>
          <a:prstGeom prst="rect">
            <a:avLst/>
          </a:prstGeom>
          <a:ln>
            <a:solidFill>
              <a:schemeClr val="accent1">
                <a:lumMod val="50000"/>
              </a:schemeClr>
            </a:solidFill>
          </a:ln>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81054" y="9636985"/>
            <a:ext cx="6818946" cy="4174379"/>
          </a:xfrm>
          <a:prstGeom prst="rect">
            <a:avLst/>
          </a:prstGeom>
          <a:ln>
            <a:solidFill>
              <a:schemeClr val="accent1">
                <a:lumMod val="50000"/>
              </a:schemeClr>
            </a:solidFill>
          </a:ln>
        </p:spPr>
      </p:pic>
      <p:sp>
        <p:nvSpPr>
          <p:cNvPr id="16" name="TextBox 15"/>
          <p:cNvSpPr txBox="1"/>
          <p:nvPr/>
        </p:nvSpPr>
        <p:spPr>
          <a:xfrm>
            <a:off x="28347272" y="7902763"/>
            <a:ext cx="11162428" cy="1411346"/>
          </a:xfrm>
          <a:prstGeom prst="rect">
            <a:avLst/>
          </a:prstGeom>
          <a:solidFill>
            <a:schemeClr val="accent1">
              <a:lumMod val="50000"/>
            </a:schemeClr>
          </a:solidFill>
          <a:ln>
            <a:solidFill>
              <a:schemeClr val="accent1">
                <a:lumMod val="50000"/>
              </a:schemeClr>
            </a:solidFill>
          </a:ln>
        </p:spPr>
        <p:txBody>
          <a:bodyPr wrap="square" tIns="457200" rtlCol="0">
            <a:noAutofit/>
          </a:bodyPr>
          <a:lstStyle/>
          <a:p>
            <a:pPr algn="ctr"/>
            <a:r>
              <a:rPr lang="en-US" sz="6000" b="1" dirty="0">
                <a:latin typeface="Helvetica" panose="020B0604020202020204" pitchFamily="34" charset="0"/>
                <a:cs typeface="Helvetica" panose="020B0604020202020204" pitchFamily="34" charset="0"/>
              </a:rPr>
              <a:t>Summary</a:t>
            </a:r>
            <a:endParaRPr lang="en-US" sz="6600" b="1" dirty="0">
              <a:latin typeface="Helvetica" panose="020B0604020202020204" pitchFamily="34" charset="0"/>
              <a:cs typeface="Helvetica" panose="020B0604020202020204" pitchFamily="34" charset="0"/>
            </a:endParaRPr>
          </a:p>
          <a:p>
            <a:endParaRPr lang="en-US" sz="2000" dirty="0">
              <a:solidFill>
                <a:srgbClr val="20455A"/>
              </a:solidFill>
              <a:latin typeface="Garamond" panose="02020404030301010803" pitchFamily="18" charset="0"/>
            </a:endParaRPr>
          </a:p>
          <a:p>
            <a:r>
              <a:rPr lang="en-US" sz="4000" dirty="0">
                <a:solidFill>
                  <a:srgbClr val="20455A"/>
                </a:solidFill>
                <a:latin typeface="Garamond" panose="02020404030301010803" pitchFamily="18" charset="0"/>
              </a:rPr>
              <a:t> </a:t>
            </a:r>
          </a:p>
        </p:txBody>
      </p:sp>
      <p:sp>
        <p:nvSpPr>
          <p:cNvPr id="17" name="TextBox 16"/>
          <p:cNvSpPr txBox="1"/>
          <p:nvPr/>
        </p:nvSpPr>
        <p:spPr>
          <a:xfrm>
            <a:off x="13581054" y="24704427"/>
            <a:ext cx="5856060" cy="5324535"/>
          </a:xfrm>
          <a:prstGeom prst="rect">
            <a:avLst/>
          </a:prstGeom>
          <a:noFill/>
        </p:spPr>
        <p:txBody>
          <a:bodyPr wrap="square" rtlCol="0">
            <a:spAutoFit/>
          </a:bodyPr>
          <a:lstStyle/>
          <a:p>
            <a:r>
              <a:rPr lang="en-US" sz="3400" dirty="0">
                <a:solidFill>
                  <a:schemeClr val="accent1">
                    <a:lumMod val="50000"/>
                  </a:schemeClr>
                </a:solidFill>
                <a:latin typeface="Garamond" panose="02020404030301010803" pitchFamily="18" charset="0"/>
              </a:rPr>
              <a:t>Animal bite data was analyzed by the gender of the people showing up at the emergency rooms as well as by the type of animal that caused the bite.  As seen in the graph, dog bites made up the largest number of animal bites for both genders. Additionally, more females than males were bitten across all animal categories.</a:t>
            </a:r>
          </a:p>
        </p:txBody>
      </p:sp>
      <p:sp>
        <p:nvSpPr>
          <p:cNvPr id="18" name="TextBox 17"/>
          <p:cNvSpPr txBox="1"/>
          <p:nvPr/>
        </p:nvSpPr>
        <p:spPr>
          <a:xfrm>
            <a:off x="13514584" y="14163079"/>
            <a:ext cx="6956137" cy="4801314"/>
          </a:xfrm>
          <a:prstGeom prst="rect">
            <a:avLst/>
          </a:prstGeom>
          <a:noFill/>
        </p:spPr>
        <p:txBody>
          <a:bodyPr wrap="square" rtlCol="0">
            <a:spAutoFit/>
          </a:bodyPr>
          <a:lstStyle/>
          <a:p>
            <a:r>
              <a:rPr lang="en-US" sz="3400" dirty="0">
                <a:solidFill>
                  <a:schemeClr val="accent1">
                    <a:lumMod val="50000"/>
                  </a:schemeClr>
                </a:solidFill>
                <a:latin typeface="Garamond" panose="02020404030301010803" pitchFamily="18" charset="0"/>
              </a:rPr>
              <a:t>Animal bites requiring most healthcare visits resulted from domestic dogs and cats. While dogs and cats are typically vaccinated against rabies, some are not or their vaccine history is unknown. It is important to monitor for these bites in order to determine a possible seasonality or increase in risk to gender or age. </a:t>
            </a:r>
          </a:p>
        </p:txBody>
      </p:sp>
      <p:sp>
        <p:nvSpPr>
          <p:cNvPr id="19" name="TextBox 18"/>
          <p:cNvSpPr txBox="1"/>
          <p:nvPr/>
        </p:nvSpPr>
        <p:spPr>
          <a:xfrm>
            <a:off x="20977598" y="14097187"/>
            <a:ext cx="6352957" cy="4278094"/>
          </a:xfrm>
          <a:prstGeom prst="rect">
            <a:avLst/>
          </a:prstGeom>
          <a:noFill/>
        </p:spPr>
        <p:txBody>
          <a:bodyPr wrap="square" rtlCol="0">
            <a:spAutoFit/>
          </a:bodyPr>
          <a:lstStyle/>
          <a:p>
            <a:r>
              <a:rPr lang="en-US" sz="3400" dirty="0">
                <a:solidFill>
                  <a:schemeClr val="accent1">
                    <a:lumMod val="50000"/>
                  </a:schemeClr>
                </a:solidFill>
                <a:latin typeface="Garamond" panose="02020404030301010803" pitchFamily="18" charset="0"/>
              </a:rPr>
              <a:t>Our hypothesis was that spring and summer months, when people are outdoors and are in possible contact with animals, are when more bites would occur. However, when looking at the data, one can see that most bites occurred from domestic pets during fall and winter months. </a:t>
            </a:r>
          </a:p>
        </p:txBody>
      </p:sp>
      <p:sp>
        <p:nvSpPr>
          <p:cNvPr id="22" name="TextBox 21"/>
          <p:cNvSpPr txBox="1"/>
          <p:nvPr/>
        </p:nvSpPr>
        <p:spPr>
          <a:xfrm>
            <a:off x="13344233" y="31948229"/>
            <a:ext cx="17770133" cy="400110"/>
          </a:xfrm>
          <a:prstGeom prst="rect">
            <a:avLst/>
          </a:prstGeom>
          <a:noFill/>
        </p:spPr>
        <p:txBody>
          <a:bodyPr wrap="square" rtlCol="0">
            <a:spAutoFit/>
          </a:bodyPr>
          <a:lstStyle/>
          <a:p>
            <a:r>
              <a:rPr lang="en-US" sz="2000" dirty="0">
                <a:solidFill>
                  <a:schemeClr val="bg1"/>
                </a:solidFill>
              </a:rPr>
              <a:t>Institutions: 1. University of Montana, Missoula, MT, United States. 2. North Dakota Department of Health, Bismarck ND, United States. </a:t>
            </a:r>
          </a:p>
        </p:txBody>
      </p:sp>
      <p:sp>
        <p:nvSpPr>
          <p:cNvPr id="23" name="TextBox 22"/>
          <p:cNvSpPr txBox="1"/>
          <p:nvPr/>
        </p:nvSpPr>
        <p:spPr>
          <a:xfrm>
            <a:off x="20597471" y="24704427"/>
            <a:ext cx="6436144" cy="5847755"/>
          </a:xfrm>
          <a:prstGeom prst="rect">
            <a:avLst/>
          </a:prstGeom>
          <a:noFill/>
        </p:spPr>
        <p:txBody>
          <a:bodyPr wrap="square" rtlCol="0">
            <a:spAutoFit/>
          </a:bodyPr>
          <a:lstStyle/>
          <a:p>
            <a:r>
              <a:rPr lang="en-US" sz="3400" dirty="0">
                <a:solidFill>
                  <a:schemeClr val="accent1">
                    <a:lumMod val="50000"/>
                  </a:schemeClr>
                </a:solidFill>
                <a:latin typeface="Garamond" panose="02020404030301010803" pitchFamily="18" charset="0"/>
              </a:rPr>
              <a:t>As with the previous graph looking at gender, we investigated the animal bite data and how it affected the different ages of people seeking care. As the graph shows, dog bites occurred more often among those under the age of 10 (23%), most cat bites occurred among those aged 20-29 (21%) and other bites occurred most often among those               50-59 (30%). </a:t>
            </a:r>
          </a:p>
        </p:txBody>
      </p:sp>
      <p:pic>
        <p:nvPicPr>
          <p:cNvPr id="1028" name="Picture 4" descr="logo of mph"/>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21374" y="3584831"/>
            <a:ext cx="6234274" cy="3117138"/>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842620" y="20218217"/>
            <a:ext cx="11044581" cy="11018401"/>
          </a:xfrm>
          <a:prstGeom prst="rect">
            <a:avLst/>
          </a:prstGeom>
          <a:noFill/>
          <a:ln w="12700">
            <a:noFill/>
          </a:ln>
        </p:spPr>
        <p:txBody>
          <a:bodyPr wrap="square" rtlCol="0">
            <a:spAutoFit/>
          </a:bodyPr>
          <a:lstStyle/>
          <a:p>
            <a:pPr fontAlgn="t"/>
            <a:r>
              <a:rPr lang="en-US" sz="5000" b="1" dirty="0">
                <a:solidFill>
                  <a:schemeClr val="accent1">
                    <a:lumMod val="50000"/>
                  </a:schemeClr>
                </a:solidFill>
                <a:latin typeface="Garamond" panose="02020404030301010803" pitchFamily="18" charset="0"/>
              </a:rPr>
              <a:t>BioSense 2.0 Definition</a:t>
            </a:r>
          </a:p>
          <a:p>
            <a:pPr fontAlgn="t"/>
            <a:r>
              <a:rPr lang="en-US" sz="4000" u="sng" dirty="0">
                <a:solidFill>
                  <a:schemeClr val="accent1">
                    <a:lumMod val="50000"/>
                  </a:schemeClr>
                </a:solidFill>
                <a:latin typeface="Garamond" panose="02020404030301010803" pitchFamily="18" charset="0"/>
              </a:rPr>
              <a:t>Diagnosis</a:t>
            </a:r>
            <a:r>
              <a:rPr lang="en-US" sz="4000" dirty="0">
                <a:solidFill>
                  <a:schemeClr val="accent1">
                    <a:lumMod val="50000"/>
                  </a:schemeClr>
                </a:solidFill>
                <a:latin typeface="Garamond" panose="02020404030301010803" pitchFamily="18" charset="0"/>
              </a:rPr>
              <a:t>: E906</a:t>
            </a:r>
          </a:p>
          <a:p>
            <a:pPr fontAlgn="t"/>
            <a:r>
              <a:rPr lang="en-US" sz="4000" u="sng" dirty="0">
                <a:solidFill>
                  <a:schemeClr val="accent1">
                    <a:lumMod val="50000"/>
                  </a:schemeClr>
                </a:solidFill>
                <a:latin typeface="Garamond" panose="02020404030301010803" pitchFamily="18" charset="0"/>
              </a:rPr>
              <a:t>Diagnosis Text</a:t>
            </a:r>
            <a:r>
              <a:rPr lang="en-US" sz="4000" dirty="0">
                <a:solidFill>
                  <a:schemeClr val="accent1">
                    <a:lumMod val="50000"/>
                  </a:schemeClr>
                </a:solidFill>
                <a:latin typeface="Garamond" panose="02020404030301010803" pitchFamily="18" charset="0"/>
              </a:rPr>
              <a:t>: </a:t>
            </a:r>
            <a:r>
              <a:rPr lang="en-US" sz="4000" dirty="0" err="1">
                <a:solidFill>
                  <a:schemeClr val="accent1">
                    <a:lumMod val="50000"/>
                  </a:schemeClr>
                </a:solidFill>
                <a:latin typeface="Garamond" panose="02020404030301010803" pitchFamily="18" charset="0"/>
              </a:rPr>
              <a:t>bite+animal</a:t>
            </a:r>
            <a:r>
              <a:rPr lang="en-US" sz="4000" dirty="0">
                <a:solidFill>
                  <a:schemeClr val="accent1">
                    <a:lumMod val="50000"/>
                  </a:schemeClr>
                </a:solidFill>
                <a:latin typeface="Garamond" panose="02020404030301010803" pitchFamily="18" charset="0"/>
              </a:rPr>
              <a:t>, </a:t>
            </a:r>
            <a:r>
              <a:rPr lang="en-US" sz="4000" dirty="0" err="1">
                <a:solidFill>
                  <a:schemeClr val="accent1">
                    <a:lumMod val="50000"/>
                  </a:schemeClr>
                </a:solidFill>
                <a:latin typeface="Garamond" panose="02020404030301010803" pitchFamily="18" charset="0"/>
              </a:rPr>
              <a:t>bite+snake</a:t>
            </a:r>
            <a:r>
              <a:rPr lang="en-US" sz="4000" dirty="0">
                <a:solidFill>
                  <a:schemeClr val="accent1">
                    <a:lumMod val="50000"/>
                  </a:schemeClr>
                </a:solidFill>
                <a:latin typeface="Garamond" panose="02020404030301010803" pitchFamily="18" charset="0"/>
              </a:rPr>
              <a:t>, cat, </a:t>
            </a:r>
          </a:p>
          <a:p>
            <a:pPr fontAlgn="t"/>
            <a:r>
              <a:rPr lang="en-US" sz="4000" dirty="0">
                <a:solidFill>
                  <a:schemeClr val="accent1">
                    <a:lumMod val="50000"/>
                  </a:schemeClr>
                </a:solidFill>
                <a:latin typeface="Garamond" panose="02020404030301010803" pitchFamily="18" charset="0"/>
              </a:rPr>
              <a:t>dog, rat bite</a:t>
            </a:r>
          </a:p>
          <a:p>
            <a:r>
              <a:rPr lang="en-US" sz="4000" u="sng" dirty="0">
                <a:solidFill>
                  <a:schemeClr val="accent1">
                    <a:lumMod val="50000"/>
                  </a:schemeClr>
                </a:solidFill>
                <a:latin typeface="Garamond" panose="02020404030301010803" pitchFamily="18" charset="0"/>
              </a:rPr>
              <a:t>Chief Complaint Text</a:t>
            </a:r>
            <a:r>
              <a:rPr lang="en-US" sz="4000" dirty="0">
                <a:solidFill>
                  <a:schemeClr val="accent1">
                    <a:lumMod val="50000"/>
                  </a:schemeClr>
                </a:solidFill>
                <a:latin typeface="Garamond" panose="02020404030301010803" pitchFamily="18" charset="0"/>
              </a:rPr>
              <a:t>: </a:t>
            </a:r>
            <a:r>
              <a:rPr lang="en-US" sz="4000" dirty="0" err="1">
                <a:solidFill>
                  <a:schemeClr val="accent1">
                    <a:lumMod val="50000"/>
                  </a:schemeClr>
                </a:solidFill>
                <a:latin typeface="Garamond" panose="02020404030301010803" pitchFamily="18" charset="0"/>
              </a:rPr>
              <a:t>aldilla</a:t>
            </a:r>
            <a:r>
              <a:rPr lang="en-US" sz="4000" dirty="0">
                <a:solidFill>
                  <a:schemeClr val="accent1">
                    <a:lumMod val="50000"/>
                  </a:schemeClr>
                </a:solidFill>
                <a:latin typeface="Garamond" panose="02020404030301010803" pitchFamily="18" charset="0"/>
              </a:rPr>
              <a:t>, animal, </a:t>
            </a:r>
            <a:r>
              <a:rPr lang="en-US" sz="4000" dirty="0" err="1">
                <a:solidFill>
                  <a:schemeClr val="accent1">
                    <a:lumMod val="50000"/>
                  </a:schemeClr>
                </a:solidFill>
                <a:latin typeface="Garamond" panose="02020404030301010803" pitchFamily="18" charset="0"/>
              </a:rPr>
              <a:t>ara?a</a:t>
            </a:r>
            <a:r>
              <a:rPr lang="en-US" sz="4000" dirty="0">
                <a:solidFill>
                  <a:schemeClr val="accent1">
                    <a:lumMod val="50000"/>
                  </a:schemeClr>
                </a:solidFill>
                <a:latin typeface="Garamond" panose="02020404030301010803" pitchFamily="18" charset="0"/>
              </a:rPr>
              <a:t>, bite-frost, cat, dog, </a:t>
            </a:r>
            <a:r>
              <a:rPr lang="en-US" sz="4000" dirty="0" err="1">
                <a:solidFill>
                  <a:schemeClr val="accent1">
                    <a:lumMod val="50000"/>
                  </a:schemeClr>
                </a:solidFill>
                <a:latin typeface="Garamond" panose="02020404030301010803" pitchFamily="18" charset="0"/>
              </a:rPr>
              <a:t>gato</a:t>
            </a:r>
            <a:r>
              <a:rPr lang="en-US" sz="4000" dirty="0">
                <a:solidFill>
                  <a:schemeClr val="accent1">
                    <a:lumMod val="50000"/>
                  </a:schemeClr>
                </a:solidFill>
                <a:latin typeface="Garamond" panose="02020404030301010803" pitchFamily="18" charset="0"/>
              </a:rPr>
              <a:t>, jelly fish sting, </a:t>
            </a:r>
            <a:r>
              <a:rPr lang="en-US" sz="4000" dirty="0" err="1">
                <a:solidFill>
                  <a:schemeClr val="accent1">
                    <a:lumMod val="50000"/>
                  </a:schemeClr>
                </a:solidFill>
                <a:latin typeface="Garamond" panose="02020404030301010803" pitchFamily="18" charset="0"/>
              </a:rPr>
              <a:t>mangota</a:t>
            </a:r>
            <a:r>
              <a:rPr lang="en-US" sz="4000" dirty="0">
                <a:solidFill>
                  <a:schemeClr val="accent1">
                    <a:lumMod val="50000"/>
                  </a:schemeClr>
                </a:solidFill>
                <a:latin typeface="Garamond" panose="02020404030301010803" pitchFamily="18" charset="0"/>
              </a:rPr>
              <a:t>, </a:t>
            </a:r>
            <a:r>
              <a:rPr lang="en-US" sz="4000" dirty="0" err="1">
                <a:solidFill>
                  <a:schemeClr val="accent1">
                    <a:lumMod val="50000"/>
                  </a:schemeClr>
                </a:solidFill>
                <a:latin typeface="Garamond" panose="02020404030301010803" pitchFamily="18" charset="0"/>
              </a:rPr>
              <a:t>moridid</a:t>
            </a:r>
            <a:r>
              <a:rPr lang="en-US" sz="4000" dirty="0">
                <a:solidFill>
                  <a:schemeClr val="accent1">
                    <a:lumMod val="50000"/>
                  </a:schemeClr>
                </a:solidFill>
                <a:latin typeface="Garamond" panose="02020404030301010803" pitchFamily="18" charset="0"/>
              </a:rPr>
              <a:t>, pica, </a:t>
            </a:r>
            <a:r>
              <a:rPr lang="en-US" sz="4000" dirty="0" err="1">
                <a:solidFill>
                  <a:schemeClr val="accent1">
                    <a:lumMod val="50000"/>
                  </a:schemeClr>
                </a:solidFill>
                <a:latin typeface="Garamond" panose="02020404030301010803" pitchFamily="18" charset="0"/>
              </a:rPr>
              <a:t>picadura</a:t>
            </a:r>
            <a:r>
              <a:rPr lang="en-US" sz="4000" dirty="0">
                <a:solidFill>
                  <a:schemeClr val="accent1">
                    <a:lumMod val="50000"/>
                  </a:schemeClr>
                </a:solidFill>
                <a:latin typeface="Garamond" panose="02020404030301010803" pitchFamily="18" charset="0"/>
              </a:rPr>
              <a:t>, rabies, raccoon, snake; exclude: insect</a:t>
            </a:r>
          </a:p>
          <a:p>
            <a:pPr fontAlgn="t"/>
            <a:endParaRPr lang="en-US" sz="5000" b="1" dirty="0">
              <a:solidFill>
                <a:schemeClr val="accent1">
                  <a:lumMod val="50000"/>
                </a:schemeClr>
              </a:solidFill>
              <a:latin typeface="Garamond" panose="02020404030301010803" pitchFamily="18" charset="0"/>
            </a:endParaRPr>
          </a:p>
          <a:p>
            <a:pPr fontAlgn="t"/>
            <a:r>
              <a:rPr lang="en-US" sz="5000" b="1" dirty="0">
                <a:solidFill>
                  <a:schemeClr val="accent1">
                    <a:lumMod val="50000"/>
                  </a:schemeClr>
                </a:solidFill>
                <a:latin typeface="Garamond" panose="02020404030301010803" pitchFamily="18" charset="0"/>
              </a:rPr>
              <a:t>Revised </a:t>
            </a:r>
            <a:r>
              <a:rPr lang="en-US" sz="5000" b="1" dirty="0" err="1">
                <a:solidFill>
                  <a:schemeClr val="accent1">
                    <a:lumMod val="50000"/>
                  </a:schemeClr>
                </a:solidFill>
                <a:latin typeface="Garamond" panose="02020404030301010803" pitchFamily="18" charset="0"/>
              </a:rPr>
              <a:t>BioSense</a:t>
            </a:r>
            <a:r>
              <a:rPr lang="en-US" sz="5000" b="1" dirty="0">
                <a:solidFill>
                  <a:schemeClr val="accent1">
                    <a:lumMod val="50000"/>
                  </a:schemeClr>
                </a:solidFill>
                <a:latin typeface="Garamond" panose="02020404030301010803" pitchFamily="18" charset="0"/>
              </a:rPr>
              <a:t> 2.0 Definition</a:t>
            </a:r>
          </a:p>
          <a:p>
            <a:pPr fontAlgn="t"/>
            <a:r>
              <a:rPr lang="en-US" sz="4000" u="sng" dirty="0">
                <a:solidFill>
                  <a:schemeClr val="accent1">
                    <a:lumMod val="50000"/>
                  </a:schemeClr>
                </a:solidFill>
                <a:latin typeface="Garamond" panose="02020404030301010803" pitchFamily="18" charset="0"/>
              </a:rPr>
              <a:t>Diagnosis</a:t>
            </a:r>
            <a:r>
              <a:rPr lang="en-US" sz="4000" dirty="0">
                <a:solidFill>
                  <a:schemeClr val="accent1">
                    <a:lumMod val="50000"/>
                  </a:schemeClr>
                </a:solidFill>
                <a:latin typeface="Garamond" panose="02020404030301010803" pitchFamily="18" charset="0"/>
              </a:rPr>
              <a:t>: E9060, E9061, E9062, E9063, E9065; exclude K09, E9068</a:t>
            </a:r>
          </a:p>
          <a:p>
            <a:pPr fontAlgn="t"/>
            <a:r>
              <a:rPr lang="en-US" sz="4000" u="sng" dirty="0">
                <a:solidFill>
                  <a:schemeClr val="accent1">
                    <a:lumMod val="50000"/>
                  </a:schemeClr>
                </a:solidFill>
                <a:latin typeface="Garamond" panose="02020404030301010803" pitchFamily="18" charset="0"/>
              </a:rPr>
              <a:t>Diagnosis Text</a:t>
            </a:r>
            <a:r>
              <a:rPr lang="en-US" sz="4000" dirty="0">
                <a:solidFill>
                  <a:schemeClr val="accent1">
                    <a:lumMod val="50000"/>
                  </a:schemeClr>
                </a:solidFill>
                <a:latin typeface="Garamond" panose="02020404030301010803" pitchFamily="18" charset="0"/>
              </a:rPr>
              <a:t>: dog, rat, snake, lizard, </a:t>
            </a:r>
            <a:r>
              <a:rPr lang="en-US" sz="4000" dirty="0" err="1">
                <a:solidFill>
                  <a:schemeClr val="accent1">
                    <a:lumMod val="50000"/>
                  </a:schemeClr>
                </a:solidFill>
                <a:latin typeface="Garamond" panose="02020404030301010803" pitchFamily="18" charset="0"/>
              </a:rPr>
              <a:t>bite+animal</a:t>
            </a:r>
            <a:r>
              <a:rPr lang="en-US" sz="4000" dirty="0">
                <a:solidFill>
                  <a:schemeClr val="accent1">
                    <a:lumMod val="50000"/>
                  </a:schemeClr>
                </a:solidFill>
                <a:latin typeface="Garamond" panose="02020404030301010803" pitchFamily="18" charset="0"/>
              </a:rPr>
              <a:t>; exclude: dental </a:t>
            </a:r>
          </a:p>
          <a:p>
            <a:pPr fontAlgn="t"/>
            <a:r>
              <a:rPr lang="en-US" sz="4000" u="sng" dirty="0">
                <a:solidFill>
                  <a:schemeClr val="accent1">
                    <a:lumMod val="50000"/>
                  </a:schemeClr>
                </a:solidFill>
                <a:latin typeface="Garamond" panose="02020404030301010803" pitchFamily="18" charset="0"/>
              </a:rPr>
              <a:t>Chief Complaint</a:t>
            </a:r>
            <a:r>
              <a:rPr lang="en-US" sz="4000" dirty="0">
                <a:solidFill>
                  <a:schemeClr val="accent1">
                    <a:lumMod val="50000"/>
                  </a:schemeClr>
                </a:solidFill>
                <a:latin typeface="Garamond" panose="02020404030301010803" pitchFamily="18" charset="0"/>
              </a:rPr>
              <a:t>: </a:t>
            </a:r>
            <a:r>
              <a:rPr lang="en-US" sz="4000" dirty="0" err="1">
                <a:solidFill>
                  <a:schemeClr val="accent1">
                    <a:lumMod val="50000"/>
                  </a:schemeClr>
                </a:solidFill>
                <a:latin typeface="Garamond" panose="02020404030301010803" pitchFamily="18" charset="0"/>
              </a:rPr>
              <a:t>adilla</a:t>
            </a:r>
            <a:r>
              <a:rPr lang="en-US" sz="4000" dirty="0">
                <a:solidFill>
                  <a:schemeClr val="accent1">
                    <a:lumMod val="50000"/>
                  </a:schemeClr>
                </a:solidFill>
                <a:latin typeface="Garamond" panose="02020404030301010803" pitchFamily="18" charset="0"/>
              </a:rPr>
              <a:t>, animal, cat, dog, jelly fish sting, rabies, raccoon, snake; exclude: insect, wasp, yellow jacket, hornet, tick, spider, mosquito, bug, fly, fall, fell, trip, scan, tongue, food, service, itch, </a:t>
            </a:r>
            <a:r>
              <a:rPr lang="en-US" sz="4000" dirty="0" err="1">
                <a:solidFill>
                  <a:schemeClr val="accent1">
                    <a:lumMod val="50000"/>
                  </a:schemeClr>
                </a:solidFill>
                <a:latin typeface="Garamond" panose="02020404030301010803" pitchFamily="18" charset="0"/>
              </a:rPr>
              <a:t>allerg</a:t>
            </a:r>
            <a:endParaRPr lang="en-US" sz="4000" dirty="0">
              <a:solidFill>
                <a:schemeClr val="accent1">
                  <a:lumMod val="50000"/>
                </a:schemeClr>
              </a:solidFill>
              <a:latin typeface="Garamond" panose="02020404030301010803" pitchFamily="18" charset="0"/>
            </a:endParaRPr>
          </a:p>
        </p:txBody>
      </p:sp>
      <p:sp>
        <p:nvSpPr>
          <p:cNvPr id="27" name="TextBox 26"/>
          <p:cNvSpPr txBox="1"/>
          <p:nvPr/>
        </p:nvSpPr>
        <p:spPr>
          <a:xfrm>
            <a:off x="842619" y="18375281"/>
            <a:ext cx="11341257" cy="1468496"/>
          </a:xfrm>
          <a:prstGeom prst="rect">
            <a:avLst/>
          </a:prstGeom>
          <a:solidFill>
            <a:schemeClr val="accent1">
              <a:lumMod val="50000"/>
            </a:schemeClr>
          </a:solidFill>
          <a:ln>
            <a:solidFill>
              <a:schemeClr val="accent1">
                <a:lumMod val="50000"/>
              </a:schemeClr>
            </a:solidFill>
          </a:ln>
        </p:spPr>
        <p:txBody>
          <a:bodyPr wrap="square" tIns="457200" rtlCol="0">
            <a:noAutofit/>
          </a:bodyPr>
          <a:lstStyle/>
          <a:p>
            <a:pPr algn="ctr"/>
            <a:r>
              <a:rPr lang="en-US" sz="6000" b="1" dirty="0">
                <a:latin typeface="Helvetica" panose="020B0604020202020204" pitchFamily="34" charset="0"/>
                <a:cs typeface="Helvetica" panose="020B0604020202020204" pitchFamily="34" charset="0"/>
              </a:rPr>
              <a:t>Syndrome Definitions </a:t>
            </a:r>
            <a:r>
              <a:rPr lang="en-US" sz="6600" b="1" dirty="0">
                <a:latin typeface="Helvetica" panose="020B0604020202020204" pitchFamily="34" charset="0"/>
                <a:cs typeface="Helvetica" panose="020B0604020202020204" pitchFamily="34" charset="0"/>
              </a:rPr>
              <a:t> </a:t>
            </a:r>
          </a:p>
          <a:p>
            <a:r>
              <a:rPr lang="en-US" sz="6600" dirty="0"/>
              <a:t>z</a:t>
            </a:r>
          </a:p>
        </p:txBody>
      </p:sp>
      <p:sp>
        <p:nvSpPr>
          <p:cNvPr id="24" name="Rectangle 23"/>
          <p:cNvSpPr/>
          <p:nvPr/>
        </p:nvSpPr>
        <p:spPr>
          <a:xfrm>
            <a:off x="842619" y="7829440"/>
            <a:ext cx="11341257" cy="23542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080627" y="9608559"/>
            <a:ext cx="5951724" cy="4239786"/>
          </a:xfrm>
          <a:prstGeom prst="rect">
            <a:avLst/>
          </a:prstGeom>
          <a:ln>
            <a:solidFill>
              <a:schemeClr val="accent1">
                <a:lumMod val="50000"/>
              </a:schemeClr>
            </a:solidFill>
          </a:ln>
        </p:spPr>
      </p:pic>
      <p:sp>
        <p:nvSpPr>
          <p:cNvPr id="26" name="TextBox 25"/>
          <p:cNvSpPr txBox="1"/>
          <p:nvPr/>
        </p:nvSpPr>
        <p:spPr>
          <a:xfrm>
            <a:off x="13344233" y="7833950"/>
            <a:ext cx="13857226" cy="1438883"/>
          </a:xfrm>
          <a:prstGeom prst="rect">
            <a:avLst/>
          </a:prstGeom>
          <a:solidFill>
            <a:schemeClr val="accent1">
              <a:lumMod val="50000"/>
            </a:schemeClr>
          </a:solidFill>
          <a:ln>
            <a:solidFill>
              <a:schemeClr val="accent1">
                <a:lumMod val="50000"/>
              </a:schemeClr>
            </a:solidFill>
          </a:ln>
        </p:spPr>
        <p:txBody>
          <a:bodyPr wrap="square" tIns="457200" rtlCol="0">
            <a:noAutofit/>
          </a:bodyPr>
          <a:lstStyle/>
          <a:p>
            <a:pPr algn="ctr"/>
            <a:r>
              <a:rPr lang="en-US" sz="6000" b="1" dirty="0">
                <a:latin typeface="Helvetica" panose="020B0604020202020204" pitchFamily="34" charset="0"/>
                <a:cs typeface="Helvetica" panose="020B0604020202020204" pitchFamily="34" charset="0"/>
              </a:rPr>
              <a:t>Epidemiology Profile</a:t>
            </a:r>
            <a:endParaRPr lang="en-US" sz="6600" b="1" dirty="0">
              <a:latin typeface="Helvetica" panose="020B0604020202020204" pitchFamily="34" charset="0"/>
              <a:cs typeface="Helvetica" panose="020B0604020202020204" pitchFamily="34" charset="0"/>
            </a:endParaRPr>
          </a:p>
          <a:p>
            <a:endParaRPr lang="en-US" sz="6600" dirty="0"/>
          </a:p>
        </p:txBody>
      </p:sp>
      <p:sp>
        <p:nvSpPr>
          <p:cNvPr id="28" name="Rectangle 27"/>
          <p:cNvSpPr/>
          <p:nvPr/>
        </p:nvSpPr>
        <p:spPr>
          <a:xfrm>
            <a:off x="13344233" y="9272831"/>
            <a:ext cx="13857226" cy="219637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28347272" y="22961187"/>
            <a:ext cx="11162428" cy="1411346"/>
          </a:xfrm>
          <a:prstGeom prst="rect">
            <a:avLst/>
          </a:prstGeom>
          <a:solidFill>
            <a:schemeClr val="accent1">
              <a:lumMod val="50000"/>
            </a:schemeClr>
          </a:solidFill>
          <a:ln>
            <a:solidFill>
              <a:schemeClr val="accent1">
                <a:lumMod val="50000"/>
              </a:schemeClr>
            </a:solidFill>
          </a:ln>
        </p:spPr>
        <p:txBody>
          <a:bodyPr wrap="square" tIns="457200" rtlCol="0">
            <a:noAutofit/>
          </a:bodyPr>
          <a:lstStyle/>
          <a:p>
            <a:pPr algn="ctr"/>
            <a:r>
              <a:rPr lang="en-US" sz="6000" b="1" dirty="0">
                <a:latin typeface="Helvetica" panose="020B0604020202020204" pitchFamily="34" charset="0"/>
                <a:cs typeface="Helvetica" panose="020B0604020202020204" pitchFamily="34" charset="0"/>
              </a:rPr>
              <a:t>Discussion</a:t>
            </a:r>
            <a:endParaRPr lang="en-US" sz="6600" b="1" dirty="0">
              <a:latin typeface="Helvetica" panose="020B0604020202020204" pitchFamily="34" charset="0"/>
              <a:cs typeface="Helvetica" panose="020B0604020202020204" pitchFamily="34" charset="0"/>
            </a:endParaRPr>
          </a:p>
          <a:p>
            <a:endParaRPr lang="en-US" sz="6600" dirty="0"/>
          </a:p>
          <a:p>
            <a:endParaRPr lang="en-US" sz="6600" dirty="0"/>
          </a:p>
        </p:txBody>
      </p:sp>
      <p:sp>
        <p:nvSpPr>
          <p:cNvPr id="32" name="Rectangle 31"/>
          <p:cNvSpPr/>
          <p:nvPr/>
        </p:nvSpPr>
        <p:spPr>
          <a:xfrm>
            <a:off x="28363641" y="9328070"/>
            <a:ext cx="11147885" cy="219637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8438015" y="9386223"/>
            <a:ext cx="11064240" cy="13634502"/>
          </a:xfrm>
          <a:prstGeom prst="rect">
            <a:avLst/>
          </a:prstGeom>
        </p:spPr>
        <p:txBody>
          <a:bodyPr wrap="square">
            <a:spAutoFit/>
          </a:bodyPr>
          <a:lstStyle/>
          <a:p>
            <a:r>
              <a:rPr lang="en-US" sz="4000" dirty="0">
                <a:solidFill>
                  <a:srgbClr val="20455A"/>
                </a:solidFill>
                <a:latin typeface="Garamond" panose="02020404030301010803" pitchFamily="18" charset="0"/>
              </a:rPr>
              <a:t>The </a:t>
            </a:r>
            <a:r>
              <a:rPr lang="en-US" sz="4000" dirty="0" err="1">
                <a:solidFill>
                  <a:srgbClr val="20455A"/>
                </a:solidFill>
                <a:latin typeface="Garamond" panose="02020404030301010803" pitchFamily="18" charset="0"/>
              </a:rPr>
              <a:t>BioSense</a:t>
            </a:r>
            <a:r>
              <a:rPr lang="en-US" sz="4000" dirty="0">
                <a:solidFill>
                  <a:srgbClr val="20455A"/>
                </a:solidFill>
                <a:latin typeface="Garamond" panose="02020404030301010803" pitchFamily="18" charset="0"/>
              </a:rPr>
              <a:t> Animal Bite syndrome data included 1516 unique visits, representing 953 ED visits and 563 outpatient visits. Of all visits, 513 (34%) were identified as animal bites. Other visits included 604 insect bites, 33 human bites, 334 visits related to animal contact but unrelated to bites, and 32 unknown visits that referenced “bites” alone.</a:t>
            </a:r>
          </a:p>
          <a:p>
            <a:endParaRPr lang="en-US" sz="4000" dirty="0">
              <a:solidFill>
                <a:srgbClr val="20455A"/>
              </a:solidFill>
              <a:latin typeface="Garamond" panose="02020404030301010803" pitchFamily="18" charset="0"/>
            </a:endParaRPr>
          </a:p>
          <a:p>
            <a:r>
              <a:rPr lang="en-US" sz="4000" dirty="0">
                <a:solidFill>
                  <a:srgbClr val="20455A"/>
                </a:solidFill>
                <a:latin typeface="Garamond" panose="02020404030301010803" pitchFamily="18" charset="0"/>
              </a:rPr>
              <a:t>Although the BioSense 2.0 syndrome definition for animal bites excludes the term “insect” from chief complaint, 40% of our animal bite syndrome data was related to insect bites. For 95% of insect bites, a specific diagnosis code (E906.4) or diagnosis terms for insect bites was triggering the inclusion, with the remaining 5% of visits including the name of the insect (spider, mosquito, tick, wasp, bed bug, etc.). </a:t>
            </a:r>
          </a:p>
          <a:p>
            <a:endParaRPr lang="en-US" sz="4000" dirty="0">
              <a:solidFill>
                <a:srgbClr val="20455A"/>
              </a:solidFill>
              <a:latin typeface="Garamond" panose="02020404030301010803" pitchFamily="18" charset="0"/>
            </a:endParaRPr>
          </a:p>
          <a:p>
            <a:r>
              <a:rPr lang="en-US" sz="4000" dirty="0">
                <a:solidFill>
                  <a:srgbClr val="20455A"/>
                </a:solidFill>
                <a:latin typeface="Garamond" panose="02020404030301010803" pitchFamily="18" charset="0"/>
              </a:rPr>
              <a:t>Removing the E906.4 code and adding specific insects to the exclusion criteria, resulted in an 81% reduction in misclassification, while leaving the known animal bites (n=513) the same. This clean data was used to develop the Epi Profile.</a:t>
            </a:r>
          </a:p>
        </p:txBody>
      </p:sp>
      <p:sp>
        <p:nvSpPr>
          <p:cNvPr id="36" name="Rectangle 35"/>
          <p:cNvSpPr/>
          <p:nvPr/>
        </p:nvSpPr>
        <p:spPr>
          <a:xfrm>
            <a:off x="28470521" y="24440430"/>
            <a:ext cx="11064240" cy="7478970"/>
          </a:xfrm>
          <a:prstGeom prst="rect">
            <a:avLst/>
          </a:prstGeom>
        </p:spPr>
        <p:txBody>
          <a:bodyPr wrap="square">
            <a:spAutoFit/>
          </a:bodyPr>
          <a:lstStyle/>
          <a:p>
            <a:r>
              <a:rPr lang="en-US" sz="4000" dirty="0">
                <a:solidFill>
                  <a:srgbClr val="20455A"/>
                </a:solidFill>
                <a:latin typeface="Garamond" panose="02020404030301010803" pitchFamily="18" charset="0"/>
              </a:rPr>
              <a:t>Several issues came to light during this evaluation:</a:t>
            </a:r>
          </a:p>
          <a:p>
            <a:pPr marL="742953" indent="-742953">
              <a:buAutoNum type="arabicPeriod"/>
            </a:pPr>
            <a:r>
              <a:rPr lang="en-US" sz="4000" dirty="0">
                <a:solidFill>
                  <a:srgbClr val="20455A"/>
                </a:solidFill>
                <a:latin typeface="Garamond" panose="02020404030301010803" pitchFamily="18" charset="0"/>
              </a:rPr>
              <a:t>W</a:t>
            </a:r>
            <a:r>
              <a:rPr lang="en-US" sz="4000" dirty="0">
                <a:solidFill>
                  <a:schemeClr val="accent1">
                    <a:lumMod val="50000"/>
                  </a:schemeClr>
                </a:solidFill>
                <a:latin typeface="Garamond" panose="02020404030301010803" pitchFamily="18" charset="0"/>
              </a:rPr>
              <a:t>hen analyzing the animal bite data, insect bites were often found, further emphasizing the importance of an accurate syndrome.</a:t>
            </a:r>
          </a:p>
          <a:p>
            <a:pPr marL="742953" indent="-742953">
              <a:buAutoNum type="arabicPeriod"/>
            </a:pPr>
            <a:r>
              <a:rPr lang="en-US" sz="4000" dirty="0">
                <a:solidFill>
                  <a:schemeClr val="accent1">
                    <a:lumMod val="50000"/>
                  </a:schemeClr>
                </a:solidFill>
                <a:latin typeface="Garamond" panose="02020404030301010803" pitchFamily="18" charset="0"/>
              </a:rPr>
              <a:t>Due to the lack of ranch animals in the original BioSense 2.0 definition, the need for regional syndromes need to be considered. In 2014/2015, relative to cats and dogs, there were more rabid cows and horses reported to the ND Dept of Health. The need for ongoing evaluation of this syndrome will be important to assess risk. </a:t>
            </a:r>
            <a:endParaRPr lang="en-US" sz="4000" dirty="0">
              <a:solidFill>
                <a:srgbClr val="20455A"/>
              </a:solidFill>
              <a:latin typeface="Garamond" panose="02020404030301010803" pitchFamily="18" charset="0"/>
            </a:endParaRPr>
          </a:p>
          <a:p>
            <a:endParaRPr lang="en-US" sz="4000" dirty="0">
              <a:solidFill>
                <a:srgbClr val="20455A"/>
              </a:solidFill>
              <a:latin typeface="Garamond" panose="02020404030301010803" pitchFamily="18" charset="0"/>
            </a:endParaRPr>
          </a:p>
        </p:txBody>
      </p:sp>
    </p:spTree>
    <p:extLst>
      <p:ext uri="{BB962C8B-B14F-4D97-AF65-F5344CB8AC3E}">
        <p14:creationId xmlns:p14="http://schemas.microsoft.com/office/powerpoint/2010/main" val="2939585234"/>
      </p:ext>
    </p:extLst>
  </p:cSld>
  <p:clrMapOvr>
    <a:masterClrMapping/>
  </p:clrMapOvr>
</p:sld>
</file>

<file path=ppt/theme/theme1.xml><?xml version="1.0" encoding="utf-8"?>
<a:theme xmlns:a="http://schemas.openxmlformats.org/drawingml/2006/main" name="Parcel">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442</TotalTime>
  <Words>873</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Garamond</vt:lpstr>
      <vt:lpstr>Gill Sans MT</vt:lpstr>
      <vt:lpstr>Helvetica</vt:lpstr>
      <vt:lpstr>Parcel</vt:lpstr>
      <vt:lpstr>Taking a Bite out of Unwanted Data in the            Animal Bite Syndrome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a Bite out of Unwanted Bite in the Animal Bite Syndrome</dc:title>
  <dc:creator>Erika</dc:creator>
  <cp:lastModifiedBy>Erika</cp:lastModifiedBy>
  <cp:revision>55</cp:revision>
  <dcterms:created xsi:type="dcterms:W3CDTF">2017-01-11T18:41:04Z</dcterms:created>
  <dcterms:modified xsi:type="dcterms:W3CDTF">2017-04-07T17:45:50Z</dcterms:modified>
</cp:coreProperties>
</file>