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C2A"/>
    <a:srgbClr val="386B75"/>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2985" autoAdjust="0"/>
  </p:normalViewPr>
  <p:slideViewPr>
    <p:cSldViewPr snapToGrid="0" snapToObjects="1" showGuides="1">
      <p:cViewPr>
        <p:scale>
          <a:sx n="52" d="100"/>
          <a:sy n="52" d="100"/>
        </p:scale>
        <p:origin x="-7336" y="-3352"/>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image" Target="../media/image3.wmf"/><Relationship Id="rId2"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4/26/17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7.bin"/><Relationship Id="rId16" Type="http://schemas.openxmlformats.org/officeDocument/2006/relationships/image" Target="../media/image1.wmf"/><Relationship Id="rId17" Type="http://schemas.openxmlformats.org/officeDocument/2006/relationships/oleObject" Target="../embeddings/oleObject8.bin"/><Relationship Id="rId18"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vmlDrawing" Target="../drawings/vmlDrawing2.vml"/><Relationship Id="rId4" Type="http://schemas.openxmlformats.org/officeDocument/2006/relationships/oleObject" Target="../embeddings/oleObject5.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6.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oleObject" Target="../embeddings/oleObject11.bin"/><Relationship Id="rId16" Type="http://schemas.openxmlformats.org/officeDocument/2006/relationships/image" Target="../media/image1.wmf"/><Relationship Id="rId17" Type="http://schemas.openxmlformats.org/officeDocument/2006/relationships/oleObject" Target="../embeddings/oleObject12.bin"/><Relationship Id="rId18" Type="http://schemas.openxmlformats.org/officeDocument/2006/relationships/image" Target="../media/image2.wmf"/><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vmlDrawing" Target="../drawings/vmlDrawing3.vml"/><Relationship Id="rId4" Type="http://schemas.openxmlformats.org/officeDocument/2006/relationships/oleObject" Target="../embeddings/oleObject9.bin"/><Relationship Id="rId5" Type="http://schemas.openxmlformats.org/officeDocument/2006/relationships/image" Target="../media/image3.wmf"/><Relationship Id="rId6" Type="http://schemas.openxmlformats.org/officeDocument/2006/relationships/image" Target="../media/image9.png"/><Relationship Id="rId7" Type="http://schemas.openxmlformats.org/officeDocument/2006/relationships/oleObject" Target="../embeddings/oleObject10.bin"/><Relationship Id="rId8" Type="http://schemas.openxmlformats.org/officeDocument/2006/relationships/image" Target="../media/image4.wmf"/><Relationship Id="rId9" Type="http://schemas.openxmlformats.org/officeDocument/2006/relationships/hyperlink" Target="http://www.facebook.com/pages/PosterPresentationscom/217914411419?v=app_4949752878&amp;ref=ts" TargetMode="External"/><Relationship Id="rId10"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2015</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err="1">
                <a:solidFill>
                  <a:schemeClr val="bg1">
                    <a:lumMod val="75000"/>
                  </a:schemeClr>
                </a:solidFill>
                <a:latin typeface="Arial" charset="0"/>
              </a:rPr>
              <a:t>www.PosterPresentations.com</a:t>
            </a:r>
            <a:endParaRPr lang="en-US" sz="1100" b="1" dirty="0">
              <a:solidFill>
                <a:schemeClr val="bg1">
                  <a:lumMod val="75000"/>
                </a:schemeClr>
              </a:solidFill>
              <a:latin typeface="Arial" charset="0"/>
            </a:endParaRP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smtClean="0">
                  <a:solidFill>
                    <a:srgbClr val="FF0000"/>
                  </a:solidFill>
                  <a:latin typeface="Trebuchet MS" pitchFamily="34" charset="0"/>
                </a:rPr>
                <a:t>(—THIS SIDEBAR DOES NOT PRINT—)</a:t>
              </a:r>
              <a:endParaRPr lang="en-US" sz="3200" b="1" spc="600" smtClean="0">
                <a:solidFill>
                  <a:schemeClr val="bg1"/>
                </a:solidFill>
                <a:latin typeface="Trebuchet MS" pitchFamily="34" charset="0"/>
              </a:endParaRPr>
            </a:p>
            <a:p>
              <a:pPr algn="ctr"/>
              <a:r>
                <a:rPr lang="en-US" sz="4000" b="1" spc="600" smtClean="0">
                  <a:solidFill>
                    <a:schemeClr val="bg1"/>
                  </a:solidFill>
                  <a:latin typeface="Trebuchet MS" pitchFamily="34" charset="0"/>
                </a:rPr>
                <a:t>DESIGN</a:t>
              </a:r>
              <a:r>
                <a:rPr lang="en-US" sz="4000" b="1" spc="600" baseline="0" smtClean="0">
                  <a:solidFill>
                    <a:schemeClr val="bg1"/>
                  </a:solidFill>
                  <a:latin typeface="Trebuchet MS" pitchFamily="34" charset="0"/>
                </a:rPr>
                <a:t> </a:t>
              </a:r>
              <a:r>
                <a:rPr lang="en-US" sz="4000" b="1" spc="600" smtClean="0">
                  <a:solidFill>
                    <a:schemeClr val="bg1"/>
                  </a:solidFill>
                  <a:latin typeface="Trebuchet MS" pitchFamily="34" charset="0"/>
                </a:rPr>
                <a:t>GUIDE</a:t>
              </a:r>
            </a:p>
            <a:p>
              <a:pPr algn="ctr"/>
              <a:endParaRPr lang="en-US" sz="2800" b="1" smtClean="0">
                <a:latin typeface="Trebuchet MS" pitchFamily="34" charset="0"/>
              </a:endParaRPr>
            </a:p>
            <a:p>
              <a:pPr defTabSz="3765639"/>
              <a:r>
                <a:rPr lang="en-US" sz="2800" i="0" smtClean="0">
                  <a:latin typeface="Trebuchet MS" pitchFamily="34" charset="0"/>
                </a:rPr>
                <a:t>This PowerPoint</a:t>
              </a:r>
              <a:r>
                <a:rPr lang="en-US" sz="2800" i="0" baseline="0" smtClean="0">
                  <a:latin typeface="Trebuchet MS" pitchFamily="34" charset="0"/>
                </a:rPr>
                <a:t> </a:t>
              </a:r>
              <a:r>
                <a:rPr lang="en-US" sz="2800" i="0" smtClean="0">
                  <a:latin typeface="Trebuchet MS" pitchFamily="34" charset="0"/>
                </a:rPr>
                <a:t>2007 template produces</a:t>
              </a:r>
              <a:r>
                <a:rPr lang="en-US" sz="2800" i="0" baseline="0" smtClean="0">
                  <a:latin typeface="Trebuchet MS" pitchFamily="34" charset="0"/>
                </a:rPr>
                <a:t> </a:t>
              </a:r>
              <a:r>
                <a:rPr lang="en-US" sz="2800" i="0" smtClean="0">
                  <a:latin typeface="Trebuchet MS" pitchFamily="34" charset="0"/>
                </a:rPr>
                <a:t>a 36”x48” presentation poster. </a:t>
              </a:r>
              <a:r>
                <a:rPr lang="en-US" sz="2800" smtClean="0">
                  <a:latin typeface="Trebuchet MS" pitchFamily="34" charset="0"/>
                </a:rPr>
                <a:t>You</a:t>
              </a:r>
              <a:r>
                <a:rPr lang="en-US" sz="2800" baseline="0" smtClean="0">
                  <a:latin typeface="Trebuchet MS" pitchFamily="34" charset="0"/>
                </a:rPr>
                <a:t> can u</a:t>
              </a:r>
              <a:r>
                <a:rPr lang="en-US" sz="2800" smtClean="0">
                  <a:latin typeface="Trebuchet MS" pitchFamily="34" charset="0"/>
                </a:rPr>
                <a:t>se</a:t>
              </a:r>
              <a:r>
                <a:rPr lang="en-US" sz="2800" baseline="0" smtClean="0">
                  <a:latin typeface="Trebuchet MS" pitchFamily="34" charset="0"/>
                </a:rPr>
                <a:t> it to create your research poster and </a:t>
              </a:r>
              <a:r>
                <a:rPr lang="en-US" sz="2800" smtClean="0">
                  <a:latin typeface="Trebuchet MS" pitchFamily="34" charset="0"/>
                </a:rPr>
                <a:t>save valuable time placing titles, subtitles,</a:t>
              </a:r>
              <a:r>
                <a:rPr lang="en-US" sz="2800" baseline="0" smtClean="0">
                  <a:latin typeface="Trebuchet MS" pitchFamily="34" charset="0"/>
                </a:rPr>
                <a:t> text, and graphics</a:t>
              </a:r>
              <a:r>
                <a:rPr lang="en-US" sz="2800" smtClean="0">
                  <a:latin typeface="Trebuchet MS" pitchFamily="34" charset="0"/>
                </a:rPr>
                <a:t>. </a:t>
              </a:r>
            </a:p>
            <a:p>
              <a:pPr defTabSz="3765639"/>
              <a:endParaRPr lang="en-US" sz="2800" smtClean="0">
                <a:latin typeface="Trebuchet MS" pitchFamily="34" charset="0"/>
              </a:endParaRPr>
            </a:p>
            <a:p>
              <a:pPr defTabSz="4389219"/>
              <a:r>
                <a:rPr lang="en-US" sz="280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err="1" smtClean="0">
                  <a:solidFill>
                    <a:srgbClr val="FFC000"/>
                  </a:solidFill>
                  <a:latin typeface="Trebuchet MS" pitchFamily="34" charset="0"/>
                </a:rPr>
                <a:t>PosterPresentations.com</a:t>
              </a:r>
              <a:r>
                <a:rPr lang="en-US" sz="2800" b="1" smtClean="0">
                  <a:solidFill>
                    <a:schemeClr val="bg1"/>
                  </a:solidFill>
                  <a:latin typeface="Trebuchet MS" pitchFamily="34" charset="0"/>
                </a:rPr>
                <a:t> </a:t>
              </a:r>
              <a:r>
                <a:rPr lang="en-US" sz="2800" smtClean="0">
                  <a:solidFill>
                    <a:schemeClr val="bg1"/>
                  </a:solidFill>
                  <a:latin typeface="Trebuchet MS" pitchFamily="34" charset="0"/>
                </a:rPr>
                <a:t>and click on HELP DESK.</a:t>
              </a:r>
            </a:p>
            <a:p>
              <a:pPr defTabSz="4389219"/>
              <a:endParaRPr lang="en-US" sz="2800" smtClean="0">
                <a:latin typeface="Trebuchet MS" pitchFamily="34" charset="0"/>
              </a:endParaRPr>
            </a:p>
            <a:p>
              <a:pPr defTabSz="4389219"/>
              <a:r>
                <a:rPr lang="en-US" sz="2800" smtClean="0">
                  <a:solidFill>
                    <a:schemeClr val="bg1"/>
                  </a:solidFill>
                  <a:latin typeface="Trebuchet MS" pitchFamily="34" charset="0"/>
                </a:rPr>
                <a:t>When</a:t>
              </a:r>
              <a:r>
                <a:rPr lang="en-US" sz="2800" baseline="0" smtClean="0">
                  <a:solidFill>
                    <a:schemeClr val="bg1"/>
                  </a:solidFill>
                  <a:latin typeface="Trebuchet MS" pitchFamily="34" charset="0"/>
                </a:rPr>
                <a:t> you are ready to print your poster</a:t>
              </a:r>
              <a:r>
                <a:rPr lang="en-US" sz="2800" smtClean="0">
                  <a:solidFill>
                    <a:schemeClr val="bg1"/>
                  </a:solidFill>
                  <a:latin typeface="Trebuchet MS" pitchFamily="34" charset="0"/>
                </a:rPr>
                <a:t>,</a:t>
              </a:r>
              <a:r>
                <a:rPr lang="en-US" sz="2800" baseline="0" smtClean="0">
                  <a:solidFill>
                    <a:schemeClr val="bg1"/>
                  </a:solidFill>
                  <a:latin typeface="Trebuchet MS" pitchFamily="34" charset="0"/>
                </a:rPr>
                <a:t> go online to </a:t>
              </a:r>
              <a:r>
                <a:rPr lang="en-US" sz="2800" b="0" err="1" smtClean="0">
                  <a:solidFill>
                    <a:schemeClr val="bg1"/>
                  </a:solidFill>
                  <a:latin typeface="Trebuchet MS" pitchFamily="34" charset="0"/>
                </a:rPr>
                <a:t>PosterPresentations.com</a:t>
              </a:r>
              <a:r>
                <a:rPr lang="en-US" sz="2800" smtClean="0">
                  <a:solidFill>
                    <a:schemeClr val="bg1"/>
                  </a:solidFill>
                  <a:latin typeface="Trebuchet MS" pitchFamily="34" charset="0"/>
                </a:rPr>
                <a:t/>
              </a:r>
              <a:br>
                <a:rPr lang="en-US" sz="2800" smtClean="0">
                  <a:solidFill>
                    <a:schemeClr val="bg1"/>
                  </a:solidFill>
                  <a:latin typeface="Trebuchet MS" pitchFamily="34" charset="0"/>
                </a:rPr>
              </a:br>
              <a:endParaRPr lang="en-US" sz="2800" smtClean="0">
                <a:solidFill>
                  <a:schemeClr val="bg1"/>
                </a:solidFill>
                <a:latin typeface="Trebuchet MS" pitchFamily="34" charset="0"/>
              </a:endParaRPr>
            </a:p>
            <a:p>
              <a:pPr algn="l" defTabSz="3765639"/>
              <a:r>
                <a:rPr lang="en-US" sz="2800" b="0" smtClean="0">
                  <a:solidFill>
                    <a:schemeClr val="bg1"/>
                  </a:solidFill>
                  <a:latin typeface="Trebuchet MS" pitchFamily="34" charset="0"/>
                </a:rPr>
                <a:t>Need</a:t>
              </a:r>
              <a:r>
                <a:rPr lang="en-US" sz="2800" b="0" baseline="0" smtClean="0">
                  <a:solidFill>
                    <a:schemeClr val="bg1"/>
                  </a:solidFill>
                  <a:latin typeface="Trebuchet MS" pitchFamily="34" charset="0"/>
                </a:rPr>
                <a:t> assistance? Call us at </a:t>
              </a:r>
              <a:r>
                <a:rPr lang="en-US" sz="2800" b="0" smtClean="0">
                  <a:solidFill>
                    <a:srgbClr val="FFC000"/>
                  </a:solidFill>
                  <a:latin typeface="Trebuchet MS" pitchFamily="34" charset="0"/>
                </a:rPr>
                <a:t>1.510.649.3001</a:t>
              </a:r>
            </a:p>
            <a:p>
              <a:pPr algn="l" defTabSz="3765639"/>
              <a:endParaRPr lang="en-US" sz="3600" b="1" smtClean="0">
                <a:solidFill>
                  <a:srgbClr val="FFFF00"/>
                </a:solidFill>
                <a:latin typeface="Trebuchet MS" pitchFamily="34" charset="0"/>
              </a:endParaRPr>
            </a:p>
            <a:p>
              <a:pPr algn="ctr"/>
              <a:endParaRPr lang="en-US" sz="2400" b="1" smtClean="0">
                <a:solidFill>
                  <a:schemeClr val="bg1"/>
                </a:solidFill>
                <a:latin typeface="Trebuchet MS" pitchFamily="34" charset="0"/>
              </a:endParaRPr>
            </a:p>
            <a:p>
              <a:pPr algn="ctr"/>
              <a:r>
                <a:rPr lang="en-US" sz="4000" b="1" spc="600" smtClean="0">
                  <a:solidFill>
                    <a:schemeClr val="bg1"/>
                  </a:solidFill>
                  <a:latin typeface="Trebuchet MS" pitchFamily="34" charset="0"/>
                </a:rPr>
                <a:t>QUICK START</a:t>
              </a:r>
            </a:p>
            <a:p>
              <a:pPr algn="ctr"/>
              <a:endParaRPr lang="en-US" sz="32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Zoom in and out</a:t>
              </a:r>
            </a:p>
            <a:p>
              <a:pPr marL="1892300" indent="-1892300" algn="l" defTabSz="850900"/>
              <a:r>
                <a:rPr lang="en-US" sz="2400" b="0" baseline="0" smtClean="0">
                  <a:solidFill>
                    <a:schemeClr val="bg1"/>
                  </a:solidFill>
                  <a:latin typeface="Trebuchet MS" pitchFamily="34" charset="0"/>
                </a:rPr>
                <a:t>	</a:t>
              </a:r>
              <a:r>
                <a:rPr lang="en-US" sz="2400" b="0" baseline="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smtClean="0">
                  <a:solidFill>
                    <a:schemeClr val="bg1">
                      <a:lumMod val="75000"/>
                    </a:schemeClr>
                  </a:solidFill>
                  <a:latin typeface="Trebuchet MS" pitchFamily="34" charset="0"/>
                </a:rPr>
                <a:t>	</a:t>
              </a:r>
              <a:r>
                <a:rPr lang="en-US" sz="2400" b="0" baseline="0" smtClean="0">
                  <a:solidFill>
                    <a:schemeClr val="bg1">
                      <a:lumMod val="75000"/>
                    </a:schemeClr>
                  </a:solidFill>
                  <a:latin typeface="Trebuchet MS" pitchFamily="34" charset="0"/>
                </a:rPr>
                <a:t>Go to VIEW &gt; ZOOM.</a:t>
              </a:r>
            </a:p>
            <a:p>
              <a:pPr algn="l"/>
              <a:endParaRPr lang="en-US" sz="2800" b="0"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Title, Authors, and Affiliations</a:t>
              </a:r>
            </a:p>
            <a:p>
              <a:pPr algn="l"/>
              <a:r>
                <a:rPr lang="en-US" sz="2400" b="0" baseline="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smtClean="0">
                  <a:solidFill>
                    <a:schemeClr val="bg1"/>
                  </a:solidFill>
                  <a:latin typeface="Trebuchet MS" pitchFamily="34" charset="0"/>
                </a:rPr>
                <a:t/>
              </a:r>
              <a:br>
                <a:rPr lang="en-US" sz="2800" b="1" baseline="0" smtClean="0">
                  <a:solidFill>
                    <a:schemeClr val="bg1"/>
                  </a:solidFill>
                  <a:latin typeface="Trebuchet MS" pitchFamily="34" charset="0"/>
                </a:rPr>
              </a:br>
              <a:endParaRPr lang="en-US" sz="2800" b="1" smtClean="0">
                <a:solidFill>
                  <a:schemeClr val="bg1"/>
                </a:solidFill>
                <a:latin typeface="Trebuchet MS" pitchFamily="34" charset="0"/>
              </a:endParaRPr>
            </a:p>
            <a:p>
              <a:pPr algn="ctr"/>
              <a:endParaRPr lang="en-US" sz="2800" b="1" smtClean="0">
                <a:solidFill>
                  <a:srgbClr val="FFC000"/>
                </a:solidFill>
                <a:latin typeface="Trebuchet MS" pitchFamily="34" charset="0"/>
              </a:endParaRPr>
            </a:p>
            <a:p>
              <a:pPr algn="ctr"/>
              <a:endParaRPr lang="en-US" sz="2800" b="1" smtClean="0">
                <a:solidFill>
                  <a:srgbClr val="FFC000"/>
                </a:solidFill>
                <a:latin typeface="Trebuchet MS" pitchFamily="34" charset="0"/>
              </a:endParaRPr>
            </a:p>
            <a:p>
              <a:pPr algn="ctr"/>
              <a:r>
                <a:rPr lang="en-US" sz="3200" b="1" smtClean="0">
                  <a:solidFill>
                    <a:srgbClr val="FFC000"/>
                  </a:solidFill>
                  <a:latin typeface="Trebuchet MS" pitchFamily="34" charset="0"/>
                </a:rPr>
                <a:t>Adding Logos</a:t>
              </a:r>
              <a:r>
                <a:rPr lang="en-US" sz="3200" b="1" baseline="0" smtClean="0">
                  <a:solidFill>
                    <a:srgbClr val="FFC000"/>
                  </a:solidFill>
                  <a:latin typeface="Trebuchet MS" pitchFamily="34" charset="0"/>
                </a:rPr>
                <a:t> / Seals</a:t>
              </a:r>
            </a:p>
            <a:p>
              <a:pPr algn="l"/>
              <a:r>
                <a:rPr lang="en-US" sz="2400" b="0" baseline="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spc="0"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See if your school’s logo is available on our free poster templates page.</a:t>
              </a:r>
            </a:p>
            <a:p>
              <a:pPr algn="l"/>
              <a:endParaRPr lang="en-US" sz="2400" b="0" baseline="0" smtClean="0">
                <a:latin typeface="Trebuchet MS" pitchFamily="34" charset="0"/>
              </a:endParaRPr>
            </a:p>
            <a:p>
              <a:pPr algn="ctr"/>
              <a:r>
                <a:rPr lang="en-US" sz="3200" b="1" baseline="0" smtClean="0">
                  <a:solidFill>
                    <a:srgbClr val="FFC000"/>
                  </a:solidFill>
                  <a:latin typeface="Trebuchet MS" pitchFamily="34" charset="0"/>
                </a:rPr>
                <a:t>Photographs / Graphics</a:t>
              </a:r>
            </a:p>
            <a:p>
              <a:pPr algn="l" defTabSz="977900"/>
              <a:r>
                <a:rPr lang="en-US" sz="2400" b="0" baseline="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smtClean="0">
                  <a:solidFill>
                    <a:schemeClr val="bg1">
                      <a:lumMod val="75000"/>
                    </a:schemeClr>
                  </a:solidFill>
                  <a:latin typeface="Trebuchet MS" pitchFamily="34" charset="0"/>
                </a:rPr>
                <a:t>disproportionally.</a:t>
              </a:r>
            </a:p>
            <a:p>
              <a:pPr algn="l" defTabSz="977900"/>
              <a:endParaRPr lang="en-US" sz="2400" b="0" baseline="0" smtClean="0">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r>
                <a:rPr lang="en-US" sz="3200" b="1" baseline="0" smtClean="0">
                  <a:solidFill>
                    <a:srgbClr val="FFC000"/>
                  </a:solidFill>
                  <a:latin typeface="Trebuchet MS" pitchFamily="34" charset="0"/>
                </a:rPr>
                <a:t>Image Quality Check</a:t>
              </a:r>
            </a:p>
            <a:p>
              <a:pPr lvl="0" algn="l" defTabSz="977900"/>
              <a:r>
                <a:rPr lang="en-US" sz="2400" b="0" baseline="0" smtClean="0">
                  <a:solidFill>
                    <a:schemeClr val="bg1">
                      <a:lumMod val="75000"/>
                    </a:schemeClr>
                  </a:solidFill>
                  <a:latin typeface="Trebuchet MS" pitchFamily="34" charset="0"/>
                </a:rPr>
                <a:t>Zoom in and look at your images at 100% magnification. If they look good they will print well. </a:t>
              </a:r>
              <a:endParaRPr lang="en-US" sz="2800" b="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smtClean="0">
                      <a:solidFill>
                        <a:schemeClr val="tx1"/>
                      </a:solidFill>
                    </a:rPr>
                    <a:t>ORIGINAL</a:t>
                  </a:r>
                  <a:endParaRPr lang="en-US" sz="1600" b="1">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smtClean="0">
                      <a:solidFill>
                        <a:schemeClr val="bg1"/>
                      </a:solidFill>
                    </a:rPr>
                    <a:t>DISTORTED</a:t>
                  </a:r>
                  <a:endParaRPr lang="en-US" sz="700" b="1">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smtClean="0">
                    <a:solidFill>
                      <a:schemeClr val="bg1"/>
                    </a:solidFill>
                  </a:rPr>
                  <a:t>Corner</a:t>
                </a:r>
                <a:r>
                  <a:rPr lang="en-US" sz="1600" baseline="0" smtClean="0">
                    <a:solidFill>
                      <a:schemeClr val="bg1"/>
                    </a:solidFill>
                  </a:rPr>
                  <a:t> handles</a:t>
                </a:r>
                <a:endParaRPr lang="en-US" sz="160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727"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728"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smtClean="0">
                    <a:solidFill>
                      <a:srgbClr val="92D050"/>
                    </a:solidFill>
                  </a:rPr>
                  <a:t>Good</a:t>
                </a:r>
                <a:r>
                  <a:rPr lang="en-US" sz="1600" baseline="0" smtClean="0">
                    <a:solidFill>
                      <a:srgbClr val="92D050"/>
                    </a:solidFill>
                  </a:rPr>
                  <a:t> </a:t>
                </a:r>
                <a:r>
                  <a:rPr lang="en-US" sz="1600" baseline="0" smtClean="0">
                    <a:solidFill>
                      <a:schemeClr val="bg1"/>
                    </a:solidFill>
                  </a:rPr>
                  <a:t>printing quality</a:t>
                </a:r>
                <a:endParaRPr lang="en-US" sz="160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smtClean="0">
                    <a:solidFill>
                      <a:srgbClr val="FF0000"/>
                    </a:solidFill>
                  </a:rPr>
                  <a:t>Bad </a:t>
                </a:r>
                <a:r>
                  <a:rPr lang="en-US" sz="1600" smtClean="0">
                    <a:solidFill>
                      <a:schemeClr val="bg1"/>
                    </a:solidFill>
                  </a:rPr>
                  <a:t>printing quality</a:t>
                </a:r>
                <a:endParaRPr lang="en-US" sz="160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smtClean="0">
                  <a:solidFill>
                    <a:schemeClr val="bg1"/>
                  </a:solidFill>
                  <a:latin typeface="Trebuchet MS" pitchFamily="34" charset="0"/>
                </a:rPr>
                <a:t>QUICK START (cont.)</a:t>
              </a:r>
            </a:p>
            <a:p>
              <a:pPr algn="ctr"/>
              <a:endParaRPr lang="en-US" sz="36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r>
                <a:rPr lang="en-US" sz="2400" b="0" baseline="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Text</a:t>
              </a:r>
            </a:p>
            <a:p>
              <a:pPr marL="3265488" lvl="2" indent="0" algn="l" defTabSz="114300"/>
              <a:r>
                <a:rPr lang="en-US" sz="2400" b="0" baseline="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 </a:t>
              </a:r>
              <a:r>
                <a:rPr kumimoji="0" lang="en-US" sz="3200" b="1" i="0" u="none" strike="noStrike" kern="1200" cap="none" spc="0" normalizeH="0" baseline="0" noProof="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smtClean="0">
                <a:solidFill>
                  <a:schemeClr val="bg1">
                    <a:lumMod val="75000"/>
                  </a:schemeClr>
                </a:solidFill>
                <a:latin typeface="Trebuchet MS" pitchFamily="34" charset="0"/>
              </a:endParaRPr>
            </a:p>
            <a:p>
              <a:pPr marL="1518341" lvl="2"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Tables</a:t>
              </a:r>
            </a:p>
            <a:p>
              <a:pPr marL="1730375" lvl="1" indent="0" algn="l" defTabSz="114300"/>
              <a:r>
                <a:rPr lang="en-US" sz="2400" b="0" baseline="0" smtClean="0">
                  <a:solidFill>
                    <a:schemeClr val="bg1">
                      <a:lumMod val="75000"/>
                    </a:schemeClr>
                  </a:solidFill>
                  <a:latin typeface="Trebuchet MS" pitchFamily="34" charset="0"/>
                </a:rPr>
                <a:t>To add a table from scratch go to the INSERT menu and </a:t>
              </a:r>
              <a:br>
                <a:rPr lang="en-US" sz="2400" b="0" baseline="0" smtClean="0">
                  <a:solidFill>
                    <a:schemeClr val="bg1">
                      <a:lumMod val="75000"/>
                    </a:schemeClr>
                  </a:solidFill>
                  <a:latin typeface="Trebuchet MS" pitchFamily="34" charset="0"/>
                </a:rPr>
              </a:br>
              <a:r>
                <a:rPr lang="en-US" sz="2400" b="0" baseline="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729"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730"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smtClean="0">
                    <a:solidFill>
                      <a:schemeClr val="tx2"/>
                    </a:solidFill>
                    <a:latin typeface="Trebuchet MS" pitchFamily="34" charset="0"/>
                  </a:rPr>
                  <a:t>Student</a:t>
                </a:r>
                <a:r>
                  <a:rPr lang="en-US" sz="2400" baseline="0" smtClean="0">
                    <a:solidFill>
                      <a:schemeClr val="tx2"/>
                    </a:solidFill>
                    <a:latin typeface="Trebuchet MS" pitchFamily="34" charset="0"/>
                  </a:rPr>
                  <a:t> discounts are available on our </a:t>
                </a:r>
                <a:r>
                  <a:rPr lang="en-US" sz="2400" baseline="0" err="1" smtClean="0">
                    <a:solidFill>
                      <a:schemeClr val="tx2"/>
                    </a:solidFill>
                    <a:latin typeface="Trebuchet MS" pitchFamily="34" charset="0"/>
                  </a:rPr>
                  <a:t>Facebook</a:t>
                </a:r>
                <a:r>
                  <a:rPr lang="en-US" sz="2400" baseline="0" smtClean="0">
                    <a:solidFill>
                      <a:schemeClr val="tx2"/>
                    </a:solidFill>
                    <a:latin typeface="Trebuchet MS" pitchFamily="34" charset="0"/>
                  </a:rPr>
                  <a:t> page.</a:t>
                </a:r>
                <a:br>
                  <a:rPr lang="en-US" sz="2400" baseline="0" smtClean="0">
                    <a:solidFill>
                      <a:schemeClr val="tx2"/>
                    </a:solidFill>
                    <a:latin typeface="Trebuchet MS" pitchFamily="34" charset="0"/>
                  </a:rPr>
                </a:br>
                <a:r>
                  <a:rPr lang="en-US" sz="2400" baseline="0" smtClean="0">
                    <a:solidFill>
                      <a:schemeClr val="tx2"/>
                    </a:solidFill>
                    <a:latin typeface="Trebuchet MS" pitchFamily="34" charset="0"/>
                  </a:rPr>
                  <a:t>Go to </a:t>
                </a:r>
                <a:r>
                  <a:rPr lang="en-US" sz="2400" u="sng" baseline="0" smtClean="0">
                    <a:solidFill>
                      <a:schemeClr val="tx2"/>
                    </a:solidFill>
                    <a:latin typeface="Trebuchet MS" pitchFamily="34" charset="0"/>
                  </a:rPr>
                  <a:t>PosterPresentations.com</a:t>
                </a:r>
                <a:r>
                  <a:rPr lang="en-US" sz="2400" baseline="0" smtClean="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smtClean="0">
                  <a:solidFill>
                    <a:schemeClr val="bg1"/>
                  </a:solidFill>
                </a:rPr>
                <a:t>© 2015</a:t>
              </a:r>
              <a:r>
                <a:rPr lang="en-US" sz="2800" baseline="0" smtClean="0">
                  <a:solidFill>
                    <a:schemeClr val="bg1"/>
                  </a:solidFill>
                </a:rPr>
                <a:t> </a:t>
              </a:r>
              <a:r>
                <a:rPr lang="en-US" sz="2800" smtClean="0">
                  <a:solidFill>
                    <a:schemeClr val="bg1"/>
                  </a:solidFill>
                </a:rPr>
                <a:t>PosterPresentations.com</a:t>
              </a:r>
              <a:br>
                <a:rPr lang="en-US" sz="2800" smtClean="0">
                  <a:solidFill>
                    <a:schemeClr val="bg1"/>
                  </a:solidFill>
                </a:rPr>
              </a:br>
              <a:r>
                <a:rPr lang="en-US" sz="2800" smtClean="0">
                  <a:solidFill>
                    <a:schemeClr val="bg1"/>
                  </a:solidFill>
                </a:rPr>
                <a:t>    </a:t>
              </a:r>
              <a:r>
                <a:rPr lang="en-US" sz="2400" smtClean="0">
                  <a:solidFill>
                    <a:schemeClr val="bg1"/>
                  </a:solidFill>
                </a:rPr>
                <a:t>2117 Fourth Street ,</a:t>
              </a:r>
              <a:r>
                <a:rPr lang="en-US" sz="2400" baseline="0" smtClean="0">
                  <a:solidFill>
                    <a:schemeClr val="bg1"/>
                  </a:solidFill>
                </a:rPr>
                <a:t> Unit C        </a:t>
              </a:r>
            </a:p>
            <a:p>
              <a:pPr>
                <a:lnSpc>
                  <a:spcPts val="2600"/>
                </a:lnSpc>
              </a:pPr>
              <a:r>
                <a:rPr lang="en-US" sz="2400" baseline="0" smtClean="0">
                  <a:solidFill>
                    <a:schemeClr val="bg1"/>
                  </a:solidFill>
                </a:rPr>
                <a:t>     Berkeley CA </a:t>
              </a:r>
              <a:r>
                <a:rPr lang="en-US" sz="2000" baseline="0" smtClean="0">
                  <a:solidFill>
                    <a:schemeClr val="bg1"/>
                  </a:solidFill>
                </a:rPr>
                <a:t>94710</a:t>
              </a:r>
              <a:r>
                <a:rPr lang="en-US" sz="2400" baseline="0" smtClean="0">
                  <a:solidFill>
                    <a:schemeClr val="bg1"/>
                  </a:solidFill>
                </a:rPr>
                <a:t/>
              </a:r>
              <a:br>
                <a:rPr lang="en-US" sz="2400" baseline="0" smtClean="0">
                  <a:solidFill>
                    <a:schemeClr val="bg1"/>
                  </a:solidFill>
                </a:rPr>
              </a:br>
              <a:r>
                <a:rPr lang="en-US" sz="2400" baseline="0" smtClean="0">
                  <a:solidFill>
                    <a:schemeClr val="bg1"/>
                  </a:solidFill>
                </a:rPr>
                <a:t>    </a:t>
              </a:r>
              <a:r>
                <a:rPr lang="en-US" sz="2400" b="1" baseline="0" smtClean="0">
                  <a:solidFill>
                    <a:srgbClr val="FFFF00"/>
                  </a:solidFill>
                </a:rPr>
                <a:t>posterpresenter@gmail.com</a:t>
              </a:r>
              <a:endParaRPr lang="en-US" sz="2800" b="1">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smtClean="0">
                  <a:solidFill>
                    <a:schemeClr val="bg1"/>
                  </a:solidFill>
                  <a:latin typeface="Trebuchet MS" pitchFamily="34" charset="0"/>
                </a:rPr>
                <a:t>QUICK START (cont.)</a:t>
              </a:r>
            </a:p>
            <a:p>
              <a:pPr algn="ctr"/>
              <a:endParaRPr lang="en-US" sz="36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r>
                <a:rPr lang="en-US" sz="2400" b="0" baseline="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Text</a:t>
              </a:r>
            </a:p>
            <a:p>
              <a:pPr marL="3265488" lvl="2" indent="0" algn="l" defTabSz="114300"/>
              <a:r>
                <a:rPr lang="en-US" sz="2400" b="0" baseline="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 </a:t>
              </a:r>
              <a:r>
                <a:rPr kumimoji="0" lang="en-US" sz="3200" b="1" i="0" u="none" strike="noStrike" kern="1200" cap="none" spc="0" normalizeH="0" baseline="0" noProof="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smtClean="0">
                <a:solidFill>
                  <a:schemeClr val="bg1">
                    <a:lumMod val="75000"/>
                  </a:schemeClr>
                </a:solidFill>
                <a:latin typeface="Trebuchet MS" pitchFamily="34" charset="0"/>
              </a:endParaRPr>
            </a:p>
            <a:p>
              <a:pPr marL="1518341" lvl="2"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Tables</a:t>
              </a:r>
            </a:p>
            <a:p>
              <a:pPr marL="1730375" lvl="1" indent="0" algn="l" defTabSz="114300"/>
              <a:r>
                <a:rPr lang="en-US" sz="2400" b="0" baseline="0" smtClean="0">
                  <a:solidFill>
                    <a:schemeClr val="bg1">
                      <a:lumMod val="75000"/>
                    </a:schemeClr>
                  </a:solidFill>
                  <a:latin typeface="Trebuchet MS" pitchFamily="34" charset="0"/>
                </a:rPr>
                <a:t>To add a table from scratch go to the INSERT menu and </a:t>
              </a:r>
              <a:br>
                <a:rPr lang="en-US" sz="2400" b="0" baseline="0" smtClean="0">
                  <a:solidFill>
                    <a:schemeClr val="bg1">
                      <a:lumMod val="75000"/>
                    </a:schemeClr>
                  </a:solidFill>
                  <a:latin typeface="Trebuchet MS" pitchFamily="34" charset="0"/>
                </a:rPr>
              </a:br>
              <a:r>
                <a:rPr lang="en-US" sz="2400" b="0" baseline="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5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5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smtClean="0">
                    <a:solidFill>
                      <a:schemeClr val="tx2"/>
                    </a:solidFill>
                    <a:latin typeface="Trebuchet MS" pitchFamily="34" charset="0"/>
                  </a:rPr>
                  <a:t>Student</a:t>
                </a:r>
                <a:r>
                  <a:rPr lang="en-US" sz="2400" baseline="0" smtClean="0">
                    <a:solidFill>
                      <a:schemeClr val="tx2"/>
                    </a:solidFill>
                    <a:latin typeface="Trebuchet MS" pitchFamily="34" charset="0"/>
                  </a:rPr>
                  <a:t> discounts are available on our </a:t>
                </a:r>
                <a:r>
                  <a:rPr lang="en-US" sz="2400" baseline="0" err="1" smtClean="0">
                    <a:solidFill>
                      <a:schemeClr val="tx2"/>
                    </a:solidFill>
                    <a:latin typeface="Trebuchet MS" pitchFamily="34" charset="0"/>
                  </a:rPr>
                  <a:t>Facebook</a:t>
                </a:r>
                <a:r>
                  <a:rPr lang="en-US" sz="2400" baseline="0" smtClean="0">
                    <a:solidFill>
                      <a:schemeClr val="tx2"/>
                    </a:solidFill>
                    <a:latin typeface="Trebuchet MS" pitchFamily="34" charset="0"/>
                  </a:rPr>
                  <a:t> page.</a:t>
                </a:r>
                <a:br>
                  <a:rPr lang="en-US" sz="2400" baseline="0" smtClean="0">
                    <a:solidFill>
                      <a:schemeClr val="tx2"/>
                    </a:solidFill>
                    <a:latin typeface="Trebuchet MS" pitchFamily="34" charset="0"/>
                  </a:rPr>
                </a:br>
                <a:r>
                  <a:rPr lang="en-US" sz="2400" baseline="0" smtClean="0">
                    <a:solidFill>
                      <a:schemeClr val="tx2"/>
                    </a:solidFill>
                    <a:latin typeface="Trebuchet MS" pitchFamily="34" charset="0"/>
                  </a:rPr>
                  <a:t>Go to </a:t>
                </a:r>
                <a:r>
                  <a:rPr lang="en-US" sz="2400" u="sng" baseline="0" smtClean="0">
                    <a:solidFill>
                      <a:schemeClr val="tx2"/>
                    </a:solidFill>
                    <a:latin typeface="Trebuchet MS" pitchFamily="34" charset="0"/>
                  </a:rPr>
                  <a:t>PosterPresentations.com</a:t>
                </a:r>
                <a:r>
                  <a:rPr lang="en-US" sz="2400" baseline="0" smtClean="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smtClean="0">
                  <a:solidFill>
                    <a:schemeClr val="bg1"/>
                  </a:solidFill>
                </a:rPr>
                <a:t>© 2015</a:t>
              </a:r>
              <a:r>
                <a:rPr lang="en-US" sz="2800" baseline="0" smtClean="0">
                  <a:solidFill>
                    <a:schemeClr val="bg1"/>
                  </a:solidFill>
                </a:rPr>
                <a:t> </a:t>
              </a:r>
              <a:r>
                <a:rPr lang="en-US" sz="2800" smtClean="0">
                  <a:solidFill>
                    <a:schemeClr val="bg1"/>
                  </a:solidFill>
                </a:rPr>
                <a:t>PosterPresentations.com</a:t>
              </a:r>
              <a:br>
                <a:rPr lang="en-US" sz="2800" smtClean="0">
                  <a:solidFill>
                    <a:schemeClr val="bg1"/>
                  </a:solidFill>
                </a:rPr>
              </a:br>
              <a:r>
                <a:rPr lang="en-US" sz="2800" smtClean="0">
                  <a:solidFill>
                    <a:schemeClr val="bg1"/>
                  </a:solidFill>
                </a:rPr>
                <a:t>    </a:t>
              </a:r>
              <a:r>
                <a:rPr lang="en-US" sz="2400" smtClean="0">
                  <a:solidFill>
                    <a:schemeClr val="bg1"/>
                  </a:solidFill>
                </a:rPr>
                <a:t>2117 Fourth Street ,</a:t>
              </a:r>
              <a:r>
                <a:rPr lang="en-US" sz="2400" baseline="0" smtClean="0">
                  <a:solidFill>
                    <a:schemeClr val="bg1"/>
                  </a:solidFill>
                </a:rPr>
                <a:t> Unit C        </a:t>
              </a:r>
            </a:p>
            <a:p>
              <a:pPr>
                <a:lnSpc>
                  <a:spcPts val="2600"/>
                </a:lnSpc>
              </a:pPr>
              <a:r>
                <a:rPr lang="en-US" sz="2400" baseline="0" smtClean="0">
                  <a:solidFill>
                    <a:schemeClr val="bg1"/>
                  </a:solidFill>
                </a:rPr>
                <a:t>     Berkeley CA </a:t>
              </a:r>
              <a:r>
                <a:rPr lang="en-US" sz="2000" baseline="0" smtClean="0">
                  <a:solidFill>
                    <a:schemeClr val="bg1"/>
                  </a:solidFill>
                </a:rPr>
                <a:t>94710</a:t>
              </a:r>
              <a:r>
                <a:rPr lang="en-US" sz="2400" baseline="0" smtClean="0">
                  <a:solidFill>
                    <a:schemeClr val="bg1"/>
                  </a:solidFill>
                </a:rPr>
                <a:t/>
              </a:r>
              <a:br>
                <a:rPr lang="en-US" sz="2400" baseline="0" smtClean="0">
                  <a:solidFill>
                    <a:schemeClr val="bg1"/>
                  </a:solidFill>
                </a:rPr>
              </a:br>
              <a:r>
                <a:rPr lang="en-US" sz="2400" baseline="0" smtClean="0">
                  <a:solidFill>
                    <a:schemeClr val="bg1"/>
                  </a:solidFill>
                </a:rPr>
                <a:t>    </a:t>
              </a:r>
              <a:r>
                <a:rPr lang="en-US" sz="2400" b="1" baseline="0" smtClean="0">
                  <a:solidFill>
                    <a:srgbClr val="FFFF00"/>
                  </a:solidFill>
                </a:rPr>
                <a:t>posterpresenter@gmail.com</a:t>
              </a:r>
              <a:endParaRPr lang="en-US" sz="2800" b="1">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smtClean="0">
                  <a:solidFill>
                    <a:srgbClr val="FF0000"/>
                  </a:solidFill>
                  <a:latin typeface="Trebuchet MS" pitchFamily="34" charset="0"/>
                </a:rPr>
                <a:t>(—THIS SIDEBAR DOES NOT PRINT—)</a:t>
              </a:r>
              <a:endParaRPr lang="en-US" sz="3200" b="1" spc="600" smtClean="0">
                <a:solidFill>
                  <a:schemeClr val="bg1"/>
                </a:solidFill>
                <a:latin typeface="Trebuchet MS" pitchFamily="34" charset="0"/>
              </a:endParaRPr>
            </a:p>
            <a:p>
              <a:pPr algn="ctr"/>
              <a:r>
                <a:rPr lang="en-US" sz="4000" b="1" spc="600" smtClean="0">
                  <a:solidFill>
                    <a:schemeClr val="bg1"/>
                  </a:solidFill>
                  <a:latin typeface="Trebuchet MS" pitchFamily="34" charset="0"/>
                </a:rPr>
                <a:t>DESIGN</a:t>
              </a:r>
              <a:r>
                <a:rPr lang="en-US" sz="4000" b="1" spc="600" baseline="0" smtClean="0">
                  <a:solidFill>
                    <a:schemeClr val="bg1"/>
                  </a:solidFill>
                  <a:latin typeface="Trebuchet MS" pitchFamily="34" charset="0"/>
                </a:rPr>
                <a:t> </a:t>
              </a:r>
              <a:r>
                <a:rPr lang="en-US" sz="4000" b="1" spc="600" smtClean="0">
                  <a:solidFill>
                    <a:schemeClr val="bg1"/>
                  </a:solidFill>
                  <a:latin typeface="Trebuchet MS" pitchFamily="34" charset="0"/>
                </a:rPr>
                <a:t>GUIDE</a:t>
              </a:r>
            </a:p>
            <a:p>
              <a:pPr algn="ctr"/>
              <a:endParaRPr lang="en-US" sz="2800" b="1" smtClean="0">
                <a:latin typeface="Trebuchet MS" pitchFamily="34" charset="0"/>
              </a:endParaRPr>
            </a:p>
            <a:p>
              <a:pPr defTabSz="3765639"/>
              <a:r>
                <a:rPr lang="en-US" sz="2800" i="0" smtClean="0">
                  <a:latin typeface="Trebuchet MS" pitchFamily="34" charset="0"/>
                </a:rPr>
                <a:t>This PowerPoint</a:t>
              </a:r>
              <a:r>
                <a:rPr lang="en-US" sz="2800" i="0" baseline="0" smtClean="0">
                  <a:latin typeface="Trebuchet MS" pitchFamily="34" charset="0"/>
                </a:rPr>
                <a:t> </a:t>
              </a:r>
              <a:r>
                <a:rPr lang="en-US" sz="2800" i="0" smtClean="0">
                  <a:latin typeface="Trebuchet MS" pitchFamily="34" charset="0"/>
                </a:rPr>
                <a:t>2007 template produces</a:t>
              </a:r>
              <a:r>
                <a:rPr lang="en-US" sz="2800" i="0" baseline="0" smtClean="0">
                  <a:latin typeface="Trebuchet MS" pitchFamily="34" charset="0"/>
                </a:rPr>
                <a:t> </a:t>
              </a:r>
              <a:r>
                <a:rPr lang="en-US" sz="2800" i="0" smtClean="0">
                  <a:latin typeface="Trebuchet MS" pitchFamily="34" charset="0"/>
                </a:rPr>
                <a:t>a 36”x48” presentation poster. </a:t>
              </a:r>
              <a:r>
                <a:rPr lang="en-US" sz="2800" smtClean="0">
                  <a:latin typeface="Trebuchet MS" pitchFamily="34" charset="0"/>
                </a:rPr>
                <a:t>You</a:t>
              </a:r>
              <a:r>
                <a:rPr lang="en-US" sz="2800" baseline="0" smtClean="0">
                  <a:latin typeface="Trebuchet MS" pitchFamily="34" charset="0"/>
                </a:rPr>
                <a:t> can u</a:t>
              </a:r>
              <a:r>
                <a:rPr lang="en-US" sz="2800" smtClean="0">
                  <a:latin typeface="Trebuchet MS" pitchFamily="34" charset="0"/>
                </a:rPr>
                <a:t>se</a:t>
              </a:r>
              <a:r>
                <a:rPr lang="en-US" sz="2800" baseline="0" smtClean="0">
                  <a:latin typeface="Trebuchet MS" pitchFamily="34" charset="0"/>
                </a:rPr>
                <a:t> it to create your research poster and </a:t>
              </a:r>
              <a:r>
                <a:rPr lang="en-US" sz="2800" smtClean="0">
                  <a:latin typeface="Trebuchet MS" pitchFamily="34" charset="0"/>
                </a:rPr>
                <a:t>save valuable time placing titles, subtitles,</a:t>
              </a:r>
              <a:r>
                <a:rPr lang="en-US" sz="2800" baseline="0" smtClean="0">
                  <a:latin typeface="Trebuchet MS" pitchFamily="34" charset="0"/>
                </a:rPr>
                <a:t> text, and graphics</a:t>
              </a:r>
              <a:r>
                <a:rPr lang="en-US" sz="2800" smtClean="0">
                  <a:latin typeface="Trebuchet MS" pitchFamily="34" charset="0"/>
                </a:rPr>
                <a:t>. </a:t>
              </a:r>
            </a:p>
            <a:p>
              <a:pPr defTabSz="3765639"/>
              <a:endParaRPr lang="en-US" sz="2800" smtClean="0">
                <a:latin typeface="Trebuchet MS" pitchFamily="34" charset="0"/>
              </a:endParaRPr>
            </a:p>
            <a:p>
              <a:pPr defTabSz="4389219"/>
              <a:r>
                <a:rPr lang="en-US" sz="280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smtClean="0">
                  <a:solidFill>
                    <a:srgbClr val="FFC000"/>
                  </a:solidFill>
                  <a:latin typeface="Trebuchet MS" pitchFamily="34" charset="0"/>
                </a:rPr>
                <a:t>PosterPresentations.com</a:t>
              </a:r>
              <a:r>
                <a:rPr lang="en-US" sz="2800" b="1" smtClean="0">
                  <a:solidFill>
                    <a:schemeClr val="bg1"/>
                  </a:solidFill>
                  <a:latin typeface="Trebuchet MS" pitchFamily="34" charset="0"/>
                </a:rPr>
                <a:t> </a:t>
              </a:r>
              <a:r>
                <a:rPr lang="en-US" sz="2800" smtClean="0">
                  <a:solidFill>
                    <a:schemeClr val="bg1"/>
                  </a:solidFill>
                  <a:latin typeface="Trebuchet MS" pitchFamily="34" charset="0"/>
                </a:rPr>
                <a:t>and click on HELP DESK.</a:t>
              </a:r>
            </a:p>
            <a:p>
              <a:pPr defTabSz="4389219"/>
              <a:endParaRPr lang="en-US" sz="2800" smtClean="0">
                <a:latin typeface="Trebuchet MS" pitchFamily="34" charset="0"/>
              </a:endParaRPr>
            </a:p>
            <a:p>
              <a:pPr defTabSz="4389219"/>
              <a:r>
                <a:rPr lang="en-US" sz="2800" smtClean="0">
                  <a:solidFill>
                    <a:schemeClr val="bg1"/>
                  </a:solidFill>
                  <a:latin typeface="Trebuchet MS" pitchFamily="34" charset="0"/>
                </a:rPr>
                <a:t>When</a:t>
              </a:r>
              <a:r>
                <a:rPr lang="en-US" sz="2800" baseline="0" smtClean="0">
                  <a:solidFill>
                    <a:schemeClr val="bg1"/>
                  </a:solidFill>
                  <a:latin typeface="Trebuchet MS" pitchFamily="34" charset="0"/>
                </a:rPr>
                <a:t> you are ready to print your poster</a:t>
              </a:r>
              <a:r>
                <a:rPr lang="en-US" sz="2800" smtClean="0">
                  <a:solidFill>
                    <a:schemeClr val="bg1"/>
                  </a:solidFill>
                  <a:latin typeface="Trebuchet MS" pitchFamily="34" charset="0"/>
                </a:rPr>
                <a:t>,</a:t>
              </a:r>
              <a:r>
                <a:rPr lang="en-US" sz="2800" baseline="0" smtClean="0">
                  <a:solidFill>
                    <a:schemeClr val="bg1"/>
                  </a:solidFill>
                  <a:latin typeface="Trebuchet MS" pitchFamily="34" charset="0"/>
                </a:rPr>
                <a:t> go online to </a:t>
              </a:r>
              <a:r>
                <a:rPr lang="en-US" sz="2800" b="0" smtClean="0">
                  <a:solidFill>
                    <a:schemeClr val="bg1"/>
                  </a:solidFill>
                  <a:latin typeface="Trebuchet MS" pitchFamily="34" charset="0"/>
                </a:rPr>
                <a:t>PosterPresentations.com</a:t>
              </a:r>
              <a:r>
                <a:rPr lang="en-US" sz="2800" smtClean="0">
                  <a:solidFill>
                    <a:schemeClr val="bg1"/>
                  </a:solidFill>
                  <a:latin typeface="Trebuchet MS" pitchFamily="34" charset="0"/>
                </a:rPr>
                <a:t/>
              </a:r>
              <a:br>
                <a:rPr lang="en-US" sz="2800" smtClean="0">
                  <a:solidFill>
                    <a:schemeClr val="bg1"/>
                  </a:solidFill>
                  <a:latin typeface="Trebuchet MS" pitchFamily="34" charset="0"/>
                </a:rPr>
              </a:br>
              <a:endParaRPr lang="en-US" sz="2800" smtClean="0">
                <a:solidFill>
                  <a:schemeClr val="bg1"/>
                </a:solidFill>
                <a:latin typeface="Trebuchet MS" pitchFamily="34" charset="0"/>
              </a:endParaRPr>
            </a:p>
            <a:p>
              <a:pPr algn="l" defTabSz="3765639"/>
              <a:r>
                <a:rPr lang="en-US" sz="2800" b="0" smtClean="0">
                  <a:solidFill>
                    <a:schemeClr val="bg1"/>
                  </a:solidFill>
                  <a:latin typeface="Trebuchet MS" pitchFamily="34" charset="0"/>
                </a:rPr>
                <a:t>Need</a:t>
              </a:r>
              <a:r>
                <a:rPr lang="en-US" sz="2800" b="0" baseline="0" smtClean="0">
                  <a:solidFill>
                    <a:schemeClr val="bg1"/>
                  </a:solidFill>
                  <a:latin typeface="Trebuchet MS" pitchFamily="34" charset="0"/>
                </a:rPr>
                <a:t> assistance? Call us at </a:t>
              </a:r>
              <a:r>
                <a:rPr lang="en-US" sz="2800" b="0" smtClean="0">
                  <a:solidFill>
                    <a:srgbClr val="FFC000"/>
                  </a:solidFill>
                  <a:latin typeface="Trebuchet MS" pitchFamily="34" charset="0"/>
                </a:rPr>
                <a:t>1.510.649.3001</a:t>
              </a:r>
            </a:p>
            <a:p>
              <a:pPr algn="l" defTabSz="3765639"/>
              <a:endParaRPr lang="en-US" sz="3600" b="1" smtClean="0">
                <a:solidFill>
                  <a:srgbClr val="FFFF00"/>
                </a:solidFill>
                <a:latin typeface="Trebuchet MS" pitchFamily="34" charset="0"/>
              </a:endParaRPr>
            </a:p>
            <a:p>
              <a:pPr algn="ctr"/>
              <a:endParaRPr lang="en-US" sz="2400" b="1" smtClean="0">
                <a:solidFill>
                  <a:schemeClr val="bg1"/>
                </a:solidFill>
                <a:latin typeface="Trebuchet MS" pitchFamily="34" charset="0"/>
              </a:endParaRPr>
            </a:p>
            <a:p>
              <a:pPr algn="ctr"/>
              <a:r>
                <a:rPr lang="en-US" sz="4000" b="1" spc="600" smtClean="0">
                  <a:solidFill>
                    <a:schemeClr val="bg1"/>
                  </a:solidFill>
                  <a:latin typeface="Trebuchet MS" pitchFamily="34" charset="0"/>
                </a:rPr>
                <a:t>QUICK START</a:t>
              </a:r>
            </a:p>
            <a:p>
              <a:pPr algn="ctr"/>
              <a:endParaRPr lang="en-US" sz="32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Zoom in and out</a:t>
              </a:r>
            </a:p>
            <a:p>
              <a:pPr marL="1892300" indent="-1892300" algn="l" defTabSz="850900"/>
              <a:r>
                <a:rPr lang="en-US" sz="2400" b="0" baseline="0" smtClean="0">
                  <a:solidFill>
                    <a:schemeClr val="bg1"/>
                  </a:solidFill>
                  <a:latin typeface="Trebuchet MS" pitchFamily="34" charset="0"/>
                </a:rPr>
                <a:t>	</a:t>
              </a:r>
              <a:r>
                <a:rPr lang="en-US" sz="2400" b="0" baseline="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smtClean="0">
                  <a:solidFill>
                    <a:schemeClr val="bg1">
                      <a:lumMod val="75000"/>
                    </a:schemeClr>
                  </a:solidFill>
                  <a:latin typeface="Trebuchet MS" pitchFamily="34" charset="0"/>
                </a:rPr>
                <a:t>	</a:t>
              </a:r>
              <a:r>
                <a:rPr lang="en-US" sz="2400" b="0" baseline="0" smtClean="0">
                  <a:solidFill>
                    <a:schemeClr val="bg1">
                      <a:lumMod val="75000"/>
                    </a:schemeClr>
                  </a:solidFill>
                  <a:latin typeface="Trebuchet MS" pitchFamily="34" charset="0"/>
                </a:rPr>
                <a:t>Go to VIEW &gt; ZOOM.</a:t>
              </a:r>
            </a:p>
            <a:p>
              <a:pPr algn="l"/>
              <a:endParaRPr lang="en-US" sz="2800" b="0"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Title, Authors, and Affiliations</a:t>
              </a:r>
            </a:p>
            <a:p>
              <a:pPr algn="l"/>
              <a:r>
                <a:rPr lang="en-US" sz="2400" b="0" baseline="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smtClean="0">
                  <a:solidFill>
                    <a:schemeClr val="bg1"/>
                  </a:solidFill>
                  <a:latin typeface="Trebuchet MS" pitchFamily="34" charset="0"/>
                </a:rPr>
                <a:t/>
              </a:r>
              <a:br>
                <a:rPr lang="en-US" sz="2800" b="1" baseline="0" smtClean="0">
                  <a:solidFill>
                    <a:schemeClr val="bg1"/>
                  </a:solidFill>
                  <a:latin typeface="Trebuchet MS" pitchFamily="34" charset="0"/>
                </a:rPr>
              </a:br>
              <a:endParaRPr lang="en-US" sz="2800" b="1" smtClean="0">
                <a:solidFill>
                  <a:schemeClr val="bg1"/>
                </a:solidFill>
                <a:latin typeface="Trebuchet MS" pitchFamily="34" charset="0"/>
              </a:endParaRPr>
            </a:p>
            <a:p>
              <a:pPr algn="ctr"/>
              <a:endParaRPr lang="en-US" sz="2800" b="1" smtClean="0">
                <a:solidFill>
                  <a:srgbClr val="FFC000"/>
                </a:solidFill>
                <a:latin typeface="Trebuchet MS" pitchFamily="34" charset="0"/>
              </a:endParaRPr>
            </a:p>
            <a:p>
              <a:pPr algn="ctr"/>
              <a:endParaRPr lang="en-US" sz="2800" b="1" smtClean="0">
                <a:solidFill>
                  <a:srgbClr val="FFC000"/>
                </a:solidFill>
                <a:latin typeface="Trebuchet MS" pitchFamily="34" charset="0"/>
              </a:endParaRPr>
            </a:p>
            <a:p>
              <a:pPr algn="ctr"/>
              <a:r>
                <a:rPr lang="en-US" sz="3200" b="1" smtClean="0">
                  <a:solidFill>
                    <a:srgbClr val="FFC000"/>
                  </a:solidFill>
                  <a:latin typeface="Trebuchet MS" pitchFamily="34" charset="0"/>
                </a:rPr>
                <a:t>Adding Logos</a:t>
              </a:r>
              <a:r>
                <a:rPr lang="en-US" sz="3200" b="1" baseline="0" smtClean="0">
                  <a:solidFill>
                    <a:srgbClr val="FFC000"/>
                  </a:solidFill>
                  <a:latin typeface="Trebuchet MS" pitchFamily="34" charset="0"/>
                </a:rPr>
                <a:t> / Seals</a:t>
              </a:r>
            </a:p>
            <a:p>
              <a:pPr algn="l"/>
              <a:r>
                <a:rPr lang="en-US" sz="2400" b="0" baseline="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spc="0"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See if your school’s logo is available on our free poster templates page.</a:t>
              </a:r>
            </a:p>
            <a:p>
              <a:pPr algn="l"/>
              <a:endParaRPr lang="en-US" sz="2400" b="0" baseline="0" smtClean="0">
                <a:latin typeface="Trebuchet MS" pitchFamily="34" charset="0"/>
              </a:endParaRPr>
            </a:p>
            <a:p>
              <a:pPr algn="ctr"/>
              <a:r>
                <a:rPr lang="en-US" sz="3200" b="1" baseline="0" smtClean="0">
                  <a:solidFill>
                    <a:srgbClr val="FFC000"/>
                  </a:solidFill>
                  <a:latin typeface="Trebuchet MS" pitchFamily="34" charset="0"/>
                </a:rPr>
                <a:t>Photographs / Graphics</a:t>
              </a:r>
            </a:p>
            <a:p>
              <a:pPr algn="l" defTabSz="977900"/>
              <a:r>
                <a:rPr lang="en-US" sz="2400" b="0" baseline="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smtClean="0">
                  <a:solidFill>
                    <a:schemeClr val="bg1">
                      <a:lumMod val="75000"/>
                    </a:schemeClr>
                  </a:solidFill>
                  <a:latin typeface="Trebuchet MS" pitchFamily="34" charset="0"/>
                </a:rPr>
                <a:t>disproportionally.</a:t>
              </a:r>
            </a:p>
            <a:p>
              <a:pPr algn="l" defTabSz="977900"/>
              <a:endParaRPr lang="en-US" sz="2400" b="0" baseline="0" smtClean="0">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r>
                <a:rPr lang="en-US" sz="3200" b="1" baseline="0" smtClean="0">
                  <a:solidFill>
                    <a:srgbClr val="FFC000"/>
                  </a:solidFill>
                  <a:latin typeface="Trebuchet MS" pitchFamily="34" charset="0"/>
                </a:rPr>
                <a:t>Image Quality Check</a:t>
              </a:r>
            </a:p>
            <a:p>
              <a:pPr lvl="0" algn="l" defTabSz="977900"/>
              <a:r>
                <a:rPr lang="en-US" sz="2400" b="0" baseline="0" smtClean="0">
                  <a:solidFill>
                    <a:schemeClr val="bg1">
                      <a:lumMod val="75000"/>
                    </a:schemeClr>
                  </a:solidFill>
                  <a:latin typeface="Trebuchet MS" pitchFamily="34" charset="0"/>
                </a:rPr>
                <a:t>Zoom in and look at your images at 100% magnification. If they look good they will print well. </a:t>
              </a:r>
              <a:endParaRPr lang="en-US" sz="2800" b="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smtClean="0">
                      <a:solidFill>
                        <a:schemeClr val="tx1"/>
                      </a:solidFill>
                    </a:rPr>
                    <a:t>ORIGINAL</a:t>
                  </a:r>
                  <a:endParaRPr lang="en-US" sz="1600" b="1">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smtClean="0">
                      <a:solidFill>
                        <a:schemeClr val="bg1"/>
                      </a:solidFill>
                    </a:rPr>
                    <a:t>DISTORTED</a:t>
                  </a:r>
                  <a:endParaRPr lang="en-US" sz="700" b="1">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smtClean="0">
                    <a:solidFill>
                      <a:schemeClr val="bg1"/>
                    </a:solidFill>
                  </a:rPr>
                  <a:t>Corner</a:t>
                </a:r>
                <a:r>
                  <a:rPr lang="en-US" sz="1600" baseline="0" smtClean="0">
                    <a:solidFill>
                      <a:schemeClr val="bg1"/>
                    </a:solidFill>
                  </a:rPr>
                  <a:t> handles</a:t>
                </a:r>
                <a:endParaRPr lang="en-US" sz="160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5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5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smtClean="0">
                    <a:solidFill>
                      <a:srgbClr val="92D050"/>
                    </a:solidFill>
                  </a:rPr>
                  <a:t>Good</a:t>
                </a:r>
                <a:r>
                  <a:rPr lang="en-US" sz="1600" baseline="0" smtClean="0">
                    <a:solidFill>
                      <a:srgbClr val="92D050"/>
                    </a:solidFill>
                  </a:rPr>
                  <a:t> </a:t>
                </a:r>
                <a:r>
                  <a:rPr lang="en-US" sz="1600" baseline="0" smtClean="0">
                    <a:solidFill>
                      <a:schemeClr val="bg1"/>
                    </a:solidFill>
                  </a:rPr>
                  <a:t>printing quality</a:t>
                </a:r>
                <a:endParaRPr lang="en-US" sz="160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smtClean="0">
                    <a:solidFill>
                      <a:srgbClr val="FF0000"/>
                    </a:solidFill>
                  </a:rPr>
                  <a:t>Bad </a:t>
                </a:r>
                <a:r>
                  <a:rPr lang="en-US" sz="1600" smtClean="0">
                    <a:solidFill>
                      <a:schemeClr val="bg1"/>
                    </a:solidFill>
                  </a:rPr>
                  <a:t>printing quality</a:t>
                </a:r>
                <a:endParaRPr lang="en-US" sz="1600">
                  <a:solidFill>
                    <a:schemeClr val="bg1"/>
                  </a:solidFill>
                </a:endParaRP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smtClean="0">
                <a:solidFill>
                  <a:schemeClr val="bg1">
                    <a:lumMod val="75000"/>
                  </a:schemeClr>
                </a:solidFill>
                <a:latin typeface="Arial" charset="0"/>
              </a:rPr>
              <a:t>RESEARCH POSTER PRESENTATION </a:t>
            </a:r>
            <a:r>
              <a:rPr lang="en-US" sz="500" b="1">
                <a:solidFill>
                  <a:schemeClr val="bg1">
                    <a:lumMod val="75000"/>
                  </a:schemeClr>
                </a:solidFill>
                <a:latin typeface="Arial" charset="0"/>
              </a:rPr>
              <a:t>DESIGN © </a:t>
            </a:r>
            <a:r>
              <a:rPr lang="en-US" sz="500" b="1" smtClean="0">
                <a:solidFill>
                  <a:schemeClr val="bg1">
                    <a:lumMod val="75000"/>
                  </a:schemeClr>
                </a:solidFill>
                <a:latin typeface="Arial" charset="0"/>
              </a:rPr>
              <a:t>2015</a:t>
            </a:r>
            <a:endParaRPr lang="en-US" sz="500" b="1">
              <a:solidFill>
                <a:schemeClr val="bg1">
                  <a:lumMod val="75000"/>
                </a:schemeClr>
              </a:solidFill>
              <a:latin typeface="Arial" charset="0"/>
            </a:endParaRPr>
          </a:p>
          <a:p>
            <a:pPr eaLnBrk="0" hangingPunct="0">
              <a:lnSpc>
                <a:spcPct val="65000"/>
              </a:lnSpc>
              <a:spcBef>
                <a:spcPct val="50000"/>
              </a:spcBef>
              <a:defRPr/>
            </a:pPr>
            <a:r>
              <a:rPr lang="en-US" sz="1100" b="1" err="1">
                <a:solidFill>
                  <a:schemeClr val="bg1">
                    <a:lumMod val="75000"/>
                  </a:schemeClr>
                </a:solidFill>
                <a:latin typeface="Arial" charset="0"/>
              </a:rPr>
              <a:t>www.PosterPresentations.com</a:t>
            </a:r>
            <a:endParaRPr lang="en-US" sz="1100" b="1">
              <a:solidFill>
                <a:schemeClr val="bg1">
                  <a:lumMod val="75000"/>
                </a:schemeClr>
              </a:solidFill>
              <a:latin typeface="Arial" charset="0"/>
            </a:endParaRP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smtClean="0">
                  <a:solidFill>
                    <a:schemeClr val="bg1"/>
                  </a:solidFill>
                  <a:latin typeface="Trebuchet MS" pitchFamily="34" charset="0"/>
                </a:rPr>
                <a:t>QUICK START (cont.)</a:t>
              </a:r>
            </a:p>
            <a:p>
              <a:pPr algn="ctr"/>
              <a:endParaRPr lang="en-US" sz="36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endParaRPr lang="en-US" sz="2400" b="0" baseline="0" smtClean="0">
                <a:solidFill>
                  <a:schemeClr val="bg1">
                    <a:lumMod val="75000"/>
                  </a:schemeClr>
                </a:solidFill>
                <a:latin typeface="Trebuchet MS" pitchFamily="34" charset="0"/>
              </a:endParaRPr>
            </a:p>
            <a:p>
              <a:pPr marL="0" indent="0" algn="l" defTabSz="114300"/>
              <a:r>
                <a:rPr lang="en-US" sz="2400" b="0" baseline="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Text</a:t>
              </a:r>
            </a:p>
            <a:p>
              <a:pPr marL="3265488" lvl="2" indent="0" algn="l" defTabSz="114300"/>
              <a:r>
                <a:rPr lang="en-US" sz="2400" b="0" baseline="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smtClean="0">
                  <a:solidFill>
                    <a:schemeClr val="bg1">
                      <a:lumMod val="75000"/>
                    </a:schemeClr>
                  </a:solidFill>
                  <a:latin typeface="Trebuchet MS" pitchFamily="34" charset="0"/>
                </a:rPr>
                <a:t> </a:t>
              </a:r>
              <a:r>
                <a:rPr kumimoji="0" lang="en-US" sz="3200" b="1" i="0" u="none" strike="noStrike" kern="1200" cap="none" spc="0" normalizeH="0" baseline="0" noProof="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smtClean="0">
                <a:solidFill>
                  <a:schemeClr val="bg1">
                    <a:lumMod val="75000"/>
                  </a:schemeClr>
                </a:solidFill>
                <a:latin typeface="Trebuchet MS" pitchFamily="34" charset="0"/>
              </a:endParaRPr>
            </a:p>
            <a:p>
              <a:pPr marL="1518341" lvl="2" indent="0" algn="l" defTabSz="114300"/>
              <a:endParaRPr lang="en-US" sz="2400" b="0" baseline="0" smtClean="0">
                <a:solidFill>
                  <a:schemeClr val="bg1">
                    <a:lumMod val="75000"/>
                  </a:schemeClr>
                </a:solidFill>
                <a:latin typeface="Trebuchet MS" pitchFamily="34" charset="0"/>
              </a:endParaRPr>
            </a:p>
            <a:p>
              <a:pPr algn="ctr"/>
              <a:r>
                <a:rPr lang="en-US" sz="3200" b="1" baseline="0" smtClean="0">
                  <a:solidFill>
                    <a:srgbClr val="FFC000"/>
                  </a:solidFill>
                  <a:latin typeface="Trebuchet MS" pitchFamily="34" charset="0"/>
                </a:rPr>
                <a:t>How to add Tables</a:t>
              </a:r>
            </a:p>
            <a:p>
              <a:pPr marL="1730375" lvl="1" indent="0" algn="l" defTabSz="114300"/>
              <a:r>
                <a:rPr lang="en-US" sz="2400" b="0" baseline="0" smtClean="0">
                  <a:solidFill>
                    <a:schemeClr val="bg1">
                      <a:lumMod val="75000"/>
                    </a:schemeClr>
                  </a:solidFill>
                  <a:latin typeface="Trebuchet MS" pitchFamily="34" charset="0"/>
                </a:rPr>
                <a:t>To add a table from scratch go to the INSERT menu and </a:t>
              </a:r>
              <a:br>
                <a:rPr lang="en-US" sz="2400" b="0" baseline="0" smtClean="0">
                  <a:solidFill>
                    <a:schemeClr val="bg1">
                      <a:lumMod val="75000"/>
                    </a:schemeClr>
                  </a:solidFill>
                  <a:latin typeface="Trebuchet MS" pitchFamily="34" charset="0"/>
                </a:rPr>
              </a:br>
              <a:r>
                <a:rPr lang="en-US" sz="2400" b="0" baseline="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7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7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smtClean="0">
                    <a:solidFill>
                      <a:schemeClr val="tx2"/>
                    </a:solidFill>
                    <a:latin typeface="Trebuchet MS" pitchFamily="34" charset="0"/>
                  </a:rPr>
                  <a:t>Student</a:t>
                </a:r>
                <a:r>
                  <a:rPr lang="en-US" sz="2400" baseline="0" smtClean="0">
                    <a:solidFill>
                      <a:schemeClr val="tx2"/>
                    </a:solidFill>
                    <a:latin typeface="Trebuchet MS" pitchFamily="34" charset="0"/>
                  </a:rPr>
                  <a:t> discounts are available on our </a:t>
                </a:r>
                <a:r>
                  <a:rPr lang="en-US" sz="2400" baseline="0" err="1" smtClean="0">
                    <a:solidFill>
                      <a:schemeClr val="tx2"/>
                    </a:solidFill>
                    <a:latin typeface="Trebuchet MS" pitchFamily="34" charset="0"/>
                  </a:rPr>
                  <a:t>Facebook</a:t>
                </a:r>
                <a:r>
                  <a:rPr lang="en-US" sz="2400" baseline="0" smtClean="0">
                    <a:solidFill>
                      <a:schemeClr val="tx2"/>
                    </a:solidFill>
                    <a:latin typeface="Trebuchet MS" pitchFamily="34" charset="0"/>
                  </a:rPr>
                  <a:t> page.</a:t>
                </a:r>
                <a:br>
                  <a:rPr lang="en-US" sz="2400" baseline="0" smtClean="0">
                    <a:solidFill>
                      <a:schemeClr val="tx2"/>
                    </a:solidFill>
                    <a:latin typeface="Trebuchet MS" pitchFamily="34" charset="0"/>
                  </a:rPr>
                </a:br>
                <a:r>
                  <a:rPr lang="en-US" sz="2400" baseline="0" smtClean="0">
                    <a:solidFill>
                      <a:schemeClr val="tx2"/>
                    </a:solidFill>
                    <a:latin typeface="Trebuchet MS" pitchFamily="34" charset="0"/>
                  </a:rPr>
                  <a:t>Go to </a:t>
                </a:r>
                <a:r>
                  <a:rPr lang="en-US" sz="2400" u="sng" baseline="0" smtClean="0">
                    <a:solidFill>
                      <a:schemeClr val="tx2"/>
                    </a:solidFill>
                    <a:latin typeface="Trebuchet MS" pitchFamily="34" charset="0"/>
                  </a:rPr>
                  <a:t>PosterPresentations.com</a:t>
                </a:r>
                <a:r>
                  <a:rPr lang="en-US" sz="2400" baseline="0" smtClean="0">
                    <a:solidFill>
                      <a:schemeClr val="tx2"/>
                    </a:solidFill>
                    <a:latin typeface="Trebuchet MS" pitchFamily="34" charset="0"/>
                  </a:rPr>
                  <a:t> and click on the FB icon. </a:t>
                </a:r>
                <a:endParaRPr lang="en-US" sz="240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smtClean="0">
                  <a:solidFill>
                    <a:schemeClr val="bg1"/>
                  </a:solidFill>
                </a:rPr>
                <a:t>© 2015</a:t>
              </a:r>
              <a:r>
                <a:rPr lang="en-US" sz="2800" baseline="0" smtClean="0">
                  <a:solidFill>
                    <a:schemeClr val="bg1"/>
                  </a:solidFill>
                </a:rPr>
                <a:t> </a:t>
              </a:r>
              <a:r>
                <a:rPr lang="en-US" sz="2800" smtClean="0">
                  <a:solidFill>
                    <a:schemeClr val="bg1"/>
                  </a:solidFill>
                </a:rPr>
                <a:t>PosterPresentations.com</a:t>
              </a:r>
              <a:br>
                <a:rPr lang="en-US" sz="2800" smtClean="0">
                  <a:solidFill>
                    <a:schemeClr val="bg1"/>
                  </a:solidFill>
                </a:rPr>
              </a:br>
              <a:r>
                <a:rPr lang="en-US" sz="2800" smtClean="0">
                  <a:solidFill>
                    <a:schemeClr val="bg1"/>
                  </a:solidFill>
                </a:rPr>
                <a:t>    </a:t>
              </a:r>
              <a:r>
                <a:rPr lang="en-US" sz="2400" smtClean="0">
                  <a:solidFill>
                    <a:schemeClr val="bg1"/>
                  </a:solidFill>
                </a:rPr>
                <a:t>2117 Fourth Street ,</a:t>
              </a:r>
              <a:r>
                <a:rPr lang="en-US" sz="2400" baseline="0" smtClean="0">
                  <a:solidFill>
                    <a:schemeClr val="bg1"/>
                  </a:solidFill>
                </a:rPr>
                <a:t> Unit C        </a:t>
              </a:r>
            </a:p>
            <a:p>
              <a:pPr>
                <a:lnSpc>
                  <a:spcPts val="2600"/>
                </a:lnSpc>
              </a:pPr>
              <a:r>
                <a:rPr lang="en-US" sz="2400" baseline="0" smtClean="0">
                  <a:solidFill>
                    <a:schemeClr val="bg1"/>
                  </a:solidFill>
                </a:rPr>
                <a:t>     Berkeley CA </a:t>
              </a:r>
              <a:r>
                <a:rPr lang="en-US" sz="2000" baseline="0" smtClean="0">
                  <a:solidFill>
                    <a:schemeClr val="bg1"/>
                  </a:solidFill>
                </a:rPr>
                <a:t>94710</a:t>
              </a:r>
              <a:r>
                <a:rPr lang="en-US" sz="2400" baseline="0" smtClean="0">
                  <a:solidFill>
                    <a:schemeClr val="bg1"/>
                  </a:solidFill>
                </a:rPr>
                <a:t/>
              </a:r>
              <a:br>
                <a:rPr lang="en-US" sz="2400" baseline="0" smtClean="0">
                  <a:solidFill>
                    <a:schemeClr val="bg1"/>
                  </a:solidFill>
                </a:rPr>
              </a:br>
              <a:r>
                <a:rPr lang="en-US" sz="2400" baseline="0" smtClean="0">
                  <a:solidFill>
                    <a:schemeClr val="bg1"/>
                  </a:solidFill>
                </a:rPr>
                <a:t>    </a:t>
              </a:r>
              <a:r>
                <a:rPr lang="en-US" sz="2400" b="1" baseline="0" smtClean="0">
                  <a:solidFill>
                    <a:srgbClr val="FFFF00"/>
                  </a:solidFill>
                </a:rPr>
                <a:t>posterpresenter@gmail.com</a:t>
              </a:r>
              <a:endParaRPr lang="en-US" sz="2800" b="1">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smtClean="0">
                  <a:solidFill>
                    <a:srgbClr val="FF0000"/>
                  </a:solidFill>
                  <a:latin typeface="Trebuchet MS" pitchFamily="34" charset="0"/>
                </a:rPr>
                <a:t>(—THIS SIDEBAR DOES NOT PRINT—)</a:t>
              </a:r>
              <a:endParaRPr lang="en-US" sz="3200" b="1" spc="600" smtClean="0">
                <a:solidFill>
                  <a:schemeClr val="bg1"/>
                </a:solidFill>
                <a:latin typeface="Trebuchet MS" pitchFamily="34" charset="0"/>
              </a:endParaRPr>
            </a:p>
            <a:p>
              <a:pPr algn="ctr"/>
              <a:r>
                <a:rPr lang="en-US" sz="4000" b="1" spc="600" smtClean="0">
                  <a:solidFill>
                    <a:schemeClr val="bg1"/>
                  </a:solidFill>
                  <a:latin typeface="Trebuchet MS" pitchFamily="34" charset="0"/>
                </a:rPr>
                <a:t>DESIGN</a:t>
              </a:r>
              <a:r>
                <a:rPr lang="en-US" sz="4000" b="1" spc="600" baseline="0" smtClean="0">
                  <a:solidFill>
                    <a:schemeClr val="bg1"/>
                  </a:solidFill>
                  <a:latin typeface="Trebuchet MS" pitchFamily="34" charset="0"/>
                </a:rPr>
                <a:t> </a:t>
              </a:r>
              <a:r>
                <a:rPr lang="en-US" sz="4000" b="1" spc="600" smtClean="0">
                  <a:solidFill>
                    <a:schemeClr val="bg1"/>
                  </a:solidFill>
                  <a:latin typeface="Trebuchet MS" pitchFamily="34" charset="0"/>
                </a:rPr>
                <a:t>GUIDE</a:t>
              </a:r>
            </a:p>
            <a:p>
              <a:pPr algn="ctr"/>
              <a:endParaRPr lang="en-US" sz="2800" b="1" smtClean="0">
                <a:latin typeface="Trebuchet MS" pitchFamily="34" charset="0"/>
              </a:endParaRPr>
            </a:p>
            <a:p>
              <a:pPr defTabSz="3765639"/>
              <a:r>
                <a:rPr lang="en-US" sz="2800" i="0" smtClean="0">
                  <a:latin typeface="Trebuchet MS" pitchFamily="34" charset="0"/>
                </a:rPr>
                <a:t>This PowerPoint</a:t>
              </a:r>
              <a:r>
                <a:rPr lang="en-US" sz="2800" i="0" baseline="0" smtClean="0">
                  <a:latin typeface="Trebuchet MS" pitchFamily="34" charset="0"/>
                </a:rPr>
                <a:t> </a:t>
              </a:r>
              <a:r>
                <a:rPr lang="en-US" sz="2800" i="0" smtClean="0">
                  <a:latin typeface="Trebuchet MS" pitchFamily="34" charset="0"/>
                </a:rPr>
                <a:t>2007 template produces</a:t>
              </a:r>
              <a:r>
                <a:rPr lang="en-US" sz="2800" i="0" baseline="0" smtClean="0">
                  <a:latin typeface="Trebuchet MS" pitchFamily="34" charset="0"/>
                </a:rPr>
                <a:t> </a:t>
              </a:r>
              <a:r>
                <a:rPr lang="en-US" sz="2800" i="0" smtClean="0">
                  <a:latin typeface="Trebuchet MS" pitchFamily="34" charset="0"/>
                </a:rPr>
                <a:t>a 36”x48” presentation poster. </a:t>
              </a:r>
              <a:r>
                <a:rPr lang="en-US" sz="2800" smtClean="0">
                  <a:latin typeface="Trebuchet MS" pitchFamily="34" charset="0"/>
                </a:rPr>
                <a:t>You</a:t>
              </a:r>
              <a:r>
                <a:rPr lang="en-US" sz="2800" baseline="0" smtClean="0">
                  <a:latin typeface="Trebuchet MS" pitchFamily="34" charset="0"/>
                </a:rPr>
                <a:t> can u</a:t>
              </a:r>
              <a:r>
                <a:rPr lang="en-US" sz="2800" smtClean="0">
                  <a:latin typeface="Trebuchet MS" pitchFamily="34" charset="0"/>
                </a:rPr>
                <a:t>se</a:t>
              </a:r>
              <a:r>
                <a:rPr lang="en-US" sz="2800" baseline="0" smtClean="0">
                  <a:latin typeface="Trebuchet MS" pitchFamily="34" charset="0"/>
                </a:rPr>
                <a:t> it to create your research poster and </a:t>
              </a:r>
              <a:r>
                <a:rPr lang="en-US" sz="2800" smtClean="0">
                  <a:latin typeface="Trebuchet MS" pitchFamily="34" charset="0"/>
                </a:rPr>
                <a:t>save valuable time placing titles, subtitles,</a:t>
              </a:r>
              <a:r>
                <a:rPr lang="en-US" sz="2800" baseline="0" smtClean="0">
                  <a:latin typeface="Trebuchet MS" pitchFamily="34" charset="0"/>
                </a:rPr>
                <a:t> text, and graphics</a:t>
              </a:r>
              <a:r>
                <a:rPr lang="en-US" sz="2800" smtClean="0">
                  <a:latin typeface="Trebuchet MS" pitchFamily="34" charset="0"/>
                </a:rPr>
                <a:t>. </a:t>
              </a:r>
            </a:p>
            <a:p>
              <a:pPr defTabSz="3765639"/>
              <a:endParaRPr lang="en-US" sz="2800" smtClean="0">
                <a:latin typeface="Trebuchet MS" pitchFamily="34" charset="0"/>
              </a:endParaRPr>
            </a:p>
            <a:p>
              <a:pPr defTabSz="4389219"/>
              <a:r>
                <a:rPr lang="en-US" sz="280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smtClean="0">
                  <a:solidFill>
                    <a:srgbClr val="FFC000"/>
                  </a:solidFill>
                  <a:latin typeface="Trebuchet MS" pitchFamily="34" charset="0"/>
                </a:rPr>
                <a:t>PosterPresentations.com</a:t>
              </a:r>
              <a:r>
                <a:rPr lang="en-US" sz="2800" b="1" smtClean="0">
                  <a:solidFill>
                    <a:schemeClr val="bg1"/>
                  </a:solidFill>
                  <a:latin typeface="Trebuchet MS" pitchFamily="34" charset="0"/>
                </a:rPr>
                <a:t> </a:t>
              </a:r>
              <a:r>
                <a:rPr lang="en-US" sz="2800" smtClean="0">
                  <a:solidFill>
                    <a:schemeClr val="bg1"/>
                  </a:solidFill>
                  <a:latin typeface="Trebuchet MS" pitchFamily="34" charset="0"/>
                </a:rPr>
                <a:t>and click on HELP DESK.</a:t>
              </a:r>
            </a:p>
            <a:p>
              <a:pPr defTabSz="4389219"/>
              <a:endParaRPr lang="en-US" sz="2800" smtClean="0">
                <a:latin typeface="Trebuchet MS" pitchFamily="34" charset="0"/>
              </a:endParaRPr>
            </a:p>
            <a:p>
              <a:pPr defTabSz="4389219"/>
              <a:r>
                <a:rPr lang="en-US" sz="2800" smtClean="0">
                  <a:solidFill>
                    <a:schemeClr val="bg1"/>
                  </a:solidFill>
                  <a:latin typeface="Trebuchet MS" pitchFamily="34" charset="0"/>
                </a:rPr>
                <a:t>When</a:t>
              </a:r>
              <a:r>
                <a:rPr lang="en-US" sz="2800" baseline="0" smtClean="0">
                  <a:solidFill>
                    <a:schemeClr val="bg1"/>
                  </a:solidFill>
                  <a:latin typeface="Trebuchet MS" pitchFamily="34" charset="0"/>
                </a:rPr>
                <a:t> you are ready to print your poster</a:t>
              </a:r>
              <a:r>
                <a:rPr lang="en-US" sz="2800" smtClean="0">
                  <a:solidFill>
                    <a:schemeClr val="bg1"/>
                  </a:solidFill>
                  <a:latin typeface="Trebuchet MS" pitchFamily="34" charset="0"/>
                </a:rPr>
                <a:t>,</a:t>
              </a:r>
              <a:r>
                <a:rPr lang="en-US" sz="2800" baseline="0" smtClean="0">
                  <a:solidFill>
                    <a:schemeClr val="bg1"/>
                  </a:solidFill>
                  <a:latin typeface="Trebuchet MS" pitchFamily="34" charset="0"/>
                </a:rPr>
                <a:t> go online to </a:t>
              </a:r>
              <a:r>
                <a:rPr lang="en-US" sz="2800" b="0" smtClean="0">
                  <a:solidFill>
                    <a:schemeClr val="bg1"/>
                  </a:solidFill>
                  <a:latin typeface="Trebuchet MS" pitchFamily="34" charset="0"/>
                </a:rPr>
                <a:t>PosterPresentations.com</a:t>
              </a:r>
              <a:r>
                <a:rPr lang="en-US" sz="2800" smtClean="0">
                  <a:solidFill>
                    <a:schemeClr val="bg1"/>
                  </a:solidFill>
                  <a:latin typeface="Trebuchet MS" pitchFamily="34" charset="0"/>
                </a:rPr>
                <a:t/>
              </a:r>
              <a:br>
                <a:rPr lang="en-US" sz="2800" smtClean="0">
                  <a:solidFill>
                    <a:schemeClr val="bg1"/>
                  </a:solidFill>
                  <a:latin typeface="Trebuchet MS" pitchFamily="34" charset="0"/>
                </a:rPr>
              </a:br>
              <a:endParaRPr lang="en-US" sz="2800" smtClean="0">
                <a:solidFill>
                  <a:schemeClr val="bg1"/>
                </a:solidFill>
                <a:latin typeface="Trebuchet MS" pitchFamily="34" charset="0"/>
              </a:endParaRPr>
            </a:p>
            <a:p>
              <a:pPr algn="l" defTabSz="3765639"/>
              <a:r>
                <a:rPr lang="en-US" sz="2800" b="0" smtClean="0">
                  <a:solidFill>
                    <a:schemeClr val="bg1"/>
                  </a:solidFill>
                  <a:latin typeface="Trebuchet MS" pitchFamily="34" charset="0"/>
                </a:rPr>
                <a:t>Need</a:t>
              </a:r>
              <a:r>
                <a:rPr lang="en-US" sz="2800" b="0" baseline="0" smtClean="0">
                  <a:solidFill>
                    <a:schemeClr val="bg1"/>
                  </a:solidFill>
                  <a:latin typeface="Trebuchet MS" pitchFamily="34" charset="0"/>
                </a:rPr>
                <a:t> assistance? Call us at </a:t>
              </a:r>
              <a:r>
                <a:rPr lang="en-US" sz="2800" b="0" smtClean="0">
                  <a:solidFill>
                    <a:srgbClr val="FFC000"/>
                  </a:solidFill>
                  <a:latin typeface="Trebuchet MS" pitchFamily="34" charset="0"/>
                </a:rPr>
                <a:t>1.510.649.3001</a:t>
              </a:r>
            </a:p>
            <a:p>
              <a:pPr algn="l" defTabSz="3765639"/>
              <a:endParaRPr lang="en-US" sz="3600" b="1" smtClean="0">
                <a:solidFill>
                  <a:srgbClr val="FFFF00"/>
                </a:solidFill>
                <a:latin typeface="Trebuchet MS" pitchFamily="34" charset="0"/>
              </a:endParaRPr>
            </a:p>
            <a:p>
              <a:pPr algn="ctr"/>
              <a:endParaRPr lang="en-US" sz="2400" b="1" smtClean="0">
                <a:solidFill>
                  <a:schemeClr val="bg1"/>
                </a:solidFill>
                <a:latin typeface="Trebuchet MS" pitchFamily="34" charset="0"/>
              </a:endParaRPr>
            </a:p>
            <a:p>
              <a:pPr algn="ctr"/>
              <a:r>
                <a:rPr lang="en-US" sz="4000" b="1" spc="600" smtClean="0">
                  <a:solidFill>
                    <a:schemeClr val="bg1"/>
                  </a:solidFill>
                  <a:latin typeface="Trebuchet MS" pitchFamily="34" charset="0"/>
                </a:rPr>
                <a:t>QUICK START</a:t>
              </a:r>
            </a:p>
            <a:p>
              <a:pPr algn="ctr"/>
              <a:endParaRPr lang="en-US" sz="3200" b="1"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Zoom in and out</a:t>
              </a:r>
            </a:p>
            <a:p>
              <a:pPr marL="1892300" indent="-1892300" algn="l" defTabSz="850900"/>
              <a:r>
                <a:rPr lang="en-US" sz="2400" b="0" baseline="0" smtClean="0">
                  <a:solidFill>
                    <a:schemeClr val="bg1"/>
                  </a:solidFill>
                  <a:latin typeface="Trebuchet MS" pitchFamily="34" charset="0"/>
                </a:rPr>
                <a:t>	</a:t>
              </a:r>
              <a:r>
                <a:rPr lang="en-US" sz="2400" b="0" baseline="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smtClean="0">
                  <a:solidFill>
                    <a:schemeClr val="bg1">
                      <a:lumMod val="75000"/>
                    </a:schemeClr>
                  </a:solidFill>
                  <a:latin typeface="Trebuchet MS" pitchFamily="34" charset="0"/>
                </a:rPr>
                <a:t>	</a:t>
              </a:r>
              <a:r>
                <a:rPr lang="en-US" sz="2400" b="0" baseline="0" smtClean="0">
                  <a:solidFill>
                    <a:schemeClr val="bg1">
                      <a:lumMod val="75000"/>
                    </a:schemeClr>
                  </a:solidFill>
                  <a:latin typeface="Trebuchet MS" pitchFamily="34" charset="0"/>
                </a:rPr>
                <a:t>Go to VIEW &gt; ZOOM.</a:t>
              </a:r>
            </a:p>
            <a:p>
              <a:pPr algn="l"/>
              <a:endParaRPr lang="en-US" sz="2800" b="0" baseline="0" smtClean="0">
                <a:solidFill>
                  <a:schemeClr val="bg1"/>
                </a:solidFill>
                <a:latin typeface="Trebuchet MS" pitchFamily="34" charset="0"/>
              </a:endParaRPr>
            </a:p>
            <a:p>
              <a:pPr algn="ctr"/>
              <a:r>
                <a:rPr lang="en-US" sz="3200" b="1" baseline="0" smtClean="0">
                  <a:solidFill>
                    <a:srgbClr val="FFC000"/>
                  </a:solidFill>
                  <a:latin typeface="Trebuchet MS" pitchFamily="34" charset="0"/>
                </a:rPr>
                <a:t>Title, Authors, and Affiliations</a:t>
              </a:r>
            </a:p>
            <a:p>
              <a:pPr algn="l"/>
              <a:r>
                <a:rPr lang="en-US" sz="2400" b="0" baseline="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smtClean="0">
                  <a:solidFill>
                    <a:schemeClr val="bg1"/>
                  </a:solidFill>
                  <a:latin typeface="Trebuchet MS" pitchFamily="34" charset="0"/>
                </a:rPr>
                <a:t/>
              </a:r>
              <a:br>
                <a:rPr lang="en-US" sz="2800" b="1" baseline="0" smtClean="0">
                  <a:solidFill>
                    <a:schemeClr val="bg1"/>
                  </a:solidFill>
                  <a:latin typeface="Trebuchet MS" pitchFamily="34" charset="0"/>
                </a:rPr>
              </a:br>
              <a:endParaRPr lang="en-US" sz="2800" b="1" smtClean="0">
                <a:solidFill>
                  <a:schemeClr val="bg1"/>
                </a:solidFill>
                <a:latin typeface="Trebuchet MS" pitchFamily="34" charset="0"/>
              </a:endParaRPr>
            </a:p>
            <a:p>
              <a:pPr algn="ctr"/>
              <a:endParaRPr lang="en-US" sz="2800" b="1" smtClean="0">
                <a:solidFill>
                  <a:srgbClr val="FFC000"/>
                </a:solidFill>
                <a:latin typeface="Trebuchet MS" pitchFamily="34" charset="0"/>
              </a:endParaRPr>
            </a:p>
            <a:p>
              <a:pPr algn="ctr"/>
              <a:endParaRPr lang="en-US" sz="2800" b="1" smtClean="0">
                <a:solidFill>
                  <a:srgbClr val="FFC000"/>
                </a:solidFill>
                <a:latin typeface="Trebuchet MS" pitchFamily="34" charset="0"/>
              </a:endParaRPr>
            </a:p>
            <a:p>
              <a:pPr algn="ctr"/>
              <a:r>
                <a:rPr lang="en-US" sz="3200" b="1" smtClean="0">
                  <a:solidFill>
                    <a:srgbClr val="FFC000"/>
                  </a:solidFill>
                  <a:latin typeface="Trebuchet MS" pitchFamily="34" charset="0"/>
                </a:rPr>
                <a:t>Adding Logos</a:t>
              </a:r>
              <a:r>
                <a:rPr lang="en-US" sz="3200" b="1" baseline="0" smtClean="0">
                  <a:solidFill>
                    <a:srgbClr val="FFC000"/>
                  </a:solidFill>
                  <a:latin typeface="Trebuchet MS" pitchFamily="34" charset="0"/>
                </a:rPr>
                <a:t> / Seals</a:t>
              </a:r>
            </a:p>
            <a:p>
              <a:pPr algn="l"/>
              <a:r>
                <a:rPr lang="en-US" sz="2400" b="0" baseline="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smtClean="0">
                <a:solidFill>
                  <a:schemeClr val="bg1">
                    <a:lumMod val="75000"/>
                  </a:schemeClr>
                </a:solidFill>
                <a:latin typeface="Trebuchet MS" pitchFamily="34" charset="0"/>
              </a:endParaRPr>
            </a:p>
            <a:p>
              <a:pPr algn="l"/>
              <a:r>
                <a:rPr lang="en-US" sz="2400" b="1" spc="300" baseline="0" smtClean="0">
                  <a:solidFill>
                    <a:srgbClr val="FFC000"/>
                  </a:solidFill>
                  <a:latin typeface="Trebuchet MS" pitchFamily="34" charset="0"/>
                </a:rPr>
                <a:t>TIP:</a:t>
              </a:r>
              <a:r>
                <a:rPr lang="en-US" sz="2400" b="1" spc="0" baseline="0" smtClean="0">
                  <a:solidFill>
                    <a:srgbClr val="FFC000"/>
                  </a:solidFill>
                  <a:latin typeface="Trebuchet MS" pitchFamily="34" charset="0"/>
                </a:rPr>
                <a:t> </a:t>
              </a:r>
              <a:r>
                <a:rPr lang="en-US" sz="2400" b="0" baseline="0" smtClean="0">
                  <a:solidFill>
                    <a:schemeClr val="bg1">
                      <a:lumMod val="75000"/>
                    </a:schemeClr>
                  </a:solidFill>
                  <a:latin typeface="Trebuchet MS" pitchFamily="34" charset="0"/>
                </a:rPr>
                <a:t>See if your school’s logo is available on our free poster templates page.</a:t>
              </a:r>
            </a:p>
            <a:p>
              <a:pPr algn="l"/>
              <a:endParaRPr lang="en-US" sz="2400" b="0" baseline="0" smtClean="0">
                <a:latin typeface="Trebuchet MS" pitchFamily="34" charset="0"/>
              </a:endParaRPr>
            </a:p>
            <a:p>
              <a:pPr algn="ctr"/>
              <a:r>
                <a:rPr lang="en-US" sz="3200" b="1" baseline="0" smtClean="0">
                  <a:solidFill>
                    <a:srgbClr val="FFC000"/>
                  </a:solidFill>
                  <a:latin typeface="Trebuchet MS" pitchFamily="34" charset="0"/>
                </a:rPr>
                <a:t>Photographs / Graphics</a:t>
              </a:r>
            </a:p>
            <a:p>
              <a:pPr algn="l" defTabSz="977900"/>
              <a:r>
                <a:rPr lang="en-US" sz="2400" b="0" baseline="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smtClean="0">
                  <a:solidFill>
                    <a:schemeClr val="bg1">
                      <a:lumMod val="75000"/>
                    </a:schemeClr>
                  </a:solidFill>
                  <a:latin typeface="Trebuchet MS" pitchFamily="34" charset="0"/>
                </a:rPr>
                <a:t>disproportionally.</a:t>
              </a:r>
            </a:p>
            <a:p>
              <a:pPr algn="l" defTabSz="977900"/>
              <a:endParaRPr lang="en-US" sz="2400" b="0" baseline="0" smtClean="0">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endParaRPr lang="en-US" sz="2800" b="1" baseline="0" smtClean="0">
                <a:solidFill>
                  <a:srgbClr val="FFC000"/>
                </a:solidFill>
                <a:latin typeface="Trebuchet MS" pitchFamily="34" charset="0"/>
              </a:endParaRPr>
            </a:p>
            <a:p>
              <a:pPr algn="ctr"/>
              <a:r>
                <a:rPr lang="en-US" sz="3200" b="1" baseline="0" smtClean="0">
                  <a:solidFill>
                    <a:srgbClr val="FFC000"/>
                  </a:solidFill>
                  <a:latin typeface="Trebuchet MS" pitchFamily="34" charset="0"/>
                </a:rPr>
                <a:t>Image Quality Check</a:t>
              </a:r>
            </a:p>
            <a:p>
              <a:pPr lvl="0" algn="l" defTabSz="977900"/>
              <a:r>
                <a:rPr lang="en-US" sz="2400" b="0" baseline="0" smtClean="0">
                  <a:solidFill>
                    <a:schemeClr val="bg1">
                      <a:lumMod val="75000"/>
                    </a:schemeClr>
                  </a:solidFill>
                  <a:latin typeface="Trebuchet MS" pitchFamily="34" charset="0"/>
                </a:rPr>
                <a:t>Zoom in and look at your images at 100% magnification. If they look good they will print well. </a:t>
              </a:r>
              <a:endParaRPr lang="en-US" sz="2800" b="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smtClean="0">
                      <a:solidFill>
                        <a:schemeClr val="tx1"/>
                      </a:solidFill>
                    </a:rPr>
                    <a:t>ORIGINAL</a:t>
                  </a:r>
                  <a:endParaRPr lang="en-US" sz="1600" b="1">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smtClean="0">
                      <a:solidFill>
                        <a:schemeClr val="bg1"/>
                      </a:solidFill>
                    </a:rPr>
                    <a:t>DISTORTED</a:t>
                  </a:r>
                  <a:endParaRPr lang="en-US" sz="700" b="1">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smtClean="0">
                    <a:solidFill>
                      <a:schemeClr val="bg1"/>
                    </a:solidFill>
                  </a:rPr>
                  <a:t>Corner</a:t>
                </a:r>
                <a:r>
                  <a:rPr lang="en-US" sz="1600" baseline="0" smtClean="0">
                    <a:solidFill>
                      <a:schemeClr val="bg1"/>
                    </a:solidFill>
                  </a:rPr>
                  <a:t> handles</a:t>
                </a:r>
                <a:endParaRPr lang="en-US" sz="160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7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7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smtClean="0">
                    <a:solidFill>
                      <a:srgbClr val="92D050"/>
                    </a:solidFill>
                  </a:rPr>
                  <a:t>Good</a:t>
                </a:r>
                <a:r>
                  <a:rPr lang="en-US" sz="1600" baseline="0" smtClean="0">
                    <a:solidFill>
                      <a:srgbClr val="92D050"/>
                    </a:solidFill>
                  </a:rPr>
                  <a:t> </a:t>
                </a:r>
                <a:r>
                  <a:rPr lang="en-US" sz="1600" baseline="0" smtClean="0">
                    <a:solidFill>
                      <a:schemeClr val="bg1"/>
                    </a:solidFill>
                  </a:rPr>
                  <a:t>printing quality</a:t>
                </a:r>
                <a:endParaRPr lang="en-US" sz="160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smtClean="0">
                    <a:solidFill>
                      <a:srgbClr val="FF0000"/>
                    </a:solidFill>
                  </a:rPr>
                  <a:t>Bad </a:t>
                </a:r>
                <a:r>
                  <a:rPr lang="en-US" sz="1600" smtClean="0">
                    <a:solidFill>
                      <a:schemeClr val="bg1"/>
                    </a:solidFill>
                  </a:rPr>
                  <a:t>printing quality</a:t>
                </a:r>
                <a:endParaRPr lang="en-US" sz="1600">
                  <a:solidFill>
                    <a:schemeClr val="bg1"/>
                  </a:solidFill>
                </a:endParaRP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smtClean="0">
                <a:solidFill>
                  <a:schemeClr val="bg1">
                    <a:lumMod val="75000"/>
                  </a:schemeClr>
                </a:solidFill>
                <a:latin typeface="Arial" charset="0"/>
              </a:rPr>
              <a:t>RESEARCH POSTER PRESENTATION </a:t>
            </a:r>
            <a:r>
              <a:rPr lang="en-US" sz="500" b="1">
                <a:solidFill>
                  <a:schemeClr val="bg1">
                    <a:lumMod val="75000"/>
                  </a:schemeClr>
                </a:solidFill>
                <a:latin typeface="Arial" charset="0"/>
              </a:rPr>
              <a:t>DESIGN © </a:t>
            </a:r>
            <a:r>
              <a:rPr lang="en-US" sz="500" b="1" smtClean="0">
                <a:solidFill>
                  <a:schemeClr val="bg1">
                    <a:lumMod val="75000"/>
                  </a:schemeClr>
                </a:solidFill>
                <a:latin typeface="Arial" charset="0"/>
              </a:rPr>
              <a:t>2015</a:t>
            </a:r>
            <a:endParaRPr lang="en-US" sz="500" b="1">
              <a:solidFill>
                <a:schemeClr val="bg1">
                  <a:lumMod val="75000"/>
                </a:schemeClr>
              </a:solidFill>
              <a:latin typeface="Arial" charset="0"/>
            </a:endParaRPr>
          </a:p>
          <a:p>
            <a:pPr eaLnBrk="0" hangingPunct="0">
              <a:lnSpc>
                <a:spcPct val="65000"/>
              </a:lnSpc>
              <a:spcBef>
                <a:spcPct val="50000"/>
              </a:spcBef>
              <a:defRPr/>
            </a:pPr>
            <a:r>
              <a:rPr lang="en-US" sz="1100" b="1" err="1">
                <a:solidFill>
                  <a:schemeClr val="bg1">
                    <a:lumMod val="75000"/>
                  </a:schemeClr>
                </a:solidFill>
                <a:latin typeface="Arial" charset="0"/>
              </a:rPr>
              <a:t>www.PosterPresentations.com</a:t>
            </a:r>
            <a:endParaRPr lang="en-US" sz="1100" b="1">
              <a:solidFill>
                <a:schemeClr val="bg1">
                  <a:lumMod val="75000"/>
                </a:schemeClr>
              </a:solidFill>
              <a:latin typeface="Arial" charset="0"/>
            </a:endParaRP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www.worldfinance.com/infrastructure-investment/government-policy/refugees-are-an-economic-benefit-not-burden-to-europe" TargetMode="External"/><Relationship Id="rId12" Type="http://schemas.openxmlformats.org/officeDocument/2006/relationships/image" Target="../media/image12.jp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jpg"/><Relationship Id="rId16" Type="http://schemas.openxmlformats.org/officeDocument/2006/relationships/image" Target="../media/image16.emf"/><Relationship Id="rId17"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eg"/><Relationship Id="rId4" Type="http://schemas.microsoft.com/office/2007/relationships/hdphoto" Target="../media/hdphoto1.wdp"/><Relationship Id="rId5" Type="http://schemas.openxmlformats.org/officeDocument/2006/relationships/hyperlink" Target="https://data2.unhcr.org/en/situations/mediterranean" TargetMode="External"/><Relationship Id="rId6" Type="http://schemas.openxmlformats.org/officeDocument/2006/relationships/hyperlink" Target="https://www.thisamericanlife.org/radio-archives/episode/592/" TargetMode="External"/><Relationship Id="rId7" Type="http://schemas.openxmlformats.org/officeDocument/2006/relationships/hyperlink" Target="http://www.aljazeera.com/indepth/features/2017/01/concern-eu-plans-send-refugees-greece-170114162243125.html" TargetMode="External"/><Relationship Id="rId8" Type="http://schemas.openxmlformats.org/officeDocument/2006/relationships/hyperlink" Target="http://www.asylumineurope.org/reports/country/greece/asylum-procedure" TargetMode="External"/><Relationship Id="rId9" Type="http://schemas.openxmlformats.org/officeDocument/2006/relationships/hyperlink" Target="http://www.debatingeurope.eu/2017/01/04/refugee-crisis-making-unemployment-worse-europe/#.WQA19FLMzVo" TargetMode="External"/><Relationship Id="rId10" Type="http://schemas.openxmlformats.org/officeDocument/2006/relationships/hyperlink" Target="http://ec.europa.eu/eurostat/documents/2995521/7921609/3-16032017-BP-EN.pdf/e5fa98bb-5d9d-4297-9168-d07c67d1c9e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WatercolorSponge trans="7000" brushSize="6"/>
                    </a14:imgEffect>
                  </a14:imgLayer>
                </a14:imgProps>
              </a:ext>
            </a:extLst>
          </a:blip>
          <a:srcRect/>
          <a:stretch>
            <a:fillRect l="-13000" r="-13000"/>
          </a:stretch>
        </a:blipFill>
        <a:effectLst/>
      </p:bgPr>
    </p:bg>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22341" y="6189598"/>
            <a:ext cx="10038658" cy="7386615"/>
          </a:xfrm>
        </p:spPr>
        <p:txBody>
          <a:bodyPr/>
          <a:lstStyle/>
          <a:p>
            <a:pPr algn="just"/>
            <a:r>
              <a:rPr lang="en-US" dirty="0">
                <a:solidFill>
                  <a:schemeClr val="tx1"/>
                </a:solidFill>
                <a:latin typeface="Century Gothic" charset="0"/>
                <a:ea typeface="Century Gothic" charset="0"/>
                <a:cs typeface="Century Gothic" charset="0"/>
              </a:rPr>
              <a:t>Greece has experienced an influx of nearly 100,000 refugees over the past five </a:t>
            </a:r>
            <a:r>
              <a:rPr lang="en-US" dirty="0" smtClean="0">
                <a:solidFill>
                  <a:schemeClr val="tx1"/>
                </a:solidFill>
                <a:latin typeface="Century Gothic" charset="0"/>
                <a:ea typeface="Century Gothic" charset="0"/>
                <a:cs typeface="Century Gothic" charset="0"/>
              </a:rPr>
              <a:t>years, all during a time when </a:t>
            </a:r>
            <a:r>
              <a:rPr lang="en-US" dirty="0">
                <a:solidFill>
                  <a:schemeClr val="tx1"/>
                </a:solidFill>
                <a:latin typeface="Century Gothic" charset="0"/>
                <a:ea typeface="Century Gothic" charset="0"/>
                <a:cs typeface="Century Gothic" charset="0"/>
              </a:rPr>
              <a:t>the Greek economy lost tremendous </a:t>
            </a:r>
            <a:r>
              <a:rPr lang="en-US" dirty="0" smtClean="0">
                <a:solidFill>
                  <a:schemeClr val="tx1"/>
                </a:solidFill>
                <a:latin typeface="Century Gothic" charset="0"/>
                <a:ea typeface="Century Gothic" charset="0"/>
                <a:cs typeface="Century Gothic" charset="0"/>
              </a:rPr>
              <a:t>stability </a:t>
            </a:r>
            <a:r>
              <a:rPr lang="en-US" dirty="0">
                <a:solidFill>
                  <a:schemeClr val="tx1"/>
                </a:solidFill>
                <a:latin typeface="Century Gothic" charset="0"/>
                <a:ea typeface="Century Gothic" charset="0"/>
                <a:cs typeface="Century Gothic" charset="0"/>
              </a:rPr>
              <a:t>and the sanctions on refugees seeking asylum throughout </a:t>
            </a:r>
            <a:r>
              <a:rPr lang="en-US" dirty="0" smtClean="0">
                <a:solidFill>
                  <a:schemeClr val="tx1"/>
                </a:solidFill>
                <a:latin typeface="Century Gothic" charset="0"/>
                <a:ea typeface="Century Gothic" charset="0"/>
                <a:cs typeface="Century Gothic" charset="0"/>
              </a:rPr>
              <a:t>the European Union became </a:t>
            </a:r>
            <a:r>
              <a:rPr lang="en-US" dirty="0">
                <a:solidFill>
                  <a:schemeClr val="tx1"/>
                </a:solidFill>
                <a:latin typeface="Century Gothic" charset="0"/>
                <a:ea typeface="Century Gothic" charset="0"/>
                <a:cs typeface="Century Gothic" charset="0"/>
              </a:rPr>
              <a:t>more </a:t>
            </a:r>
            <a:r>
              <a:rPr lang="en-US" dirty="0" smtClean="0">
                <a:solidFill>
                  <a:schemeClr val="tx1"/>
                </a:solidFill>
                <a:latin typeface="Century Gothic" charset="0"/>
                <a:ea typeface="Century Gothic" charset="0"/>
                <a:cs typeface="Century Gothic" charset="0"/>
              </a:rPr>
              <a:t>rigid.</a:t>
            </a:r>
            <a:r>
              <a:rPr lang="en-US" baseline="30000" dirty="0" smtClean="0">
                <a:solidFill>
                  <a:schemeClr val="tx1"/>
                </a:solidFill>
                <a:latin typeface="Century Gothic" charset="0"/>
                <a:ea typeface="Century Gothic" charset="0"/>
                <a:cs typeface="Century Gothic" charset="0"/>
              </a:rPr>
              <a:t>1</a:t>
            </a:r>
            <a:r>
              <a:rPr lang="en-US" dirty="0" smtClean="0">
                <a:solidFill>
                  <a:schemeClr val="tx1"/>
                </a:solidFill>
                <a:latin typeface="Century Gothic" charset="0"/>
                <a:ea typeface="Century Gothic" charset="0"/>
                <a:cs typeface="Century Gothic" charset="0"/>
              </a:rPr>
              <a:t> </a:t>
            </a:r>
            <a:r>
              <a:rPr lang="en-US" dirty="0">
                <a:solidFill>
                  <a:schemeClr val="tx1"/>
                </a:solidFill>
                <a:latin typeface="Century Gothic" charset="0"/>
                <a:ea typeface="Century Gothic" charset="0"/>
                <a:cs typeface="Century Gothic" charset="0"/>
              </a:rPr>
              <a:t>O</a:t>
            </a:r>
            <a:r>
              <a:rPr lang="en-US" dirty="0" smtClean="0">
                <a:solidFill>
                  <a:schemeClr val="tx1"/>
                </a:solidFill>
                <a:latin typeface="Century Gothic" charset="0"/>
                <a:ea typeface="Century Gothic" charset="0"/>
                <a:cs typeface="Century Gothic" charset="0"/>
              </a:rPr>
              <a:t>verpopulation </a:t>
            </a:r>
            <a:r>
              <a:rPr lang="en-US" dirty="0">
                <a:solidFill>
                  <a:schemeClr val="tx1"/>
                </a:solidFill>
                <a:latin typeface="Century Gothic" charset="0"/>
                <a:ea typeface="Century Gothic" charset="0"/>
                <a:cs typeface="Century Gothic" charset="0"/>
              </a:rPr>
              <a:t>within the archipelago </a:t>
            </a:r>
            <a:r>
              <a:rPr lang="en-US" dirty="0" smtClean="0">
                <a:solidFill>
                  <a:schemeClr val="tx1"/>
                </a:solidFill>
                <a:latin typeface="Century Gothic" charset="0"/>
                <a:ea typeface="Century Gothic" charset="0"/>
                <a:cs typeface="Century Gothic" charset="0"/>
              </a:rPr>
              <a:t>has strained </a:t>
            </a:r>
            <a:r>
              <a:rPr lang="en-US" dirty="0">
                <a:solidFill>
                  <a:schemeClr val="tx1"/>
                </a:solidFill>
                <a:latin typeface="Century Gothic" charset="0"/>
                <a:ea typeface="Century Gothic" charset="0"/>
                <a:cs typeface="Century Gothic" charset="0"/>
              </a:rPr>
              <a:t>general </a:t>
            </a:r>
            <a:r>
              <a:rPr lang="en-US" dirty="0" smtClean="0">
                <a:solidFill>
                  <a:schemeClr val="tx1"/>
                </a:solidFill>
                <a:latin typeface="Century Gothic" charset="0"/>
                <a:ea typeface="Century Gothic" charset="0"/>
                <a:cs typeface="Century Gothic" charset="0"/>
              </a:rPr>
              <a:t>resources,</a:t>
            </a:r>
            <a:r>
              <a:rPr lang="en-US" baseline="30000" dirty="0" smtClean="0">
                <a:solidFill>
                  <a:schemeClr val="tx1"/>
                </a:solidFill>
                <a:latin typeface="Century Gothic" charset="0"/>
                <a:ea typeface="Century Gothic" charset="0"/>
                <a:cs typeface="Century Gothic" charset="0"/>
              </a:rPr>
              <a:t>2</a:t>
            </a:r>
            <a:r>
              <a:rPr lang="en-US" dirty="0" smtClean="0">
                <a:solidFill>
                  <a:schemeClr val="tx1"/>
                </a:solidFill>
                <a:latin typeface="Century Gothic" charset="0"/>
                <a:ea typeface="Century Gothic" charset="0"/>
                <a:cs typeface="Century Gothic" charset="0"/>
              </a:rPr>
              <a:t> </a:t>
            </a:r>
            <a:r>
              <a:rPr lang="en-US" dirty="0">
                <a:solidFill>
                  <a:schemeClr val="tx1"/>
                </a:solidFill>
                <a:latin typeface="Century Gothic" charset="0"/>
                <a:ea typeface="Century Gothic" charset="0"/>
                <a:cs typeface="Century Gothic" charset="0"/>
              </a:rPr>
              <a:t>created a bureaucratic backlog in asylum application processing and brought a complete arrest to the </a:t>
            </a:r>
            <a:r>
              <a:rPr lang="en-US" dirty="0" smtClean="0">
                <a:solidFill>
                  <a:schemeClr val="tx1"/>
                </a:solidFill>
                <a:latin typeface="Century Gothic" charset="0"/>
                <a:ea typeface="Century Gothic" charset="0"/>
                <a:cs typeface="Century Gothic" charset="0"/>
              </a:rPr>
              <a:t>function, development </a:t>
            </a:r>
            <a:r>
              <a:rPr lang="en-US" dirty="0">
                <a:solidFill>
                  <a:schemeClr val="tx1"/>
                </a:solidFill>
                <a:latin typeface="Century Gothic" charset="0"/>
                <a:ea typeface="Century Gothic" charset="0"/>
                <a:cs typeface="Century Gothic" charset="0"/>
              </a:rPr>
              <a:t>and livelihood of </a:t>
            </a:r>
            <a:r>
              <a:rPr lang="en-US" dirty="0" smtClean="0">
                <a:solidFill>
                  <a:schemeClr val="tx1"/>
                </a:solidFill>
                <a:latin typeface="Century Gothic" charset="0"/>
                <a:ea typeface="Century Gothic" charset="0"/>
                <a:cs typeface="Century Gothic" charset="0"/>
              </a:rPr>
              <a:t>those inhabiting refugee camps.</a:t>
            </a:r>
            <a:r>
              <a:rPr lang="en-US" baseline="30000" dirty="0" smtClean="0">
                <a:solidFill>
                  <a:schemeClr val="tx1"/>
                </a:solidFill>
                <a:latin typeface="Century Gothic" charset="0"/>
                <a:ea typeface="Century Gothic" charset="0"/>
                <a:cs typeface="Century Gothic" charset="0"/>
              </a:rPr>
              <a:t>3</a:t>
            </a:r>
            <a:r>
              <a:rPr lang="en-US" dirty="0" smtClean="0">
                <a:solidFill>
                  <a:schemeClr val="tx1"/>
                </a:solidFill>
                <a:latin typeface="Century Gothic" charset="0"/>
                <a:ea typeface="Century Gothic" charset="0"/>
                <a:cs typeface="Century Gothic" charset="0"/>
              </a:rPr>
              <a:t> </a:t>
            </a:r>
            <a:r>
              <a:rPr lang="en-US" dirty="0">
                <a:solidFill>
                  <a:schemeClr val="tx1"/>
                </a:solidFill>
                <a:latin typeface="Century Gothic" charset="0"/>
                <a:ea typeface="Century Gothic" charset="0"/>
                <a:cs typeface="Century Gothic" charset="0"/>
              </a:rPr>
              <a:t>This project intends to </a:t>
            </a:r>
            <a:r>
              <a:rPr lang="en-US" dirty="0" smtClean="0">
                <a:solidFill>
                  <a:schemeClr val="tx1"/>
                </a:solidFill>
                <a:latin typeface="Century Gothic" charset="0"/>
                <a:ea typeface="Century Gothic" charset="0"/>
                <a:cs typeface="Century Gothic" charset="0"/>
              </a:rPr>
              <a:t>provide an opportunity for the inert population by empowering youth. Developing </a:t>
            </a:r>
            <a:r>
              <a:rPr lang="en-US" dirty="0">
                <a:solidFill>
                  <a:schemeClr val="tx1"/>
                </a:solidFill>
                <a:latin typeface="Century Gothic" charset="0"/>
                <a:ea typeface="Century Gothic" charset="0"/>
                <a:cs typeface="Century Gothic" charset="0"/>
              </a:rPr>
              <a:t>tools in technology, specifically an app, </a:t>
            </a:r>
            <a:r>
              <a:rPr lang="en-US" dirty="0" smtClean="0">
                <a:solidFill>
                  <a:schemeClr val="tx1"/>
                </a:solidFill>
                <a:latin typeface="Century Gothic" charset="0"/>
                <a:ea typeface="Century Gothic" charset="0"/>
                <a:cs typeface="Century Gothic" charset="0"/>
              </a:rPr>
              <a:t>would be a mobile opportunity to prepare the young population for future job markets as well </a:t>
            </a:r>
            <a:r>
              <a:rPr lang="en-US" dirty="0">
                <a:solidFill>
                  <a:schemeClr val="tx1"/>
                </a:solidFill>
                <a:latin typeface="Century Gothic" charset="0"/>
                <a:ea typeface="Century Gothic" charset="0"/>
                <a:cs typeface="Century Gothic" charset="0"/>
              </a:rPr>
              <a:t>as myriad methods of personal and community innovation.</a:t>
            </a:r>
            <a:r>
              <a:rPr lang="en-US" dirty="0" smtClean="0"/>
              <a:t> </a:t>
            </a:r>
            <a:r>
              <a:rPr lang="en-US" dirty="0" smtClean="0">
                <a:solidFill>
                  <a:schemeClr val="tx1"/>
                </a:solidFill>
                <a:latin typeface="Century Gothic" charset="0"/>
                <a:ea typeface="Century Gothic" charset="0"/>
                <a:cs typeface="Century Gothic" charset="0"/>
              </a:rPr>
              <a:t>This </a:t>
            </a:r>
            <a:r>
              <a:rPr lang="en-US" dirty="0">
                <a:solidFill>
                  <a:schemeClr val="tx1"/>
                </a:solidFill>
                <a:latin typeface="Century Gothic" charset="0"/>
                <a:ea typeface="Century Gothic" charset="0"/>
                <a:cs typeface="Century Gothic" charset="0"/>
              </a:rPr>
              <a:t>app </a:t>
            </a:r>
            <a:r>
              <a:rPr lang="en-US" dirty="0" smtClean="0">
                <a:solidFill>
                  <a:schemeClr val="tx1"/>
                </a:solidFill>
                <a:latin typeface="Century Gothic" charset="0"/>
                <a:ea typeface="Century Gothic" charset="0"/>
                <a:cs typeface="Century Gothic" charset="0"/>
              </a:rPr>
              <a:t>would serve as </a:t>
            </a:r>
            <a:r>
              <a:rPr lang="en-US" dirty="0">
                <a:solidFill>
                  <a:schemeClr val="tx1"/>
                </a:solidFill>
                <a:latin typeface="Century Gothic" charset="0"/>
                <a:ea typeface="Century Gothic" charset="0"/>
                <a:cs typeface="Century Gothic" charset="0"/>
              </a:rPr>
              <a:t>a forum for learning computer </a:t>
            </a:r>
            <a:r>
              <a:rPr lang="en-US" dirty="0" smtClean="0">
                <a:solidFill>
                  <a:schemeClr val="tx1"/>
                </a:solidFill>
                <a:latin typeface="Century Gothic" charset="0"/>
                <a:ea typeface="Century Gothic" charset="0"/>
                <a:cs typeface="Century Gothic" charset="0"/>
              </a:rPr>
              <a:t>code, providing </a:t>
            </a:r>
            <a:r>
              <a:rPr lang="en-US" dirty="0">
                <a:solidFill>
                  <a:schemeClr val="tx1"/>
                </a:solidFill>
                <a:latin typeface="Century Gothic" charset="0"/>
                <a:ea typeface="Century Gothic" charset="0"/>
                <a:cs typeface="Century Gothic" charset="0"/>
              </a:rPr>
              <a:t>a cumulative </a:t>
            </a:r>
            <a:r>
              <a:rPr lang="en-US" dirty="0" smtClean="0">
                <a:solidFill>
                  <a:schemeClr val="tx1"/>
                </a:solidFill>
                <a:latin typeface="Century Gothic" charset="0"/>
                <a:ea typeface="Century Gothic" charset="0"/>
                <a:cs typeface="Century Gothic" charset="0"/>
              </a:rPr>
              <a:t>curriculum that is tailored to </a:t>
            </a:r>
            <a:r>
              <a:rPr lang="en-US" dirty="0">
                <a:solidFill>
                  <a:schemeClr val="tx1"/>
                </a:solidFill>
                <a:latin typeface="Century Gothic" charset="0"/>
                <a:ea typeface="Century Gothic" charset="0"/>
                <a:cs typeface="Century Gothic" charset="0"/>
              </a:rPr>
              <a:t>grow along with its users </a:t>
            </a:r>
            <a:r>
              <a:rPr lang="en-US" dirty="0" smtClean="0">
                <a:solidFill>
                  <a:schemeClr val="tx1"/>
                </a:solidFill>
                <a:latin typeface="Century Gothic" charset="0"/>
                <a:ea typeface="Century Gothic" charset="0"/>
                <a:cs typeface="Century Gothic" charset="0"/>
              </a:rPr>
              <a:t>and challenge their knowledge beyond the boundaries of their circumstance.</a:t>
            </a:r>
            <a:endParaRPr lang="en-US" dirty="0">
              <a:solidFill>
                <a:schemeClr val="tx1"/>
              </a:solidFill>
              <a:latin typeface="Century Gothic" charset="0"/>
              <a:ea typeface="Century Gothic" charset="0"/>
              <a:cs typeface="Century Gothic" charset="0"/>
            </a:endParaRPr>
          </a:p>
        </p:txBody>
      </p:sp>
      <p:sp>
        <p:nvSpPr>
          <p:cNvPr id="450" name="Text Placeholder 449"/>
          <p:cNvSpPr>
            <a:spLocks noGrp="1"/>
          </p:cNvSpPr>
          <p:nvPr>
            <p:ph type="body" sz="quarter" idx="11"/>
          </p:nvPr>
        </p:nvSpPr>
        <p:spPr>
          <a:xfrm>
            <a:off x="907397" y="5624436"/>
            <a:ext cx="10048875" cy="754045"/>
          </a:xfrm>
        </p:spPr>
        <p:txBody>
          <a:bodyPr/>
          <a:lstStyle/>
          <a:p>
            <a:r>
              <a:rPr lang="en-US" b="0" u="none" dirty="0" smtClean="0">
                <a:latin typeface="Century Gothic" charset="0"/>
                <a:ea typeface="Century Gothic" charset="0"/>
                <a:cs typeface="Century Gothic" charset="0"/>
              </a:rPr>
              <a:t>ABSTRACT</a:t>
            </a:r>
            <a:endParaRPr lang="en-US" b="0" u="none" dirty="0">
              <a:latin typeface="Century Gothic" charset="0"/>
              <a:ea typeface="Century Gothic" charset="0"/>
              <a:cs typeface="Century Gothic" charset="0"/>
            </a:endParaRPr>
          </a:p>
        </p:txBody>
      </p:sp>
      <p:sp>
        <p:nvSpPr>
          <p:cNvPr id="453" name="Text Placeholder 452"/>
          <p:cNvSpPr>
            <a:spLocks noGrp="1"/>
          </p:cNvSpPr>
          <p:nvPr>
            <p:ph type="body" sz="quarter" idx="20"/>
          </p:nvPr>
        </p:nvSpPr>
        <p:spPr>
          <a:xfrm>
            <a:off x="931492" y="20160955"/>
            <a:ext cx="10050462" cy="754045"/>
          </a:xfrm>
        </p:spPr>
        <p:txBody>
          <a:bodyPr/>
          <a:lstStyle/>
          <a:p>
            <a:r>
              <a:rPr lang="en-US" b="0" u="none" dirty="0" smtClean="0">
                <a:latin typeface="Century Gothic" charset="0"/>
                <a:ea typeface="Century Gothic" charset="0"/>
                <a:cs typeface="Century Gothic" charset="0"/>
              </a:rPr>
              <a:t>BACKGROUND</a:t>
            </a:r>
            <a:endParaRPr lang="en-US" b="0" u="none" dirty="0">
              <a:latin typeface="Century Gothic" charset="0"/>
              <a:ea typeface="Century Gothic" charset="0"/>
              <a:cs typeface="Century Gothic" charset="0"/>
            </a:endParaRPr>
          </a:p>
        </p:txBody>
      </p:sp>
      <p:sp>
        <p:nvSpPr>
          <p:cNvPr id="454" name="Text Placeholder 453"/>
          <p:cNvSpPr>
            <a:spLocks noGrp="1"/>
          </p:cNvSpPr>
          <p:nvPr>
            <p:ph type="body" sz="quarter" idx="21"/>
          </p:nvPr>
        </p:nvSpPr>
        <p:spPr>
          <a:xfrm>
            <a:off x="11850022" y="13786063"/>
            <a:ext cx="9545568" cy="6526149"/>
          </a:xfrm>
        </p:spPr>
        <p:txBody>
          <a:bodyPr/>
          <a:lstStyle/>
          <a:p>
            <a:pPr algn="just"/>
            <a:r>
              <a:rPr lang="en-US" dirty="0" smtClean="0">
                <a:solidFill>
                  <a:schemeClr val="tx1"/>
                </a:solidFill>
                <a:latin typeface="Century Gothic" charset="0"/>
                <a:ea typeface="Century Gothic" charset="0"/>
                <a:cs typeface="Century Gothic" charset="0"/>
              </a:rPr>
              <a:t>The United Nations High Commissioner for Refugees (UNHCR) and other independent agents provided refugee aid,</a:t>
            </a:r>
            <a:r>
              <a:rPr lang="en-US" baseline="30000" dirty="0" smtClean="0">
                <a:solidFill>
                  <a:schemeClr val="tx1"/>
                </a:solidFill>
                <a:latin typeface="Century Gothic" charset="0"/>
                <a:ea typeface="Century Gothic" charset="0"/>
                <a:cs typeface="Century Gothic" charset="0"/>
              </a:rPr>
              <a:t>1</a:t>
            </a:r>
            <a:r>
              <a:rPr lang="en-US" dirty="0" smtClean="0">
                <a:solidFill>
                  <a:schemeClr val="tx1"/>
                </a:solidFill>
                <a:latin typeface="Century Gothic" charset="0"/>
                <a:ea typeface="Century Gothic" charset="0"/>
                <a:cs typeface="Century Gothic" charset="0"/>
              </a:rPr>
              <a:t> ranging from basic needs to renewable technologies. Unfortunately, the basic infrastructures (largely) did not withstand the winter months and were not met with consistent upkeep and repair.</a:t>
            </a:r>
            <a:r>
              <a:rPr lang="en-US" baseline="30000" dirty="0">
                <a:solidFill>
                  <a:schemeClr val="tx1"/>
                </a:solidFill>
                <a:latin typeface="Century Gothic" charset="0"/>
                <a:ea typeface="Century Gothic" charset="0"/>
                <a:cs typeface="Century Gothic" charset="0"/>
              </a:rPr>
              <a:t>2</a:t>
            </a:r>
            <a:endParaRPr lang="en-US" baseline="30000" dirty="0" smtClean="0">
              <a:solidFill>
                <a:schemeClr val="tx1"/>
              </a:solidFill>
              <a:latin typeface="Century Gothic" charset="0"/>
              <a:ea typeface="Century Gothic" charset="0"/>
              <a:cs typeface="Century Gothic" charset="0"/>
            </a:endParaRPr>
          </a:p>
          <a:p>
            <a:endParaRPr lang="en-US" dirty="0" smtClean="0">
              <a:solidFill>
                <a:schemeClr val="tx1"/>
              </a:solidFill>
              <a:latin typeface="Century Gothic" charset="0"/>
              <a:ea typeface="Century Gothic" charset="0"/>
              <a:cs typeface="Century Gothic" charset="0"/>
            </a:endParaRPr>
          </a:p>
          <a:p>
            <a:endParaRPr lang="en-US" dirty="0">
              <a:solidFill>
                <a:schemeClr val="tx1"/>
              </a:solidFill>
              <a:latin typeface="Century Gothic" charset="0"/>
              <a:ea typeface="Century Gothic" charset="0"/>
              <a:cs typeface="Century Gothic" charset="0"/>
            </a:endParaRPr>
          </a:p>
          <a:p>
            <a:endParaRPr lang="en-US" dirty="0">
              <a:solidFill>
                <a:schemeClr val="tx1"/>
              </a:solidFill>
              <a:latin typeface="Century Gothic" charset="0"/>
              <a:ea typeface="Century Gothic" charset="0"/>
              <a:cs typeface="Century Gothic" charset="0"/>
            </a:endParaRPr>
          </a:p>
          <a:p>
            <a:endParaRPr lang="en-US" dirty="0">
              <a:solidFill>
                <a:schemeClr val="tx1"/>
              </a:solidFill>
              <a:latin typeface="Century Gothic" charset="0"/>
              <a:ea typeface="Century Gothic" charset="0"/>
              <a:cs typeface="Century Gothic" charset="0"/>
            </a:endParaRPr>
          </a:p>
          <a:p>
            <a:endParaRPr lang="en-US" dirty="0" smtClean="0">
              <a:solidFill>
                <a:schemeClr val="tx1"/>
              </a:solidFill>
              <a:latin typeface="Century Gothic" charset="0"/>
              <a:ea typeface="Century Gothic" charset="0"/>
              <a:cs typeface="Century Gothic" charset="0"/>
            </a:endParaRPr>
          </a:p>
          <a:p>
            <a:endParaRPr lang="en-US" dirty="0">
              <a:solidFill>
                <a:schemeClr val="tx1"/>
              </a:solidFill>
              <a:latin typeface="Century Gothic" charset="0"/>
              <a:ea typeface="Century Gothic" charset="0"/>
              <a:cs typeface="Century Gothic" charset="0"/>
            </a:endParaRPr>
          </a:p>
          <a:p>
            <a:endParaRPr lang="en-US" dirty="0" smtClean="0">
              <a:solidFill>
                <a:schemeClr val="tx1"/>
              </a:solidFill>
              <a:latin typeface="Century Gothic" charset="0"/>
              <a:ea typeface="Century Gothic" charset="0"/>
              <a:cs typeface="Century Gothic" charset="0"/>
            </a:endParaRPr>
          </a:p>
          <a:p>
            <a:endParaRPr lang="en-US" dirty="0">
              <a:solidFill>
                <a:schemeClr val="tx1"/>
              </a:solidFill>
              <a:latin typeface="Century Gothic" charset="0"/>
              <a:ea typeface="Century Gothic" charset="0"/>
              <a:cs typeface="Century Gothic" charset="0"/>
            </a:endParaRPr>
          </a:p>
        </p:txBody>
      </p:sp>
      <p:sp>
        <p:nvSpPr>
          <p:cNvPr id="455" name="Text Placeholder 454"/>
          <p:cNvSpPr>
            <a:spLocks noGrp="1"/>
          </p:cNvSpPr>
          <p:nvPr>
            <p:ph type="body" sz="quarter" idx="22"/>
          </p:nvPr>
        </p:nvSpPr>
        <p:spPr>
          <a:xfrm>
            <a:off x="11627840" y="5624436"/>
            <a:ext cx="10048875" cy="754045"/>
          </a:xfrm>
        </p:spPr>
        <p:txBody>
          <a:bodyPr/>
          <a:lstStyle/>
          <a:p>
            <a:r>
              <a:rPr lang="en-US" b="0" u="none" dirty="0" smtClean="0">
                <a:latin typeface="Century Gothic" charset="0"/>
                <a:ea typeface="Century Gothic" charset="0"/>
                <a:cs typeface="Century Gothic" charset="0"/>
              </a:rPr>
              <a:t>NEED &amp; CONTEXT</a:t>
            </a:r>
            <a:endParaRPr lang="en-US" b="0" u="none" dirty="0">
              <a:latin typeface="Century Gothic" charset="0"/>
              <a:ea typeface="Century Gothic" charset="0"/>
              <a:cs typeface="Century Gothic" charset="0"/>
            </a:endParaRPr>
          </a:p>
        </p:txBody>
      </p:sp>
      <p:sp>
        <p:nvSpPr>
          <p:cNvPr id="457" name="Text Placeholder 456"/>
          <p:cNvSpPr>
            <a:spLocks noGrp="1"/>
          </p:cNvSpPr>
          <p:nvPr>
            <p:ph type="body" sz="quarter" idx="24"/>
          </p:nvPr>
        </p:nvSpPr>
        <p:spPr>
          <a:xfrm>
            <a:off x="22250400" y="5624436"/>
            <a:ext cx="10058400" cy="754045"/>
          </a:xfrm>
        </p:spPr>
        <p:txBody>
          <a:bodyPr/>
          <a:lstStyle/>
          <a:p>
            <a:r>
              <a:rPr lang="en-US" b="0" u="none" dirty="0" smtClean="0">
                <a:latin typeface="Century Gothic" charset="0"/>
                <a:ea typeface="Century Gothic" charset="0"/>
                <a:cs typeface="Century Gothic" charset="0"/>
              </a:rPr>
              <a:t>CURRENT STRATEGIES</a:t>
            </a:r>
            <a:r>
              <a:rPr lang="en-US" b="0" u="none" baseline="30000" dirty="0" smtClean="0">
                <a:latin typeface="Century Gothic" charset="0"/>
                <a:ea typeface="Century Gothic" charset="0"/>
                <a:cs typeface="Century Gothic" charset="0"/>
              </a:rPr>
              <a:t>1,8</a:t>
            </a:r>
            <a:endParaRPr lang="en-US" b="0" u="none" baseline="30000" dirty="0">
              <a:latin typeface="Century Gothic" charset="0"/>
              <a:ea typeface="Century Gothic" charset="0"/>
              <a:cs typeface="Century Gothic" charset="0"/>
            </a:endParaRPr>
          </a:p>
        </p:txBody>
      </p:sp>
      <p:sp>
        <p:nvSpPr>
          <p:cNvPr id="458" name="Text Placeholder 457"/>
          <p:cNvSpPr>
            <a:spLocks noGrp="1"/>
          </p:cNvSpPr>
          <p:nvPr>
            <p:ph type="body" sz="quarter" idx="25"/>
          </p:nvPr>
        </p:nvSpPr>
        <p:spPr>
          <a:xfrm>
            <a:off x="32882485" y="5542653"/>
            <a:ext cx="10047018" cy="754045"/>
          </a:xfrm>
        </p:spPr>
        <p:txBody>
          <a:bodyPr/>
          <a:lstStyle/>
          <a:p>
            <a:r>
              <a:rPr lang="en-US" b="0" u="none" dirty="0" smtClean="0">
                <a:latin typeface="Century Gothic" charset="0"/>
                <a:ea typeface="Century Gothic" charset="0"/>
                <a:cs typeface="Century Gothic" charset="0"/>
              </a:rPr>
              <a:t>CONCLUSIONS</a:t>
            </a:r>
            <a:endParaRPr lang="en-US" b="0" u="none" dirty="0">
              <a:latin typeface="Century Gothic" charset="0"/>
              <a:ea typeface="Century Gothic" charset="0"/>
              <a:cs typeface="Century Gothic" charset="0"/>
            </a:endParaRPr>
          </a:p>
        </p:txBody>
      </p:sp>
      <p:sp>
        <p:nvSpPr>
          <p:cNvPr id="460" name="Text Placeholder 459"/>
          <p:cNvSpPr>
            <a:spLocks noGrp="1"/>
          </p:cNvSpPr>
          <p:nvPr>
            <p:ph type="body" sz="quarter" idx="27"/>
          </p:nvPr>
        </p:nvSpPr>
        <p:spPr>
          <a:xfrm>
            <a:off x="32926120" y="25359912"/>
            <a:ext cx="10047018" cy="754045"/>
          </a:xfrm>
        </p:spPr>
        <p:txBody>
          <a:bodyPr/>
          <a:lstStyle/>
          <a:p>
            <a:r>
              <a:rPr lang="en-US" b="0" u="none" dirty="0" smtClean="0">
                <a:latin typeface="Century Gothic" charset="0"/>
                <a:ea typeface="Century Gothic" charset="0"/>
                <a:cs typeface="Century Gothic" charset="0"/>
              </a:rPr>
              <a:t>REFERENCES</a:t>
            </a:r>
            <a:endParaRPr lang="en-US" b="0" u="none" dirty="0">
              <a:latin typeface="Century Gothic" charset="0"/>
              <a:ea typeface="Century Gothic" charset="0"/>
              <a:cs typeface="Century Gothic" charset="0"/>
            </a:endParaRPr>
          </a:p>
        </p:txBody>
      </p:sp>
      <p:sp>
        <p:nvSpPr>
          <p:cNvPr id="461" name="Text Placeholder 460"/>
          <p:cNvSpPr>
            <a:spLocks noGrp="1"/>
          </p:cNvSpPr>
          <p:nvPr>
            <p:ph type="body" sz="quarter" idx="28"/>
          </p:nvPr>
        </p:nvSpPr>
        <p:spPr>
          <a:xfrm>
            <a:off x="32926120" y="25921180"/>
            <a:ext cx="10052050" cy="6075487"/>
          </a:xfrm>
        </p:spPr>
        <p:txBody>
          <a:bodyPr/>
          <a:lstStyle/>
          <a:p>
            <a:r>
              <a:rPr lang="en-US" sz="1400" dirty="0">
                <a:solidFill>
                  <a:srgbClr val="002060"/>
                </a:solidFill>
                <a:latin typeface="Century Gothic" charset="0"/>
                <a:ea typeface="Century Gothic" charset="0"/>
                <a:cs typeface="Century Gothic" charset="0"/>
              </a:rPr>
              <a:t>1</a:t>
            </a:r>
            <a:r>
              <a:rPr lang="en-US" sz="1400" dirty="0" smtClean="0">
                <a:solidFill>
                  <a:srgbClr val="002060"/>
                </a:solidFill>
                <a:latin typeface="Century Gothic" charset="0"/>
                <a:ea typeface="Century Gothic" charset="0"/>
                <a:cs typeface="Century Gothic" charset="0"/>
              </a:rPr>
              <a:t>. United Nations High Commissioner for Refugees (2017). Refugee Situations: Mediterranean, </a:t>
            </a:r>
            <a:r>
              <a:rPr lang="en-US" sz="1400" i="1" dirty="0" smtClean="0">
                <a:solidFill>
                  <a:srgbClr val="002060"/>
                </a:solidFill>
                <a:latin typeface="Century Gothic" charset="0"/>
                <a:ea typeface="Century Gothic" charset="0"/>
                <a:cs typeface="Century Gothic" charset="0"/>
              </a:rPr>
              <a:t>Operational Portal. </a:t>
            </a:r>
            <a:r>
              <a:rPr lang="en-US" sz="1400" dirty="0">
                <a:solidFill>
                  <a:srgbClr val="002060"/>
                </a:solidFill>
                <a:latin typeface="Century Gothic" charset="0"/>
                <a:ea typeface="Century Gothic" charset="0"/>
                <a:cs typeface="Century Gothic" charset="0"/>
              </a:rPr>
              <a:t>Retrieved from </a:t>
            </a:r>
            <a:r>
              <a:rPr lang="en-US" sz="1000" dirty="0">
                <a:solidFill>
                  <a:srgbClr val="002060"/>
                </a:solidFill>
                <a:latin typeface="Century Gothic" charset="0"/>
                <a:ea typeface="Century Gothic" charset="0"/>
                <a:cs typeface="Century Gothic" charset="0"/>
                <a:hlinkClick r:id="rId5"/>
              </a:rPr>
              <a:t>https://</a:t>
            </a:r>
            <a:r>
              <a:rPr lang="en-US" sz="1000" dirty="0" smtClean="0">
                <a:solidFill>
                  <a:srgbClr val="002060"/>
                </a:solidFill>
                <a:latin typeface="Century Gothic" charset="0"/>
                <a:ea typeface="Century Gothic" charset="0"/>
                <a:cs typeface="Century Gothic" charset="0"/>
                <a:hlinkClick r:id="rId5"/>
              </a:rPr>
              <a:t>data2.unhcr.org/en/situations/mediterranean</a:t>
            </a:r>
            <a:endParaRPr lang="en-US" sz="1000" dirty="0" smtClean="0">
              <a:solidFill>
                <a:srgbClr val="002060"/>
              </a:solidFill>
              <a:latin typeface="Century Gothic" charset="0"/>
              <a:ea typeface="Century Gothic" charset="0"/>
              <a:cs typeface="Century Gothic" charset="0"/>
            </a:endParaRPr>
          </a:p>
          <a:p>
            <a:r>
              <a:rPr lang="en-US" sz="1400" dirty="0" smtClean="0">
                <a:solidFill>
                  <a:srgbClr val="002060"/>
                </a:solidFill>
                <a:latin typeface="Century Gothic" charset="0"/>
                <a:ea typeface="Century Gothic" charset="0"/>
                <a:cs typeface="Century Gothic" charset="0"/>
              </a:rPr>
              <a:t>2. </a:t>
            </a:r>
            <a:r>
              <a:rPr lang="en-US" sz="1400" dirty="0" err="1">
                <a:solidFill>
                  <a:srgbClr val="002060"/>
                </a:solidFill>
                <a:latin typeface="Century Gothic" charset="0"/>
                <a:ea typeface="Century Gothic" charset="0"/>
                <a:cs typeface="Century Gothic" charset="0"/>
              </a:rPr>
              <a:t>Kousoulis</a:t>
            </a:r>
            <a:r>
              <a:rPr lang="en-US" sz="1400" dirty="0">
                <a:solidFill>
                  <a:srgbClr val="002060"/>
                </a:solidFill>
                <a:latin typeface="Century Gothic" charset="0"/>
                <a:ea typeface="Century Gothic" charset="0"/>
                <a:cs typeface="Century Gothic" charset="0"/>
              </a:rPr>
              <a:t>, A., </a:t>
            </a:r>
            <a:r>
              <a:rPr lang="en-US" sz="1400" dirty="0" err="1">
                <a:solidFill>
                  <a:srgbClr val="002060"/>
                </a:solidFill>
                <a:latin typeface="Century Gothic" charset="0"/>
                <a:ea typeface="Century Gothic" charset="0"/>
                <a:cs typeface="Century Gothic" charset="0"/>
              </a:rPr>
              <a:t>Ioakeim-Ioannidou</a:t>
            </a:r>
            <a:r>
              <a:rPr lang="en-US" sz="1400" dirty="0">
                <a:solidFill>
                  <a:srgbClr val="002060"/>
                </a:solidFill>
                <a:latin typeface="Century Gothic" charset="0"/>
                <a:ea typeface="Century Gothic" charset="0"/>
                <a:cs typeface="Century Gothic" charset="0"/>
              </a:rPr>
              <a:t>, A., &amp; Economopoulos, M. (2017). Refugee crisis in Greece: Not a one-country job. </a:t>
            </a:r>
            <a:r>
              <a:rPr lang="en-US" sz="1400" i="1" dirty="0">
                <a:solidFill>
                  <a:srgbClr val="002060"/>
                </a:solidFill>
                <a:latin typeface="Century Gothic" charset="0"/>
                <a:ea typeface="Century Gothic" charset="0"/>
                <a:cs typeface="Century Gothic" charset="0"/>
              </a:rPr>
              <a:t>International Journal of Public Health,</a:t>
            </a:r>
            <a:r>
              <a:rPr lang="en-US" sz="1400" dirty="0">
                <a:solidFill>
                  <a:srgbClr val="002060"/>
                </a:solidFill>
                <a:latin typeface="Century Gothic" charset="0"/>
                <a:ea typeface="Century Gothic" charset="0"/>
                <a:cs typeface="Century Gothic" charset="0"/>
              </a:rPr>
              <a:t> </a:t>
            </a:r>
            <a:r>
              <a:rPr lang="en-US" sz="1400" i="1" dirty="0">
                <a:solidFill>
                  <a:srgbClr val="002060"/>
                </a:solidFill>
                <a:latin typeface="Century Gothic" charset="0"/>
                <a:ea typeface="Century Gothic" charset="0"/>
                <a:cs typeface="Century Gothic" charset="0"/>
              </a:rPr>
              <a:t>62</a:t>
            </a:r>
            <a:r>
              <a:rPr lang="en-US" sz="1400" dirty="0">
                <a:solidFill>
                  <a:srgbClr val="002060"/>
                </a:solidFill>
                <a:latin typeface="Century Gothic" charset="0"/>
                <a:ea typeface="Century Gothic" charset="0"/>
                <a:cs typeface="Century Gothic" charset="0"/>
              </a:rPr>
              <a:t>(1), 1-2</a:t>
            </a:r>
            <a:r>
              <a:rPr lang="en-US" sz="1400" dirty="0" smtClean="0">
                <a:solidFill>
                  <a:srgbClr val="002060"/>
                </a:solidFill>
                <a:latin typeface="Century Gothic" charset="0"/>
                <a:ea typeface="Century Gothic" charset="0"/>
                <a:cs typeface="Century Gothic" charset="0"/>
              </a:rPr>
              <a:t>.</a:t>
            </a:r>
          </a:p>
          <a:p>
            <a:r>
              <a:rPr lang="en-US" sz="1400" i="1" dirty="0" smtClean="0">
                <a:solidFill>
                  <a:srgbClr val="002060"/>
                </a:solidFill>
                <a:latin typeface="Century Gothic" charset="0"/>
                <a:ea typeface="Century Gothic" charset="0"/>
                <a:cs typeface="Century Gothic" charset="0"/>
              </a:rPr>
              <a:t>3. </a:t>
            </a:r>
            <a:r>
              <a:rPr lang="en-US" sz="1400" dirty="0">
                <a:solidFill>
                  <a:srgbClr val="002060"/>
                </a:solidFill>
                <a:latin typeface="Century Gothic" charset="0"/>
                <a:ea typeface="Century Gothic" charset="0"/>
                <a:cs typeface="Century Gothic" charset="0"/>
              </a:rPr>
              <a:t>Stronger Cooperation Crucial to Ensure Sustainable Refugee Response in Greece - UNHCR. (2017, March 27). </a:t>
            </a:r>
            <a:r>
              <a:rPr lang="en-US" sz="1400" i="1" dirty="0">
                <a:solidFill>
                  <a:srgbClr val="002060"/>
                </a:solidFill>
                <a:latin typeface="Century Gothic" charset="0"/>
                <a:ea typeface="Century Gothic" charset="0"/>
                <a:cs typeface="Century Gothic" charset="0"/>
              </a:rPr>
              <a:t>Targeted News Service</a:t>
            </a:r>
            <a:r>
              <a:rPr lang="en-US" sz="1400" dirty="0">
                <a:solidFill>
                  <a:srgbClr val="002060"/>
                </a:solidFill>
                <a:latin typeface="Century Gothic" charset="0"/>
                <a:ea typeface="Century Gothic" charset="0"/>
                <a:cs typeface="Century Gothic" charset="0"/>
              </a:rPr>
              <a:t>, p. Targeted News Service</a:t>
            </a:r>
            <a:r>
              <a:rPr lang="en-US" sz="1400" dirty="0" smtClean="0">
                <a:solidFill>
                  <a:srgbClr val="002060"/>
                </a:solidFill>
                <a:latin typeface="Century Gothic" charset="0"/>
                <a:ea typeface="Century Gothic" charset="0"/>
                <a:cs typeface="Century Gothic" charset="0"/>
              </a:rPr>
              <a:t>.</a:t>
            </a:r>
          </a:p>
          <a:p>
            <a:r>
              <a:rPr lang="en-US" sz="1400" dirty="0" smtClean="0">
                <a:solidFill>
                  <a:srgbClr val="002060"/>
                </a:solidFill>
                <a:latin typeface="Century Gothic" charset="0"/>
                <a:ea typeface="Century Gothic" charset="0"/>
                <a:cs typeface="Century Gothic" charset="0"/>
              </a:rPr>
              <a:t>4. </a:t>
            </a:r>
            <a:r>
              <a:rPr lang="en-US" sz="1400" dirty="0">
                <a:solidFill>
                  <a:srgbClr val="002060"/>
                </a:solidFill>
                <a:latin typeface="Century Gothic" charset="0"/>
                <a:ea typeface="Century Gothic" charset="0"/>
                <a:cs typeface="Century Gothic" charset="0"/>
              </a:rPr>
              <a:t>Glass, Ira. (2016, July 29). Are we there yet? </a:t>
            </a:r>
            <a:r>
              <a:rPr lang="en-US" sz="1400" i="1" dirty="0">
                <a:solidFill>
                  <a:srgbClr val="002060"/>
                </a:solidFill>
                <a:latin typeface="Century Gothic" charset="0"/>
                <a:ea typeface="Century Gothic" charset="0"/>
                <a:cs typeface="Century Gothic" charset="0"/>
              </a:rPr>
              <a:t>This American Life.</a:t>
            </a:r>
            <a:r>
              <a:rPr lang="en-US" sz="1400" dirty="0">
                <a:solidFill>
                  <a:srgbClr val="002060"/>
                </a:solidFill>
                <a:latin typeface="Century Gothic" charset="0"/>
                <a:ea typeface="Century Gothic" charset="0"/>
                <a:cs typeface="Century Gothic" charset="0"/>
              </a:rPr>
              <a:t> Podcast retrieved from </a:t>
            </a:r>
            <a:r>
              <a:rPr lang="en-US" sz="1000" dirty="0">
                <a:solidFill>
                  <a:srgbClr val="002060"/>
                </a:solidFill>
                <a:latin typeface="Century Gothic" charset="0"/>
                <a:ea typeface="Century Gothic" charset="0"/>
                <a:cs typeface="Century Gothic" charset="0"/>
                <a:hlinkClick r:id="rId6"/>
              </a:rPr>
              <a:t>https://www.thisamericanlife.org/radio-archives/episode/592</a:t>
            </a:r>
            <a:r>
              <a:rPr lang="en-US" sz="1000" dirty="0" smtClean="0">
                <a:solidFill>
                  <a:srgbClr val="002060"/>
                </a:solidFill>
                <a:latin typeface="Century Gothic" charset="0"/>
                <a:ea typeface="Century Gothic" charset="0"/>
                <a:cs typeface="Century Gothic" charset="0"/>
                <a:hlinkClick r:id="rId6"/>
              </a:rPr>
              <a:t>/</a:t>
            </a:r>
            <a:endParaRPr lang="en-US" sz="1400" i="1" dirty="0" smtClean="0">
              <a:solidFill>
                <a:srgbClr val="002060"/>
              </a:solidFill>
              <a:latin typeface="Century Gothic" charset="0"/>
              <a:ea typeface="Century Gothic" charset="0"/>
              <a:cs typeface="Century Gothic" charset="0"/>
            </a:endParaRPr>
          </a:p>
          <a:p>
            <a:r>
              <a:rPr lang="en-US" sz="1400" dirty="0">
                <a:solidFill>
                  <a:srgbClr val="002060"/>
                </a:solidFill>
                <a:latin typeface="Century Gothic" charset="0"/>
                <a:ea typeface="Century Gothic" charset="0"/>
                <a:cs typeface="Century Gothic" charset="0"/>
              </a:rPr>
              <a:t>5</a:t>
            </a:r>
            <a:r>
              <a:rPr lang="en-US" sz="1400" dirty="0" smtClean="0">
                <a:solidFill>
                  <a:srgbClr val="002060"/>
                </a:solidFill>
                <a:latin typeface="Century Gothic" charset="0"/>
                <a:ea typeface="Century Gothic" charset="0"/>
                <a:cs typeface="Century Gothic" charset="0"/>
              </a:rPr>
              <a:t>. Strickland, P. &amp; </a:t>
            </a:r>
            <a:r>
              <a:rPr lang="en-US" sz="1400" dirty="0" err="1" smtClean="0">
                <a:solidFill>
                  <a:srgbClr val="002060"/>
                </a:solidFill>
                <a:latin typeface="Century Gothic" charset="0"/>
                <a:ea typeface="Century Gothic" charset="0"/>
                <a:cs typeface="Century Gothic" charset="0"/>
              </a:rPr>
              <a:t>Safdar</a:t>
            </a:r>
            <a:r>
              <a:rPr lang="en-US" sz="1400" dirty="0" smtClean="0">
                <a:solidFill>
                  <a:srgbClr val="002060"/>
                </a:solidFill>
                <a:latin typeface="Century Gothic" charset="0"/>
                <a:ea typeface="Century Gothic" charset="0"/>
                <a:cs typeface="Century Gothic" charset="0"/>
              </a:rPr>
              <a:t>, A. (2017, January 16). </a:t>
            </a:r>
            <a:r>
              <a:rPr lang="en-US" sz="1400" i="1" dirty="0" smtClean="0">
                <a:solidFill>
                  <a:srgbClr val="002060"/>
                </a:solidFill>
                <a:latin typeface="Century Gothic" charset="0"/>
                <a:ea typeface="Century Gothic" charset="0"/>
                <a:cs typeface="Century Gothic" charset="0"/>
              </a:rPr>
              <a:t>Concern over EU plans to send refugees back to Greece.</a:t>
            </a:r>
            <a:r>
              <a:rPr lang="en-US" sz="1400" dirty="0" smtClean="0">
                <a:solidFill>
                  <a:srgbClr val="002060"/>
                </a:solidFill>
                <a:latin typeface="Century Gothic" charset="0"/>
                <a:ea typeface="Century Gothic" charset="0"/>
                <a:cs typeface="Century Gothic" charset="0"/>
              </a:rPr>
              <a:t> Al Jazeera. </a:t>
            </a:r>
            <a:r>
              <a:rPr lang="en-US" sz="1400" dirty="0">
                <a:solidFill>
                  <a:srgbClr val="002060"/>
                </a:solidFill>
                <a:latin typeface="Century Gothic" charset="0"/>
                <a:ea typeface="Century Gothic" charset="0"/>
                <a:cs typeface="Century Gothic" charset="0"/>
              </a:rPr>
              <a:t>Retrieved from </a:t>
            </a:r>
            <a:r>
              <a:rPr lang="en-US" sz="1000" dirty="0">
                <a:solidFill>
                  <a:srgbClr val="002060"/>
                </a:solidFill>
                <a:latin typeface="Century Gothic" charset="0"/>
                <a:ea typeface="Century Gothic" charset="0"/>
                <a:cs typeface="Century Gothic" charset="0"/>
                <a:hlinkClick r:id="rId7"/>
              </a:rPr>
              <a:t>http://</a:t>
            </a:r>
            <a:r>
              <a:rPr lang="en-US" sz="1000" dirty="0" smtClean="0">
                <a:solidFill>
                  <a:srgbClr val="002060"/>
                </a:solidFill>
                <a:latin typeface="Century Gothic" charset="0"/>
                <a:ea typeface="Century Gothic" charset="0"/>
                <a:cs typeface="Century Gothic" charset="0"/>
                <a:hlinkClick r:id="rId7"/>
              </a:rPr>
              <a:t>www.aljazeera.com/indepth/features/2017/01/concern-eu-plans-send-refugees-greece-170114162243125.html</a:t>
            </a:r>
            <a:endParaRPr lang="en-US" sz="1000" i="1" dirty="0" smtClean="0">
              <a:solidFill>
                <a:srgbClr val="002060"/>
              </a:solidFill>
              <a:latin typeface="Century Gothic" charset="0"/>
              <a:ea typeface="Century Gothic" charset="0"/>
              <a:cs typeface="Century Gothic" charset="0"/>
            </a:endParaRPr>
          </a:p>
          <a:p>
            <a:r>
              <a:rPr lang="en-US" sz="1400" i="1" dirty="0" smtClean="0">
                <a:solidFill>
                  <a:srgbClr val="002060"/>
                </a:solidFill>
                <a:latin typeface="Century Gothic" charset="0"/>
                <a:ea typeface="Century Gothic" charset="0"/>
                <a:cs typeface="Century Gothic" charset="0"/>
              </a:rPr>
              <a:t>6. </a:t>
            </a:r>
            <a:r>
              <a:rPr lang="en-US" sz="1400" dirty="0">
                <a:solidFill>
                  <a:srgbClr val="002060"/>
                </a:solidFill>
                <a:latin typeface="Century Gothic" charset="0"/>
                <a:ea typeface="Century Gothic" charset="0"/>
                <a:cs typeface="Century Gothic" charset="0"/>
              </a:rPr>
              <a:t>Butler, Declan. (2015). Lost generation looms as refugees miss university. </a:t>
            </a:r>
            <a:r>
              <a:rPr lang="en-US" sz="1400" i="1" dirty="0">
                <a:solidFill>
                  <a:srgbClr val="002060"/>
                </a:solidFill>
                <a:latin typeface="Century Gothic" charset="0"/>
                <a:ea typeface="Century Gothic" charset="0"/>
                <a:cs typeface="Century Gothic" charset="0"/>
              </a:rPr>
              <a:t>Nature,</a:t>
            </a:r>
            <a:r>
              <a:rPr lang="en-US" sz="1400" dirty="0">
                <a:solidFill>
                  <a:srgbClr val="002060"/>
                </a:solidFill>
                <a:latin typeface="Century Gothic" charset="0"/>
                <a:ea typeface="Century Gothic" charset="0"/>
                <a:cs typeface="Century Gothic" charset="0"/>
              </a:rPr>
              <a:t> </a:t>
            </a:r>
            <a:r>
              <a:rPr lang="en-US" sz="1400" i="1" dirty="0">
                <a:solidFill>
                  <a:srgbClr val="002060"/>
                </a:solidFill>
                <a:latin typeface="Century Gothic" charset="0"/>
                <a:ea typeface="Century Gothic" charset="0"/>
                <a:cs typeface="Century Gothic" charset="0"/>
              </a:rPr>
              <a:t>525</a:t>
            </a:r>
            <a:r>
              <a:rPr lang="en-US" sz="1400" dirty="0">
                <a:solidFill>
                  <a:srgbClr val="002060"/>
                </a:solidFill>
                <a:latin typeface="Century Gothic" charset="0"/>
                <a:ea typeface="Century Gothic" charset="0"/>
                <a:cs typeface="Century Gothic" charset="0"/>
              </a:rPr>
              <a:t>(7570), 433</a:t>
            </a:r>
            <a:r>
              <a:rPr lang="en-US" sz="1000" dirty="0" smtClean="0"/>
              <a:t>.</a:t>
            </a:r>
          </a:p>
          <a:p>
            <a:r>
              <a:rPr lang="en-US" sz="1400" i="1" dirty="0" smtClean="0">
                <a:solidFill>
                  <a:srgbClr val="002060"/>
                </a:solidFill>
                <a:latin typeface="Century Gothic" charset="0"/>
                <a:ea typeface="Century Gothic" charset="0"/>
                <a:cs typeface="Century Gothic" charset="0"/>
              </a:rPr>
              <a:t>7. </a:t>
            </a:r>
            <a:r>
              <a:rPr lang="en-US" sz="1400" dirty="0">
                <a:solidFill>
                  <a:srgbClr val="002060"/>
                </a:solidFill>
                <a:latin typeface="Century Gothic" charset="0"/>
                <a:ea typeface="Century Gothic" charset="0"/>
                <a:cs typeface="Century Gothic" charset="0"/>
              </a:rPr>
              <a:t>Moore, Temple (2017) Strengths-based narrative storytelling as therapeutic intervention for refugees in Greece, World Federation of Occupational Therapists Bulletin, 73:1, 45-51, DOI: 10.1080/14473828.2017.1298557 </a:t>
            </a:r>
            <a:endParaRPr lang="en-US" sz="1400" i="1" dirty="0" smtClean="0">
              <a:solidFill>
                <a:srgbClr val="002060"/>
              </a:solidFill>
              <a:latin typeface="Century Gothic" charset="0"/>
              <a:ea typeface="Century Gothic" charset="0"/>
              <a:cs typeface="Century Gothic" charset="0"/>
            </a:endParaRPr>
          </a:p>
          <a:p>
            <a:r>
              <a:rPr lang="en-US" sz="1400" dirty="0" smtClean="0">
                <a:solidFill>
                  <a:srgbClr val="002060"/>
                </a:solidFill>
                <a:latin typeface="Century Gothic" charset="0"/>
                <a:ea typeface="Century Gothic" charset="0"/>
                <a:cs typeface="Century Gothic" charset="0"/>
              </a:rPr>
              <a:t>8. </a:t>
            </a:r>
            <a:r>
              <a:rPr lang="en-US" sz="1400" dirty="0">
                <a:solidFill>
                  <a:srgbClr val="002060"/>
                </a:solidFill>
                <a:latin typeface="Century Gothic" charset="0"/>
                <a:ea typeface="Century Gothic" charset="0"/>
                <a:cs typeface="Century Gothic" charset="0"/>
              </a:rPr>
              <a:t>Greek Council for Refugees (2017). Asylum Procedure. </a:t>
            </a:r>
            <a:r>
              <a:rPr lang="en-US" sz="1400" i="1" dirty="0">
                <a:solidFill>
                  <a:srgbClr val="002060"/>
                </a:solidFill>
                <a:latin typeface="Century Gothic" charset="0"/>
                <a:ea typeface="Century Gothic" charset="0"/>
                <a:cs typeface="Century Gothic" charset="0"/>
              </a:rPr>
              <a:t>Asylum Information Database (AIDA).</a:t>
            </a:r>
            <a:r>
              <a:rPr lang="en-US" sz="1400" dirty="0">
                <a:solidFill>
                  <a:srgbClr val="002060"/>
                </a:solidFill>
                <a:latin typeface="Century Gothic" charset="0"/>
                <a:ea typeface="Century Gothic" charset="0"/>
                <a:cs typeface="Century Gothic" charset="0"/>
              </a:rPr>
              <a:t> Retrieved from </a:t>
            </a:r>
            <a:r>
              <a:rPr lang="en-US" sz="1000" u="sng" dirty="0">
                <a:latin typeface="Century Gothic" charset="0"/>
                <a:ea typeface="Century Gothic" charset="0"/>
                <a:cs typeface="Century Gothic" charset="0"/>
                <a:hlinkClick r:id="rId8"/>
              </a:rPr>
              <a:t>http://www.asylumineurope.org/reports/country/greece/asylum-procedure</a:t>
            </a:r>
            <a:r>
              <a:rPr lang="en-US" sz="1000" dirty="0">
                <a:latin typeface="Century Gothic" charset="0"/>
                <a:ea typeface="Century Gothic" charset="0"/>
                <a:cs typeface="Century Gothic" charset="0"/>
              </a:rPr>
              <a:t> </a:t>
            </a:r>
            <a:endParaRPr lang="en-US" sz="1000" dirty="0" smtClean="0">
              <a:solidFill>
                <a:srgbClr val="002060"/>
              </a:solidFill>
              <a:latin typeface="Century Gothic" charset="0"/>
              <a:ea typeface="Century Gothic" charset="0"/>
              <a:cs typeface="Century Gothic" charset="0"/>
            </a:endParaRPr>
          </a:p>
          <a:p>
            <a:r>
              <a:rPr lang="en-US" sz="1400" dirty="0" smtClean="0">
                <a:solidFill>
                  <a:srgbClr val="002060"/>
                </a:solidFill>
                <a:latin typeface="Century Gothic" charset="0"/>
                <a:ea typeface="Century Gothic" charset="0"/>
                <a:cs typeface="Century Gothic" charset="0"/>
              </a:rPr>
              <a:t>9. </a:t>
            </a:r>
            <a:r>
              <a:rPr lang="en-US" sz="1400" dirty="0">
                <a:solidFill>
                  <a:srgbClr val="002060"/>
                </a:solidFill>
                <a:latin typeface="Century Gothic" charset="0"/>
                <a:ea typeface="Century Gothic" charset="0"/>
                <a:cs typeface="Century Gothic" charset="0"/>
              </a:rPr>
              <a:t>European Commission, (2016, October). Is the refugee crisis making unemployment worse in Europe. </a:t>
            </a:r>
            <a:r>
              <a:rPr lang="en-US" sz="1400" i="1" dirty="0">
                <a:solidFill>
                  <a:srgbClr val="002060"/>
                </a:solidFill>
                <a:latin typeface="Century Gothic" charset="0"/>
                <a:ea typeface="Century Gothic" charset="0"/>
                <a:cs typeface="Century Gothic" charset="0"/>
              </a:rPr>
              <a:t>British Broadcasting Corporation</a:t>
            </a:r>
            <a:r>
              <a:rPr lang="en-US" sz="1400" dirty="0">
                <a:solidFill>
                  <a:srgbClr val="002060"/>
                </a:solidFill>
                <a:latin typeface="Century Gothic" charset="0"/>
                <a:ea typeface="Century Gothic" charset="0"/>
                <a:cs typeface="Century Gothic" charset="0"/>
              </a:rPr>
              <a:t>. Retrieved from </a:t>
            </a:r>
            <a:r>
              <a:rPr lang="en-US" sz="800" dirty="0">
                <a:solidFill>
                  <a:srgbClr val="002060"/>
                </a:solidFill>
                <a:latin typeface="Century Gothic" charset="0"/>
                <a:ea typeface="Century Gothic" charset="0"/>
                <a:cs typeface="Century Gothic" charset="0"/>
                <a:hlinkClick r:id="rId9"/>
              </a:rPr>
              <a:t>http://www.debatingeurope.eu/2017/01/04/refugee-crisis-making-unemployment-worse-europe/#.</a:t>
            </a:r>
            <a:r>
              <a:rPr lang="en-US" sz="800" dirty="0" smtClean="0">
                <a:solidFill>
                  <a:srgbClr val="002060"/>
                </a:solidFill>
                <a:latin typeface="Century Gothic" charset="0"/>
                <a:ea typeface="Century Gothic" charset="0"/>
                <a:cs typeface="Century Gothic" charset="0"/>
                <a:hlinkClick r:id="rId9"/>
              </a:rPr>
              <a:t>WQA19FLMzVo</a:t>
            </a:r>
            <a:endParaRPr lang="en-US" sz="1000" dirty="0" smtClean="0">
              <a:solidFill>
                <a:srgbClr val="002060"/>
              </a:solidFill>
              <a:latin typeface="Century Gothic" charset="0"/>
              <a:ea typeface="Century Gothic" charset="0"/>
              <a:cs typeface="Century Gothic" charset="0"/>
            </a:endParaRPr>
          </a:p>
          <a:p>
            <a:r>
              <a:rPr lang="en-US" sz="1400" dirty="0" smtClean="0">
                <a:solidFill>
                  <a:srgbClr val="002060"/>
                </a:solidFill>
                <a:latin typeface="Century Gothic" charset="0"/>
                <a:ea typeface="Century Gothic" charset="0"/>
                <a:cs typeface="Century Gothic" charset="0"/>
              </a:rPr>
              <a:t>10. Eurostat (2017, March 16). </a:t>
            </a:r>
            <a:r>
              <a:rPr lang="en-US" sz="1400" i="1" dirty="0" smtClean="0">
                <a:solidFill>
                  <a:srgbClr val="002060"/>
                </a:solidFill>
                <a:latin typeface="Century Gothic" charset="0"/>
                <a:ea typeface="Century Gothic" charset="0"/>
                <a:cs typeface="Century Gothic" charset="0"/>
              </a:rPr>
              <a:t>1.2 </a:t>
            </a:r>
            <a:r>
              <a:rPr lang="en-US" sz="1400" i="1" dirty="0">
                <a:solidFill>
                  <a:srgbClr val="002060"/>
                </a:solidFill>
                <a:latin typeface="Century Gothic" charset="0"/>
                <a:ea typeface="Century Gothic" charset="0"/>
                <a:cs typeface="Century Gothic" charset="0"/>
              </a:rPr>
              <a:t>million first time asylum seekers registered in </a:t>
            </a:r>
            <a:r>
              <a:rPr lang="en-US" sz="1400" i="1" dirty="0" smtClean="0">
                <a:solidFill>
                  <a:srgbClr val="002060"/>
                </a:solidFill>
                <a:latin typeface="Century Gothic" charset="0"/>
                <a:ea typeface="Century Gothic" charset="0"/>
                <a:cs typeface="Century Gothic" charset="0"/>
              </a:rPr>
              <a:t>2016. </a:t>
            </a:r>
            <a:r>
              <a:rPr lang="en-US" sz="1400" dirty="0" smtClean="0">
                <a:solidFill>
                  <a:srgbClr val="002060"/>
                </a:solidFill>
                <a:latin typeface="Century Gothic" charset="0"/>
                <a:ea typeface="Century Gothic" charset="0"/>
                <a:cs typeface="Century Gothic" charset="0"/>
              </a:rPr>
              <a:t>Eurostat: </a:t>
            </a:r>
            <a:r>
              <a:rPr lang="en-US" sz="1400" dirty="0">
                <a:solidFill>
                  <a:srgbClr val="002060"/>
                </a:solidFill>
                <a:latin typeface="Century Gothic" charset="0"/>
                <a:ea typeface="Century Gothic" charset="0"/>
                <a:cs typeface="Century Gothic" charset="0"/>
              </a:rPr>
              <a:t>a</a:t>
            </a:r>
            <a:r>
              <a:rPr lang="en-US" sz="1400" dirty="0" smtClean="0">
                <a:solidFill>
                  <a:srgbClr val="002060"/>
                </a:solidFill>
                <a:latin typeface="Century Gothic" charset="0"/>
                <a:ea typeface="Century Gothic" charset="0"/>
                <a:cs typeface="Century Gothic" charset="0"/>
              </a:rPr>
              <a:t>sylum </a:t>
            </a:r>
            <a:r>
              <a:rPr lang="en-US" sz="1400" dirty="0">
                <a:solidFill>
                  <a:srgbClr val="002060"/>
                </a:solidFill>
                <a:latin typeface="Century Gothic" charset="0"/>
                <a:ea typeface="Century Gothic" charset="0"/>
                <a:cs typeface="Century Gothic" charset="0"/>
              </a:rPr>
              <a:t>in the EU </a:t>
            </a:r>
            <a:r>
              <a:rPr lang="en-US" sz="1400" dirty="0" smtClean="0">
                <a:solidFill>
                  <a:srgbClr val="002060"/>
                </a:solidFill>
                <a:latin typeface="Century Gothic" charset="0"/>
                <a:ea typeface="Century Gothic" charset="0"/>
                <a:cs typeface="Century Gothic" charset="0"/>
              </a:rPr>
              <a:t>member states. </a:t>
            </a:r>
            <a:r>
              <a:rPr lang="en-US" sz="1400" dirty="0">
                <a:solidFill>
                  <a:srgbClr val="002060"/>
                </a:solidFill>
                <a:latin typeface="Century Gothic" charset="0"/>
                <a:ea typeface="Century Gothic" charset="0"/>
                <a:cs typeface="Century Gothic" charset="0"/>
              </a:rPr>
              <a:t>Retrieved from </a:t>
            </a:r>
            <a:r>
              <a:rPr lang="en-US" sz="1000" dirty="0">
                <a:solidFill>
                  <a:srgbClr val="002060"/>
                </a:solidFill>
                <a:latin typeface="Century Gothic" charset="0"/>
                <a:ea typeface="Century Gothic" charset="0"/>
                <a:cs typeface="Century Gothic" charset="0"/>
                <a:hlinkClick r:id="rId10"/>
              </a:rPr>
              <a:t>http://</a:t>
            </a:r>
            <a:r>
              <a:rPr lang="en-US" sz="1000" dirty="0" smtClean="0">
                <a:solidFill>
                  <a:srgbClr val="002060"/>
                </a:solidFill>
                <a:latin typeface="Century Gothic" charset="0"/>
                <a:ea typeface="Century Gothic" charset="0"/>
                <a:cs typeface="Century Gothic" charset="0"/>
                <a:hlinkClick r:id="rId10"/>
              </a:rPr>
              <a:t>ec.europa.eu/eurostat/documents/2995521/7921609/3-16032017-BP-EN.pdf/e5fa98bb-5d9d-4297-9168-d07c67d1c9e1</a:t>
            </a:r>
            <a:endParaRPr lang="en-US" sz="1000" dirty="0" smtClean="0">
              <a:solidFill>
                <a:srgbClr val="002060"/>
              </a:solidFill>
              <a:latin typeface="Century Gothic" charset="0"/>
              <a:ea typeface="Century Gothic" charset="0"/>
              <a:cs typeface="Century Gothic" charset="0"/>
            </a:endParaRPr>
          </a:p>
          <a:p>
            <a:r>
              <a:rPr lang="en-US" sz="1400" dirty="0" smtClean="0">
                <a:solidFill>
                  <a:srgbClr val="002060"/>
                </a:solidFill>
                <a:latin typeface="Century Gothic" charset="0"/>
                <a:ea typeface="Century Gothic" charset="0"/>
                <a:cs typeface="Century Gothic" charset="0"/>
              </a:rPr>
              <a:t>11. </a:t>
            </a:r>
            <a:r>
              <a:rPr lang="en-US" sz="1400" dirty="0">
                <a:solidFill>
                  <a:srgbClr val="002060"/>
                </a:solidFill>
                <a:latin typeface="Century Gothic" charset="0"/>
                <a:ea typeface="Century Gothic" charset="0"/>
                <a:cs typeface="Century Gothic" charset="0"/>
              </a:rPr>
              <a:t>Hutchison, A., </a:t>
            </a:r>
            <a:r>
              <a:rPr lang="en-US" sz="1400" dirty="0" err="1">
                <a:solidFill>
                  <a:srgbClr val="002060"/>
                </a:solidFill>
                <a:latin typeface="Century Gothic" charset="0"/>
                <a:ea typeface="Century Gothic" charset="0"/>
                <a:cs typeface="Century Gothic" charset="0"/>
              </a:rPr>
              <a:t>Nadolny</a:t>
            </a:r>
            <a:r>
              <a:rPr lang="en-US" sz="1400" dirty="0">
                <a:solidFill>
                  <a:srgbClr val="002060"/>
                </a:solidFill>
                <a:latin typeface="Century Gothic" charset="0"/>
                <a:ea typeface="Century Gothic" charset="0"/>
                <a:cs typeface="Century Gothic" charset="0"/>
              </a:rPr>
              <a:t>, L., &amp; </a:t>
            </a:r>
            <a:r>
              <a:rPr lang="en-US" sz="1400" dirty="0" err="1">
                <a:solidFill>
                  <a:srgbClr val="002060"/>
                </a:solidFill>
                <a:latin typeface="Century Gothic" charset="0"/>
                <a:ea typeface="Century Gothic" charset="0"/>
                <a:cs typeface="Century Gothic" charset="0"/>
              </a:rPr>
              <a:t>Estapa</a:t>
            </a:r>
            <a:r>
              <a:rPr lang="en-US" sz="1400" dirty="0">
                <a:solidFill>
                  <a:srgbClr val="002060"/>
                </a:solidFill>
                <a:latin typeface="Century Gothic" charset="0"/>
                <a:ea typeface="Century Gothic" charset="0"/>
                <a:cs typeface="Century Gothic" charset="0"/>
              </a:rPr>
              <a:t>, A. (2016). Using Coding Apps to Support Literacy Instruction and Develop Coding Literacy. </a:t>
            </a:r>
            <a:r>
              <a:rPr lang="en-US" sz="1400" i="1" dirty="0">
                <a:solidFill>
                  <a:srgbClr val="002060"/>
                </a:solidFill>
                <a:latin typeface="Century Gothic" charset="0"/>
                <a:ea typeface="Century Gothic" charset="0"/>
                <a:cs typeface="Century Gothic" charset="0"/>
              </a:rPr>
              <a:t>Reading Teacher,</a:t>
            </a:r>
            <a:r>
              <a:rPr lang="en-US" sz="1400" dirty="0">
                <a:solidFill>
                  <a:srgbClr val="002060"/>
                </a:solidFill>
                <a:latin typeface="Century Gothic" charset="0"/>
                <a:ea typeface="Century Gothic" charset="0"/>
                <a:cs typeface="Century Gothic" charset="0"/>
              </a:rPr>
              <a:t> </a:t>
            </a:r>
            <a:r>
              <a:rPr lang="en-US" sz="1400" i="1" dirty="0">
                <a:solidFill>
                  <a:srgbClr val="002060"/>
                </a:solidFill>
                <a:latin typeface="Century Gothic" charset="0"/>
                <a:ea typeface="Century Gothic" charset="0"/>
                <a:cs typeface="Century Gothic" charset="0"/>
              </a:rPr>
              <a:t>69</a:t>
            </a:r>
            <a:r>
              <a:rPr lang="en-US" sz="1400" dirty="0">
                <a:solidFill>
                  <a:srgbClr val="002060"/>
                </a:solidFill>
                <a:latin typeface="Century Gothic" charset="0"/>
                <a:ea typeface="Century Gothic" charset="0"/>
                <a:cs typeface="Century Gothic" charset="0"/>
              </a:rPr>
              <a:t>(5), 493-503</a:t>
            </a:r>
            <a:r>
              <a:rPr lang="en-US" sz="1400" dirty="0" smtClean="0">
                <a:solidFill>
                  <a:srgbClr val="002060"/>
                </a:solidFill>
                <a:latin typeface="Century Gothic" charset="0"/>
                <a:ea typeface="Century Gothic" charset="0"/>
                <a:cs typeface="Century Gothic" charset="0"/>
              </a:rPr>
              <a:t>.</a:t>
            </a:r>
            <a:endParaRPr lang="en-US" sz="1000" dirty="0" smtClean="0">
              <a:solidFill>
                <a:srgbClr val="002060"/>
              </a:solidFill>
              <a:latin typeface="Century Gothic" charset="0"/>
              <a:ea typeface="Century Gothic" charset="0"/>
              <a:cs typeface="Century Gothic" charset="0"/>
            </a:endParaRPr>
          </a:p>
          <a:p>
            <a:r>
              <a:rPr lang="en-US" sz="1400" dirty="0" smtClean="0">
                <a:solidFill>
                  <a:srgbClr val="002060"/>
                </a:solidFill>
                <a:latin typeface="Century Gothic" charset="0"/>
                <a:ea typeface="Century Gothic" charset="0"/>
                <a:cs typeface="Century Gothic" charset="0"/>
              </a:rPr>
              <a:t>12. </a:t>
            </a:r>
            <a:r>
              <a:rPr lang="en-US" sz="1400" dirty="0" err="1" smtClean="0">
                <a:solidFill>
                  <a:srgbClr val="002060"/>
                </a:solidFill>
                <a:latin typeface="Century Gothic" charset="0"/>
                <a:ea typeface="Century Gothic" charset="0"/>
                <a:cs typeface="Century Gothic" charset="0"/>
              </a:rPr>
              <a:t>Matsangou</a:t>
            </a:r>
            <a:r>
              <a:rPr lang="en-US" sz="1400" dirty="0" smtClean="0">
                <a:solidFill>
                  <a:srgbClr val="002060"/>
                </a:solidFill>
                <a:latin typeface="Century Gothic" charset="0"/>
                <a:ea typeface="Century Gothic" charset="0"/>
                <a:cs typeface="Century Gothic" charset="0"/>
              </a:rPr>
              <a:t>, Elizabeth (2015, </a:t>
            </a:r>
            <a:r>
              <a:rPr lang="en-US" sz="1400" dirty="0">
                <a:solidFill>
                  <a:srgbClr val="002060"/>
                </a:solidFill>
                <a:latin typeface="Century Gothic" charset="0"/>
                <a:ea typeface="Century Gothic" charset="0"/>
                <a:cs typeface="Century Gothic" charset="0"/>
              </a:rPr>
              <a:t>N</a:t>
            </a:r>
            <a:r>
              <a:rPr lang="en-US" sz="1400" dirty="0" smtClean="0">
                <a:solidFill>
                  <a:srgbClr val="002060"/>
                </a:solidFill>
                <a:latin typeface="Century Gothic" charset="0"/>
                <a:ea typeface="Century Gothic" charset="0"/>
                <a:cs typeface="Century Gothic" charset="0"/>
              </a:rPr>
              <a:t>ovember 2). </a:t>
            </a:r>
            <a:r>
              <a:rPr lang="en-US" sz="1400" dirty="0">
                <a:solidFill>
                  <a:srgbClr val="002060"/>
                </a:solidFill>
                <a:latin typeface="Century Gothic" charset="0"/>
                <a:ea typeface="Century Gothic" charset="0"/>
                <a:cs typeface="Century Gothic" charset="0"/>
              </a:rPr>
              <a:t>Refugees are an economic benefit, not burden, to </a:t>
            </a:r>
            <a:r>
              <a:rPr lang="en-US" sz="1400" dirty="0" smtClean="0">
                <a:solidFill>
                  <a:srgbClr val="002060"/>
                </a:solidFill>
                <a:latin typeface="Century Gothic" charset="0"/>
                <a:ea typeface="Century Gothic" charset="0"/>
                <a:cs typeface="Century Gothic" charset="0"/>
              </a:rPr>
              <a:t>Europe. </a:t>
            </a:r>
            <a:r>
              <a:rPr lang="en-US" sz="1400" i="1" dirty="0" smtClean="0">
                <a:solidFill>
                  <a:srgbClr val="002060"/>
                </a:solidFill>
                <a:latin typeface="Century Gothic" charset="0"/>
                <a:ea typeface="Century Gothic" charset="0"/>
                <a:cs typeface="Century Gothic" charset="0"/>
              </a:rPr>
              <a:t>World Finance: The Voice of the Market.</a:t>
            </a:r>
            <a:r>
              <a:rPr lang="en-US" sz="1400" dirty="0" smtClean="0">
                <a:solidFill>
                  <a:srgbClr val="002060"/>
                </a:solidFill>
                <a:latin typeface="Century Gothic" charset="0"/>
                <a:ea typeface="Century Gothic" charset="0"/>
                <a:cs typeface="Century Gothic" charset="0"/>
              </a:rPr>
              <a:t> </a:t>
            </a:r>
            <a:r>
              <a:rPr lang="en-US" sz="1400" dirty="0">
                <a:solidFill>
                  <a:srgbClr val="002060"/>
                </a:solidFill>
                <a:latin typeface="Century Gothic" charset="0"/>
                <a:ea typeface="Century Gothic" charset="0"/>
                <a:cs typeface="Century Gothic" charset="0"/>
              </a:rPr>
              <a:t>Retrieved from </a:t>
            </a:r>
            <a:r>
              <a:rPr lang="en-US" sz="1000" dirty="0">
                <a:solidFill>
                  <a:srgbClr val="002060"/>
                </a:solidFill>
                <a:latin typeface="Century Gothic" charset="0"/>
                <a:ea typeface="Century Gothic" charset="0"/>
                <a:cs typeface="Century Gothic" charset="0"/>
                <a:hlinkClick r:id="rId11"/>
              </a:rPr>
              <a:t>http://</a:t>
            </a:r>
            <a:r>
              <a:rPr lang="en-US" sz="1000" dirty="0" smtClean="0">
                <a:solidFill>
                  <a:srgbClr val="002060"/>
                </a:solidFill>
                <a:latin typeface="Century Gothic" charset="0"/>
                <a:ea typeface="Century Gothic" charset="0"/>
                <a:cs typeface="Century Gothic" charset="0"/>
                <a:hlinkClick r:id="rId11"/>
              </a:rPr>
              <a:t>www.worldfinance.com/infrastructure-investment/government-policy/refugees-are-an-economic-benefit-not-burden-to-europe</a:t>
            </a:r>
            <a:endParaRPr lang="en-US" sz="1000" dirty="0" smtClean="0">
              <a:solidFill>
                <a:srgbClr val="002060"/>
              </a:solidFill>
              <a:latin typeface="Century Gothic" charset="0"/>
              <a:ea typeface="Century Gothic" charset="0"/>
              <a:cs typeface="Century Gothic" charset="0"/>
            </a:endParaRPr>
          </a:p>
        </p:txBody>
      </p:sp>
      <p:sp>
        <p:nvSpPr>
          <p:cNvPr id="462" name="Text Placeholder 461"/>
          <p:cNvSpPr>
            <a:spLocks noGrp="1"/>
          </p:cNvSpPr>
          <p:nvPr>
            <p:ph type="body" sz="quarter" idx="29"/>
          </p:nvPr>
        </p:nvSpPr>
        <p:spPr>
          <a:xfrm>
            <a:off x="22511504" y="20087426"/>
            <a:ext cx="9536192" cy="11615479"/>
          </a:xfrm>
        </p:spPr>
        <p:txBody>
          <a:bodyPr/>
          <a:lstStyle/>
          <a:p>
            <a:r>
              <a:rPr lang="en-US" b="0" u="none" dirty="0" smtClean="0">
                <a:latin typeface="Century Gothic" charset="0"/>
                <a:ea typeface="Century Gothic" charset="0"/>
                <a:cs typeface="Century Gothic" charset="0"/>
              </a:rPr>
              <a:t>INNOVATION &amp; IMPLEMENTATION</a:t>
            </a:r>
          </a:p>
          <a:p>
            <a:endParaRPr lang="en-US" sz="1000" b="0" u="none" dirty="0" smtClean="0">
              <a:latin typeface="Century Gothic" charset="0"/>
              <a:ea typeface="Century Gothic" charset="0"/>
              <a:cs typeface="Century Gothic" charset="0"/>
            </a:endParaRPr>
          </a:p>
          <a:p>
            <a:pPr algn="just"/>
            <a:r>
              <a:rPr lang="en-US" sz="2500" b="0" u="none" dirty="0" smtClean="0">
                <a:solidFill>
                  <a:schemeClr val="tx1"/>
                </a:solidFill>
                <a:latin typeface="Century Gothic" charset="0"/>
                <a:ea typeface="Century Gothic" charset="0"/>
                <a:cs typeface="Century Gothic" charset="0"/>
              </a:rPr>
              <a:t>With so much unavailable to those in the crossfire of public policy, opportunities need to be offered to ensure the future development, contribution and prosperity for young refugees.</a:t>
            </a:r>
            <a:r>
              <a:rPr lang="en-US" sz="2500" b="0" u="none" baseline="30000" dirty="0" smtClean="0">
                <a:solidFill>
                  <a:schemeClr val="tx1"/>
                </a:solidFill>
                <a:latin typeface="Century Gothic" charset="0"/>
                <a:ea typeface="Century Gothic" charset="0"/>
                <a:cs typeface="Century Gothic" charset="0"/>
              </a:rPr>
              <a:t>11</a:t>
            </a:r>
            <a:r>
              <a:rPr lang="en-US" sz="2500" b="0" u="none" dirty="0" smtClean="0">
                <a:solidFill>
                  <a:schemeClr val="tx1"/>
                </a:solidFill>
                <a:latin typeface="Century Gothic" charset="0"/>
                <a:ea typeface="Century Gothic" charset="0"/>
                <a:cs typeface="Century Gothic" charset="0"/>
              </a:rPr>
              <a:t> This proposal offers a forward thinking skill set and potential in both community and individuals: teach young refugees </a:t>
            </a:r>
            <a:r>
              <a:rPr lang="en-US" sz="2500" u="none" dirty="0" smtClean="0">
                <a:solidFill>
                  <a:schemeClr val="tx1"/>
                </a:solidFill>
                <a:latin typeface="Century Gothic" charset="0"/>
                <a:ea typeface="Century Gothic" charset="0"/>
                <a:cs typeface="Century Gothic" charset="0"/>
              </a:rPr>
              <a:t>computer coding </a:t>
            </a:r>
            <a:r>
              <a:rPr lang="en-US" sz="2500" b="0" u="none" dirty="0" smtClean="0">
                <a:solidFill>
                  <a:schemeClr val="tx1"/>
                </a:solidFill>
                <a:latin typeface="Century Gothic" charset="0"/>
                <a:ea typeface="Century Gothic" charset="0"/>
                <a:cs typeface="Century Gothic" charset="0"/>
              </a:rPr>
              <a:t>through the use of an </a:t>
            </a:r>
            <a:r>
              <a:rPr lang="en-US" sz="2500" u="none" dirty="0" smtClean="0">
                <a:solidFill>
                  <a:schemeClr val="tx1"/>
                </a:solidFill>
                <a:latin typeface="Century Gothic" charset="0"/>
                <a:ea typeface="Century Gothic" charset="0"/>
                <a:cs typeface="Century Gothic" charset="0"/>
              </a:rPr>
              <a:t>app</a:t>
            </a:r>
            <a:r>
              <a:rPr lang="en-US" sz="2500" b="0" u="none" dirty="0" smtClean="0">
                <a:solidFill>
                  <a:schemeClr val="tx1"/>
                </a:solidFill>
                <a:latin typeface="Century Gothic" charset="0"/>
                <a:ea typeface="Century Gothic" charset="0"/>
                <a:cs typeface="Century Gothic" charset="0"/>
              </a:rPr>
              <a:t>.</a:t>
            </a:r>
          </a:p>
          <a:p>
            <a:pPr algn="just"/>
            <a:endParaRPr lang="en-US" sz="1000" b="0" u="none" dirty="0">
              <a:solidFill>
                <a:schemeClr val="tx1"/>
              </a:solidFill>
              <a:latin typeface="Century Gothic" charset="0"/>
              <a:ea typeface="Century Gothic" charset="0"/>
              <a:cs typeface="Century Gothic" charset="0"/>
            </a:endParaRPr>
          </a:p>
          <a:p>
            <a:pPr algn="just"/>
            <a:r>
              <a:rPr lang="en-US" sz="2500" b="0" u="none" dirty="0" smtClean="0">
                <a:solidFill>
                  <a:schemeClr val="tx1"/>
                </a:solidFill>
                <a:latin typeface="Century Gothic" charset="0"/>
                <a:ea typeface="Century Gothic" charset="0"/>
                <a:cs typeface="Century Gothic" charset="0"/>
              </a:rPr>
              <a:t>The main goal for the project is </a:t>
            </a:r>
            <a:r>
              <a:rPr lang="en-US" sz="2500" b="0" dirty="0" smtClean="0">
                <a:solidFill>
                  <a:schemeClr val="tx1"/>
                </a:solidFill>
                <a:latin typeface="Century Gothic" charset="0"/>
                <a:ea typeface="Century Gothic" charset="0"/>
                <a:cs typeface="Century Gothic" charset="0"/>
              </a:rPr>
              <a:t>two fold</a:t>
            </a:r>
            <a:r>
              <a:rPr lang="en-US" sz="2500" b="0" u="none" dirty="0" smtClean="0">
                <a:solidFill>
                  <a:schemeClr val="tx1"/>
                </a:solidFill>
                <a:latin typeface="Century Gothic" charset="0"/>
                <a:ea typeface="Century Gothic" charset="0"/>
                <a:cs typeface="Century Gothic" charset="0"/>
              </a:rPr>
              <a:t>:</a:t>
            </a:r>
          </a:p>
          <a:p>
            <a:pPr marL="457200" indent="-457200" algn="just">
              <a:buFont typeface="+mj-lt"/>
              <a:buAutoNum type="arabicPeriod"/>
            </a:pPr>
            <a:r>
              <a:rPr lang="en-US" sz="2800" b="0" u="none" dirty="0" smtClean="0">
                <a:solidFill>
                  <a:srgbClr val="BF7C2A"/>
                </a:solidFill>
                <a:latin typeface="Century Gothic" charset="0"/>
                <a:ea typeface="Century Gothic" charset="0"/>
                <a:cs typeface="Century Gothic" charset="0"/>
              </a:rPr>
              <a:t>Construct skills to be utilized in the global market.</a:t>
            </a:r>
          </a:p>
          <a:p>
            <a:pPr marL="457200" indent="-457200" algn="just">
              <a:buFont typeface="+mj-lt"/>
              <a:buAutoNum type="arabicPeriod"/>
            </a:pPr>
            <a:r>
              <a:rPr lang="en-US" sz="2800" b="0" u="none" dirty="0" smtClean="0">
                <a:solidFill>
                  <a:srgbClr val="BF7C2A"/>
                </a:solidFill>
                <a:latin typeface="Century Gothic" charset="0"/>
                <a:ea typeface="Century Gothic" charset="0"/>
                <a:cs typeface="Century Gothic" charset="0"/>
              </a:rPr>
              <a:t>Build self-efficacy and develop ingenuity amongst the burgeoning population.</a:t>
            </a:r>
          </a:p>
          <a:p>
            <a:pPr algn="just"/>
            <a:endParaRPr lang="en-US" sz="1000" b="0" u="none" dirty="0" smtClean="0">
              <a:solidFill>
                <a:schemeClr val="tx1"/>
              </a:solidFill>
              <a:latin typeface="Century Gothic" charset="0"/>
              <a:ea typeface="Century Gothic" charset="0"/>
              <a:cs typeface="Century Gothic" charset="0"/>
            </a:endParaRPr>
          </a:p>
          <a:p>
            <a:pPr algn="just"/>
            <a:r>
              <a:rPr lang="en-US" sz="2500" b="0" u="none" dirty="0" smtClean="0">
                <a:solidFill>
                  <a:schemeClr val="tx1"/>
                </a:solidFill>
                <a:latin typeface="Century Gothic" charset="0"/>
                <a:ea typeface="Century Gothic" charset="0"/>
                <a:cs typeface="Century Gothic" charset="0"/>
              </a:rPr>
              <a:t>This online app would be multidimensional and adjustable:</a:t>
            </a:r>
          </a:p>
          <a:p>
            <a:pPr marL="342900" indent="-342900" algn="just">
              <a:buFont typeface="Arial" charset="0"/>
              <a:buChar char="•"/>
            </a:pPr>
            <a:r>
              <a:rPr lang="en-US" sz="2500" b="0" u="none" dirty="0" smtClean="0">
                <a:solidFill>
                  <a:schemeClr val="tx1"/>
                </a:solidFill>
                <a:latin typeface="Century Gothic" charset="0"/>
                <a:ea typeface="Century Gothic" charset="0"/>
                <a:cs typeface="Century Gothic" charset="0"/>
              </a:rPr>
              <a:t>Multiple languages </a:t>
            </a:r>
          </a:p>
          <a:p>
            <a:pPr marL="342900" indent="-342900" algn="just">
              <a:buFont typeface="Arial" charset="0"/>
              <a:buChar char="•"/>
            </a:pPr>
            <a:r>
              <a:rPr lang="en-US" sz="2500" b="0" u="none" dirty="0" smtClean="0">
                <a:solidFill>
                  <a:schemeClr val="tx1"/>
                </a:solidFill>
                <a:latin typeface="Century Gothic" charset="0"/>
                <a:ea typeface="Century Gothic" charset="0"/>
                <a:cs typeface="Century Gothic" charset="0"/>
              </a:rPr>
              <a:t>Adaptive age appropriate interface</a:t>
            </a:r>
          </a:p>
          <a:p>
            <a:pPr marL="342900" indent="-342900" algn="just">
              <a:buFont typeface="Arial" charset="0"/>
              <a:buChar char="•"/>
            </a:pPr>
            <a:r>
              <a:rPr lang="en-US" sz="2500" b="0" u="none" dirty="0" smtClean="0">
                <a:solidFill>
                  <a:schemeClr val="tx1"/>
                </a:solidFill>
                <a:latin typeface="Century Gothic" charset="0"/>
                <a:ea typeface="Century Gothic" charset="0"/>
                <a:cs typeface="Century Gothic" charset="0"/>
              </a:rPr>
              <a:t>Adjustable learning pace</a:t>
            </a:r>
          </a:p>
          <a:p>
            <a:pPr marL="342900" indent="-342900" algn="just">
              <a:buFont typeface="Arial" charset="0"/>
              <a:buChar char="•"/>
            </a:pPr>
            <a:r>
              <a:rPr lang="en-US" sz="2500" b="0" u="none" dirty="0" smtClean="0">
                <a:solidFill>
                  <a:schemeClr val="tx1"/>
                </a:solidFill>
                <a:latin typeface="Century Gothic" charset="0"/>
                <a:ea typeface="Century Gothic" charset="0"/>
                <a:cs typeface="Century Gothic" charset="0"/>
              </a:rPr>
              <a:t>Cumulative skill building model. </a:t>
            </a:r>
          </a:p>
          <a:p>
            <a:pPr algn="just"/>
            <a:endParaRPr lang="en-US" sz="800" b="0" u="none" dirty="0">
              <a:solidFill>
                <a:schemeClr val="tx1"/>
              </a:solidFill>
              <a:latin typeface="Century Gothic" charset="0"/>
              <a:ea typeface="Century Gothic" charset="0"/>
              <a:cs typeface="Century Gothic" charset="0"/>
            </a:endParaRPr>
          </a:p>
          <a:p>
            <a:pPr algn="just"/>
            <a:r>
              <a:rPr lang="en-US" sz="2500" b="0" u="none" dirty="0">
                <a:solidFill>
                  <a:schemeClr val="tx1"/>
                </a:solidFill>
                <a:latin typeface="Century Gothic" charset="0"/>
                <a:ea typeface="Century Gothic" charset="0"/>
                <a:cs typeface="Century Gothic" charset="0"/>
              </a:rPr>
              <a:t>R</a:t>
            </a:r>
            <a:r>
              <a:rPr lang="en-US" sz="2500" b="0" u="none" dirty="0" smtClean="0">
                <a:solidFill>
                  <a:schemeClr val="tx1"/>
                </a:solidFill>
                <a:latin typeface="Century Gothic" charset="0"/>
                <a:ea typeface="Century Gothic" charset="0"/>
                <a:cs typeface="Century Gothic" charset="0"/>
              </a:rPr>
              <a:t>efugee camps in Greece are steadily accruing solar panels as a means to generate electrical power</a:t>
            </a:r>
            <a:r>
              <a:rPr lang="en-US" sz="2500" b="0" u="none" baseline="30000" dirty="0">
                <a:solidFill>
                  <a:schemeClr val="tx1"/>
                </a:solidFill>
                <a:latin typeface="Century Gothic" charset="0"/>
                <a:ea typeface="Century Gothic" charset="0"/>
                <a:cs typeface="Century Gothic" charset="0"/>
              </a:rPr>
              <a:t>8</a:t>
            </a:r>
            <a:r>
              <a:rPr lang="en-US" sz="2500" b="0" u="none" dirty="0" smtClean="0">
                <a:solidFill>
                  <a:schemeClr val="tx1"/>
                </a:solidFill>
                <a:latin typeface="Century Gothic" charset="0"/>
                <a:ea typeface="Century Gothic" charset="0"/>
                <a:cs typeface="Century Gothic" charset="0"/>
              </a:rPr>
              <a:t>, providing ample opportunity for a stagnant population to take advantage of accessible education and instigate intellectual discourse.</a:t>
            </a:r>
            <a:r>
              <a:rPr lang="en-US" sz="2500" b="0" u="none" baseline="30000" dirty="0">
                <a:solidFill>
                  <a:schemeClr val="tx1"/>
                </a:solidFill>
                <a:latin typeface="Century Gothic" charset="0"/>
                <a:ea typeface="Century Gothic" charset="0"/>
                <a:cs typeface="Century Gothic" charset="0"/>
              </a:rPr>
              <a:t>7</a:t>
            </a:r>
            <a:r>
              <a:rPr lang="en-US" sz="2500" b="0" u="none" dirty="0" smtClean="0">
                <a:solidFill>
                  <a:schemeClr val="tx1"/>
                </a:solidFill>
                <a:latin typeface="Century Gothic" charset="0"/>
                <a:ea typeface="Century Gothic" charset="0"/>
                <a:cs typeface="Century Gothic" charset="0"/>
              </a:rPr>
              <a:t> In addition, this methodology would put school-aged children in a competitive stride with their European counterparts, as many K-12 schools have begun incorporating computer science as a part of their standing curriculum.</a:t>
            </a:r>
            <a:r>
              <a:rPr lang="en-US" sz="2500" b="0" u="none" baseline="30000" dirty="0" smtClean="0">
                <a:solidFill>
                  <a:schemeClr val="tx1"/>
                </a:solidFill>
                <a:latin typeface="Century Gothic" charset="0"/>
                <a:ea typeface="Century Gothic" charset="0"/>
                <a:cs typeface="Century Gothic" charset="0"/>
              </a:rPr>
              <a:t>11</a:t>
            </a:r>
          </a:p>
        </p:txBody>
      </p:sp>
      <p:sp>
        <p:nvSpPr>
          <p:cNvPr id="465" name="Text Placeholder 464"/>
          <p:cNvSpPr>
            <a:spLocks noGrp="1"/>
          </p:cNvSpPr>
          <p:nvPr>
            <p:ph type="body" sz="quarter" idx="150"/>
          </p:nvPr>
        </p:nvSpPr>
        <p:spPr/>
        <p:txBody>
          <a:bodyPr/>
          <a:lstStyle/>
          <a:p>
            <a:r>
              <a:rPr lang="en-US" dirty="0" smtClean="0">
                <a:solidFill>
                  <a:srgbClr val="FFFF00"/>
                </a:solidFill>
                <a:latin typeface="Century Gothic" charset="0"/>
                <a:ea typeface="Century Gothic" charset="0"/>
                <a:cs typeface="Century Gothic" charset="0"/>
              </a:rPr>
              <a:t>Laine Bonstein – Global Youth Development, Cohort XIII</a:t>
            </a:r>
          </a:p>
          <a:p>
            <a:endParaRPr lang="en-US" dirty="0">
              <a:latin typeface="Century Gothic" charset="0"/>
              <a:ea typeface="Century Gothic" charset="0"/>
              <a:cs typeface="Century Gothic" charset="0"/>
            </a:endParaRPr>
          </a:p>
        </p:txBody>
      </p:sp>
      <p:sp>
        <p:nvSpPr>
          <p:cNvPr id="466" name="Text Placeholder 465"/>
          <p:cNvSpPr>
            <a:spLocks noGrp="1"/>
          </p:cNvSpPr>
          <p:nvPr>
            <p:ph type="body" sz="quarter" idx="151"/>
          </p:nvPr>
        </p:nvSpPr>
        <p:spPr/>
        <p:txBody>
          <a:bodyPr>
            <a:normAutofit fontScale="85000" lnSpcReduction="10000"/>
          </a:bodyPr>
          <a:lstStyle/>
          <a:p>
            <a:r>
              <a:rPr lang="en-US" i="1" dirty="0" smtClean="0">
                <a:latin typeface="Century Gothic" charset="0"/>
                <a:ea typeface="Century Gothic" charset="0"/>
                <a:cs typeface="Century Gothic" charset="0"/>
              </a:rPr>
              <a:t>Empowering Refugees in Greece through App Technology Training</a:t>
            </a:r>
            <a:endParaRPr lang="en-US" dirty="0">
              <a:latin typeface="Century Gothic" charset="0"/>
              <a:ea typeface="Century Gothic" charset="0"/>
              <a:cs typeface="Century Gothic" charset="0"/>
            </a:endParaRPr>
          </a:p>
        </p:txBody>
      </p:sp>
      <p:sp>
        <p:nvSpPr>
          <p:cNvPr id="467" name="Text Placeholder 466"/>
          <p:cNvSpPr>
            <a:spLocks noGrp="1"/>
          </p:cNvSpPr>
          <p:nvPr>
            <p:ph type="body" sz="quarter" idx="153"/>
          </p:nvPr>
        </p:nvSpPr>
        <p:spPr/>
        <p:txBody>
          <a:bodyPr>
            <a:normAutofit fontScale="92500" lnSpcReduction="10000"/>
          </a:bodyPr>
          <a:lstStyle/>
          <a:p>
            <a:r>
              <a:rPr lang="en-US" dirty="0" smtClean="0">
                <a:latin typeface="Century Gothic" charset="0"/>
                <a:ea typeface="Century Gothic" charset="0"/>
                <a:cs typeface="Century Gothic" charset="0"/>
              </a:rPr>
              <a:t>EXCLUSION BREEDS INNOVATION:</a:t>
            </a:r>
            <a:endParaRPr lang="en-US" dirty="0">
              <a:latin typeface="Century Gothic" charset="0"/>
              <a:ea typeface="Century Gothic" charset="0"/>
              <a:cs typeface="Century Gothic" charset="0"/>
            </a:endParaRP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12948" y="25736935"/>
            <a:ext cx="9613158" cy="5767895"/>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94992" y="10675132"/>
            <a:ext cx="7229137" cy="5521103"/>
          </a:xfrm>
          <a:prstGeom prst="rect">
            <a:avLst/>
          </a:prstGeom>
        </p:spPr>
      </p:pic>
      <p:sp>
        <p:nvSpPr>
          <p:cNvPr id="4" name="TextBox 3"/>
          <p:cNvSpPr txBox="1"/>
          <p:nvPr/>
        </p:nvSpPr>
        <p:spPr>
          <a:xfrm>
            <a:off x="8089884" y="24968239"/>
            <a:ext cx="2590940" cy="5655394"/>
          </a:xfrm>
          <a:prstGeom prst="rect">
            <a:avLst/>
          </a:prstGeom>
          <a:noFill/>
          <a:ln>
            <a:solidFill>
              <a:srgbClr val="FFC000"/>
            </a:solidFill>
          </a:ln>
        </p:spPr>
        <p:txBody>
          <a:bodyPr wrap="square" rtlCol="0">
            <a:spAutoFit/>
          </a:bodyPr>
          <a:lstStyle/>
          <a:p>
            <a:r>
              <a:rPr lang="en-US" sz="2000" dirty="0" smtClean="0">
                <a:latin typeface="Century Gothic" charset="0"/>
                <a:ea typeface="Century Gothic" charset="0"/>
                <a:cs typeface="Century Gothic" charset="0"/>
              </a:rPr>
              <a:t>Because of its land &amp; maritime borders, Greece has been a hub for asylum seeking refugees</a:t>
            </a:r>
            <a:r>
              <a:rPr lang="en-US" sz="2000" baseline="30000" dirty="0">
                <a:latin typeface="Century Gothic" charset="0"/>
                <a:ea typeface="Century Gothic" charset="0"/>
                <a:cs typeface="Century Gothic" charset="0"/>
              </a:rPr>
              <a:t>1</a:t>
            </a:r>
            <a:r>
              <a:rPr lang="en-US" sz="2000" dirty="0" smtClean="0">
                <a:latin typeface="Century Gothic" charset="0"/>
                <a:ea typeface="Century Gothic" charset="0"/>
                <a:cs typeface="Century Gothic" charset="0"/>
              </a:rPr>
              <a:t> arriving by sea:</a:t>
            </a:r>
          </a:p>
          <a:p>
            <a:pPr algn="just"/>
            <a:endParaRPr lang="en-US" sz="2500" dirty="0">
              <a:latin typeface="Century Gothic" charset="0"/>
              <a:ea typeface="Century Gothic" charset="0"/>
              <a:cs typeface="Century Gothic" charset="0"/>
            </a:endParaRPr>
          </a:p>
          <a:p>
            <a:pPr algn="ctr"/>
            <a:r>
              <a:rPr lang="en-US" sz="2500" u="sng" dirty="0" smtClean="0">
                <a:latin typeface="Century Gothic" charset="0"/>
                <a:ea typeface="Century Gothic" charset="0"/>
                <a:cs typeface="Century Gothic" charset="0"/>
              </a:rPr>
              <a:t>Total Refugee Arrivals </a:t>
            </a:r>
            <a:r>
              <a:rPr lang="en-US" sz="2000" u="sng" dirty="0" smtClean="0">
                <a:latin typeface="Century Gothic" charset="0"/>
                <a:ea typeface="Century Gothic" charset="0"/>
                <a:cs typeface="Century Gothic" charset="0"/>
              </a:rPr>
              <a:t>(by sea)</a:t>
            </a:r>
            <a:endParaRPr lang="en-US" sz="2000" u="sng" baseline="30000" dirty="0" smtClean="0">
              <a:latin typeface="Century Gothic" charset="0"/>
              <a:ea typeface="Century Gothic" charset="0"/>
              <a:cs typeface="Century Gothic" charset="0"/>
            </a:endParaRPr>
          </a:p>
          <a:p>
            <a:pPr algn="just"/>
            <a:endParaRPr lang="en-US" sz="1000" u="sng" dirty="0" smtClean="0">
              <a:latin typeface="Century Gothic" charset="0"/>
              <a:ea typeface="Century Gothic" charset="0"/>
              <a:cs typeface="Century Gothic" charset="0"/>
            </a:endParaRPr>
          </a:p>
          <a:p>
            <a:pPr algn="just">
              <a:lnSpc>
                <a:spcPct val="150000"/>
              </a:lnSpc>
            </a:pPr>
            <a:r>
              <a:rPr lang="en-US" sz="2500" dirty="0" smtClean="0">
                <a:latin typeface="Century Gothic" charset="0"/>
                <a:ea typeface="Century Gothic" charset="0"/>
                <a:cs typeface="Century Gothic" charset="0"/>
              </a:rPr>
              <a:t>2015 – 856,723</a:t>
            </a:r>
          </a:p>
          <a:p>
            <a:pPr algn="just">
              <a:lnSpc>
                <a:spcPct val="150000"/>
              </a:lnSpc>
            </a:pPr>
            <a:r>
              <a:rPr lang="en-US" sz="2500" dirty="0" smtClean="0">
                <a:latin typeface="Century Gothic" charset="0"/>
                <a:ea typeface="Century Gothic" charset="0"/>
                <a:cs typeface="Century Gothic" charset="0"/>
              </a:rPr>
              <a:t>2016 – 355,728</a:t>
            </a:r>
          </a:p>
          <a:p>
            <a:pPr algn="just">
              <a:lnSpc>
                <a:spcPct val="150000"/>
              </a:lnSpc>
            </a:pPr>
            <a:r>
              <a:rPr lang="en-US" sz="2500" dirty="0" smtClean="0">
                <a:latin typeface="Century Gothic" charset="0"/>
                <a:ea typeface="Century Gothic" charset="0"/>
                <a:cs typeface="Century Gothic" charset="0"/>
              </a:rPr>
              <a:t>2017 – 4,900* </a:t>
            </a:r>
          </a:p>
          <a:p>
            <a:pPr algn="just"/>
            <a:endParaRPr lang="en-US" sz="800" dirty="0" smtClean="0">
              <a:latin typeface="Century Gothic" charset="0"/>
              <a:ea typeface="Century Gothic" charset="0"/>
              <a:cs typeface="Century Gothic" charset="0"/>
            </a:endParaRPr>
          </a:p>
          <a:p>
            <a:pPr algn="r"/>
            <a:r>
              <a:rPr lang="en-US" sz="1600" dirty="0" smtClean="0">
                <a:latin typeface="Century Gothic" charset="0"/>
                <a:ea typeface="Century Gothic" charset="0"/>
                <a:cs typeface="Century Gothic" charset="0"/>
              </a:rPr>
              <a:t>*April 2017</a:t>
            </a:r>
          </a:p>
        </p:txBody>
      </p:sp>
      <p:sp>
        <p:nvSpPr>
          <p:cNvPr id="10" name="TextBox 9"/>
          <p:cNvSpPr txBox="1"/>
          <p:nvPr/>
        </p:nvSpPr>
        <p:spPr>
          <a:xfrm>
            <a:off x="33230596" y="6431983"/>
            <a:ext cx="9418912" cy="2816156"/>
          </a:xfrm>
          <a:prstGeom prst="rect">
            <a:avLst/>
          </a:prstGeom>
          <a:noFill/>
          <a:ln w="76200">
            <a:solidFill>
              <a:srgbClr val="C00000"/>
            </a:solidFill>
          </a:ln>
        </p:spPr>
        <p:txBody>
          <a:bodyPr wrap="square" rtlCol="0">
            <a:spAutoFit/>
          </a:bodyPr>
          <a:lstStyle/>
          <a:p>
            <a:r>
              <a:rPr lang="en-US" sz="3300" i="1" dirty="0" smtClean="0">
                <a:latin typeface="Century Gothic" charset="0"/>
                <a:ea typeface="Century Gothic" charset="0"/>
                <a:cs typeface="Century Gothic" charset="0"/>
              </a:rPr>
              <a:t>“Our lives are digital now, so the younger generations in particular need digital skills like coding.” </a:t>
            </a:r>
            <a:r>
              <a:rPr lang="en-US" sz="3600" i="1" dirty="0" smtClean="0">
                <a:latin typeface="Century Gothic" charset="0"/>
                <a:ea typeface="Century Gothic" charset="0"/>
                <a:cs typeface="Century Gothic" charset="0"/>
              </a:rPr>
              <a:t>	</a:t>
            </a:r>
          </a:p>
          <a:p>
            <a:pPr algn="r"/>
            <a:r>
              <a:rPr lang="en-US" sz="2500" i="1" dirty="0">
                <a:latin typeface="Century Gothic" charset="0"/>
                <a:ea typeface="Century Gothic" charset="0"/>
                <a:cs typeface="Century Gothic" charset="0"/>
              </a:rPr>
              <a:t>	</a:t>
            </a:r>
            <a:r>
              <a:rPr lang="en-US" sz="2500" i="1" dirty="0" smtClean="0">
                <a:latin typeface="Century Gothic" charset="0"/>
                <a:ea typeface="Century Gothic" charset="0"/>
                <a:cs typeface="Century Gothic" charset="0"/>
              </a:rPr>
              <a:t>- Neelie </a:t>
            </a:r>
            <a:r>
              <a:rPr lang="en-US" sz="2500" i="1" dirty="0" err="1" smtClean="0">
                <a:latin typeface="Century Gothic" charset="0"/>
                <a:ea typeface="Century Gothic" charset="0"/>
                <a:cs typeface="Century Gothic" charset="0"/>
              </a:rPr>
              <a:t>Kroes</a:t>
            </a:r>
            <a:endParaRPr lang="en-US" sz="2500" i="1" dirty="0">
              <a:latin typeface="Century Gothic" charset="0"/>
              <a:ea typeface="Century Gothic" charset="0"/>
              <a:cs typeface="Century Gothic" charset="0"/>
            </a:endParaRPr>
          </a:p>
          <a:p>
            <a:pPr algn="r"/>
            <a:r>
              <a:rPr lang="en-US" sz="2500" i="1" dirty="0">
                <a:latin typeface="Century Gothic" charset="0"/>
                <a:ea typeface="Century Gothic" charset="0"/>
                <a:cs typeface="Century Gothic" charset="0"/>
              </a:rPr>
              <a:t> </a:t>
            </a:r>
            <a:r>
              <a:rPr lang="en-US" sz="2500" i="1" dirty="0" smtClean="0">
                <a:latin typeface="Century Gothic" charset="0"/>
                <a:ea typeface="Century Gothic" charset="0"/>
                <a:cs typeface="Century Gothic" charset="0"/>
              </a:rPr>
              <a:t>             EU Commissioner for the Digital Agenda</a:t>
            </a:r>
          </a:p>
          <a:p>
            <a:pPr algn="r"/>
            <a:r>
              <a:rPr lang="en-US" sz="2500" i="1" dirty="0">
                <a:latin typeface="Century Gothic" charset="0"/>
                <a:ea typeface="Century Gothic" charset="0"/>
                <a:cs typeface="Century Gothic" charset="0"/>
              </a:rPr>
              <a:t>	</a:t>
            </a:r>
            <a:r>
              <a:rPr lang="en-US" sz="2500" i="1" dirty="0" smtClean="0">
                <a:latin typeface="Century Gothic" charset="0"/>
                <a:ea typeface="Century Gothic" charset="0"/>
                <a:cs typeface="Century Gothic" charset="0"/>
              </a:rPr>
              <a:t>(2010 - 2014)</a:t>
            </a:r>
            <a:r>
              <a:rPr lang="en-US" sz="2500" i="1" baseline="30000" dirty="0" smtClean="0">
                <a:latin typeface="Century Gothic" charset="0"/>
                <a:ea typeface="Century Gothic" charset="0"/>
                <a:cs typeface="Century Gothic" charset="0"/>
              </a:rPr>
              <a:t>11</a:t>
            </a:r>
            <a:endParaRPr lang="en-US" sz="2500" i="1" baseline="30000" dirty="0">
              <a:latin typeface="Century Gothic" charset="0"/>
              <a:ea typeface="Century Gothic" charset="0"/>
              <a:cs typeface="Century Gothic" charset="0"/>
            </a:endParaRPr>
          </a:p>
        </p:txBody>
      </p:sp>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32946" y="16889730"/>
            <a:ext cx="5869020" cy="8358662"/>
          </a:xfrm>
          <a:prstGeom prst="rect">
            <a:avLst/>
          </a:prstGeom>
        </p:spPr>
      </p:pic>
      <p:sp>
        <p:nvSpPr>
          <p:cNvPr id="13" name="TextBox 12"/>
          <p:cNvSpPr txBox="1"/>
          <p:nvPr/>
        </p:nvSpPr>
        <p:spPr>
          <a:xfrm>
            <a:off x="22520163" y="6431983"/>
            <a:ext cx="9603966" cy="3554819"/>
          </a:xfrm>
          <a:prstGeom prst="rect">
            <a:avLst/>
          </a:prstGeom>
          <a:noFill/>
        </p:spPr>
        <p:txBody>
          <a:bodyPr wrap="square" numCol="2" rtlCol="0">
            <a:spAutoFit/>
          </a:bodyPr>
          <a:lstStyle/>
          <a:p>
            <a:r>
              <a:rPr lang="en-US" sz="2500" u="sng" dirty="0" smtClean="0">
                <a:latin typeface="Century Gothic" charset="0"/>
                <a:ea typeface="Century Gothic" charset="0"/>
                <a:cs typeface="Century Gothic" charset="0"/>
              </a:rPr>
              <a:t>Governmental Actions</a:t>
            </a:r>
          </a:p>
          <a:p>
            <a:pPr marL="342900" indent="-342900">
              <a:buFont typeface="Arial" charset="0"/>
              <a:buChar char="•"/>
            </a:pPr>
            <a:r>
              <a:rPr lang="en-US" sz="2500" dirty="0" smtClean="0">
                <a:latin typeface="Century Gothic" charset="0"/>
                <a:ea typeface="Century Gothic" charset="0"/>
                <a:cs typeface="Century Gothic" charset="0"/>
              </a:rPr>
              <a:t>Greek Asylum Office –  supported by European Asylum Support Office (EASO)</a:t>
            </a:r>
          </a:p>
          <a:p>
            <a:pPr marL="342900" indent="-342900">
              <a:buFont typeface="Arial" charset="0"/>
              <a:buChar char="•"/>
            </a:pPr>
            <a:r>
              <a:rPr lang="en-US" sz="2500" dirty="0" smtClean="0">
                <a:latin typeface="Century Gothic" charset="0"/>
                <a:ea typeface="Century Gothic" charset="0"/>
                <a:cs typeface="Century Gothic" charset="0"/>
              </a:rPr>
              <a:t>Asylum Information Database</a:t>
            </a:r>
          </a:p>
          <a:p>
            <a:pPr marL="342900" indent="-342900">
              <a:buFont typeface="Arial" charset="0"/>
              <a:buChar char="•"/>
            </a:pPr>
            <a:r>
              <a:rPr lang="en-US" sz="2500" dirty="0" smtClean="0">
                <a:latin typeface="Century Gothic" charset="0"/>
                <a:ea typeface="Century Gothic" charset="0"/>
                <a:cs typeface="Century Gothic" charset="0"/>
              </a:rPr>
              <a:t>UNHCR</a:t>
            </a:r>
          </a:p>
          <a:p>
            <a:endParaRPr lang="en-US" sz="2500" dirty="0" smtClean="0">
              <a:latin typeface="Century Gothic" charset="0"/>
              <a:ea typeface="Century Gothic" charset="0"/>
              <a:cs typeface="Century Gothic" charset="0"/>
            </a:endParaRPr>
          </a:p>
          <a:p>
            <a:r>
              <a:rPr lang="en-US" sz="2500" u="sng" dirty="0" smtClean="0">
                <a:latin typeface="Century Gothic" charset="0"/>
                <a:ea typeface="Century Gothic" charset="0"/>
                <a:cs typeface="Century Gothic" charset="0"/>
              </a:rPr>
              <a:t>Independent Non-Profits</a:t>
            </a:r>
            <a:endParaRPr lang="en-US" sz="2500" dirty="0" smtClean="0">
              <a:latin typeface="Century Gothic" charset="0"/>
              <a:ea typeface="Century Gothic" charset="0"/>
              <a:cs typeface="Century Gothic" charset="0"/>
            </a:endParaRPr>
          </a:p>
          <a:p>
            <a:pPr marL="342900" indent="-342900">
              <a:buFont typeface="Arial" charset="0"/>
              <a:buChar char="•"/>
            </a:pPr>
            <a:r>
              <a:rPr lang="en-US" sz="2500" dirty="0" smtClean="0">
                <a:latin typeface="Century Gothic" charset="0"/>
                <a:ea typeface="Century Gothic" charset="0"/>
                <a:cs typeface="Century Gothic" charset="0"/>
              </a:rPr>
              <a:t>Greek Council for Refugees</a:t>
            </a:r>
          </a:p>
          <a:p>
            <a:pPr marL="342900" indent="-342900">
              <a:buFont typeface="Arial" charset="0"/>
              <a:buChar char="•"/>
            </a:pPr>
            <a:r>
              <a:rPr lang="en-US" sz="2500" dirty="0" smtClean="0">
                <a:latin typeface="Century Gothic" charset="0"/>
                <a:ea typeface="Century Gothic" charset="0"/>
                <a:cs typeface="Century Gothic" charset="0"/>
              </a:rPr>
              <a:t>Greek Forum for Refugees</a:t>
            </a:r>
          </a:p>
          <a:p>
            <a:pPr marL="342900" indent="-342900">
              <a:buFont typeface="Arial" charset="0"/>
              <a:buChar char="•"/>
            </a:pPr>
            <a:r>
              <a:rPr lang="en-US" sz="2500" dirty="0" smtClean="0">
                <a:latin typeface="Century Gothic" charset="0"/>
                <a:ea typeface="Century Gothic" charset="0"/>
                <a:cs typeface="Century Gothic" charset="0"/>
              </a:rPr>
              <a:t>Hellenic League for Human Rights</a:t>
            </a:r>
          </a:p>
          <a:p>
            <a:pPr marL="342900" indent="-342900">
              <a:buFont typeface="Arial" charset="0"/>
              <a:buChar char="•"/>
            </a:pPr>
            <a:r>
              <a:rPr lang="en-US" sz="2500" dirty="0" smtClean="0">
                <a:latin typeface="Century Gothic" charset="0"/>
                <a:ea typeface="Century Gothic" charset="0"/>
                <a:cs typeface="Century Gothic" charset="0"/>
              </a:rPr>
              <a:t>Numerous independent non-profits &amp; NGOs </a:t>
            </a:r>
            <a:endParaRPr lang="en-US" sz="2500" dirty="0">
              <a:latin typeface="Century Gothic" charset="0"/>
              <a:ea typeface="Century Gothic" charset="0"/>
              <a:cs typeface="Century Gothic" charset="0"/>
            </a:endParaRPr>
          </a:p>
        </p:txBody>
      </p:sp>
      <p:sp>
        <p:nvSpPr>
          <p:cNvPr id="15" name="TextBox 14"/>
          <p:cNvSpPr txBox="1"/>
          <p:nvPr/>
        </p:nvSpPr>
        <p:spPr>
          <a:xfrm>
            <a:off x="1231217" y="20915000"/>
            <a:ext cx="9486785" cy="3554819"/>
          </a:xfrm>
          <a:prstGeom prst="rect">
            <a:avLst/>
          </a:prstGeom>
          <a:noFill/>
        </p:spPr>
        <p:txBody>
          <a:bodyPr wrap="square" rtlCol="0">
            <a:spAutoFit/>
          </a:bodyPr>
          <a:lstStyle/>
          <a:p>
            <a:pPr algn="just"/>
            <a:r>
              <a:rPr lang="en-US" sz="2500" dirty="0">
                <a:latin typeface="Century Gothic" charset="0"/>
                <a:ea typeface="Century Gothic" charset="0"/>
                <a:cs typeface="Century Gothic" charset="0"/>
              </a:rPr>
              <a:t>S</a:t>
            </a:r>
            <a:r>
              <a:rPr lang="en-US" sz="2500" dirty="0" smtClean="0">
                <a:latin typeface="Century Gothic" charset="0"/>
                <a:ea typeface="Century Gothic" charset="0"/>
                <a:cs typeface="Century Gothic" charset="0"/>
              </a:rPr>
              <a:t>everal </a:t>
            </a:r>
            <a:r>
              <a:rPr lang="en-US" sz="2500" dirty="0">
                <a:latin typeface="Century Gothic" charset="0"/>
                <a:ea typeface="Century Gothic" charset="0"/>
                <a:cs typeface="Century Gothic" charset="0"/>
              </a:rPr>
              <a:t>middle eastern nations have suffered </a:t>
            </a:r>
            <a:r>
              <a:rPr lang="en-US" sz="2500" dirty="0" smtClean="0">
                <a:latin typeface="Century Gothic" charset="0"/>
                <a:ea typeface="Century Gothic" charset="0"/>
                <a:cs typeface="Century Gothic" charset="0"/>
              </a:rPr>
              <a:t>sustained political conflict, thereby producing a vast number of refugees seeking asylum. This population influx is most evident in nations that comprise popular refugee routes. As the refugee crisis has continued to build, many EU countries have closed their borders; this exclusion has left thousands in halted transition, without consistent resource or forward trajectory. Greece’s location during this migration has strained its infrastructure and oversaturated its borders.</a:t>
            </a:r>
            <a:r>
              <a:rPr lang="en-US" sz="2500" baseline="30000" dirty="0" smtClean="0">
                <a:latin typeface="Century Gothic" charset="0"/>
                <a:ea typeface="Century Gothic" charset="0"/>
                <a:cs typeface="Century Gothic" charset="0"/>
              </a:rPr>
              <a:t>2</a:t>
            </a:r>
          </a:p>
        </p:txBody>
      </p:sp>
      <p:sp>
        <p:nvSpPr>
          <p:cNvPr id="16" name="TextBox 15"/>
          <p:cNvSpPr txBox="1"/>
          <p:nvPr/>
        </p:nvSpPr>
        <p:spPr>
          <a:xfrm>
            <a:off x="33216834" y="9516495"/>
            <a:ext cx="9449887" cy="7109639"/>
          </a:xfrm>
          <a:prstGeom prst="rect">
            <a:avLst/>
          </a:prstGeom>
          <a:noFill/>
        </p:spPr>
        <p:txBody>
          <a:bodyPr wrap="square" rtlCol="0">
            <a:spAutoFit/>
          </a:bodyPr>
          <a:lstStyle/>
          <a:p>
            <a:pPr algn="just"/>
            <a:r>
              <a:rPr lang="en-US" sz="2300" dirty="0" smtClean="0">
                <a:latin typeface="Century Gothic" charset="0"/>
                <a:ea typeface="Century Gothic" charset="0"/>
                <a:cs typeface="Century Gothic" charset="0"/>
              </a:rPr>
              <a:t>Much </a:t>
            </a:r>
            <a:r>
              <a:rPr lang="en-US" sz="2300" dirty="0">
                <a:latin typeface="Century Gothic" charset="0"/>
                <a:ea typeface="Century Gothic" charset="0"/>
                <a:cs typeface="Century Gothic" charset="0"/>
              </a:rPr>
              <a:t>of the debate surrounding the integration of refugees into the greater European Union surrounds the issues of unemployment and economic participation. This app would be a prime chance for young people to build a specialization that would override </a:t>
            </a:r>
            <a:r>
              <a:rPr lang="en-US" sz="2300" dirty="0" smtClean="0">
                <a:latin typeface="Century Gothic" charset="0"/>
                <a:ea typeface="Century Gothic" charset="0"/>
                <a:cs typeface="Century Gothic" charset="0"/>
              </a:rPr>
              <a:t>populist skepticism, further proving refugee labor </a:t>
            </a:r>
            <a:r>
              <a:rPr lang="en-US" sz="2300" smtClean="0">
                <a:latin typeface="Century Gothic" charset="0"/>
                <a:ea typeface="Century Gothic" charset="0"/>
                <a:cs typeface="Century Gothic" charset="0"/>
              </a:rPr>
              <a:t>to </a:t>
            </a:r>
            <a:r>
              <a:rPr lang="en-US" sz="2300" smtClean="0">
                <a:latin typeface="Century Gothic" charset="0"/>
                <a:ea typeface="Century Gothic" charset="0"/>
                <a:cs typeface="Century Gothic" charset="0"/>
              </a:rPr>
              <a:t>incentivize </a:t>
            </a:r>
            <a:r>
              <a:rPr lang="en-US" sz="2300" dirty="0" smtClean="0">
                <a:latin typeface="Century Gothic" charset="0"/>
                <a:ea typeface="Century Gothic" charset="0"/>
                <a:cs typeface="Century Gothic" charset="0"/>
              </a:rPr>
              <a:t>local economy rather than drain it.</a:t>
            </a:r>
            <a:r>
              <a:rPr lang="en-US" sz="2300" baseline="30000" dirty="0" smtClean="0">
                <a:latin typeface="Century Gothic" charset="0"/>
                <a:ea typeface="Century Gothic" charset="0"/>
                <a:cs typeface="Century Gothic" charset="0"/>
              </a:rPr>
              <a:t>12</a:t>
            </a:r>
            <a:endParaRPr lang="en-US" sz="2300" baseline="30000" dirty="0">
              <a:latin typeface="Century Gothic" charset="0"/>
              <a:ea typeface="Century Gothic" charset="0"/>
              <a:cs typeface="Century Gothic" charset="0"/>
            </a:endParaRPr>
          </a:p>
          <a:p>
            <a:pPr algn="just"/>
            <a:endParaRPr lang="en-US" sz="1400" dirty="0" smtClean="0">
              <a:latin typeface="Century Gothic" charset="0"/>
              <a:ea typeface="Century Gothic" charset="0"/>
              <a:cs typeface="Century Gothic" charset="0"/>
            </a:endParaRPr>
          </a:p>
          <a:p>
            <a:pPr algn="just"/>
            <a:r>
              <a:rPr lang="en-US" sz="2300" dirty="0" smtClean="0">
                <a:latin typeface="Century Gothic" charset="0"/>
                <a:ea typeface="Century Gothic" charset="0"/>
                <a:cs typeface="Century Gothic" charset="0"/>
              </a:rPr>
              <a:t>Beyond marketability and positive self-worth, this project has potential to incite </a:t>
            </a:r>
            <a:r>
              <a:rPr lang="en-US" sz="2300" b="1" dirty="0" smtClean="0">
                <a:latin typeface="Century Gothic" charset="0"/>
                <a:ea typeface="Century Gothic" charset="0"/>
                <a:cs typeface="Century Gothic" charset="0"/>
              </a:rPr>
              <a:t>pro-active behavior </a:t>
            </a:r>
            <a:r>
              <a:rPr lang="en-US" sz="2300" dirty="0" smtClean="0">
                <a:latin typeface="Century Gothic" charset="0"/>
                <a:ea typeface="Century Gothic" charset="0"/>
                <a:cs typeface="Century Gothic" charset="0"/>
              </a:rPr>
              <a:t>amongst camp residents: </a:t>
            </a:r>
          </a:p>
          <a:p>
            <a:pPr marL="342900" indent="-342900" algn="just">
              <a:lnSpc>
                <a:spcPct val="150000"/>
              </a:lnSpc>
              <a:buFont typeface="Wingdings" charset="2"/>
              <a:buChar char="§"/>
            </a:pPr>
            <a:r>
              <a:rPr lang="is-IS" sz="2500" dirty="0" smtClean="0">
                <a:solidFill>
                  <a:srgbClr val="BF7C2A"/>
                </a:solidFill>
                <a:latin typeface="Century Gothic" charset="0"/>
                <a:ea typeface="Century Gothic" charset="0"/>
                <a:cs typeface="Century Gothic" charset="0"/>
              </a:rPr>
              <a:t>Spearhead improved camp infrastructure</a:t>
            </a:r>
          </a:p>
          <a:p>
            <a:pPr marL="342900" indent="-342900" algn="just">
              <a:lnSpc>
                <a:spcPct val="150000"/>
              </a:lnSpc>
              <a:buFont typeface="Wingdings" charset="2"/>
              <a:buChar char="§"/>
            </a:pPr>
            <a:r>
              <a:rPr lang="en-US" sz="2500" dirty="0" smtClean="0">
                <a:solidFill>
                  <a:srgbClr val="BF7C2A"/>
                </a:solidFill>
                <a:latin typeface="Century Gothic" charset="0"/>
                <a:ea typeface="Century Gothic" charset="0"/>
                <a:cs typeface="Century Gothic" charset="0"/>
              </a:rPr>
              <a:t>Build inter-camp communication network</a:t>
            </a:r>
          </a:p>
          <a:p>
            <a:pPr marL="342900" indent="-342900" algn="just">
              <a:lnSpc>
                <a:spcPct val="150000"/>
              </a:lnSpc>
              <a:buFont typeface="Wingdings" charset="2"/>
              <a:buChar char="§"/>
            </a:pPr>
            <a:r>
              <a:rPr lang="en-US" sz="2500" dirty="0" smtClean="0">
                <a:solidFill>
                  <a:srgbClr val="BF7C2A"/>
                </a:solidFill>
                <a:latin typeface="Century Gothic" charset="0"/>
                <a:ea typeface="Century Gothic" charset="0"/>
                <a:cs typeface="Century Gothic" charset="0"/>
              </a:rPr>
              <a:t>Organize cooperative scheduling for asylum application</a:t>
            </a:r>
          </a:p>
          <a:p>
            <a:pPr marL="342900" indent="-342900" algn="just">
              <a:lnSpc>
                <a:spcPct val="150000"/>
              </a:lnSpc>
              <a:buFont typeface="Wingdings" charset="2"/>
              <a:buChar char="§"/>
            </a:pPr>
            <a:r>
              <a:rPr lang="en-US" sz="2500" dirty="0" smtClean="0">
                <a:solidFill>
                  <a:srgbClr val="BF7C2A"/>
                </a:solidFill>
                <a:latin typeface="Century Gothic" charset="0"/>
                <a:ea typeface="Century Gothic" charset="0"/>
                <a:cs typeface="Century Gothic" charset="0"/>
              </a:rPr>
              <a:t>Directly contribute and bolster Greek economy </a:t>
            </a:r>
          </a:p>
          <a:p>
            <a:pPr algn="just"/>
            <a:endParaRPr lang="en-US" sz="2000" dirty="0" smtClean="0">
              <a:latin typeface="Century Gothic" charset="0"/>
              <a:ea typeface="Century Gothic" charset="0"/>
              <a:cs typeface="Century Gothic" charset="0"/>
            </a:endParaRPr>
          </a:p>
          <a:p>
            <a:pPr algn="just"/>
            <a:r>
              <a:rPr lang="en-US" sz="2300" dirty="0" smtClean="0">
                <a:latin typeface="Century Gothic" charset="0"/>
                <a:ea typeface="Century Gothic" charset="0"/>
                <a:cs typeface="Century Gothic" charset="0"/>
              </a:rPr>
              <a:t>This population is under tremendous, often uninformed, scrutiny within the global discourse. In order to aid their transition, however long it may take, we need to think with pragmatic empowerment – not sentimental placation.</a:t>
            </a:r>
            <a:endParaRPr lang="en-US" sz="2300" dirty="0">
              <a:latin typeface="Century Gothic" charset="0"/>
              <a:ea typeface="Century Gothic" charset="0"/>
              <a:cs typeface="Century Gothic" charset="0"/>
            </a:endParaRPr>
          </a:p>
        </p:txBody>
      </p:sp>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1217" y="13618118"/>
            <a:ext cx="9416366" cy="6276680"/>
          </a:xfrm>
          <a:prstGeom prst="rect">
            <a:avLst/>
          </a:prstGeom>
        </p:spPr>
      </p:pic>
      <p:sp>
        <p:nvSpPr>
          <p:cNvPr id="18" name="TextBox 17"/>
          <p:cNvSpPr txBox="1"/>
          <p:nvPr/>
        </p:nvSpPr>
        <p:spPr>
          <a:xfrm>
            <a:off x="22390331" y="10656477"/>
            <a:ext cx="2419256" cy="5847755"/>
          </a:xfrm>
          <a:prstGeom prst="rect">
            <a:avLst/>
          </a:prstGeom>
          <a:noFill/>
        </p:spPr>
        <p:txBody>
          <a:bodyPr wrap="square" rtlCol="0">
            <a:spAutoFit/>
          </a:bodyPr>
          <a:lstStyle/>
          <a:p>
            <a:r>
              <a:rPr lang="en-US" sz="1800" dirty="0" smtClean="0">
                <a:latin typeface="Century Gothic" charset="0"/>
                <a:ea typeface="Century Gothic" charset="0"/>
                <a:cs typeface="Century Gothic" charset="0"/>
              </a:rPr>
              <a:t>1) 74</a:t>
            </a:r>
            <a:r>
              <a:rPr lang="en-US" sz="1800" dirty="0">
                <a:latin typeface="Century Gothic" charset="0"/>
                <a:ea typeface="Century Gothic" charset="0"/>
                <a:cs typeface="Century Gothic" charset="0"/>
              </a:rPr>
              <a:t>% </a:t>
            </a:r>
            <a:r>
              <a:rPr lang="en-US" sz="1800" dirty="0" smtClean="0">
                <a:latin typeface="Century Gothic" charset="0"/>
                <a:ea typeface="Century Gothic" charset="0"/>
                <a:cs typeface="Century Gothic" charset="0"/>
              </a:rPr>
              <a:t>of first time asylum seekers </a:t>
            </a:r>
            <a:r>
              <a:rPr lang="en-US" sz="1800" dirty="0">
                <a:latin typeface="Century Gothic" charset="0"/>
                <a:ea typeface="Century Gothic" charset="0"/>
                <a:cs typeface="Century Gothic" charset="0"/>
              </a:rPr>
              <a:t>are </a:t>
            </a:r>
            <a:r>
              <a:rPr lang="en-US" sz="1800" dirty="0" smtClean="0">
                <a:latin typeface="Century Gothic" charset="0"/>
                <a:ea typeface="Century Gothic" charset="0"/>
                <a:cs typeface="Century Gothic" charset="0"/>
              </a:rPr>
              <a:t>male.</a:t>
            </a:r>
            <a:r>
              <a:rPr lang="en-US" sz="1800" baseline="30000" dirty="0">
                <a:latin typeface="Century Gothic" charset="0"/>
                <a:ea typeface="Century Gothic" charset="0"/>
                <a:cs typeface="Century Gothic" charset="0"/>
              </a:rPr>
              <a:t>9</a:t>
            </a:r>
          </a:p>
          <a:p>
            <a:pPr marL="342900" indent="-342900">
              <a:buFont typeface="Arial" charset="0"/>
              <a:buChar char="•"/>
            </a:pPr>
            <a:r>
              <a:rPr lang="en-US" sz="1600" dirty="0">
                <a:latin typeface="Century Gothic" charset="0"/>
                <a:ea typeface="Century Gothic" charset="0"/>
                <a:cs typeface="Century Gothic" charset="0"/>
              </a:rPr>
              <a:t>82% - </a:t>
            </a:r>
            <a:r>
              <a:rPr lang="en-US" sz="1600" dirty="0" smtClean="0">
                <a:latin typeface="Century Gothic" charset="0"/>
                <a:ea typeface="Century Gothic" charset="0"/>
                <a:cs typeface="Century Gothic" charset="0"/>
              </a:rPr>
              <a:t>below 35yrs. </a:t>
            </a:r>
            <a:endParaRPr lang="en-US" sz="1600" dirty="0">
              <a:latin typeface="Century Gothic" charset="0"/>
              <a:ea typeface="Century Gothic" charset="0"/>
              <a:cs typeface="Century Gothic" charset="0"/>
            </a:endParaRPr>
          </a:p>
          <a:p>
            <a:pPr marL="342900" indent="-342900">
              <a:buFont typeface="Arial" charset="0"/>
              <a:buChar char="•"/>
            </a:pPr>
            <a:r>
              <a:rPr lang="en-US" sz="1600" dirty="0">
                <a:latin typeface="Century Gothic" charset="0"/>
                <a:ea typeface="Century Gothic" charset="0"/>
                <a:cs typeface="Century Gothic" charset="0"/>
              </a:rPr>
              <a:t>26% - </a:t>
            </a:r>
            <a:r>
              <a:rPr lang="en-US" sz="1600" dirty="0" smtClean="0">
                <a:latin typeface="Century Gothic" charset="0"/>
                <a:ea typeface="Century Gothic" charset="0"/>
                <a:cs typeface="Century Gothic" charset="0"/>
              </a:rPr>
              <a:t>below 18yrs.</a:t>
            </a:r>
          </a:p>
          <a:p>
            <a:endParaRPr lang="en-US" sz="1000" dirty="0">
              <a:latin typeface="Century Gothic" charset="0"/>
              <a:ea typeface="Century Gothic" charset="0"/>
              <a:cs typeface="Century Gothic" charset="0"/>
            </a:endParaRPr>
          </a:p>
          <a:p>
            <a:r>
              <a:rPr lang="en-US" sz="1800" dirty="0" smtClean="0">
                <a:latin typeface="Century Gothic" charset="0"/>
                <a:ea typeface="Century Gothic" charset="0"/>
                <a:cs typeface="Century Gothic" charset="0"/>
              </a:rPr>
              <a:t>2) Wait time between 3 – 12 months, but varies with applicant’s qualifications.</a:t>
            </a:r>
          </a:p>
          <a:p>
            <a:endParaRPr lang="en-US" sz="1000" dirty="0">
              <a:latin typeface="Century Gothic" charset="0"/>
              <a:ea typeface="Century Gothic" charset="0"/>
              <a:cs typeface="Century Gothic" charset="0"/>
            </a:endParaRPr>
          </a:p>
          <a:p>
            <a:r>
              <a:rPr lang="en-US" sz="1800" dirty="0" smtClean="0">
                <a:latin typeface="Century Gothic" charset="0"/>
                <a:ea typeface="Century Gothic" charset="0"/>
                <a:cs typeface="Century Gothic" charset="0"/>
              </a:rPr>
              <a:t>3) Rejection rate in 2016 ranged up to 71%  overall.</a:t>
            </a:r>
            <a:r>
              <a:rPr lang="en-US" sz="1800" baseline="30000" dirty="0">
                <a:latin typeface="Century Gothic" charset="0"/>
                <a:ea typeface="Century Gothic" charset="0"/>
                <a:cs typeface="Century Gothic" charset="0"/>
              </a:rPr>
              <a:t>8</a:t>
            </a:r>
            <a:endParaRPr lang="en-US" sz="1800" baseline="30000" dirty="0" smtClean="0">
              <a:latin typeface="Century Gothic" charset="0"/>
              <a:ea typeface="Century Gothic" charset="0"/>
              <a:cs typeface="Century Gothic" charset="0"/>
            </a:endParaRPr>
          </a:p>
          <a:p>
            <a:endParaRPr lang="en-US" sz="1000" dirty="0">
              <a:latin typeface="Century Gothic" charset="0"/>
              <a:ea typeface="Century Gothic" charset="0"/>
              <a:cs typeface="Century Gothic" charset="0"/>
            </a:endParaRPr>
          </a:p>
          <a:p>
            <a:r>
              <a:rPr lang="en-US" sz="1800" dirty="0" smtClean="0">
                <a:latin typeface="Century Gothic" charset="0"/>
                <a:ea typeface="Century Gothic" charset="0"/>
                <a:cs typeface="Century Gothic" charset="0"/>
              </a:rPr>
              <a:t>4) Closing borders and EU political climate has further slowed application processing.</a:t>
            </a:r>
            <a:r>
              <a:rPr lang="en-US" sz="1800" baseline="30000" dirty="0">
                <a:latin typeface="Century Gothic" charset="0"/>
                <a:ea typeface="Century Gothic" charset="0"/>
                <a:cs typeface="Century Gothic" charset="0"/>
              </a:rPr>
              <a:t>5</a:t>
            </a:r>
            <a:r>
              <a:rPr lang="en-US" sz="1800" dirty="0" smtClean="0">
                <a:latin typeface="Century Gothic" charset="0"/>
                <a:ea typeface="Century Gothic" charset="0"/>
                <a:cs typeface="Century Gothic" charset="0"/>
              </a:rPr>
              <a:t> </a:t>
            </a:r>
          </a:p>
          <a:p>
            <a:endParaRPr lang="en-US" sz="1800" baseline="30000" dirty="0">
              <a:latin typeface="Century Gothic" charset="0"/>
              <a:ea typeface="Century Gothic" charset="0"/>
              <a:cs typeface="Century Gothic" charset="0"/>
            </a:endParaRPr>
          </a:p>
          <a:p>
            <a:endParaRPr lang="en-US" sz="1800" baseline="30000" dirty="0">
              <a:latin typeface="Century Gothic" charset="0"/>
              <a:ea typeface="Century Gothic" charset="0"/>
              <a:cs typeface="Century Gothic" charset="0"/>
            </a:endParaRPr>
          </a:p>
        </p:txBody>
      </p:sp>
      <p:sp>
        <p:nvSpPr>
          <p:cNvPr id="20" name="TextBox 19"/>
          <p:cNvSpPr txBox="1"/>
          <p:nvPr/>
        </p:nvSpPr>
        <p:spPr>
          <a:xfrm>
            <a:off x="22370866" y="10197873"/>
            <a:ext cx="2172472" cy="400110"/>
          </a:xfrm>
          <a:prstGeom prst="rect">
            <a:avLst/>
          </a:prstGeom>
          <a:noFill/>
        </p:spPr>
        <p:txBody>
          <a:bodyPr wrap="square" rtlCol="0">
            <a:spAutoFit/>
          </a:bodyPr>
          <a:lstStyle/>
          <a:p>
            <a:pPr algn="ctr"/>
            <a:r>
              <a:rPr lang="en-US" sz="2000" dirty="0" smtClean="0">
                <a:solidFill>
                  <a:srgbClr val="386B75"/>
                </a:solidFill>
                <a:latin typeface="Century Gothic" charset="0"/>
                <a:ea typeface="Century Gothic" charset="0"/>
                <a:cs typeface="Century Gothic" charset="0"/>
              </a:rPr>
              <a:t>STATS</a:t>
            </a:r>
            <a:endParaRPr lang="en-US" sz="2000" baseline="30000" dirty="0">
              <a:solidFill>
                <a:srgbClr val="386B75"/>
              </a:solidFill>
              <a:latin typeface="Century Gothic" charset="0"/>
              <a:ea typeface="Century Gothic" charset="0"/>
              <a:cs typeface="Century Gothic" charset="0"/>
            </a:endParaRPr>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12948" y="6431983"/>
            <a:ext cx="9677965" cy="7258474"/>
          </a:xfrm>
          <a:prstGeom prst="rect">
            <a:avLst/>
          </a:prstGeom>
        </p:spPr>
      </p:pic>
      <p:sp>
        <p:nvSpPr>
          <p:cNvPr id="8" name="TextBox 7"/>
          <p:cNvSpPr txBox="1"/>
          <p:nvPr/>
        </p:nvSpPr>
        <p:spPr>
          <a:xfrm>
            <a:off x="39439592" y="16894490"/>
            <a:ext cx="3159827" cy="3216265"/>
          </a:xfrm>
          <a:prstGeom prst="rect">
            <a:avLst/>
          </a:prstGeom>
          <a:noFill/>
          <a:ln w="3175">
            <a:solidFill>
              <a:srgbClr val="FFC000"/>
            </a:solidFill>
          </a:ln>
        </p:spPr>
        <p:txBody>
          <a:bodyPr wrap="square" rtlCol="0">
            <a:spAutoFit/>
          </a:bodyPr>
          <a:lstStyle/>
          <a:p>
            <a:endParaRPr lang="en-US" sz="2500" dirty="0" smtClean="0">
              <a:latin typeface="Century Gothic" charset="0"/>
              <a:ea typeface="Century Gothic" charset="0"/>
              <a:cs typeface="Century Gothic" charset="0"/>
            </a:endParaRPr>
          </a:p>
          <a:p>
            <a:pPr algn="ctr"/>
            <a:r>
              <a:rPr lang="en-US" sz="2000" dirty="0" smtClean="0">
                <a:latin typeface="Century Gothic" charset="0"/>
                <a:ea typeface="Century Gothic" charset="0"/>
                <a:cs typeface="Century Gothic" charset="0"/>
              </a:rPr>
              <a:t>YOUTH (under 25)</a:t>
            </a:r>
          </a:p>
          <a:p>
            <a:pPr algn="ctr"/>
            <a:r>
              <a:rPr lang="en-US" sz="2000" u="sng" dirty="0" smtClean="0">
                <a:latin typeface="Century Gothic" charset="0"/>
                <a:ea typeface="Century Gothic" charset="0"/>
                <a:cs typeface="Century Gothic" charset="0"/>
              </a:rPr>
              <a:t>UNEMPLOYMENT RATE </a:t>
            </a:r>
          </a:p>
          <a:p>
            <a:pPr algn="ctr">
              <a:lnSpc>
                <a:spcPct val="150000"/>
              </a:lnSpc>
            </a:pPr>
            <a:r>
              <a:rPr lang="en-US" sz="2000" dirty="0" smtClean="0">
                <a:latin typeface="Century Gothic" charset="0"/>
                <a:ea typeface="Century Gothic" charset="0"/>
                <a:cs typeface="Century Gothic" charset="0"/>
              </a:rPr>
              <a:t>March, 2015 </a:t>
            </a:r>
            <a:r>
              <a:rPr lang="en-US" sz="2000" baseline="30000" dirty="0" smtClean="0">
                <a:latin typeface="Century Gothic" charset="0"/>
                <a:ea typeface="Century Gothic" charset="0"/>
                <a:cs typeface="Century Gothic" charset="0"/>
              </a:rPr>
              <a:t>10</a:t>
            </a:r>
            <a:endParaRPr lang="en-US" sz="2000" dirty="0">
              <a:latin typeface="Century Gothic" charset="0"/>
              <a:ea typeface="Century Gothic" charset="0"/>
              <a:cs typeface="Century Gothic" charset="0"/>
            </a:endParaRPr>
          </a:p>
          <a:p>
            <a:pPr>
              <a:lnSpc>
                <a:spcPct val="150000"/>
              </a:lnSpc>
            </a:pPr>
            <a:r>
              <a:rPr lang="en-US" sz="1800" dirty="0" smtClean="0">
                <a:latin typeface="Century Gothic" charset="0"/>
                <a:ea typeface="Century Gothic" charset="0"/>
                <a:cs typeface="Century Gothic" charset="0"/>
              </a:rPr>
              <a:t> Germany                 7.2%</a:t>
            </a:r>
            <a:endParaRPr lang="en-US" sz="1000" dirty="0" smtClean="0">
              <a:latin typeface="Century Gothic" charset="0"/>
              <a:ea typeface="Century Gothic" charset="0"/>
              <a:cs typeface="Century Gothic" charset="0"/>
            </a:endParaRPr>
          </a:p>
          <a:p>
            <a:pPr>
              <a:lnSpc>
                <a:spcPct val="150000"/>
              </a:lnSpc>
            </a:pPr>
            <a:r>
              <a:rPr lang="en-US" sz="1800" dirty="0" smtClean="0">
                <a:latin typeface="Century Gothic" charset="0"/>
                <a:ea typeface="Century Gothic" charset="0"/>
                <a:cs typeface="Century Gothic" charset="0"/>
              </a:rPr>
              <a:t> EU28                        20.9%</a:t>
            </a:r>
          </a:p>
          <a:p>
            <a:pPr>
              <a:lnSpc>
                <a:spcPct val="150000"/>
              </a:lnSpc>
            </a:pPr>
            <a:r>
              <a:rPr lang="en-US" sz="1800" dirty="0">
                <a:latin typeface="Century Gothic" charset="0"/>
                <a:ea typeface="Century Gothic" charset="0"/>
                <a:cs typeface="Century Gothic" charset="0"/>
              </a:rPr>
              <a:t> </a:t>
            </a:r>
            <a:r>
              <a:rPr lang="en-US" sz="1800" dirty="0" smtClean="0">
                <a:latin typeface="Century Gothic" charset="0"/>
                <a:ea typeface="Century Gothic" charset="0"/>
                <a:cs typeface="Century Gothic" charset="0"/>
              </a:rPr>
              <a:t>Greece                  49.7%</a:t>
            </a:r>
          </a:p>
          <a:p>
            <a:pPr>
              <a:lnSpc>
                <a:spcPct val="150000"/>
              </a:lnSpc>
            </a:pPr>
            <a:endParaRPr lang="en-US" sz="1800" dirty="0">
              <a:latin typeface="Century Gothic" charset="0"/>
              <a:ea typeface="Century Gothic" charset="0"/>
              <a:cs typeface="Century Gothic" charset="0"/>
            </a:endParaRPr>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1217" y="24666181"/>
            <a:ext cx="6626073" cy="6371225"/>
          </a:xfrm>
          <a:prstGeom prst="rect">
            <a:avLst/>
          </a:prstGeom>
        </p:spPr>
      </p:pic>
      <p:sp>
        <p:nvSpPr>
          <p:cNvPr id="14" name="TextBox 13"/>
          <p:cNvSpPr txBox="1"/>
          <p:nvPr/>
        </p:nvSpPr>
        <p:spPr>
          <a:xfrm>
            <a:off x="24972926" y="9986801"/>
            <a:ext cx="7146287" cy="523220"/>
          </a:xfrm>
          <a:prstGeom prst="rect">
            <a:avLst/>
          </a:prstGeom>
          <a:noFill/>
        </p:spPr>
        <p:txBody>
          <a:bodyPr wrap="square" rtlCol="0">
            <a:spAutoFit/>
          </a:bodyPr>
          <a:lstStyle/>
          <a:p>
            <a:pPr algn="ctr"/>
            <a:r>
              <a:rPr lang="en-US" sz="2800" dirty="0" smtClean="0">
                <a:latin typeface="Century Gothic" charset="0"/>
                <a:ea typeface="Century Gothic" charset="0"/>
                <a:cs typeface="Century Gothic" charset="0"/>
              </a:rPr>
              <a:t>Asylum Application Process</a:t>
            </a:r>
            <a:r>
              <a:rPr lang="en-US" sz="2800" baseline="30000" dirty="0" smtClean="0">
                <a:latin typeface="Century Gothic" charset="0"/>
                <a:ea typeface="Century Gothic" charset="0"/>
                <a:cs typeface="Century Gothic" charset="0"/>
              </a:rPr>
              <a:t>10</a:t>
            </a:r>
            <a:endParaRPr lang="en-US" sz="2800" baseline="30000" dirty="0">
              <a:latin typeface="Century Gothic" charset="0"/>
              <a:ea typeface="Century Gothic" charset="0"/>
              <a:cs typeface="Century Gothic" charset="0"/>
            </a:endParaRPr>
          </a:p>
        </p:txBody>
      </p:sp>
      <p:sp>
        <p:nvSpPr>
          <p:cNvPr id="2" name="TextBox 1"/>
          <p:cNvSpPr txBox="1"/>
          <p:nvPr/>
        </p:nvSpPr>
        <p:spPr>
          <a:xfrm>
            <a:off x="22664374" y="16879625"/>
            <a:ext cx="9383322" cy="2785378"/>
          </a:xfrm>
          <a:prstGeom prst="rect">
            <a:avLst/>
          </a:prstGeom>
          <a:noFill/>
          <a:ln w="76200">
            <a:solidFill>
              <a:srgbClr val="C00000"/>
            </a:solidFill>
            <a:prstDash val="solid"/>
          </a:ln>
        </p:spPr>
        <p:txBody>
          <a:bodyPr wrap="square" rtlCol="0">
            <a:spAutoFit/>
          </a:bodyPr>
          <a:lstStyle/>
          <a:p>
            <a:r>
              <a:rPr lang="en-US" sz="2900" i="1" dirty="0">
                <a:latin typeface="Century Gothic" charset="0"/>
                <a:ea typeface="Century Gothic" charset="0"/>
                <a:cs typeface="Century Gothic" charset="0"/>
              </a:rPr>
              <a:t>“It's obvious that we're going to stay here for a longer time now. What can I do? I'm doing </a:t>
            </a:r>
            <a:r>
              <a:rPr lang="en-US" sz="2900" i="1" dirty="0" smtClean="0">
                <a:latin typeface="Century Gothic" charset="0"/>
                <a:ea typeface="Century Gothic" charset="0"/>
                <a:cs typeface="Century Gothic" charset="0"/>
              </a:rPr>
              <a:t>nothing[</a:t>
            </a:r>
            <a:r>
              <a:rPr lang="is-IS" sz="2900" i="1" dirty="0" smtClean="0">
                <a:latin typeface="Century Gothic" charset="0"/>
                <a:ea typeface="Century Gothic" charset="0"/>
                <a:cs typeface="Century Gothic" charset="0"/>
              </a:rPr>
              <a:t>…] </a:t>
            </a:r>
            <a:r>
              <a:rPr lang="en-US" sz="2900" i="1" dirty="0" smtClean="0">
                <a:latin typeface="Century Gothic" charset="0"/>
                <a:ea typeface="Century Gothic" charset="0"/>
                <a:cs typeface="Century Gothic" charset="0"/>
              </a:rPr>
              <a:t>because </a:t>
            </a:r>
            <a:r>
              <a:rPr lang="en-US" sz="2900" i="1" dirty="0">
                <a:latin typeface="Century Gothic" charset="0"/>
                <a:ea typeface="Century Gothic" charset="0"/>
                <a:cs typeface="Century Gothic" charset="0"/>
              </a:rPr>
              <a:t>of depression and stress, I just think that I'm going to </a:t>
            </a:r>
            <a:r>
              <a:rPr lang="en-US" sz="2900" i="1" dirty="0" smtClean="0">
                <a:latin typeface="Century Gothic" charset="0"/>
                <a:ea typeface="Century Gothic" charset="0"/>
                <a:cs typeface="Century Gothic" charset="0"/>
              </a:rPr>
              <a:t>explode sometimes </a:t>
            </a:r>
            <a:r>
              <a:rPr lang="en-US" sz="2900" i="1" dirty="0">
                <a:latin typeface="Century Gothic" charset="0"/>
                <a:ea typeface="Century Gothic" charset="0"/>
                <a:cs typeface="Century Gothic" charset="0"/>
              </a:rPr>
              <a:t>from the situation that I'm living </a:t>
            </a:r>
            <a:r>
              <a:rPr lang="en-US" sz="2900" i="1" dirty="0" smtClean="0">
                <a:latin typeface="Century Gothic" charset="0"/>
                <a:ea typeface="Century Gothic" charset="0"/>
                <a:cs typeface="Century Gothic" charset="0"/>
              </a:rPr>
              <a:t>in.”</a:t>
            </a:r>
          </a:p>
          <a:p>
            <a:pPr algn="r"/>
            <a:r>
              <a:rPr lang="en-US" sz="2500" i="1" dirty="0" smtClean="0">
                <a:latin typeface="Century Gothic" charset="0"/>
                <a:ea typeface="Century Gothic" charset="0"/>
                <a:cs typeface="Century Gothic" charset="0"/>
              </a:rPr>
              <a:t> - Ali Bashar, This American Life </a:t>
            </a:r>
            <a:r>
              <a:rPr lang="en-US" sz="2500" i="1" baseline="30000" dirty="0">
                <a:latin typeface="Century Gothic" charset="0"/>
                <a:ea typeface="Century Gothic" charset="0"/>
                <a:cs typeface="Century Gothic" charset="0"/>
              </a:rPr>
              <a:t>4</a:t>
            </a:r>
          </a:p>
        </p:txBody>
      </p:sp>
      <p:sp>
        <p:nvSpPr>
          <p:cNvPr id="3" name="TextBox 2"/>
          <p:cNvSpPr txBox="1"/>
          <p:nvPr/>
        </p:nvSpPr>
        <p:spPr>
          <a:xfrm>
            <a:off x="12027090" y="16879626"/>
            <a:ext cx="9199164" cy="5498941"/>
          </a:xfrm>
          <a:prstGeom prst="rect">
            <a:avLst/>
          </a:prstGeom>
          <a:noFill/>
        </p:spPr>
        <p:txBody>
          <a:bodyPr wrap="square" numCol="2" spcCol="182880" rtlCol="0">
            <a:spAutoFit/>
          </a:bodyPr>
          <a:lstStyle/>
          <a:p>
            <a:pPr algn="ctr"/>
            <a:r>
              <a:rPr lang="en-US" sz="3200" dirty="0" smtClean="0">
                <a:solidFill>
                  <a:srgbClr val="C00000"/>
                </a:solidFill>
                <a:latin typeface="Century Gothic" charset="0"/>
                <a:ea typeface="Century Gothic" charset="0"/>
                <a:cs typeface="Century Gothic" charset="0"/>
              </a:rPr>
              <a:t>NEEDS MET:</a:t>
            </a:r>
          </a:p>
          <a:p>
            <a:pPr algn="ctr"/>
            <a:endParaRPr lang="en-US" sz="1000" dirty="0" smtClean="0">
              <a:latin typeface="Century Gothic" charset="0"/>
              <a:ea typeface="Century Gothic" charset="0"/>
              <a:cs typeface="Century Gothic" charset="0"/>
            </a:endParaRPr>
          </a:p>
          <a:p>
            <a:pPr marL="457200" indent="-457200">
              <a:buFont typeface="Courier New" charset="0"/>
              <a:buChar char="o"/>
            </a:pPr>
            <a:r>
              <a:rPr lang="en-US" sz="2300" dirty="0" smtClean="0">
                <a:latin typeface="Century Gothic" charset="0"/>
                <a:ea typeface="Century Gothic" charset="0"/>
                <a:cs typeface="Century Gothic" charset="0"/>
              </a:rPr>
              <a:t>Building </a:t>
            </a:r>
            <a:r>
              <a:rPr lang="en-US" sz="2300" dirty="0">
                <a:latin typeface="Century Gothic" charset="0"/>
                <a:ea typeface="Century Gothic" charset="0"/>
                <a:cs typeface="Century Gothic" charset="0"/>
              </a:rPr>
              <a:t>tents and temporary </a:t>
            </a:r>
            <a:r>
              <a:rPr lang="en-US" sz="2300" dirty="0" smtClean="0">
                <a:latin typeface="Century Gothic" charset="0"/>
                <a:ea typeface="Century Gothic" charset="0"/>
                <a:cs typeface="Century Gothic" charset="0"/>
              </a:rPr>
              <a:t>infrastructure for daily life.</a:t>
            </a:r>
            <a:r>
              <a:rPr lang="en-US" sz="2300" baseline="30000" dirty="0">
                <a:latin typeface="Century Gothic" charset="0"/>
                <a:ea typeface="Century Gothic" charset="0"/>
                <a:cs typeface="Century Gothic" charset="0"/>
              </a:rPr>
              <a:t>1</a:t>
            </a:r>
          </a:p>
          <a:p>
            <a:pPr marL="457200" indent="-457200">
              <a:buFont typeface="Courier New" charset="0"/>
              <a:buChar char="o"/>
            </a:pPr>
            <a:r>
              <a:rPr lang="en-US" sz="2300" dirty="0" smtClean="0">
                <a:latin typeface="Century Gothic" charset="0"/>
                <a:ea typeface="Century Gothic" charset="0"/>
                <a:cs typeface="Century Gothic" charset="0"/>
              </a:rPr>
              <a:t>Limited modes </a:t>
            </a:r>
            <a:r>
              <a:rPr lang="en-US" sz="2300" dirty="0">
                <a:latin typeface="Century Gothic" charset="0"/>
                <a:ea typeface="Century Gothic" charset="0"/>
                <a:cs typeface="Century Gothic" charset="0"/>
              </a:rPr>
              <a:t>of </a:t>
            </a:r>
            <a:r>
              <a:rPr lang="en-US" sz="2300" dirty="0" smtClean="0">
                <a:latin typeface="Century Gothic" charset="0"/>
                <a:ea typeface="Century Gothic" charset="0"/>
                <a:cs typeface="Century Gothic" charset="0"/>
              </a:rPr>
              <a:t>transportation available.</a:t>
            </a:r>
            <a:endParaRPr lang="en-US" sz="2300" dirty="0">
              <a:latin typeface="Century Gothic" charset="0"/>
              <a:ea typeface="Century Gothic" charset="0"/>
              <a:cs typeface="Century Gothic" charset="0"/>
            </a:endParaRPr>
          </a:p>
          <a:p>
            <a:pPr marL="457200" indent="-457200">
              <a:buFont typeface="Courier New" charset="0"/>
              <a:buChar char="o"/>
            </a:pPr>
            <a:r>
              <a:rPr lang="en-US" sz="2300" dirty="0">
                <a:latin typeface="Century Gothic" charset="0"/>
                <a:ea typeface="Century Gothic" charset="0"/>
                <a:cs typeface="Century Gothic" charset="0"/>
              </a:rPr>
              <a:t>Implementing temporary water </a:t>
            </a:r>
            <a:r>
              <a:rPr lang="en-US" sz="2300" dirty="0" smtClean="0">
                <a:latin typeface="Century Gothic" charset="0"/>
                <a:ea typeface="Century Gothic" charset="0"/>
                <a:cs typeface="Century Gothic" charset="0"/>
              </a:rPr>
              <a:t>systems/plumbing.</a:t>
            </a:r>
            <a:r>
              <a:rPr lang="en-US" sz="2300" baseline="30000" dirty="0">
                <a:latin typeface="Century Gothic" charset="0"/>
                <a:ea typeface="Century Gothic" charset="0"/>
                <a:cs typeface="Century Gothic" charset="0"/>
              </a:rPr>
              <a:t>3</a:t>
            </a:r>
          </a:p>
          <a:p>
            <a:endParaRPr lang="en-US" sz="2300" dirty="0" smtClean="0">
              <a:latin typeface="Century Gothic" charset="0"/>
              <a:ea typeface="Century Gothic" charset="0"/>
              <a:cs typeface="Century Gothic" charset="0"/>
            </a:endParaRPr>
          </a:p>
          <a:p>
            <a:endParaRPr lang="en-US" sz="2300" dirty="0" smtClean="0">
              <a:latin typeface="Century Gothic" charset="0"/>
              <a:ea typeface="Century Gothic" charset="0"/>
              <a:cs typeface="Century Gothic" charset="0"/>
            </a:endParaRPr>
          </a:p>
          <a:p>
            <a:endParaRPr lang="en-US" sz="2300" dirty="0">
              <a:latin typeface="Century Gothic" charset="0"/>
              <a:ea typeface="Century Gothic" charset="0"/>
              <a:cs typeface="Century Gothic" charset="0"/>
            </a:endParaRPr>
          </a:p>
          <a:p>
            <a:endParaRPr lang="en-US" sz="2300" dirty="0" smtClean="0">
              <a:latin typeface="Century Gothic" charset="0"/>
              <a:ea typeface="Century Gothic" charset="0"/>
              <a:cs typeface="Century Gothic" charset="0"/>
            </a:endParaRPr>
          </a:p>
          <a:p>
            <a:endParaRPr lang="en-US" sz="2300" dirty="0">
              <a:latin typeface="Century Gothic" charset="0"/>
              <a:ea typeface="Century Gothic" charset="0"/>
              <a:cs typeface="Century Gothic" charset="0"/>
            </a:endParaRPr>
          </a:p>
          <a:p>
            <a:endParaRPr lang="en-US" sz="2300" dirty="0">
              <a:latin typeface="Century Gothic" charset="0"/>
              <a:ea typeface="Century Gothic" charset="0"/>
              <a:cs typeface="Century Gothic" charset="0"/>
            </a:endParaRPr>
          </a:p>
          <a:p>
            <a:pPr algn="ctr"/>
            <a:r>
              <a:rPr lang="en-US" sz="3200" dirty="0" smtClean="0">
                <a:solidFill>
                  <a:srgbClr val="C00000"/>
                </a:solidFill>
                <a:latin typeface="Century Gothic" charset="0"/>
                <a:ea typeface="Century Gothic" charset="0"/>
                <a:cs typeface="Century Gothic" charset="0"/>
              </a:rPr>
              <a:t>NEEDS IGNORED:</a:t>
            </a:r>
          </a:p>
          <a:p>
            <a:pPr algn="ctr"/>
            <a:endParaRPr lang="en-US" sz="1000" dirty="0" smtClean="0">
              <a:latin typeface="Century Gothic" charset="0"/>
              <a:ea typeface="Century Gothic" charset="0"/>
              <a:cs typeface="Century Gothic" charset="0"/>
            </a:endParaRPr>
          </a:p>
          <a:p>
            <a:pPr marL="457200" indent="-457200">
              <a:buFont typeface="Courier New" charset="0"/>
              <a:buChar char="o"/>
            </a:pPr>
            <a:r>
              <a:rPr lang="en-US" sz="2300" dirty="0">
                <a:latin typeface="Century Gothic" charset="0"/>
                <a:ea typeface="Century Gothic" charset="0"/>
                <a:cs typeface="Century Gothic" charset="0"/>
              </a:rPr>
              <a:t>Shower </a:t>
            </a:r>
            <a:r>
              <a:rPr lang="en-US" sz="2300" dirty="0" smtClean="0">
                <a:latin typeface="Century Gothic" charset="0"/>
                <a:ea typeface="Century Gothic" charset="0"/>
                <a:cs typeface="Century Gothic" charset="0"/>
              </a:rPr>
              <a:t>access/personal hygiene </a:t>
            </a:r>
            <a:r>
              <a:rPr lang="en-US" sz="1800" dirty="0" smtClean="0">
                <a:latin typeface="Century Gothic" charset="0"/>
                <a:ea typeface="Century Gothic" charset="0"/>
                <a:cs typeface="Century Gothic" charset="0"/>
              </a:rPr>
              <a:t>(wait up to 3 days).</a:t>
            </a:r>
            <a:r>
              <a:rPr lang="en-US" sz="2300" baseline="30000" dirty="0">
                <a:latin typeface="Century Gothic" charset="0"/>
                <a:ea typeface="Century Gothic" charset="0"/>
                <a:cs typeface="Century Gothic" charset="0"/>
              </a:rPr>
              <a:t>4</a:t>
            </a:r>
          </a:p>
          <a:p>
            <a:pPr marL="457200" indent="-457200">
              <a:buFont typeface="Courier New" charset="0"/>
              <a:buChar char="o"/>
            </a:pPr>
            <a:r>
              <a:rPr lang="en-US" sz="2300" dirty="0" smtClean="0">
                <a:latin typeface="Century Gothic" charset="0"/>
                <a:ea typeface="Century Gothic" charset="0"/>
                <a:cs typeface="Century Gothic" charset="0"/>
              </a:rPr>
              <a:t>Low resupply/cleaning materials.</a:t>
            </a:r>
          </a:p>
          <a:p>
            <a:pPr marL="457200" indent="-457200">
              <a:buFont typeface="Courier New" charset="0"/>
              <a:buChar char="o"/>
            </a:pPr>
            <a:r>
              <a:rPr lang="en-US" sz="2300" dirty="0" smtClean="0">
                <a:latin typeface="Century Gothic" charset="0"/>
                <a:ea typeface="Century Gothic" charset="0"/>
                <a:cs typeface="Century Gothic" charset="0"/>
              </a:rPr>
              <a:t>Disposal of refuse/general site cleanliness.</a:t>
            </a:r>
          </a:p>
          <a:p>
            <a:pPr marL="457200" indent="-457200">
              <a:buFont typeface="Courier New" charset="0"/>
              <a:buChar char="o"/>
            </a:pPr>
            <a:r>
              <a:rPr lang="en-US" sz="2300" dirty="0" smtClean="0">
                <a:latin typeface="Century Gothic" charset="0"/>
                <a:ea typeface="Century Gothic" charset="0"/>
                <a:cs typeface="Century Gothic" charset="0"/>
              </a:rPr>
              <a:t>Alterations/preparation for winter months.</a:t>
            </a:r>
            <a:r>
              <a:rPr lang="en-US" sz="2300" baseline="30000" dirty="0">
                <a:latin typeface="Century Gothic" charset="0"/>
                <a:ea typeface="Century Gothic" charset="0"/>
                <a:cs typeface="Century Gothic" charset="0"/>
              </a:rPr>
              <a:t>5</a:t>
            </a:r>
            <a:endParaRPr lang="en-US" sz="2300" baseline="30000" dirty="0" smtClean="0">
              <a:latin typeface="Century Gothic" charset="0"/>
              <a:ea typeface="Century Gothic" charset="0"/>
              <a:cs typeface="Century Gothic" charset="0"/>
            </a:endParaRPr>
          </a:p>
          <a:p>
            <a:pPr marL="457200" indent="-457200">
              <a:buAutoNum type="arabicPeriod"/>
            </a:pPr>
            <a:endParaRPr lang="en-US" sz="2300" dirty="0" smtClean="0">
              <a:latin typeface="Century Gothic" charset="0"/>
              <a:ea typeface="Century Gothic" charset="0"/>
              <a:cs typeface="Century Gothic" charset="0"/>
            </a:endParaRPr>
          </a:p>
          <a:p>
            <a:pPr marL="457200" indent="-457200">
              <a:buAutoNum type="arabicPeriod"/>
            </a:pPr>
            <a:endParaRPr lang="en-US" sz="2300" dirty="0" smtClean="0">
              <a:latin typeface="Century Gothic" charset="0"/>
              <a:ea typeface="Century Gothic" charset="0"/>
              <a:cs typeface="Century Gothic" charset="0"/>
            </a:endParaRPr>
          </a:p>
          <a:p>
            <a:pPr marL="457200" indent="-457200">
              <a:buAutoNum type="arabicPeriod"/>
            </a:pPr>
            <a:endParaRPr lang="en-US" sz="2300" dirty="0">
              <a:latin typeface="Century Gothic" charset="0"/>
              <a:ea typeface="Century Gothic" charset="0"/>
              <a:cs typeface="Century Gothic" charset="0"/>
            </a:endParaRPr>
          </a:p>
          <a:p>
            <a:pPr marL="457200" indent="-457200">
              <a:buAutoNum type="arabicPeriod"/>
            </a:pPr>
            <a:endParaRPr lang="en-US" sz="2300" baseline="30000" dirty="0">
              <a:latin typeface="Century Gothic" charset="0"/>
              <a:ea typeface="Century Gothic" charset="0"/>
              <a:cs typeface="Century Gothic" charset="0"/>
            </a:endParaRPr>
          </a:p>
          <a:p>
            <a:endParaRPr lang="en-US" sz="2300" dirty="0">
              <a:latin typeface="Century Gothic" charset="0"/>
              <a:ea typeface="Century Gothic" charset="0"/>
              <a:cs typeface="Century Gothic" charset="0"/>
            </a:endParaRPr>
          </a:p>
        </p:txBody>
      </p:sp>
      <p:sp>
        <p:nvSpPr>
          <p:cNvPr id="19" name="TextBox 18"/>
          <p:cNvSpPr txBox="1"/>
          <p:nvPr/>
        </p:nvSpPr>
        <p:spPr>
          <a:xfrm>
            <a:off x="11925052" y="20736311"/>
            <a:ext cx="9453755" cy="4811574"/>
          </a:xfrm>
          <a:prstGeom prst="rect">
            <a:avLst/>
          </a:prstGeom>
          <a:noFill/>
        </p:spPr>
        <p:txBody>
          <a:bodyPr wrap="square" rtlCol="0">
            <a:spAutoFit/>
          </a:bodyPr>
          <a:lstStyle/>
          <a:p>
            <a:pPr algn="just"/>
            <a:r>
              <a:rPr lang="en-US" sz="2500" dirty="0" smtClean="0">
                <a:latin typeface="Century Gothic" charset="0"/>
                <a:ea typeface="Century Gothic" charset="0"/>
                <a:cs typeface="Century Gothic" charset="0"/>
              </a:rPr>
              <a:t>Needs denied to the aggregate population generates disparity and overall hopelessness – but needs met can elicit the same effect.</a:t>
            </a:r>
            <a:r>
              <a:rPr lang="en-US" sz="2500" baseline="30000" dirty="0">
                <a:latin typeface="Century Gothic" charset="0"/>
                <a:ea typeface="Century Gothic" charset="0"/>
                <a:cs typeface="Century Gothic" charset="0"/>
              </a:rPr>
              <a:t>6</a:t>
            </a:r>
            <a:r>
              <a:rPr lang="en-US" sz="2500" dirty="0" smtClean="0">
                <a:latin typeface="Century Gothic" charset="0"/>
                <a:ea typeface="Century Gothic" charset="0"/>
                <a:cs typeface="Century Gothic" charset="0"/>
              </a:rPr>
              <a:t> As infrastructure is addressed and living conditions improved, the imperfect refugee camps become a more permanent reality.</a:t>
            </a:r>
            <a:r>
              <a:rPr lang="en-US" sz="2500" baseline="30000" dirty="0">
                <a:latin typeface="Century Gothic" charset="0"/>
                <a:ea typeface="Century Gothic" charset="0"/>
                <a:cs typeface="Century Gothic" charset="0"/>
              </a:rPr>
              <a:t>4</a:t>
            </a:r>
            <a:endParaRPr lang="en-US" sz="2500" baseline="30000" dirty="0" smtClean="0">
              <a:latin typeface="Century Gothic" charset="0"/>
              <a:ea typeface="Century Gothic" charset="0"/>
              <a:cs typeface="Century Gothic" charset="0"/>
            </a:endParaRPr>
          </a:p>
          <a:p>
            <a:pPr algn="just"/>
            <a:endParaRPr lang="en-US" sz="3200" baseline="30000" dirty="0" smtClean="0">
              <a:latin typeface="Century Gothic" charset="0"/>
              <a:ea typeface="Century Gothic" charset="0"/>
              <a:cs typeface="Century Gothic" charset="0"/>
            </a:endParaRPr>
          </a:p>
          <a:p>
            <a:pPr algn="just"/>
            <a:endParaRPr lang="en-US" sz="3200" baseline="30000" dirty="0" smtClean="0">
              <a:latin typeface="Century Gothic" charset="0"/>
              <a:ea typeface="Century Gothic" charset="0"/>
              <a:cs typeface="Century Gothic" charset="0"/>
            </a:endParaRPr>
          </a:p>
          <a:p>
            <a:r>
              <a:rPr lang="en-US" sz="2900" i="1" dirty="0">
                <a:solidFill>
                  <a:srgbClr val="386B75"/>
                </a:solidFill>
                <a:latin typeface="Century Gothic" charset="0"/>
                <a:ea typeface="Century Gothic" charset="0"/>
                <a:cs typeface="Century Gothic" charset="0"/>
              </a:rPr>
              <a:t>The Lost </a:t>
            </a:r>
            <a:r>
              <a:rPr lang="en-US" sz="2900" i="1" dirty="0" smtClean="0">
                <a:solidFill>
                  <a:srgbClr val="386B75"/>
                </a:solidFill>
                <a:latin typeface="Century Gothic" charset="0"/>
                <a:ea typeface="Century Gothic" charset="0"/>
                <a:cs typeface="Century Gothic" charset="0"/>
              </a:rPr>
              <a:t>Generation</a:t>
            </a:r>
            <a:r>
              <a:rPr lang="en-US" sz="2900" i="1" baseline="30000" dirty="0">
                <a:solidFill>
                  <a:srgbClr val="386B75"/>
                </a:solidFill>
                <a:latin typeface="Century Gothic" charset="0"/>
                <a:ea typeface="Century Gothic" charset="0"/>
                <a:cs typeface="Century Gothic" charset="0"/>
              </a:rPr>
              <a:t>6</a:t>
            </a:r>
            <a:endParaRPr lang="en-US" sz="2900" i="1" baseline="30000" dirty="0" smtClean="0">
              <a:solidFill>
                <a:srgbClr val="386B75"/>
              </a:solidFill>
              <a:latin typeface="Century Gothic" charset="0"/>
              <a:ea typeface="Century Gothic" charset="0"/>
              <a:cs typeface="Century Gothic" charset="0"/>
            </a:endParaRPr>
          </a:p>
          <a:p>
            <a:endParaRPr lang="en-US" sz="1000" i="1" dirty="0">
              <a:solidFill>
                <a:srgbClr val="386B75"/>
              </a:solidFill>
              <a:latin typeface="Century Gothic" charset="0"/>
              <a:ea typeface="Century Gothic" charset="0"/>
              <a:cs typeface="Century Gothic" charset="0"/>
            </a:endParaRPr>
          </a:p>
          <a:p>
            <a:pPr algn="ctr"/>
            <a:r>
              <a:rPr lang="en-US" sz="2000" i="1" dirty="0" smtClean="0">
                <a:latin typeface="Century Gothic" charset="0"/>
                <a:ea typeface="Century Gothic" charset="0"/>
                <a:cs typeface="Century Gothic" charset="0"/>
              </a:rPr>
              <a:t>With future plans uncertain, refugees find themselves in a bureaucratic backlog and without liberty to mobilize; this waiting is creating a new “lost generation” amongst the younger refugee population. Lack of education and low stress socialization can create a developmental flux as well as  encourage apathy and hostility within refugee children and adolescents.</a:t>
            </a:r>
            <a:r>
              <a:rPr lang="en-US" sz="2000" i="1" baseline="30000" dirty="0">
                <a:latin typeface="Century Gothic" charset="0"/>
                <a:ea typeface="Century Gothic" charset="0"/>
                <a:cs typeface="Century Gothic" charset="0"/>
              </a:rPr>
              <a:t>7</a:t>
            </a:r>
            <a:endParaRPr lang="en-US" sz="2500" baseline="30000" dirty="0">
              <a:latin typeface="Century Gothic" charset="0"/>
              <a:ea typeface="Century Gothic" charset="0"/>
              <a:cs typeface="Century Gothic" charset="0"/>
            </a:endParaRPr>
          </a:p>
        </p:txBody>
      </p:sp>
      <p:sp>
        <p:nvSpPr>
          <p:cNvPr id="22" name="TextBox 21"/>
          <p:cNvSpPr txBox="1"/>
          <p:nvPr/>
        </p:nvSpPr>
        <p:spPr>
          <a:xfrm>
            <a:off x="33865236" y="16879625"/>
            <a:ext cx="1493636" cy="307777"/>
          </a:xfrm>
          <a:prstGeom prst="rect">
            <a:avLst/>
          </a:prstGeom>
          <a:noFill/>
        </p:spPr>
        <p:txBody>
          <a:bodyPr wrap="square" rtlCol="0">
            <a:spAutoFit/>
          </a:bodyPr>
          <a:lstStyle/>
          <a:p>
            <a:r>
              <a:rPr lang="en-US" sz="1400" dirty="0" smtClean="0">
                <a:latin typeface="Century Gothic" charset="0"/>
                <a:ea typeface="Century Gothic" charset="0"/>
                <a:cs typeface="Century Gothic" charset="0"/>
              </a:rPr>
              <a:t>12</a:t>
            </a:r>
            <a:endParaRPr lang="en-US" sz="1400" dirty="0">
              <a:latin typeface="Century Gothic" charset="0"/>
              <a:ea typeface="Century Gothic" charset="0"/>
              <a:cs typeface="Century Gothic" charset="0"/>
            </a:endParaRPr>
          </a:p>
        </p:txBody>
      </p:sp>
      <p:sp>
        <p:nvSpPr>
          <p:cNvPr id="24" name="TextBox 23"/>
          <p:cNvSpPr txBox="1"/>
          <p:nvPr/>
        </p:nvSpPr>
        <p:spPr>
          <a:xfrm>
            <a:off x="39439592" y="20312212"/>
            <a:ext cx="3227129" cy="4170372"/>
          </a:xfrm>
          <a:prstGeom prst="rect">
            <a:avLst/>
          </a:prstGeom>
          <a:noFill/>
        </p:spPr>
        <p:txBody>
          <a:bodyPr wrap="square" rtlCol="0">
            <a:spAutoFit/>
          </a:bodyPr>
          <a:lstStyle/>
          <a:p>
            <a:r>
              <a:rPr lang="en-US" sz="2400" i="1" dirty="0" smtClean="0">
                <a:latin typeface="Century Gothic" charset="0"/>
                <a:ea typeface="Century Gothic" charset="0"/>
                <a:cs typeface="Century Gothic" charset="0"/>
              </a:rPr>
              <a:t>“</a:t>
            </a:r>
            <a:r>
              <a:rPr lang="en-US" sz="2400" i="1" dirty="0">
                <a:latin typeface="Century Gothic" charset="0"/>
                <a:ea typeface="Century Gothic" charset="0"/>
                <a:cs typeface="Century Gothic" charset="0"/>
              </a:rPr>
              <a:t>Europe should primarily be welcoming refugees because it is a humanitarian and ethical imperative, but it is also in our own economic self-interest</a:t>
            </a:r>
            <a:r>
              <a:rPr lang="en-US" sz="2400" i="1" dirty="0" smtClean="0">
                <a:latin typeface="Century Gothic" charset="0"/>
                <a:ea typeface="Century Gothic" charset="0"/>
                <a:cs typeface="Century Gothic" charset="0"/>
              </a:rPr>
              <a:t>.”</a:t>
            </a:r>
          </a:p>
          <a:p>
            <a:endParaRPr lang="en-US" sz="900" i="1" dirty="0" smtClean="0">
              <a:latin typeface="Century Gothic" charset="0"/>
              <a:ea typeface="Century Gothic" charset="0"/>
              <a:cs typeface="Century Gothic" charset="0"/>
            </a:endParaRPr>
          </a:p>
          <a:p>
            <a:pPr algn="r"/>
            <a:r>
              <a:rPr lang="en-US" sz="1300" dirty="0">
                <a:latin typeface="Century Gothic" charset="0"/>
                <a:ea typeface="Century Gothic" charset="0"/>
                <a:cs typeface="Century Gothic" charset="0"/>
              </a:rPr>
              <a:t>Professor Alexander Betts, Director of </a:t>
            </a:r>
            <a:r>
              <a:rPr lang="en-US" sz="1300" dirty="0" smtClean="0">
                <a:latin typeface="Century Gothic" charset="0"/>
                <a:ea typeface="Century Gothic" charset="0"/>
                <a:cs typeface="Century Gothic" charset="0"/>
              </a:rPr>
              <a:t>Refugee </a:t>
            </a:r>
            <a:r>
              <a:rPr lang="en-US" sz="1300" dirty="0">
                <a:latin typeface="Century Gothic" charset="0"/>
                <a:ea typeface="Century Gothic" charset="0"/>
                <a:cs typeface="Century Gothic" charset="0"/>
              </a:rPr>
              <a:t>Studies </a:t>
            </a:r>
            <a:r>
              <a:rPr lang="en-US" sz="1300" dirty="0" smtClean="0">
                <a:latin typeface="Century Gothic" charset="0"/>
                <a:ea typeface="Century Gothic" charset="0"/>
                <a:cs typeface="Century Gothic" charset="0"/>
              </a:rPr>
              <a:t>Centre,</a:t>
            </a:r>
          </a:p>
          <a:p>
            <a:pPr algn="r"/>
            <a:r>
              <a:rPr lang="en-US" sz="1300" dirty="0" smtClean="0">
                <a:latin typeface="Century Gothic" charset="0"/>
                <a:ea typeface="Century Gothic" charset="0"/>
                <a:cs typeface="Century Gothic" charset="0"/>
              </a:rPr>
              <a:t>Oxford University</a:t>
            </a:r>
            <a:r>
              <a:rPr lang="en-US" sz="1300" baseline="30000" dirty="0" smtClean="0">
                <a:latin typeface="Century Gothic" charset="0"/>
                <a:ea typeface="Century Gothic" charset="0"/>
                <a:cs typeface="Century Gothic" charset="0"/>
              </a:rPr>
              <a:t>12</a:t>
            </a:r>
            <a:r>
              <a:rPr lang="en-US" sz="1400" dirty="0">
                <a:latin typeface="Century Gothic" charset="0"/>
                <a:ea typeface="Century Gothic" charset="0"/>
                <a:cs typeface="Century Gothic" charset="0"/>
              </a:rPr>
              <a:t> </a:t>
            </a:r>
            <a:endParaRPr lang="en-US" sz="1400" i="1" dirty="0">
              <a:latin typeface="Century Gothic" charset="0"/>
              <a:ea typeface="Century Gothic" charset="0"/>
              <a:cs typeface="Century Gothic" charset="0"/>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Custom 3">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EC9547"/>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2727</TotalTime>
  <Words>1118</Words>
  <Application>Microsoft Macintosh PowerPoint</Application>
  <PresentationFormat>Custom</PresentationFormat>
  <Paragraphs>129</Paragraphs>
  <Slides>1</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Century Gothic</vt:lpstr>
      <vt:lpstr>Courier New</vt:lpstr>
      <vt:lpstr>Times New Roman</vt:lpstr>
      <vt:lpstr>Trebuchet MS</vt:lpstr>
      <vt:lpstr>Wingdings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Bonstein, Laine</cp:lastModifiedBy>
  <cp:revision>207</cp:revision>
  <dcterms:created xsi:type="dcterms:W3CDTF">2012-02-03T19:11:35Z</dcterms:created>
  <dcterms:modified xsi:type="dcterms:W3CDTF">2017-04-26T20:33:06Z</dcterms:modified>
</cp:coreProperties>
</file>