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37" r:id="rId1"/>
  </p:sldMasterIdLst>
  <p:sldIdLst>
    <p:sldId id="257" r:id="rId2"/>
  </p:sldIdLst>
  <p:sldSz cx="40233600" cy="32918400"/>
  <p:notesSz cx="6858000" cy="9144000"/>
  <p:defaultTextStyle>
    <a:defPPr>
      <a:defRPr lang="en-US"/>
    </a:defPPr>
    <a:lvl1pPr marL="0" algn="l" defTabSz="1755537" rtl="0" eaLnBrk="1" latinLnBrk="0" hangingPunct="1">
      <a:defRPr sz="6912" kern="1200">
        <a:solidFill>
          <a:schemeClr val="tx1"/>
        </a:solidFill>
        <a:latin typeface="+mn-lt"/>
        <a:ea typeface="+mn-ea"/>
        <a:cs typeface="+mn-cs"/>
      </a:defRPr>
    </a:lvl1pPr>
    <a:lvl2pPr marL="1755537" algn="l" defTabSz="1755537" rtl="0" eaLnBrk="1" latinLnBrk="0" hangingPunct="1">
      <a:defRPr sz="6912" kern="1200">
        <a:solidFill>
          <a:schemeClr val="tx1"/>
        </a:solidFill>
        <a:latin typeface="+mn-lt"/>
        <a:ea typeface="+mn-ea"/>
        <a:cs typeface="+mn-cs"/>
      </a:defRPr>
    </a:lvl2pPr>
    <a:lvl3pPr marL="3511069" algn="l" defTabSz="1755537" rtl="0" eaLnBrk="1" latinLnBrk="0" hangingPunct="1">
      <a:defRPr sz="6912" kern="1200">
        <a:solidFill>
          <a:schemeClr val="tx1"/>
        </a:solidFill>
        <a:latin typeface="+mn-lt"/>
        <a:ea typeface="+mn-ea"/>
        <a:cs typeface="+mn-cs"/>
      </a:defRPr>
    </a:lvl3pPr>
    <a:lvl4pPr marL="5266606" algn="l" defTabSz="1755537" rtl="0" eaLnBrk="1" latinLnBrk="0" hangingPunct="1">
      <a:defRPr sz="6912" kern="1200">
        <a:solidFill>
          <a:schemeClr val="tx1"/>
        </a:solidFill>
        <a:latin typeface="+mn-lt"/>
        <a:ea typeface="+mn-ea"/>
        <a:cs typeface="+mn-cs"/>
      </a:defRPr>
    </a:lvl4pPr>
    <a:lvl5pPr marL="7022143" algn="l" defTabSz="1755537" rtl="0" eaLnBrk="1" latinLnBrk="0" hangingPunct="1">
      <a:defRPr sz="6912" kern="1200">
        <a:solidFill>
          <a:schemeClr val="tx1"/>
        </a:solidFill>
        <a:latin typeface="+mn-lt"/>
        <a:ea typeface="+mn-ea"/>
        <a:cs typeface="+mn-cs"/>
      </a:defRPr>
    </a:lvl5pPr>
    <a:lvl6pPr marL="8777679" algn="l" defTabSz="1755537" rtl="0" eaLnBrk="1" latinLnBrk="0" hangingPunct="1">
      <a:defRPr sz="6912" kern="1200">
        <a:solidFill>
          <a:schemeClr val="tx1"/>
        </a:solidFill>
        <a:latin typeface="+mn-lt"/>
        <a:ea typeface="+mn-ea"/>
        <a:cs typeface="+mn-cs"/>
      </a:defRPr>
    </a:lvl6pPr>
    <a:lvl7pPr marL="10533212" algn="l" defTabSz="1755537" rtl="0" eaLnBrk="1" latinLnBrk="0" hangingPunct="1">
      <a:defRPr sz="6912" kern="1200">
        <a:solidFill>
          <a:schemeClr val="tx1"/>
        </a:solidFill>
        <a:latin typeface="+mn-lt"/>
        <a:ea typeface="+mn-ea"/>
        <a:cs typeface="+mn-cs"/>
      </a:defRPr>
    </a:lvl7pPr>
    <a:lvl8pPr marL="12288749" algn="l" defTabSz="1755537" rtl="0" eaLnBrk="1" latinLnBrk="0" hangingPunct="1">
      <a:defRPr sz="6912" kern="1200">
        <a:solidFill>
          <a:schemeClr val="tx1"/>
        </a:solidFill>
        <a:latin typeface="+mn-lt"/>
        <a:ea typeface="+mn-ea"/>
        <a:cs typeface="+mn-cs"/>
      </a:defRPr>
    </a:lvl8pPr>
    <a:lvl9pPr marL="14044285" algn="l" defTabSz="1755537" rtl="0" eaLnBrk="1" latinLnBrk="0" hangingPunct="1">
      <a:defRPr sz="69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2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0F1F"/>
    <a:srgbClr val="3C0D2B"/>
    <a:srgbClr val="164660"/>
    <a:srgbClr val="5F1239"/>
    <a:srgbClr val="741A36"/>
    <a:srgbClr val="1874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155"/>
    <p:restoredTop sz="94671"/>
  </p:normalViewPr>
  <p:slideViewPr>
    <p:cSldViewPr snapToGrid="0" snapToObjects="1">
      <p:cViewPr varScale="1">
        <p:scale>
          <a:sx n="23" d="100"/>
          <a:sy n="23" d="100"/>
        </p:scale>
        <p:origin x="2920" y="264"/>
      </p:cViewPr>
      <p:guideLst>
        <p:guide orient="horz" pos="10368"/>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p:cNvSpPr/>
          <p:nvPr/>
        </p:nvSpPr>
        <p:spPr>
          <a:xfrm>
            <a:off x="0" y="0"/>
            <a:ext cx="40233600" cy="329184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4315971" y="6120120"/>
            <a:ext cx="31601667" cy="2067816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4787799" y="6649517"/>
            <a:ext cx="30658003" cy="19619366"/>
          </a:xfrm>
          <a:prstGeom prst="rect">
            <a:avLst/>
          </a:prstGeom>
          <a:solidFill>
            <a:schemeClr val="tx2"/>
          </a:solidFill>
          <a:ln w="6350" cap="sq" cmpd="sng" algn="ctr">
            <a:solidFill>
              <a:schemeClr val="bg1"/>
            </a:solidFill>
            <a:prstDash val="solid"/>
            <a:miter lim="800000"/>
          </a:ln>
          <a:effectLst/>
        </p:spPr>
      </p:sp>
      <p:sp>
        <p:nvSpPr>
          <p:cNvPr id="15" name="Rectangle 14"/>
          <p:cNvSpPr/>
          <p:nvPr/>
        </p:nvSpPr>
        <p:spPr>
          <a:xfrm>
            <a:off x="16696944" y="6118867"/>
            <a:ext cx="6839712" cy="3072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17099280" y="6118872"/>
            <a:ext cx="6035040" cy="2633472"/>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153636" y="10038062"/>
            <a:ext cx="29926336" cy="12435840"/>
          </a:xfrm>
        </p:spPr>
        <p:txBody>
          <a:bodyPr tIns="45720" bIns="45720" anchor="ctr">
            <a:noAutofit/>
          </a:bodyPr>
          <a:lstStyle>
            <a:lvl1pPr algn="ctr">
              <a:lnSpc>
                <a:spcPct val="83000"/>
              </a:lnSpc>
              <a:defRPr kumimoji="0" lang="en-US" sz="27280" b="0" i="0" u="none" strike="noStrike" kern="1200" cap="all" spc="-440" normalizeH="0" baseline="0">
                <a:ln>
                  <a:noFill/>
                </a:ln>
                <a:solidFill>
                  <a:sysClr val="window" lastClr="FFFFFF"/>
                </a:solidFill>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5154930" y="22473898"/>
            <a:ext cx="29933798" cy="2414016"/>
          </a:xfrm>
        </p:spPr>
        <p:txBody>
          <a:bodyPr>
            <a:normAutofit/>
          </a:bodyPr>
          <a:lstStyle>
            <a:lvl1pPr marL="0" indent="0" algn="ctr">
              <a:spcBef>
                <a:spcPts val="0"/>
              </a:spcBef>
              <a:buNone/>
              <a:defRPr sz="6160" spc="352" baseline="0">
                <a:solidFill>
                  <a:schemeClr val="bg2"/>
                </a:solidFill>
              </a:defRPr>
            </a:lvl1pPr>
            <a:lvl2pPr marL="2011680" indent="0" algn="ctr">
              <a:buNone/>
              <a:defRPr sz="6160"/>
            </a:lvl2pPr>
            <a:lvl3pPr marL="4023360" indent="0" algn="ctr">
              <a:buNone/>
              <a:defRPr sz="6160"/>
            </a:lvl3pPr>
            <a:lvl4pPr marL="6035040" indent="0" algn="ctr">
              <a:buNone/>
              <a:defRPr sz="6160"/>
            </a:lvl4pPr>
            <a:lvl5pPr marL="8046720" indent="0" algn="ctr">
              <a:buNone/>
              <a:defRPr sz="6160"/>
            </a:lvl5pPr>
            <a:lvl6pPr marL="10058400" indent="0" algn="ctr">
              <a:buNone/>
              <a:defRPr sz="6160"/>
            </a:lvl6pPr>
            <a:lvl7pPr marL="12070080" indent="0" algn="ctr">
              <a:buNone/>
              <a:defRPr sz="6160"/>
            </a:lvl7pPr>
            <a:lvl8pPr marL="14081760" indent="0" algn="ctr">
              <a:buNone/>
              <a:defRPr sz="6160"/>
            </a:lvl8pPr>
            <a:lvl9pPr marL="16093440" indent="0" algn="ctr">
              <a:buNone/>
              <a:defRPr sz="6160"/>
            </a:lvl9pPr>
          </a:lstStyle>
          <a:p>
            <a:r>
              <a:rPr lang="en-US"/>
              <a:t>Click to edit Master subtitle style</a:t>
            </a:r>
            <a:endParaRPr lang="en-US" dirty="0"/>
          </a:p>
        </p:txBody>
      </p:sp>
      <p:sp>
        <p:nvSpPr>
          <p:cNvPr id="20" name="Date Placeholder 19"/>
          <p:cNvSpPr>
            <a:spLocks noGrp="1"/>
          </p:cNvSpPr>
          <p:nvPr>
            <p:ph type="dt" sz="half" idx="10"/>
          </p:nvPr>
        </p:nvSpPr>
        <p:spPr>
          <a:xfrm>
            <a:off x="17300448" y="6404266"/>
            <a:ext cx="5632704" cy="2194560"/>
          </a:xfrm>
        </p:spPr>
        <p:txBody>
          <a:bodyPr/>
          <a:lstStyle>
            <a:lvl1pPr algn="ctr">
              <a:defRPr sz="4840" spc="0" baseline="0">
                <a:solidFill>
                  <a:srgbClr val="FFFFFF"/>
                </a:solidFill>
                <a:latin typeface="+mn-lt"/>
              </a:defRPr>
            </a:lvl1pPr>
          </a:lstStyle>
          <a:p>
            <a:fld id="{B61BEF0D-F0BB-DE4B-95CE-6DB70DBA9567}" type="datetimeFigureOut">
              <a:rPr lang="en-US" smtClean="0"/>
              <a:pPr/>
              <a:t>4/9/18</a:t>
            </a:fld>
            <a:endParaRPr lang="en-US" dirty="0"/>
          </a:p>
        </p:txBody>
      </p:sp>
      <p:sp>
        <p:nvSpPr>
          <p:cNvPr id="21" name="Footer Placeholder 20"/>
          <p:cNvSpPr>
            <a:spLocks noGrp="1"/>
          </p:cNvSpPr>
          <p:nvPr>
            <p:ph type="ftr" sz="quarter" idx="11"/>
          </p:nvPr>
        </p:nvSpPr>
        <p:spPr>
          <a:xfrm>
            <a:off x="4861721" y="25013088"/>
            <a:ext cx="19488150" cy="1097280"/>
          </a:xfrm>
        </p:spPr>
        <p:txBody>
          <a:bodyPr/>
          <a:lstStyle>
            <a:lvl1pPr algn="l">
              <a:defRPr sz="3960">
                <a:solidFill>
                  <a:schemeClr val="bg1">
                    <a:lumMod val="85000"/>
                  </a:schemeClr>
                </a:solidFill>
              </a:defRPr>
            </a:lvl1pPr>
          </a:lstStyle>
          <a:p>
            <a:endParaRPr lang="en-US" dirty="0"/>
          </a:p>
        </p:txBody>
      </p:sp>
      <p:sp>
        <p:nvSpPr>
          <p:cNvPr id="22" name="Slide Number Placeholder 21"/>
          <p:cNvSpPr>
            <a:spLocks noGrp="1"/>
          </p:cNvSpPr>
          <p:nvPr>
            <p:ph type="sldNum" sz="quarter" idx="12"/>
          </p:nvPr>
        </p:nvSpPr>
        <p:spPr>
          <a:xfrm>
            <a:off x="28402838" y="25017984"/>
            <a:ext cx="6969208" cy="1097280"/>
          </a:xfrm>
        </p:spPr>
        <p:txBody>
          <a:bodyPr/>
          <a:lstStyle>
            <a:lvl1pPr>
              <a:defRPr>
                <a:solidFill>
                  <a:schemeClr val="bg1">
                    <a:lumMod val="8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11238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643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672280" y="3657600"/>
            <a:ext cx="7795260" cy="252374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0" y="3657600"/>
            <a:ext cx="26654760" cy="25237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919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647F38-B617-4D2F-AE0A-013F0C4D2C57}" type="datetimeFigureOut">
              <a:rPr lang="en-US" smtClean="0"/>
              <a:pPr/>
              <a:t>4/9/18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pPr/>
              <a:t>‹#›</a:t>
            </a:fld>
            <a:endParaRPr lang="en-US" dirty="0"/>
          </a:p>
        </p:txBody>
      </p:sp>
    </p:spTree>
    <p:extLst>
      <p:ext uri="{BB962C8B-B14F-4D97-AF65-F5344CB8AC3E}">
        <p14:creationId xmlns:p14="http://schemas.microsoft.com/office/powerpoint/2010/main" val="125657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2" name="Rectangle 21"/>
          <p:cNvSpPr/>
          <p:nvPr/>
        </p:nvSpPr>
        <p:spPr>
          <a:xfrm>
            <a:off x="0" y="0"/>
            <a:ext cx="40233600" cy="329184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4315971" y="6120120"/>
            <a:ext cx="31601667" cy="2067816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4787799" y="6649517"/>
            <a:ext cx="30658003" cy="19619366"/>
          </a:xfrm>
          <a:prstGeom prst="rect">
            <a:avLst/>
          </a:prstGeom>
          <a:solidFill>
            <a:schemeClr val="tx2"/>
          </a:solidFill>
          <a:ln w="6350" cap="sq" cmpd="sng" algn="ctr">
            <a:solidFill>
              <a:schemeClr val="bg1"/>
            </a:solidFill>
            <a:prstDash val="solid"/>
            <a:miter lim="800000"/>
          </a:ln>
          <a:effectLst/>
        </p:spPr>
      </p:sp>
      <p:sp>
        <p:nvSpPr>
          <p:cNvPr id="30" name="Rectangle 29"/>
          <p:cNvSpPr/>
          <p:nvPr/>
        </p:nvSpPr>
        <p:spPr>
          <a:xfrm>
            <a:off x="16696944" y="6118867"/>
            <a:ext cx="6839712" cy="3072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17099280" y="6118872"/>
            <a:ext cx="6035040" cy="2633472"/>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5159955" y="10052683"/>
            <a:ext cx="29933798" cy="12421210"/>
          </a:xfrm>
        </p:spPr>
        <p:txBody>
          <a:bodyPr anchor="ctr">
            <a:noAutofit/>
          </a:bodyPr>
          <a:lstStyle>
            <a:lvl1pPr algn="ctr">
              <a:lnSpc>
                <a:spcPct val="83000"/>
              </a:lnSpc>
              <a:defRPr kumimoji="0" lang="en-US" sz="27280" b="0" i="0" u="none" strike="noStrike" kern="1200" cap="all" spc="-440" normalizeH="0" baseline="0" dirty="0">
                <a:ln>
                  <a:noFill/>
                </a:ln>
                <a:solidFill>
                  <a:sysClr val="window" lastClr="FFFFFF"/>
                </a:solidFill>
                <a:effectLst/>
                <a:uLnTx/>
                <a:uFillTx/>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5159959" y="22473898"/>
            <a:ext cx="29933798" cy="2414016"/>
          </a:xfrm>
        </p:spPr>
        <p:txBody>
          <a:bodyPr anchor="t">
            <a:normAutofit/>
          </a:bodyPr>
          <a:lstStyle>
            <a:lvl1pPr marL="0" indent="0" algn="ctr">
              <a:buNone/>
              <a:defRPr sz="6160">
                <a:solidFill>
                  <a:schemeClr val="bg2"/>
                </a:solidFill>
                <a:effectLst/>
              </a:defRPr>
            </a:lvl1pPr>
            <a:lvl2pPr marL="2011680" indent="0">
              <a:buNone/>
              <a:defRPr sz="6160">
                <a:solidFill>
                  <a:schemeClr val="tx1">
                    <a:tint val="75000"/>
                  </a:schemeClr>
                </a:solidFill>
              </a:defRPr>
            </a:lvl2pPr>
            <a:lvl3pPr marL="4023360" indent="0">
              <a:buNone/>
              <a:defRPr sz="6160">
                <a:solidFill>
                  <a:schemeClr val="tx1">
                    <a:tint val="75000"/>
                  </a:schemeClr>
                </a:solidFill>
              </a:defRPr>
            </a:lvl3pPr>
            <a:lvl4pPr marL="6035040" indent="0">
              <a:buNone/>
              <a:defRPr sz="6160">
                <a:solidFill>
                  <a:schemeClr val="tx1">
                    <a:tint val="75000"/>
                  </a:schemeClr>
                </a:solidFill>
              </a:defRPr>
            </a:lvl4pPr>
            <a:lvl5pPr marL="8046720" indent="0">
              <a:buNone/>
              <a:defRPr sz="6160">
                <a:solidFill>
                  <a:schemeClr val="tx1">
                    <a:tint val="75000"/>
                  </a:schemeClr>
                </a:solidFill>
              </a:defRPr>
            </a:lvl5pPr>
            <a:lvl6pPr marL="10058400" indent="0">
              <a:buNone/>
              <a:defRPr sz="6160">
                <a:solidFill>
                  <a:schemeClr val="tx1">
                    <a:tint val="75000"/>
                  </a:schemeClr>
                </a:solidFill>
              </a:defRPr>
            </a:lvl6pPr>
            <a:lvl7pPr marL="12070080" indent="0">
              <a:buNone/>
              <a:defRPr sz="6160">
                <a:solidFill>
                  <a:schemeClr val="tx1">
                    <a:tint val="75000"/>
                  </a:schemeClr>
                </a:solidFill>
              </a:defRPr>
            </a:lvl7pPr>
            <a:lvl8pPr marL="14081760" indent="0">
              <a:buNone/>
              <a:defRPr sz="6160">
                <a:solidFill>
                  <a:schemeClr val="tx1">
                    <a:tint val="75000"/>
                  </a:schemeClr>
                </a:solidFill>
              </a:defRPr>
            </a:lvl8pPr>
            <a:lvl9pPr marL="16093440" indent="0">
              <a:buNone/>
              <a:defRPr sz="61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7300448" y="6397987"/>
            <a:ext cx="5632704" cy="2194560"/>
          </a:xfrm>
        </p:spPr>
        <p:txBody>
          <a:bodyPr/>
          <a:lstStyle>
            <a:lvl1pPr algn="ctr">
              <a:defRPr lang="en-US" sz="4840" kern="1200" spc="0" baseline="0">
                <a:solidFill>
                  <a:srgbClr val="FFFFFF"/>
                </a:solidFill>
                <a:latin typeface="+mn-lt"/>
                <a:ea typeface="+mn-ea"/>
                <a:cs typeface="+mn-cs"/>
              </a:defRPr>
            </a:lvl1pPr>
          </a:lstStyle>
          <a:p>
            <a:fld id="{B61BEF0D-F0BB-DE4B-95CE-6DB70DBA9567}" type="datetimeFigureOut">
              <a:rPr lang="en-US" smtClean="0"/>
              <a:pPr/>
              <a:t>4/9/18</a:t>
            </a:fld>
            <a:endParaRPr lang="en-US" dirty="0"/>
          </a:p>
        </p:txBody>
      </p:sp>
      <p:sp>
        <p:nvSpPr>
          <p:cNvPr id="5" name="Footer Placeholder 4"/>
          <p:cNvSpPr>
            <a:spLocks noGrp="1"/>
          </p:cNvSpPr>
          <p:nvPr>
            <p:ph type="ftr" sz="quarter" idx="11"/>
          </p:nvPr>
        </p:nvSpPr>
        <p:spPr>
          <a:xfrm>
            <a:off x="4860588" y="25013088"/>
            <a:ext cx="19493179" cy="1097280"/>
          </a:xfrm>
        </p:spPr>
        <p:txBody>
          <a:bodyPr/>
          <a:lstStyle>
            <a:lvl1pPr algn="l">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a:xfrm>
            <a:off x="28394863" y="25013088"/>
            <a:ext cx="6970471" cy="1097280"/>
          </a:xfrm>
        </p:spPr>
        <p:txBody>
          <a:bodyPr/>
          <a:lstStyle>
            <a:lvl1pPr>
              <a:defRPr>
                <a:solidFill>
                  <a:schemeClr val="bg1">
                    <a:lumMod val="8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7389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18688" y="10094976"/>
            <a:ext cx="16093440" cy="18873216"/>
          </a:xfrm>
        </p:spPr>
        <p:txBody>
          <a:bodyPr/>
          <a:lstStyle>
            <a:lvl1pPr>
              <a:defRPr sz="7920"/>
            </a:lvl1pPr>
            <a:lvl2pPr>
              <a:defRPr sz="7040"/>
            </a:lvl2pPr>
            <a:lvl3pPr>
              <a:defRPr sz="6160"/>
            </a:lvl3pPr>
            <a:lvl4pPr>
              <a:defRPr sz="6160"/>
            </a:lvl4pPr>
            <a:lvl5pPr>
              <a:defRPr sz="6160"/>
            </a:lvl5pPr>
            <a:lvl6pPr>
              <a:defRPr sz="6160"/>
            </a:lvl6pPr>
            <a:lvl7pPr>
              <a:defRPr sz="6160"/>
            </a:lvl7pPr>
            <a:lvl8pPr>
              <a:defRPr sz="6160"/>
            </a:lvl8pPr>
            <a:lvl9pPr>
              <a:defRPr sz="6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921472" y="10094976"/>
            <a:ext cx="16093440" cy="18873216"/>
          </a:xfrm>
        </p:spPr>
        <p:txBody>
          <a:bodyPr/>
          <a:lstStyle>
            <a:lvl1pPr>
              <a:defRPr sz="7920"/>
            </a:lvl1pPr>
            <a:lvl2pPr>
              <a:defRPr sz="7040"/>
            </a:lvl2pPr>
            <a:lvl3pPr>
              <a:defRPr sz="6160"/>
            </a:lvl3pPr>
            <a:lvl4pPr>
              <a:defRPr sz="6160"/>
            </a:lvl4pPr>
            <a:lvl5pPr>
              <a:defRPr sz="6160"/>
            </a:lvl5pPr>
            <a:lvl6pPr>
              <a:defRPr sz="6160"/>
            </a:lvl6pPr>
            <a:lvl7pPr>
              <a:defRPr sz="6160"/>
            </a:lvl7pPr>
            <a:lvl8pPr>
              <a:defRPr sz="6160"/>
            </a:lvl8pPr>
            <a:lvl9pPr>
              <a:defRPr sz="6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pPr/>
              <a:t>4/9/18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pPr/>
              <a:t>‹#›</a:t>
            </a:fld>
            <a:endParaRPr lang="en-US" dirty="0"/>
          </a:p>
        </p:txBody>
      </p:sp>
    </p:spTree>
    <p:extLst>
      <p:ext uri="{BB962C8B-B14F-4D97-AF65-F5344CB8AC3E}">
        <p14:creationId xmlns:p14="http://schemas.microsoft.com/office/powerpoint/2010/main" val="38979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218688" y="9956803"/>
            <a:ext cx="16093440" cy="3072384"/>
          </a:xfrm>
        </p:spPr>
        <p:txBody>
          <a:bodyPr anchor="ctr">
            <a:normAutofit/>
          </a:bodyPr>
          <a:lstStyle>
            <a:lvl1pPr marL="0" indent="0" algn="ctr">
              <a:spcBef>
                <a:spcPts val="0"/>
              </a:spcBef>
              <a:buNone/>
              <a:defRPr sz="7920" b="0">
                <a:solidFill>
                  <a:schemeClr val="tx2"/>
                </a:solidFill>
                <a:latin typeface="+mn-lt"/>
              </a:defRPr>
            </a:lvl1pPr>
            <a:lvl2pPr marL="2011680" indent="0">
              <a:buNone/>
              <a:defRPr sz="792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3218688" y="13228310"/>
            <a:ext cx="16093440" cy="15361920"/>
          </a:xfrm>
        </p:spPr>
        <p:txBody>
          <a:bodyPr/>
          <a:lstStyle>
            <a:lvl1pPr>
              <a:defRPr sz="7920"/>
            </a:lvl1pPr>
            <a:lvl2pPr>
              <a:defRPr sz="7040"/>
            </a:lvl2pPr>
            <a:lvl3pPr>
              <a:defRPr sz="6160"/>
            </a:lvl3pPr>
            <a:lvl4pPr>
              <a:defRPr sz="6160"/>
            </a:lvl4pPr>
            <a:lvl5pPr>
              <a:defRPr sz="6160"/>
            </a:lvl5pPr>
            <a:lvl6pPr>
              <a:defRPr sz="6160"/>
            </a:lvl6pPr>
            <a:lvl7pPr>
              <a:defRPr sz="6160"/>
            </a:lvl7pPr>
            <a:lvl8pPr>
              <a:defRPr sz="6160"/>
            </a:lvl8pPr>
            <a:lvl9pPr>
              <a:defRPr sz="6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921472" y="9956803"/>
            <a:ext cx="16093440" cy="3072384"/>
          </a:xfrm>
        </p:spPr>
        <p:txBody>
          <a:bodyPr anchor="ctr">
            <a:normAutofit/>
          </a:bodyPr>
          <a:lstStyle>
            <a:lvl1pPr marL="0" indent="0" algn="ctr">
              <a:spcBef>
                <a:spcPts val="0"/>
              </a:spcBef>
              <a:buNone/>
              <a:defRPr sz="7920" b="0">
                <a:solidFill>
                  <a:schemeClr val="tx2"/>
                </a:solidFill>
              </a:defRPr>
            </a:lvl1pPr>
            <a:lvl2pPr marL="2011680" indent="0">
              <a:buNone/>
              <a:defRPr sz="792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921472" y="13231589"/>
            <a:ext cx="16093440" cy="15361920"/>
          </a:xfrm>
        </p:spPr>
        <p:txBody>
          <a:bodyPr/>
          <a:lstStyle>
            <a:lvl1pPr>
              <a:defRPr sz="7920"/>
            </a:lvl1pPr>
            <a:lvl2pPr>
              <a:defRPr sz="7040"/>
            </a:lvl2pPr>
            <a:lvl3pPr>
              <a:defRPr sz="6160"/>
            </a:lvl3pPr>
            <a:lvl4pPr>
              <a:defRPr sz="6160"/>
            </a:lvl4pPr>
            <a:lvl5pPr>
              <a:defRPr sz="6160"/>
            </a:lvl5pPr>
            <a:lvl6pPr>
              <a:defRPr sz="6160"/>
            </a:lvl6pPr>
            <a:lvl7pPr>
              <a:defRPr sz="6160"/>
            </a:lvl7pPr>
            <a:lvl8pPr>
              <a:defRPr sz="6160"/>
            </a:lvl8pPr>
            <a:lvl9pPr>
              <a:defRPr sz="6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19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508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2041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29767276" y="833933"/>
            <a:ext cx="9656064" cy="31250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0678122" y="2915482"/>
            <a:ext cx="8021574" cy="7900416"/>
          </a:xfrm>
        </p:spPr>
        <p:txBody>
          <a:bodyPr anchor="b">
            <a:normAutofit/>
          </a:bodyPr>
          <a:lstStyle>
            <a:lvl1pPr algn="l" defTabSz="4023360" rtl="0" eaLnBrk="1" latinLnBrk="0" hangingPunct="1">
              <a:lnSpc>
                <a:spcPct val="90000"/>
              </a:lnSpc>
              <a:spcBef>
                <a:spcPct val="0"/>
              </a:spcBef>
              <a:buNone/>
              <a:defRPr lang="en-US" sz="1056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2943495" y="4354287"/>
            <a:ext cx="23886966" cy="24209827"/>
          </a:xfrm>
        </p:spPr>
        <p:txBody>
          <a:bodyPr/>
          <a:lstStyle>
            <a:lvl1pPr>
              <a:defRPr sz="7920"/>
            </a:lvl1pPr>
            <a:lvl2pPr>
              <a:defRPr sz="7040"/>
            </a:lvl2pPr>
            <a:lvl3pPr>
              <a:defRPr sz="6160"/>
            </a:lvl3pPr>
            <a:lvl4pPr>
              <a:defRPr sz="6160"/>
            </a:lvl4pPr>
            <a:lvl5pPr>
              <a:defRPr sz="6160"/>
            </a:lvl5pPr>
            <a:lvl6pPr>
              <a:defRPr sz="6160"/>
            </a:lvl6pPr>
            <a:lvl7pPr>
              <a:defRPr sz="6160"/>
            </a:lvl7pPr>
            <a:lvl8pPr>
              <a:defRPr sz="6160"/>
            </a:lvl8pPr>
            <a:lvl9pPr>
              <a:defRPr sz="6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678122" y="10972800"/>
            <a:ext cx="8021574" cy="16824960"/>
          </a:xfrm>
        </p:spPr>
        <p:txBody>
          <a:bodyPr>
            <a:normAutofit/>
          </a:bodyPr>
          <a:lstStyle>
            <a:lvl1pPr marL="0" indent="0">
              <a:lnSpc>
                <a:spcPct val="110000"/>
              </a:lnSpc>
              <a:spcBef>
                <a:spcPts val="3520"/>
              </a:spcBef>
              <a:buNone/>
              <a:defRPr sz="5720">
                <a:solidFill>
                  <a:srgbClr val="FFFFFF"/>
                </a:solidFill>
              </a:defRPr>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4/9/18</a:t>
            </a:fld>
            <a:endParaRPr lang="en-US" dirty="0"/>
          </a:p>
        </p:txBody>
      </p:sp>
      <p:sp>
        <p:nvSpPr>
          <p:cNvPr id="9" name="Footer Placeholder 8"/>
          <p:cNvSpPr>
            <a:spLocks noGrp="1"/>
          </p:cNvSpPr>
          <p:nvPr>
            <p:ph type="ftr" sz="quarter" idx="11"/>
          </p:nvPr>
        </p:nvSpPr>
        <p:spPr>
          <a:xfrm>
            <a:off x="11023998" y="30075926"/>
            <a:ext cx="17380915" cy="1316736"/>
          </a:xfrm>
        </p:spPr>
        <p:txBody>
          <a:bodyPr/>
          <a:lstStyle>
            <a:lvl1pPr algn="ctr">
              <a:defRPr/>
            </a:lvl1pPr>
          </a:lstStyle>
          <a:p>
            <a:endParaRPr lang="en-US" dirty="0"/>
          </a:p>
        </p:txBody>
      </p:sp>
      <p:sp>
        <p:nvSpPr>
          <p:cNvPr id="11" name="Slide Number Placeholder 10"/>
          <p:cNvSpPr>
            <a:spLocks noGrp="1"/>
          </p:cNvSpPr>
          <p:nvPr>
            <p:ph type="sldNum" sz="quarter" idx="12"/>
          </p:nvPr>
        </p:nvSpPr>
        <p:spPr>
          <a:xfrm>
            <a:off x="34299135" y="30288413"/>
            <a:ext cx="4828032" cy="1316736"/>
          </a:xfrm>
        </p:spPr>
        <p:txBody>
          <a:bodyPr/>
          <a:lstStyle>
            <a:lvl1pPr>
              <a:defRPr>
                <a:solidFill>
                  <a:srgbClr val="FFFFFF"/>
                </a:solidFill>
              </a:defRPr>
            </a:lvl1pPr>
          </a:lstStyle>
          <a:p>
            <a:fld id="{D57F1E4F-1CFF-5643-939E-217C01CDF565}" type="slidenum">
              <a:rPr lang="en-US" smtClean="0"/>
              <a:pPr/>
              <a:t>‹#›</a:t>
            </a:fld>
            <a:endParaRPr lang="en-US" dirty="0"/>
          </a:p>
        </p:txBody>
      </p:sp>
      <p:sp>
        <p:nvSpPr>
          <p:cNvPr id="12" name="Rectangle 11"/>
          <p:cNvSpPr/>
          <p:nvPr/>
        </p:nvSpPr>
        <p:spPr>
          <a:xfrm>
            <a:off x="30290313" y="1404519"/>
            <a:ext cx="8609990" cy="30109363"/>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169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29767276" y="833933"/>
            <a:ext cx="9656064" cy="31250534"/>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0290313" y="1404519"/>
            <a:ext cx="8609990" cy="30109363"/>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0678120" y="2896819"/>
            <a:ext cx="8026603" cy="7900416"/>
          </a:xfrm>
        </p:spPr>
        <p:txBody>
          <a:bodyPr anchor="b">
            <a:noAutofit/>
          </a:bodyPr>
          <a:lstStyle>
            <a:lvl1pPr algn="l">
              <a:defRPr sz="1056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754375" y="833933"/>
            <a:ext cx="28153462" cy="31250534"/>
          </a:xfrm>
          <a:solidFill>
            <a:schemeClr val="bg2">
              <a:lumMod val="60000"/>
              <a:lumOff val="40000"/>
            </a:schemeClr>
          </a:solidFill>
          <a:ln>
            <a:noFill/>
          </a:ln>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30678120" y="10972800"/>
            <a:ext cx="8026603" cy="16810330"/>
          </a:xfrm>
        </p:spPr>
        <p:txBody>
          <a:bodyPr>
            <a:normAutofit/>
          </a:bodyPr>
          <a:lstStyle>
            <a:lvl1pPr marL="0" indent="0" algn="l">
              <a:lnSpc>
                <a:spcPct val="110000"/>
              </a:lnSpc>
              <a:spcBef>
                <a:spcPts val="3520"/>
              </a:spcBef>
              <a:buNone/>
              <a:defRPr sz="5720">
                <a:solidFill>
                  <a:srgbClr val="FFFFFF"/>
                </a:solidFill>
              </a:defRPr>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61BEF0D-F0BB-DE4B-95CE-6DB70DBA9567}" type="datetimeFigureOut">
              <a:rPr lang="en-US" smtClean="0"/>
              <a:pPr/>
              <a:t>4/9/18</a:t>
            </a:fld>
            <a:endParaRPr lang="en-US" dirty="0"/>
          </a:p>
        </p:txBody>
      </p:sp>
      <p:sp>
        <p:nvSpPr>
          <p:cNvPr id="6" name="Footer Placeholder 5"/>
          <p:cNvSpPr>
            <a:spLocks noGrp="1"/>
          </p:cNvSpPr>
          <p:nvPr>
            <p:ph type="ftr" sz="quarter" idx="11"/>
          </p:nvPr>
        </p:nvSpPr>
        <p:spPr/>
        <p:txBody>
          <a:bodyPr/>
          <a:lstStyle>
            <a:lvl1pPr marL="0" algn="r" defTabSz="4023360" rtl="0" eaLnBrk="1" latinLnBrk="0" hangingPunct="1">
              <a:defRPr lang="en-US" sz="396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34309202" y="30284928"/>
            <a:ext cx="4828032" cy="1316736"/>
          </a:xfrm>
        </p:spPr>
        <p:txBody>
          <a:bodyPr/>
          <a:lstStyle>
            <a:lvl1pPr>
              <a:defRPr>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985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774497" y="833933"/>
            <a:ext cx="38684606" cy="31250534"/>
          </a:xfrm>
          <a:prstGeom prst="rect">
            <a:avLst/>
          </a:prstGeom>
          <a:noFill/>
          <a:ln w="6350" cap="flat" cmpd="sng" algn="ctr">
            <a:solidFill>
              <a:schemeClr val="tx1"/>
            </a:solidFill>
            <a:prstDash val="solid"/>
          </a:ln>
          <a:effectLst>
            <a:softEdge rad="0"/>
          </a:effectLst>
        </p:spPr>
      </p:sp>
      <p:sp>
        <p:nvSpPr>
          <p:cNvPr id="2" name="Title Placeholder 1"/>
          <p:cNvSpPr>
            <a:spLocks noGrp="1"/>
          </p:cNvSpPr>
          <p:nvPr>
            <p:ph type="title"/>
          </p:nvPr>
        </p:nvSpPr>
        <p:spPr>
          <a:xfrm>
            <a:off x="3218688" y="3084451"/>
            <a:ext cx="33796224" cy="6583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18688" y="10094976"/>
            <a:ext cx="33796224" cy="188732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52287" y="30075926"/>
            <a:ext cx="9052560" cy="1316736"/>
          </a:xfrm>
          <a:prstGeom prst="rect">
            <a:avLst/>
          </a:prstGeom>
        </p:spPr>
        <p:txBody>
          <a:bodyPr vert="horz" lIns="91440" tIns="45720" rIns="91440" bIns="45720" rtlCol="0" anchor="b"/>
          <a:lstStyle>
            <a:lvl1pPr algn="l">
              <a:defRPr sz="3960">
                <a:solidFill>
                  <a:schemeClr val="tx2"/>
                </a:solidFill>
              </a:defRPr>
            </a:lvl1pPr>
          </a:lstStyle>
          <a:p>
            <a:fld id="{B61BEF0D-F0BB-DE4B-95CE-6DB70DBA9567}" type="datetimeFigureOut">
              <a:rPr lang="en-US" smtClean="0"/>
              <a:pPr/>
              <a:t>4/9/18</a:t>
            </a:fld>
            <a:endParaRPr lang="en-US" dirty="0"/>
          </a:p>
        </p:txBody>
      </p:sp>
      <p:sp>
        <p:nvSpPr>
          <p:cNvPr id="5" name="Footer Placeholder 4"/>
          <p:cNvSpPr>
            <a:spLocks noGrp="1"/>
          </p:cNvSpPr>
          <p:nvPr>
            <p:ph type="ftr" sz="quarter" idx="3"/>
          </p:nvPr>
        </p:nvSpPr>
        <p:spPr>
          <a:xfrm>
            <a:off x="11426343" y="30075926"/>
            <a:ext cx="17380915" cy="1316736"/>
          </a:xfrm>
          <a:prstGeom prst="rect">
            <a:avLst/>
          </a:prstGeom>
        </p:spPr>
        <p:txBody>
          <a:bodyPr vert="horz" lIns="91440" tIns="45720" rIns="91440" bIns="45720" rtlCol="0" anchor="b"/>
          <a:lstStyle>
            <a:lvl1pPr algn="ctr">
              <a:defRPr sz="3960">
                <a:solidFill>
                  <a:schemeClr val="tx2"/>
                </a:solidFill>
              </a:defRPr>
            </a:lvl1pPr>
          </a:lstStyle>
          <a:p>
            <a:endParaRPr lang="en-US" dirty="0"/>
          </a:p>
        </p:txBody>
      </p:sp>
      <p:sp>
        <p:nvSpPr>
          <p:cNvPr id="6" name="Slide Number Placeholder 5"/>
          <p:cNvSpPr>
            <a:spLocks noGrp="1"/>
          </p:cNvSpPr>
          <p:nvPr>
            <p:ph type="sldNum" sz="quarter" idx="4"/>
          </p:nvPr>
        </p:nvSpPr>
        <p:spPr>
          <a:xfrm>
            <a:off x="34071642" y="30075926"/>
            <a:ext cx="4828032" cy="1316736"/>
          </a:xfrm>
          <a:prstGeom prst="rect">
            <a:avLst/>
          </a:prstGeom>
        </p:spPr>
        <p:txBody>
          <a:bodyPr vert="horz" lIns="91440" tIns="45720" rIns="91440" bIns="45720" rtlCol="0" anchor="b"/>
          <a:lstStyle>
            <a:lvl1pPr algn="r">
              <a:defRPr sz="3960">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4443059"/>
      </p:ext>
    </p:extLst>
  </p:cSld>
  <p:clrMap bg1="dk1" tx1="lt1" bg2="dk2" tx2="lt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l" defTabSz="4023360" rtl="0" eaLnBrk="1" latinLnBrk="0" hangingPunct="1">
        <a:lnSpc>
          <a:spcPct val="90000"/>
        </a:lnSpc>
        <a:spcBef>
          <a:spcPct val="0"/>
        </a:spcBef>
        <a:buNone/>
        <a:defRPr lang="en-US" sz="17600" kern="1200" cap="none" spc="0" baseline="0" dirty="0">
          <a:solidFill>
            <a:schemeClr val="tx1"/>
          </a:solidFill>
          <a:effectLst/>
          <a:latin typeface="+mj-lt"/>
          <a:ea typeface="+mn-ea"/>
          <a:cs typeface="+mn-cs"/>
        </a:defRPr>
      </a:lvl1pPr>
    </p:titleStyle>
    <p:bodyStyle>
      <a:lvl1pPr marL="804672" indent="-804672" algn="l" defTabSz="4023360" rtl="0" eaLnBrk="1" latinLnBrk="0" hangingPunct="1">
        <a:lnSpc>
          <a:spcPct val="100000"/>
        </a:lnSpc>
        <a:spcBef>
          <a:spcPts val="3960"/>
        </a:spcBef>
        <a:spcAft>
          <a:spcPts val="0"/>
        </a:spcAft>
        <a:buClr>
          <a:schemeClr val="tx2"/>
        </a:buClr>
        <a:buFont typeface="Arial" panose="020B0604020202020204" pitchFamily="34" charset="0"/>
        <a:buChar char="•"/>
        <a:defRPr sz="7920" kern="1200">
          <a:solidFill>
            <a:schemeClr val="tx1"/>
          </a:solidFill>
          <a:latin typeface="+mn-lt"/>
          <a:ea typeface="+mn-ea"/>
          <a:cs typeface="+mn-cs"/>
        </a:defRPr>
      </a:lvl1pPr>
      <a:lvl2pPr marL="2011680" indent="-804672" algn="l" defTabSz="4023360" rtl="0" eaLnBrk="1" latinLnBrk="0" hangingPunct="1">
        <a:lnSpc>
          <a:spcPct val="100000"/>
        </a:lnSpc>
        <a:spcBef>
          <a:spcPts val="2200"/>
        </a:spcBef>
        <a:buClr>
          <a:schemeClr val="tx2"/>
        </a:buClr>
        <a:buFont typeface="Arial" panose="020B0604020202020204" pitchFamily="34" charset="0"/>
        <a:buChar char="•"/>
        <a:defRPr sz="7040" kern="1200">
          <a:solidFill>
            <a:schemeClr val="tx1"/>
          </a:solidFill>
          <a:latin typeface="+mn-lt"/>
          <a:ea typeface="+mn-ea"/>
          <a:cs typeface="+mn-cs"/>
        </a:defRPr>
      </a:lvl2pPr>
      <a:lvl3pPr marL="3218688" indent="-804672"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3pPr>
      <a:lvl4pPr marL="4425696" indent="-804672"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4pPr>
      <a:lvl5pPr marL="5632704" indent="-804672"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5pPr>
      <a:lvl6pPr marL="7040000" indent="-1005840"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6pPr>
      <a:lvl7pPr marL="8360000" indent="-1005840"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7pPr>
      <a:lvl8pPr marL="9680000" indent="-1005840"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8pPr>
      <a:lvl9pPr marL="11000000" indent="-1005840" algn="l" defTabSz="4023360" rtl="0" eaLnBrk="1" latinLnBrk="0" hangingPunct="1">
        <a:lnSpc>
          <a:spcPct val="100000"/>
        </a:lnSpc>
        <a:spcBef>
          <a:spcPts val="2200"/>
        </a:spcBef>
        <a:buClr>
          <a:schemeClr val="tx2"/>
        </a:buClr>
        <a:buFont typeface="Arial" panose="020B0604020202020204" pitchFamily="34" charset="0"/>
        <a:buChar char="•"/>
        <a:defRPr sz="616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0">
          <a:fgClr>
            <a:srgbClr val="3C0D2B"/>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9DCA07-AEEF-AC42-B3D7-35953070B01E}"/>
              </a:ext>
            </a:extLst>
          </p:cNvPr>
          <p:cNvSpPr txBox="1"/>
          <p:nvPr/>
        </p:nvSpPr>
        <p:spPr>
          <a:xfrm>
            <a:off x="2983245" y="1310646"/>
            <a:ext cx="34267111" cy="3785652"/>
          </a:xfrm>
          <a:prstGeom prst="rect">
            <a:avLst/>
          </a:prstGeom>
          <a:noFill/>
          <a:ln w="57150">
            <a:solidFill>
              <a:schemeClr val="bg2">
                <a:lumMod val="50000"/>
              </a:schemeClr>
            </a:solidFill>
            <a:round/>
          </a:ln>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The Use of Forensic Anthropology Outside the Medico-legal Context:</a:t>
            </a:r>
            <a:r>
              <a:rPr lang="en-US" sz="6600" dirty="0">
                <a:latin typeface="Times New Roman" panose="02020603050405020304" pitchFamily="18" charset="0"/>
                <a:cs typeface="Times New Roman" panose="02020603050405020304" pitchFamily="18" charset="0"/>
              </a:rPr>
              <a:t> </a:t>
            </a:r>
          </a:p>
          <a:p>
            <a:pPr algn="ctr"/>
            <a:r>
              <a:rPr lang="en-US" sz="6600" b="1" dirty="0">
                <a:latin typeface="Times New Roman" panose="02020603050405020304" pitchFamily="18" charset="0"/>
                <a:cs typeface="Times New Roman" panose="02020603050405020304" pitchFamily="18" charset="0"/>
              </a:rPr>
              <a:t>Creating a Historic Biological Profile</a:t>
            </a:r>
            <a:r>
              <a:rPr lang="en-US" sz="6600" dirty="0">
                <a:latin typeface="Times New Roman" panose="02020603050405020304" pitchFamily="18" charset="0"/>
                <a:cs typeface="Times New Roman" panose="02020603050405020304" pitchFamily="18" charset="0"/>
              </a:rPr>
              <a:t> </a:t>
            </a:r>
          </a:p>
          <a:p>
            <a:pPr algn="ctr"/>
            <a:r>
              <a:rPr lang="en-US" sz="5400" dirty="0">
                <a:latin typeface="Times New Roman" panose="02020603050405020304" pitchFamily="18" charset="0"/>
                <a:cs typeface="Times New Roman" panose="02020603050405020304" pitchFamily="18" charset="0"/>
              </a:rPr>
              <a:t>Elena Hughes, BS, Kirsten Green, PhD</a:t>
            </a:r>
          </a:p>
          <a:p>
            <a:pPr algn="ctr"/>
            <a:r>
              <a:rPr lang="en-US" sz="5400" dirty="0">
                <a:latin typeface="Times New Roman" panose="02020603050405020304" pitchFamily="18" charset="0"/>
                <a:cs typeface="Times New Roman" panose="02020603050405020304" pitchFamily="18" charset="0"/>
              </a:rPr>
              <a:t>University of Montana</a:t>
            </a:r>
          </a:p>
        </p:txBody>
      </p:sp>
      <p:sp>
        <p:nvSpPr>
          <p:cNvPr id="3" name="TextBox 2">
            <a:extLst>
              <a:ext uri="{FF2B5EF4-FFF2-40B4-BE49-F238E27FC236}">
                <a16:creationId xmlns:a16="http://schemas.microsoft.com/office/drawing/2014/main" id="{BCBB99A6-90C8-A542-98D7-29EC297421F1}"/>
              </a:ext>
            </a:extLst>
          </p:cNvPr>
          <p:cNvSpPr txBox="1"/>
          <p:nvPr/>
        </p:nvSpPr>
        <p:spPr>
          <a:xfrm>
            <a:off x="1854832" y="9747336"/>
            <a:ext cx="12801600" cy="9544151"/>
          </a:xfrm>
          <a:prstGeom prst="rect">
            <a:avLst/>
          </a:prstGeom>
          <a:noFill/>
          <a:ln w="12700">
            <a:solidFill>
              <a:schemeClr val="bg2">
                <a:lumMod val="50000"/>
              </a:schemeClr>
            </a:solidFill>
          </a:ln>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Creating a Biological Profile</a:t>
            </a:r>
          </a:p>
          <a:p>
            <a:endParaRPr lang="en-US" sz="462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A biological profile provides key physical characteristics of a person from their skeletal remains. These characteristics can include: age at death, biological sex, ancestry, stature, pathology (diseases), and antemortem trauma (trauma that happened before death and has begun the process of healing). To create a biological profile, both a morphoscopic and metric analyses of the bones is performed. For the case presented here the following analyses were completed: </a:t>
            </a:r>
          </a:p>
          <a:p>
            <a:r>
              <a:rPr lang="en-US" sz="4000" dirty="0">
                <a:latin typeface="Times New Roman" panose="02020603050405020304" pitchFamily="18" charset="0"/>
                <a:cs typeface="Times New Roman" panose="02020603050405020304" pitchFamily="18" charset="0"/>
              </a:rPr>
              <a:t>Age at death: morphological traits of the pelvis</a:t>
            </a:r>
          </a:p>
          <a:p>
            <a:r>
              <a:rPr lang="en-US" sz="4000" dirty="0">
                <a:latin typeface="Times New Roman" panose="02020603050405020304" pitchFamily="18" charset="0"/>
                <a:cs typeface="Times New Roman" panose="02020603050405020304" pitchFamily="18" charset="0"/>
              </a:rPr>
              <a:t>Sex: morphological traits of the pelvis and skull</a:t>
            </a:r>
          </a:p>
          <a:p>
            <a:r>
              <a:rPr lang="en-US" sz="4000" dirty="0">
                <a:latin typeface="Times New Roman" panose="02020603050405020304" pitchFamily="18" charset="0"/>
                <a:cs typeface="Times New Roman" panose="02020603050405020304" pitchFamily="18" charset="0"/>
              </a:rPr>
              <a:t>Ancestry: Undetermined due to damage</a:t>
            </a:r>
          </a:p>
          <a:p>
            <a:r>
              <a:rPr lang="en-US" sz="4000" dirty="0">
                <a:latin typeface="Times New Roman" panose="02020603050405020304" pitchFamily="18" charset="0"/>
                <a:cs typeface="Times New Roman" panose="02020603050405020304" pitchFamily="18" charset="0"/>
              </a:rPr>
              <a:t>Stature: Metric analysis of the femur, tibia, humerus, radius</a:t>
            </a:r>
          </a:p>
          <a:p>
            <a:r>
              <a:rPr lang="en-US" sz="4000" dirty="0">
                <a:latin typeface="Times New Roman" panose="02020603050405020304" pitchFamily="18" charset="0"/>
                <a:cs typeface="Times New Roman" panose="02020603050405020304" pitchFamily="18" charset="0"/>
              </a:rPr>
              <a:t>Pathology / Trauma: Morphoscopic analysis</a:t>
            </a:r>
          </a:p>
        </p:txBody>
      </p:sp>
      <p:cxnSp>
        <p:nvCxnSpPr>
          <p:cNvPr id="5" name="Straight Connector 4">
            <a:extLst>
              <a:ext uri="{FF2B5EF4-FFF2-40B4-BE49-F238E27FC236}">
                <a16:creationId xmlns:a16="http://schemas.microsoft.com/office/drawing/2014/main" id="{8AEAB283-8C80-474F-B51A-9BEEBABC6763}"/>
              </a:ext>
            </a:extLst>
          </p:cNvPr>
          <p:cNvCxnSpPr>
            <a:cxnSpLocks/>
          </p:cNvCxnSpPr>
          <p:nvPr/>
        </p:nvCxnSpPr>
        <p:spPr>
          <a:xfrm>
            <a:off x="2449449" y="28479978"/>
            <a:ext cx="114980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A6029A-D2DC-854F-B3B7-4BAAFAD96B97}"/>
              </a:ext>
            </a:extLst>
          </p:cNvPr>
          <p:cNvSpPr txBox="1"/>
          <p:nvPr/>
        </p:nvSpPr>
        <p:spPr>
          <a:xfrm>
            <a:off x="1854832" y="5546452"/>
            <a:ext cx="36523937" cy="3416320"/>
          </a:xfrm>
          <a:prstGeom prst="rect">
            <a:avLst/>
          </a:prstGeom>
          <a:noFill/>
          <a:ln w="12700">
            <a:solidFill>
              <a:schemeClr val="bg2">
                <a:lumMod val="50000"/>
              </a:schemeClr>
            </a:solidFill>
          </a:ln>
        </p:spPr>
        <p:txBody>
          <a:bodyPr wrap="square" rtlCol="0">
            <a:spAutoFit/>
          </a:bodyPr>
          <a:lstStyle/>
          <a:p>
            <a:pPr algn="ctr"/>
            <a:r>
              <a:rPr lang="en-US" sz="4800" b="1" dirty="0">
                <a:latin typeface="Times Bold"/>
                <a:cs typeface="Times Bold"/>
              </a:rPr>
              <a:t>Our Main Goal:</a:t>
            </a:r>
          </a:p>
          <a:p>
            <a:pPr algn="ctr"/>
            <a:r>
              <a:rPr lang="en-US" sz="4200" dirty="0">
                <a:latin typeface="Times New Roman"/>
                <a:cs typeface="Times New Roman"/>
              </a:rPr>
              <a:t>This research shows how forensic anthropology can be applied to cases outside of the medico-legal context by analyzing the remains of an individual who died and was buried by their family long ago. An old unmarked family plot was exhumed in Beaverhead County, MT on request of a living descendant. While searching for one specific individual five coffins were exhumed from the family plot, but only 3 were occupied. The purpose of this research was to assist in the identification of these individuals in hopes of helping the living family member positively identify them. My analysis focused on the remains of just one of the three individuals recovered. </a:t>
            </a:r>
            <a:endParaRPr lang="en-US" sz="4200" b="1" dirty="0">
              <a:latin typeface="Times New Roman"/>
              <a:cs typeface="Times New Roman"/>
            </a:endParaRPr>
          </a:p>
        </p:txBody>
      </p:sp>
      <p:sp>
        <p:nvSpPr>
          <p:cNvPr id="11" name="TextBox 10">
            <a:extLst>
              <a:ext uri="{FF2B5EF4-FFF2-40B4-BE49-F238E27FC236}">
                <a16:creationId xmlns:a16="http://schemas.microsoft.com/office/drawing/2014/main" id="{EE3DBC6E-2BBD-8C41-A2FC-CADD1ADC9B3D}"/>
              </a:ext>
            </a:extLst>
          </p:cNvPr>
          <p:cNvSpPr txBox="1"/>
          <p:nvPr/>
        </p:nvSpPr>
        <p:spPr>
          <a:xfrm>
            <a:off x="25577169" y="9758215"/>
            <a:ext cx="12801600" cy="5139869"/>
          </a:xfrm>
          <a:prstGeom prst="rect">
            <a:avLst/>
          </a:prstGeom>
          <a:noFill/>
          <a:ln w="12700">
            <a:solidFill>
              <a:schemeClr val="bg2">
                <a:lumMod val="50000"/>
              </a:schemeClr>
            </a:solidFill>
          </a:ln>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Biological Profile</a:t>
            </a:r>
          </a:p>
          <a:p>
            <a:endParaRPr lang="en-US" sz="4000" b="1" dirty="0">
              <a:latin typeface="Times New Roman" panose="02020603050405020304" pitchFamily="18" charset="0"/>
              <a:cs typeface="Times New Roman" panose="02020603050405020304" pitchFamily="18" charset="0"/>
            </a:endParaRPr>
          </a:p>
          <a:p>
            <a:pPr marL="942975" indent="-942975">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Female</a:t>
            </a:r>
          </a:p>
          <a:p>
            <a:pPr marL="942975" indent="-942975">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Approximately 35-48 years old</a:t>
            </a:r>
          </a:p>
          <a:p>
            <a:pPr marL="942975" indent="-942975">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Unknown Ancestry (due to cranial damage)</a:t>
            </a:r>
          </a:p>
          <a:p>
            <a:pPr marL="942975" indent="-942975">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5’3” – 5’7” tall</a:t>
            </a:r>
          </a:p>
          <a:p>
            <a:pPr marL="942975" indent="-942975">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Complete alveolar resorption &amp; probable arthritic issues</a:t>
            </a:r>
          </a:p>
          <a:p>
            <a:pPr marL="942975" indent="-942975">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No antemortem or perimortem trauma</a:t>
            </a:r>
          </a:p>
        </p:txBody>
      </p:sp>
      <p:cxnSp>
        <p:nvCxnSpPr>
          <p:cNvPr id="12" name="Straight Connector 11">
            <a:extLst>
              <a:ext uri="{FF2B5EF4-FFF2-40B4-BE49-F238E27FC236}">
                <a16:creationId xmlns:a16="http://schemas.microsoft.com/office/drawing/2014/main" id="{4E8D6156-C82A-734C-BE39-CCBE60A508B5}"/>
              </a:ext>
            </a:extLst>
          </p:cNvPr>
          <p:cNvCxnSpPr>
            <a:cxnSpLocks/>
          </p:cNvCxnSpPr>
          <p:nvPr/>
        </p:nvCxnSpPr>
        <p:spPr>
          <a:xfrm>
            <a:off x="26457789" y="10559467"/>
            <a:ext cx="10982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5AD7A1-B5D8-E144-86FD-2552B6FB8A35}"/>
              </a:ext>
            </a:extLst>
          </p:cNvPr>
          <p:cNvSpPr txBox="1"/>
          <p:nvPr/>
        </p:nvSpPr>
        <p:spPr>
          <a:xfrm>
            <a:off x="25577169" y="27544076"/>
            <a:ext cx="12801084" cy="3908762"/>
          </a:xfrm>
          <a:prstGeom prst="rect">
            <a:avLst/>
          </a:prstGeom>
          <a:noFill/>
          <a:ln w="12700">
            <a:solidFill>
              <a:schemeClr val="bg2">
                <a:lumMod val="50000"/>
              </a:schemeClr>
            </a:solidFill>
          </a:ln>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Possible Identifying Characteristics</a:t>
            </a:r>
            <a:endParaRPr lang="en-US" sz="4000" b="1"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Dentures</a:t>
            </a:r>
          </a:p>
          <a:p>
            <a:pPr algn="ctr"/>
            <a:r>
              <a:rPr lang="en-US" sz="4000" dirty="0">
                <a:latin typeface="Times New Roman" panose="02020603050405020304" pitchFamily="18" charset="0"/>
                <a:cs typeface="Times New Roman" panose="02020603050405020304" pitchFamily="18" charset="0"/>
              </a:rPr>
              <a:t>Black fabric and buttons</a:t>
            </a:r>
          </a:p>
          <a:p>
            <a:pPr algn="ctr"/>
            <a:r>
              <a:rPr lang="en-US" sz="4000" dirty="0">
                <a:latin typeface="Times New Roman" panose="02020603050405020304" pitchFamily="18" charset="0"/>
                <a:cs typeface="Times New Roman" panose="02020603050405020304" pitchFamily="18" charset="0"/>
              </a:rPr>
              <a:t>Green staining from copper artifact</a:t>
            </a:r>
          </a:p>
          <a:p>
            <a:pPr algn="ctr"/>
            <a:r>
              <a:rPr lang="en-US" sz="4000" dirty="0">
                <a:latin typeface="Times New Roman" panose="02020603050405020304" pitchFamily="18" charset="0"/>
                <a:cs typeface="Times New Roman" panose="02020603050405020304" pitchFamily="18" charset="0"/>
              </a:rPr>
              <a:t>Osteological variations / abnormalities / pathologies</a:t>
            </a:r>
          </a:p>
        </p:txBody>
      </p:sp>
      <p:cxnSp>
        <p:nvCxnSpPr>
          <p:cNvPr id="15" name="Straight Connector 14">
            <a:extLst>
              <a:ext uri="{FF2B5EF4-FFF2-40B4-BE49-F238E27FC236}">
                <a16:creationId xmlns:a16="http://schemas.microsoft.com/office/drawing/2014/main" id="{9040D2B2-08CE-2748-9A86-006B25A55FB6}"/>
              </a:ext>
            </a:extLst>
          </p:cNvPr>
          <p:cNvCxnSpPr>
            <a:cxnSpLocks/>
          </p:cNvCxnSpPr>
          <p:nvPr/>
        </p:nvCxnSpPr>
        <p:spPr>
          <a:xfrm>
            <a:off x="26528262" y="28479978"/>
            <a:ext cx="10982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FF61B0-6FE5-C54D-B107-91CF8C959559}"/>
              </a:ext>
            </a:extLst>
          </p:cNvPr>
          <p:cNvCxnSpPr>
            <a:cxnSpLocks/>
          </p:cNvCxnSpPr>
          <p:nvPr/>
        </p:nvCxnSpPr>
        <p:spPr>
          <a:xfrm>
            <a:off x="2506599" y="10559467"/>
            <a:ext cx="114980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6B0C060-F97A-D94E-969E-0D226D49F0BD}"/>
              </a:ext>
            </a:extLst>
          </p:cNvPr>
          <p:cNvPicPr>
            <a:picLocks noChangeAspect="1"/>
          </p:cNvPicPr>
          <p:nvPr/>
        </p:nvPicPr>
        <p:blipFill>
          <a:blip r:embed="rId2"/>
          <a:srcRect/>
          <a:stretch>
            <a:fillRect/>
          </a:stretch>
        </p:blipFill>
        <p:spPr>
          <a:xfrm>
            <a:off x="16068594" y="9826856"/>
            <a:ext cx="8181310" cy="6826315"/>
          </a:xfrm>
          <a:prstGeom prst="rect">
            <a:avLst/>
          </a:prstGeom>
          <a:ln w="12700">
            <a:solidFill>
              <a:schemeClr val="bg2">
                <a:lumMod val="50000"/>
              </a:schemeClr>
            </a:solidFill>
          </a:ln>
        </p:spPr>
      </p:pic>
      <p:pic>
        <p:nvPicPr>
          <p:cNvPr id="19" name="Picture 18" descr="BHC 2017-01 Ind#4. Photo 3.jpg"/>
          <p:cNvPicPr>
            <a:picLocks noChangeAspect="1"/>
          </p:cNvPicPr>
          <p:nvPr/>
        </p:nvPicPr>
        <p:blipFill>
          <a:blip r:embed="rId3"/>
          <a:srcRect l="4667" r="13501" b="36047"/>
          <a:stretch>
            <a:fillRect/>
          </a:stretch>
        </p:blipFill>
        <p:spPr>
          <a:xfrm>
            <a:off x="2331107" y="19645878"/>
            <a:ext cx="6598863" cy="7476162"/>
          </a:xfrm>
          <a:prstGeom prst="rect">
            <a:avLst/>
          </a:prstGeom>
        </p:spPr>
      </p:pic>
      <p:pic>
        <p:nvPicPr>
          <p:cNvPr id="23" name="Picture 22" descr="BHC 2017-01 Ind#4. Photo 42.jpg"/>
          <p:cNvPicPr>
            <a:picLocks noChangeAspect="1"/>
          </p:cNvPicPr>
          <p:nvPr/>
        </p:nvPicPr>
        <p:blipFill rotWithShape="1">
          <a:blip r:embed="rId4"/>
          <a:srcRect l="5070" t="1215" r="8818" b="10119"/>
          <a:stretch/>
        </p:blipFill>
        <p:spPr>
          <a:xfrm>
            <a:off x="27692229" y="15243095"/>
            <a:ext cx="8571480" cy="5883781"/>
          </a:xfrm>
          <a:prstGeom prst="rect">
            <a:avLst/>
          </a:prstGeom>
        </p:spPr>
      </p:pic>
      <p:pic>
        <p:nvPicPr>
          <p:cNvPr id="25" name="Picture 24" descr="BHC 2017-01 Ind#4. Photo 44.jpg"/>
          <p:cNvPicPr>
            <a:picLocks noChangeAspect="1"/>
          </p:cNvPicPr>
          <p:nvPr/>
        </p:nvPicPr>
        <p:blipFill rotWithShape="1">
          <a:blip r:embed="rId5"/>
          <a:srcRect l="-1" r="45179"/>
          <a:stretch/>
        </p:blipFill>
        <p:spPr>
          <a:xfrm rot="5400000">
            <a:off x="32759350" y="20958485"/>
            <a:ext cx="4752069" cy="5778875"/>
          </a:xfrm>
          <a:prstGeom prst="rect">
            <a:avLst/>
          </a:prstGeom>
        </p:spPr>
      </p:pic>
      <p:pic>
        <p:nvPicPr>
          <p:cNvPr id="6" name="Picture 5">
            <a:extLst>
              <a:ext uri="{FF2B5EF4-FFF2-40B4-BE49-F238E27FC236}">
                <a16:creationId xmlns:a16="http://schemas.microsoft.com/office/drawing/2014/main" id="{7BDBE58B-D449-4A46-8673-66EE2E1743FE}"/>
              </a:ext>
            </a:extLst>
          </p:cNvPr>
          <p:cNvPicPr>
            <a:picLocks noChangeAspect="1"/>
          </p:cNvPicPr>
          <p:nvPr/>
        </p:nvPicPr>
        <p:blipFill rotWithShape="1">
          <a:blip r:embed="rId6"/>
          <a:srcRect l="18804" t="9888" r="22957" b="15450"/>
          <a:stretch/>
        </p:blipFill>
        <p:spPr>
          <a:xfrm>
            <a:off x="9468198" y="19762819"/>
            <a:ext cx="4365431" cy="7242280"/>
          </a:xfrm>
          <a:prstGeom prst="rect">
            <a:avLst/>
          </a:prstGeom>
        </p:spPr>
      </p:pic>
      <p:sp>
        <p:nvSpPr>
          <p:cNvPr id="20" name="TextBox 19">
            <a:extLst>
              <a:ext uri="{FF2B5EF4-FFF2-40B4-BE49-F238E27FC236}">
                <a16:creationId xmlns:a16="http://schemas.microsoft.com/office/drawing/2014/main" id="{649803D6-0444-3845-A6E8-1EFA05BCF5D5}"/>
              </a:ext>
            </a:extLst>
          </p:cNvPr>
          <p:cNvSpPr txBox="1"/>
          <p:nvPr/>
        </p:nvSpPr>
        <p:spPr>
          <a:xfrm>
            <a:off x="1849964" y="27544076"/>
            <a:ext cx="12801600" cy="3287054"/>
          </a:xfrm>
          <a:prstGeom prst="rect">
            <a:avLst/>
          </a:prstGeom>
          <a:noFill/>
          <a:ln w="12700">
            <a:solidFill>
              <a:schemeClr val="bg2">
                <a:lumMod val="50000"/>
              </a:schemeClr>
            </a:solidFill>
          </a:ln>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Barriers to Analysis</a:t>
            </a:r>
            <a:endParaRPr lang="en-US" sz="5280" b="1" dirty="0">
              <a:latin typeface="Times New Roman" panose="02020603050405020304" pitchFamily="18" charset="0"/>
              <a:cs typeface="Times New Roman" panose="02020603050405020304" pitchFamily="18" charset="0"/>
            </a:endParaRPr>
          </a:p>
          <a:p>
            <a:endParaRPr lang="en-US" sz="396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Due to damage obtained by a backhoe during the excavation multiple elements were badly damaged and required reconstruction. Most notable was the damage to the cranium. </a:t>
            </a:r>
          </a:p>
        </p:txBody>
      </p:sp>
      <p:cxnSp>
        <p:nvCxnSpPr>
          <p:cNvPr id="22" name="Straight Connector 21">
            <a:extLst>
              <a:ext uri="{FF2B5EF4-FFF2-40B4-BE49-F238E27FC236}">
                <a16:creationId xmlns:a16="http://schemas.microsoft.com/office/drawing/2014/main" id="{1404AA5E-E469-FE4C-915F-B98EF5E54E1D}"/>
              </a:ext>
            </a:extLst>
          </p:cNvPr>
          <p:cNvCxnSpPr>
            <a:cxnSpLocks/>
          </p:cNvCxnSpPr>
          <p:nvPr/>
        </p:nvCxnSpPr>
        <p:spPr>
          <a:xfrm>
            <a:off x="3727142" y="6273043"/>
            <a:ext cx="327793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C1772A-9266-284A-ACCB-FB0A9B992C49}"/>
              </a:ext>
            </a:extLst>
          </p:cNvPr>
          <p:cNvSpPr txBox="1"/>
          <p:nvPr/>
        </p:nvSpPr>
        <p:spPr>
          <a:xfrm>
            <a:off x="9661743" y="27122040"/>
            <a:ext cx="4326880" cy="276999"/>
          </a:xfrm>
          <a:prstGeom prst="rect">
            <a:avLst/>
          </a:prstGeom>
          <a:no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(Colored-missing ; Line-fracture ; Hashed-detached but present)</a:t>
            </a:r>
          </a:p>
        </p:txBody>
      </p:sp>
      <p:pic>
        <p:nvPicPr>
          <p:cNvPr id="17" name="Picture 16">
            <a:extLst>
              <a:ext uri="{FF2B5EF4-FFF2-40B4-BE49-F238E27FC236}">
                <a16:creationId xmlns:a16="http://schemas.microsoft.com/office/drawing/2014/main" id="{D187CA80-AE0B-A54C-85B9-DCF9EF9BB56E}"/>
              </a:ext>
            </a:extLst>
          </p:cNvPr>
          <p:cNvPicPr>
            <a:picLocks noChangeAspect="1"/>
          </p:cNvPicPr>
          <p:nvPr/>
        </p:nvPicPr>
        <p:blipFill rotWithShape="1">
          <a:blip r:embed="rId7"/>
          <a:srcRect l="21579" t="26764" r="42446" b="11955"/>
          <a:stretch/>
        </p:blipFill>
        <p:spPr>
          <a:xfrm rot="5400000">
            <a:off x="26418241" y="21088265"/>
            <a:ext cx="4809557" cy="5461826"/>
          </a:xfrm>
          <a:prstGeom prst="rect">
            <a:avLst/>
          </a:prstGeom>
        </p:spPr>
      </p:pic>
      <p:pic>
        <p:nvPicPr>
          <p:cNvPr id="24" name="Picture 23">
            <a:extLst>
              <a:ext uri="{FF2B5EF4-FFF2-40B4-BE49-F238E27FC236}">
                <a16:creationId xmlns:a16="http://schemas.microsoft.com/office/drawing/2014/main" id="{C838A73C-7E74-EE45-A2EC-33A9E5984849}"/>
              </a:ext>
            </a:extLst>
          </p:cNvPr>
          <p:cNvPicPr>
            <a:picLocks noChangeAspect="1"/>
          </p:cNvPicPr>
          <p:nvPr/>
        </p:nvPicPr>
        <p:blipFill rotWithShape="1">
          <a:blip r:embed="rId8"/>
          <a:srcRect l="16904" t="7637" r="9158"/>
          <a:stretch/>
        </p:blipFill>
        <p:spPr>
          <a:xfrm>
            <a:off x="16068594" y="17664549"/>
            <a:ext cx="8181310" cy="6813374"/>
          </a:xfrm>
          <a:prstGeom prst="rect">
            <a:avLst/>
          </a:prstGeom>
        </p:spPr>
      </p:pic>
      <p:pic>
        <p:nvPicPr>
          <p:cNvPr id="33" name="Picture 32">
            <a:extLst>
              <a:ext uri="{FF2B5EF4-FFF2-40B4-BE49-F238E27FC236}">
                <a16:creationId xmlns:a16="http://schemas.microsoft.com/office/drawing/2014/main" id="{BB0A92D6-C4DD-7740-986E-F2FB8995D805}"/>
              </a:ext>
            </a:extLst>
          </p:cNvPr>
          <p:cNvPicPr>
            <a:picLocks noChangeAspect="1"/>
          </p:cNvPicPr>
          <p:nvPr/>
        </p:nvPicPr>
        <p:blipFill rotWithShape="1">
          <a:blip r:embed="rId9"/>
          <a:srcRect l="18892" r="31171" b="50232"/>
          <a:stretch/>
        </p:blipFill>
        <p:spPr>
          <a:xfrm>
            <a:off x="16068594" y="24905084"/>
            <a:ext cx="3492573" cy="2320498"/>
          </a:xfrm>
          <a:prstGeom prst="rect">
            <a:avLst/>
          </a:prstGeom>
        </p:spPr>
      </p:pic>
      <p:pic>
        <p:nvPicPr>
          <p:cNvPr id="35" name="Picture 34">
            <a:extLst>
              <a:ext uri="{FF2B5EF4-FFF2-40B4-BE49-F238E27FC236}">
                <a16:creationId xmlns:a16="http://schemas.microsoft.com/office/drawing/2014/main" id="{120945A3-394A-3F44-8E35-43BC50EBEEF4}"/>
              </a:ext>
            </a:extLst>
          </p:cNvPr>
          <p:cNvPicPr>
            <a:picLocks noChangeAspect="1"/>
          </p:cNvPicPr>
          <p:nvPr/>
        </p:nvPicPr>
        <p:blipFill rotWithShape="1">
          <a:blip r:embed="rId10"/>
          <a:srcRect l="31383" t="13880" r="40976" b="59162"/>
          <a:stretch/>
        </p:blipFill>
        <p:spPr>
          <a:xfrm>
            <a:off x="20680914" y="24896897"/>
            <a:ext cx="3568990" cy="2320498"/>
          </a:xfrm>
          <a:prstGeom prst="rect">
            <a:avLst/>
          </a:prstGeom>
        </p:spPr>
      </p:pic>
      <p:pic>
        <p:nvPicPr>
          <p:cNvPr id="37" name="Picture 36">
            <a:extLst>
              <a:ext uri="{FF2B5EF4-FFF2-40B4-BE49-F238E27FC236}">
                <a16:creationId xmlns:a16="http://schemas.microsoft.com/office/drawing/2014/main" id="{DAB15D4C-502A-464F-A5B9-C6C2AB5897AA}"/>
              </a:ext>
            </a:extLst>
          </p:cNvPr>
          <p:cNvPicPr>
            <a:picLocks noChangeAspect="1"/>
          </p:cNvPicPr>
          <p:nvPr/>
        </p:nvPicPr>
        <p:blipFill rotWithShape="1">
          <a:blip r:embed="rId11"/>
          <a:srcRect l="10117" t="25017" r="69886" b="3125"/>
          <a:stretch/>
        </p:blipFill>
        <p:spPr>
          <a:xfrm rot="5400000">
            <a:off x="19331259" y="26281990"/>
            <a:ext cx="1655980" cy="3967150"/>
          </a:xfrm>
          <a:prstGeom prst="rect">
            <a:avLst/>
          </a:prstGeom>
        </p:spPr>
      </p:pic>
      <p:pic>
        <p:nvPicPr>
          <p:cNvPr id="41" name="Picture 40">
            <a:extLst>
              <a:ext uri="{FF2B5EF4-FFF2-40B4-BE49-F238E27FC236}">
                <a16:creationId xmlns:a16="http://schemas.microsoft.com/office/drawing/2014/main" id="{6D4021B2-A57C-3F44-800D-9EDB355EBA29}"/>
              </a:ext>
            </a:extLst>
          </p:cNvPr>
          <p:cNvPicPr>
            <a:picLocks noChangeAspect="1"/>
          </p:cNvPicPr>
          <p:nvPr/>
        </p:nvPicPr>
        <p:blipFill rotWithShape="1">
          <a:blip r:embed="rId12"/>
          <a:srcRect l="11648" t="11126" r="19854" b="44441"/>
          <a:stretch/>
        </p:blipFill>
        <p:spPr>
          <a:xfrm>
            <a:off x="16070833" y="29203287"/>
            <a:ext cx="4965492" cy="2147289"/>
          </a:xfrm>
          <a:prstGeom prst="rect">
            <a:avLst/>
          </a:prstGeom>
        </p:spPr>
      </p:pic>
      <p:pic>
        <p:nvPicPr>
          <p:cNvPr id="43" name="Picture 42">
            <a:extLst>
              <a:ext uri="{FF2B5EF4-FFF2-40B4-BE49-F238E27FC236}">
                <a16:creationId xmlns:a16="http://schemas.microsoft.com/office/drawing/2014/main" id="{207DB7AB-3C83-8A48-9B0B-7DA522CE0AAA}"/>
              </a:ext>
            </a:extLst>
          </p:cNvPr>
          <p:cNvPicPr>
            <a:picLocks noChangeAspect="1"/>
          </p:cNvPicPr>
          <p:nvPr/>
        </p:nvPicPr>
        <p:blipFill rotWithShape="1">
          <a:blip r:embed="rId13"/>
          <a:srcRect l="54743" t="18489" r="10069" b="21106"/>
          <a:stretch/>
        </p:blipFill>
        <p:spPr>
          <a:xfrm rot="16200000">
            <a:off x="21228317" y="29001509"/>
            <a:ext cx="2214719" cy="2534546"/>
          </a:xfrm>
          <a:prstGeom prst="rect">
            <a:avLst/>
          </a:prstGeom>
        </p:spPr>
      </p:pic>
      <p:sp>
        <p:nvSpPr>
          <p:cNvPr id="44" name="TextBox 43">
            <a:extLst>
              <a:ext uri="{FF2B5EF4-FFF2-40B4-BE49-F238E27FC236}">
                <a16:creationId xmlns:a16="http://schemas.microsoft.com/office/drawing/2014/main" id="{65F29792-D274-9A4D-97DD-0831BE280B56}"/>
              </a:ext>
            </a:extLst>
          </p:cNvPr>
          <p:cNvSpPr txBox="1"/>
          <p:nvPr/>
        </p:nvSpPr>
        <p:spPr>
          <a:xfrm>
            <a:off x="3589864" y="31144567"/>
            <a:ext cx="9326036" cy="646331"/>
          </a:xfrm>
          <a:prstGeom prst="rect">
            <a:avLst/>
          </a:prstGeom>
          <a:noFill/>
          <a:ln w="12700">
            <a:solidFill>
              <a:schemeClr val="bg2">
                <a:lumMod val="50000"/>
              </a:schemeClr>
            </a:solidFill>
          </a:ln>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Special thanks to the Montana State Crime Lab for assisting in the acquisition of the remains as well as to Kirsten Green and Rachel Summers for their help sifting through and cleaning the bones.</a:t>
            </a:r>
          </a:p>
        </p:txBody>
      </p:sp>
    </p:spTree>
    <p:extLst>
      <p:ext uri="{BB962C8B-B14F-4D97-AF65-F5344CB8AC3E}">
        <p14:creationId xmlns:p14="http://schemas.microsoft.com/office/powerpoint/2010/main" val="31235139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docProps/app.xml><?xml version="1.0" encoding="utf-8"?>
<Properties xmlns="http://schemas.openxmlformats.org/officeDocument/2006/extended-properties" xmlns:vt="http://schemas.openxmlformats.org/officeDocument/2006/docPropsVTypes">
  <Template>Savon</Template>
  <TotalTime>11598</TotalTime>
  <Words>401</Words>
  <Application>Microsoft Macintosh PowerPoint</Application>
  <PresentationFormat>Custom</PresentationFormat>
  <Paragraphs>33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Times Bold</vt:lpstr>
      <vt:lpstr>Times New Roman</vt:lpstr>
      <vt:lpstr>Savon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Morran</dc:creator>
  <cp:lastModifiedBy>Microsoft Office User</cp:lastModifiedBy>
  <cp:revision>62</cp:revision>
  <dcterms:created xsi:type="dcterms:W3CDTF">2018-04-05T17:24:01Z</dcterms:created>
  <dcterms:modified xsi:type="dcterms:W3CDTF">2018-04-13T16:33:40Z</dcterms:modified>
</cp:coreProperties>
</file>