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14"/>
  </p:notesMasterIdLst>
  <p:sldIdLst>
    <p:sldId id="256" r:id="rId2"/>
    <p:sldId id="257" r:id="rId3"/>
    <p:sldId id="266" r:id="rId4"/>
    <p:sldId id="268" r:id="rId5"/>
    <p:sldId id="258" r:id="rId6"/>
    <p:sldId id="271" r:id="rId7"/>
    <p:sldId id="260" r:id="rId8"/>
    <p:sldId id="272" r:id="rId9"/>
    <p:sldId id="263" r:id="rId10"/>
    <p:sldId id="267" r:id="rId11"/>
    <p:sldId id="259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ravis Wheele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0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4"/>
    <p:restoredTop sz="63580"/>
  </p:normalViewPr>
  <p:slideViewPr>
    <p:cSldViewPr snapToGrid="0" snapToObjects="1">
      <p:cViewPr varScale="1">
        <p:scale>
          <a:sx n="68" d="100"/>
          <a:sy n="68" d="100"/>
        </p:scale>
        <p:origin x="1432" y="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A0502-287F-3E47-B41F-E5800D5F7990}" type="datetimeFigureOut">
              <a:rPr lang="en-US" smtClean="0"/>
              <a:t>4/17/18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FAE1C-253B-4D4A-84D6-1AABB4BAE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3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39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40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Testing TE annotation</a:t>
            </a:r>
          </a:p>
          <a:p>
            <a:pPr lvl="1"/>
            <a:r>
              <a:rPr lang="en-US" dirty="0"/>
              <a:t>When TE is included in a segmental duplication two identical copies of the TE are present in different genomic locations</a:t>
            </a:r>
          </a:p>
          <a:p>
            <a:pPr lvl="1"/>
            <a:r>
              <a:rPr lang="en-US" dirty="0"/>
              <a:t>After duplication each instance accumulates mutations, but they should still be classified as the same subfamily</a:t>
            </a:r>
          </a:p>
          <a:p>
            <a:r>
              <a:rPr lang="en-US" dirty="0"/>
              <a:t>Discordant classification	</a:t>
            </a:r>
          </a:p>
          <a:p>
            <a:pPr lvl="1"/>
            <a:r>
              <a:rPr lang="en-US" dirty="0"/>
              <a:t>Current annotation methods find more than 10% of TEs in SDs to be classified as different subfamilies</a:t>
            </a:r>
          </a:p>
          <a:p>
            <a:pPr lvl="1"/>
            <a:r>
              <a:rPr lang="en-US" dirty="0"/>
              <a:t>Similar findings at homologous TE locations shared by humans and chimps</a:t>
            </a:r>
          </a:p>
          <a:p>
            <a:pPr lvl="1"/>
            <a:r>
              <a:rPr lang="en-US" dirty="0"/>
              <a:t>Further solidifies need for more accurate annotation methods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00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Talk about how people from the wheeler lab and collaborators developed </a:t>
            </a:r>
            <a:r>
              <a:rPr lang="en-US" dirty="0" err="1"/>
              <a:t>Dfam</a:t>
            </a:r>
            <a:r>
              <a:rPr lang="en-US" dirty="0"/>
              <a:t> and how we will continue improving it by including confidence score  analysis </a:t>
            </a:r>
          </a:p>
          <a:p>
            <a:r>
              <a:rPr lang="en-US" dirty="0"/>
              <a:t>Accurate annotations depends on an accurate database of consensus sequences </a:t>
            </a:r>
          </a:p>
          <a:p>
            <a:r>
              <a:rPr lang="en-US" dirty="0"/>
              <a:t>The current database has restrictive licenses – limited/incomplete because does not allow input from 3</a:t>
            </a:r>
            <a:r>
              <a:rPr lang="en-US" baseline="30000" dirty="0"/>
              <a:t>rd</a:t>
            </a:r>
            <a:r>
              <a:rPr lang="en-US" dirty="0"/>
              <a:t> parties </a:t>
            </a:r>
          </a:p>
          <a:p>
            <a:r>
              <a:rPr lang="en-US" dirty="0"/>
              <a:t>Because of this there are a lot of databases that have not been combined</a:t>
            </a:r>
          </a:p>
          <a:p>
            <a:r>
              <a:rPr lang="en-US" dirty="0" err="1"/>
              <a:t>Dfam</a:t>
            </a:r>
            <a:r>
              <a:rPr lang="en-US" dirty="0"/>
              <a:t> is an open access collection of repeat elements</a:t>
            </a:r>
          </a:p>
          <a:p>
            <a:r>
              <a:rPr lang="en-US" dirty="0"/>
              <a:t>Enhance the </a:t>
            </a:r>
            <a:r>
              <a:rPr lang="en-US" dirty="0" err="1"/>
              <a:t>Dfam</a:t>
            </a:r>
            <a:r>
              <a:rPr lang="en-US" dirty="0"/>
              <a:t> - confidence score analysis will be built directly into the alignment software</a:t>
            </a:r>
          </a:p>
          <a:p>
            <a:r>
              <a:rPr lang="en-US" dirty="0"/>
              <a:t>This will enable improved genome annotation</a:t>
            </a:r>
          </a:p>
          <a:p>
            <a:endParaRPr lang="en-US" dirty="0"/>
          </a:p>
          <a:p>
            <a:r>
              <a:rPr lang="en-US" dirty="0"/>
              <a:t>**MAKE SURE TO DO THANK YOUS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0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Family + burst of replication activity = multiple subfamilies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subfamily arose in a burst </a:t>
            </a:r>
            <a:r>
              <a:rPr lang="mr-IN" dirty="0"/>
              <a:t>…</a:t>
            </a:r>
            <a:r>
              <a:rPr lang="en-US" dirty="0"/>
              <a:t> then one element bursts into another distinct subfamily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24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RELIABLY say that more than 60% of the genome is TE derived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13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 this image on the projector and see if it is a better image once expanded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Main function is self reproduction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There are over 1 million copies of </a:t>
            </a:r>
            <a:r>
              <a:rPr lang="en-US" dirty="0" err="1"/>
              <a:t>Alu</a:t>
            </a:r>
            <a:r>
              <a:rPr lang="en-US" dirty="0"/>
              <a:t> sequences across the genome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Used to study evolution of primates, including humans</a:t>
            </a:r>
          </a:p>
          <a:p>
            <a:r>
              <a:rPr lang="en-US" dirty="0"/>
              <a:t>Selfishly replicate</a:t>
            </a:r>
          </a:p>
          <a:p>
            <a:r>
              <a:rPr lang="en-US" dirty="0"/>
              <a:t>Highly conserved in primates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88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a pic for DNA alignment – show the letter on a sequence and how they would match to a genome </a:t>
            </a:r>
          </a:p>
          <a:p>
            <a:endParaRPr lang="en-US" dirty="0"/>
          </a:p>
          <a:p>
            <a:r>
              <a:rPr lang="en-US" dirty="0"/>
              <a:t>Show an image of a sequence alignment here </a:t>
            </a:r>
          </a:p>
          <a:p>
            <a:r>
              <a:rPr lang="en-US" dirty="0"/>
              <a:t>Show that even when there are mutations and insertions and deletions that it will still align to that region </a:t>
            </a:r>
          </a:p>
          <a:p>
            <a:r>
              <a:rPr lang="en-US" dirty="0"/>
              <a:t>Because it won’t be an exact match it could be one or the other </a:t>
            </a:r>
          </a:p>
          <a:p>
            <a:endParaRPr lang="en-US" dirty="0"/>
          </a:p>
          <a:p>
            <a:r>
              <a:rPr lang="en-US" dirty="0"/>
              <a:t>What is annotation?</a:t>
            </a:r>
          </a:p>
          <a:p>
            <a:pPr lvl="1"/>
            <a:r>
              <a:rPr lang="en-US" dirty="0"/>
              <a:t>Process of finding DNA sequence locations in a genome</a:t>
            </a:r>
          </a:p>
          <a:p>
            <a:pPr lvl="1"/>
            <a:r>
              <a:rPr lang="en-US" dirty="0"/>
              <a:t>Align TE consensus sequences to a genomic sequence </a:t>
            </a:r>
          </a:p>
          <a:p>
            <a:pPr lvl="1"/>
            <a:r>
              <a:rPr lang="en-US" dirty="0"/>
              <a:t>Sequence with the highest alignment score is selected as the sequence for that location </a:t>
            </a:r>
          </a:p>
          <a:p>
            <a:r>
              <a:rPr lang="en-US" dirty="0"/>
              <a:t>TE annotation is difficult</a:t>
            </a:r>
          </a:p>
          <a:p>
            <a:pPr lvl="1"/>
            <a:r>
              <a:rPr lang="en-US" dirty="0"/>
              <a:t>TE subfamily sequences can be highly similar </a:t>
            </a:r>
          </a:p>
          <a:p>
            <a:pPr lvl="1"/>
            <a:r>
              <a:rPr lang="en-US" dirty="0"/>
              <a:t>Similar sequences align to the same region of the genome</a:t>
            </a:r>
          </a:p>
          <a:p>
            <a:pPr lvl="1"/>
            <a:r>
              <a:rPr lang="en-US" dirty="0"/>
              <a:t>Difficult to represent the complex relationship between TE subfamilies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44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a </a:t>
            </a:r>
            <a:r>
              <a:rPr lang="en-US" dirty="0" err="1"/>
              <a:t>seg</a:t>
            </a:r>
            <a:r>
              <a:rPr lang="en-US" dirty="0"/>
              <a:t> way into how confidence score analysis explains discordant classification </a:t>
            </a:r>
          </a:p>
          <a:p>
            <a:endParaRPr lang="en-US" dirty="0"/>
          </a:p>
          <a:p>
            <a:r>
              <a:rPr lang="en-US" dirty="0"/>
              <a:t>Here, it would be good for you to talk a bit about those scores: they are the result of taking a ratio of the probabilities</a:t>
            </a:r>
            <a:r>
              <a:rPr lang="en-US" baseline="0" dirty="0"/>
              <a:t> of the alignment being real or random </a:t>
            </a:r>
            <a:r>
              <a:rPr lang="mr-IN" baseline="0" dirty="0"/>
              <a:t>…</a:t>
            </a:r>
            <a:r>
              <a:rPr lang="en-US" baseline="0" dirty="0"/>
              <a:t> then taking the log of that ratio. Thus, we can back-convert scores to probabilities by </a:t>
            </a:r>
            <a:r>
              <a:rPr lang="en-US" baseline="0" dirty="0" err="1"/>
              <a:t>exponentiating</a:t>
            </a:r>
            <a:r>
              <a:rPr lang="en-US" baseline="0" dirty="0"/>
              <a:t> the score. (you’ll want to actually highlight which part is the score, and which part is the exponentiation).  With all probabilities in hand, the confidence is simply a ratio of the probability of one match to the sum of the probabilities of all matches.  We can talk through this on Wednesday.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90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44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sure how to finish this slide </a:t>
            </a:r>
          </a:p>
          <a:p>
            <a:r>
              <a:rPr lang="en-US" dirty="0"/>
              <a:t>more accurate representation of their complex family relationships</a:t>
            </a:r>
          </a:p>
          <a:p>
            <a:endParaRPr lang="en-US" dirty="0"/>
          </a:p>
          <a:p>
            <a:r>
              <a:rPr lang="en-US" dirty="0"/>
              <a:t>Explain what you are looking at here:</a:t>
            </a:r>
          </a:p>
          <a:p>
            <a:r>
              <a:rPr lang="en-US" dirty="0"/>
              <a:t>	-actual TE annotation alignment from </a:t>
            </a:r>
            <a:r>
              <a:rPr lang="en-US" dirty="0" err="1"/>
              <a:t>chrom</a:t>
            </a:r>
            <a:r>
              <a:rPr lang="en-US" dirty="0"/>
              <a:t> 3</a:t>
            </a:r>
          </a:p>
          <a:p>
            <a:r>
              <a:rPr lang="en-US" dirty="0"/>
              <a:t>	-all these TEs aligned to the same region</a:t>
            </a:r>
          </a:p>
          <a:p>
            <a:r>
              <a:rPr lang="en-US" dirty="0"/>
              <a:t>	-yellow have high scores, and blue is the lowest score</a:t>
            </a:r>
          </a:p>
          <a:p>
            <a:r>
              <a:rPr lang="en-US" dirty="0"/>
              <a:t>	-look at just the </a:t>
            </a:r>
            <a:r>
              <a:rPr lang="en-US" dirty="0" err="1"/>
              <a:t>aligment</a:t>
            </a:r>
            <a:r>
              <a:rPr lang="en-US" dirty="0"/>
              <a:t> score and talk about how it’s easy to see that it’s not the blue 	one, but harder to tell which of the yellow’s it is</a:t>
            </a:r>
          </a:p>
          <a:p>
            <a:r>
              <a:rPr lang="en-US" dirty="0"/>
              <a:t>	-then look at the confidence scores- talk about how this is a more accurate representation of their complex family relationships</a:t>
            </a:r>
          </a:p>
          <a:p>
            <a:endParaRPr lang="en-US" dirty="0"/>
          </a:p>
          <a:p>
            <a:r>
              <a:rPr lang="en-US" dirty="0"/>
              <a:t>Talk about how the other </a:t>
            </a:r>
            <a:r>
              <a:rPr lang="en-US" dirty="0" err="1"/>
              <a:t>segdup</a:t>
            </a:r>
            <a:r>
              <a:rPr lang="en-US" dirty="0"/>
              <a:t> has one of the highest scores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FAE1C-253B-4D4A-84D6-1AABB4BAE4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4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170-3E0C-744C-9916-8EC7B03E93FE}" type="datetime1">
              <a:rPr lang="en-US" smtClean="0"/>
              <a:t>4/17/18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9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190BC-2CF0-4E47-A1E1-FD91DC562D6E}" type="datetime1">
              <a:rPr lang="en-US" smtClean="0"/>
              <a:t>4/17/18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9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62AD-8941-2A41-8C8E-37816734F021}" type="datetime1">
              <a:rPr lang="en-US" smtClean="0"/>
              <a:t>4/17/18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2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C9CD-8BA5-A046-A359-50CE048033AE}" type="datetime1">
              <a:rPr lang="en-US" smtClean="0"/>
              <a:t>4/17/18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34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E5B80-C87D-B648-80D7-DC20FA14B7BE}" type="datetime1">
              <a:rPr lang="en-US" smtClean="0"/>
              <a:t>4/17/18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7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5223-11E9-B84B-9001-8B868DF9648C}" type="datetime1">
              <a:rPr lang="en-US" smtClean="0"/>
              <a:t>4/17/18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8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C0C2-56FF-0749-A1E9-159743DC2111}" type="datetime1">
              <a:rPr lang="en-US" smtClean="0"/>
              <a:t>4/17/18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0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2E3D-2872-B04D-AEF4-E798EE1F2E2A}" type="datetime1">
              <a:rPr lang="en-US" smtClean="0"/>
              <a:t>4/17/18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5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BDDFB-A9F1-9E4F-AB89-2205CC3D8B44}" type="datetime1">
              <a:rPr lang="en-US" smtClean="0"/>
              <a:t>4/17/18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6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45E7-2731-7B46-9949-5DC139FCBD74}" type="datetime1">
              <a:rPr lang="en-US" smtClean="0"/>
              <a:t>4/17/18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6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FCCA-8835-C64A-A3AB-C15ACD216085}" type="datetime1">
              <a:rPr lang="en-US" smtClean="0"/>
              <a:t>4/17/18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9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52572-6A3A-584E-8B96-15E172C95D96}" type="datetime1">
              <a:rPr lang="en-US" smtClean="0"/>
              <a:t>4/17/18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1F158-7229-5440-A767-E35839A8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5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(null)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(null)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F9F20-89CF-5B44-BC07-AB76D8C59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57721"/>
          </a:xfrm>
        </p:spPr>
        <p:txBody>
          <a:bodyPr>
            <a:normAutofit/>
          </a:bodyPr>
          <a:lstStyle/>
          <a:p>
            <a:r>
              <a:rPr lang="en-US" sz="4000" dirty="0"/>
              <a:t>Probability-based confidence assessment of Transposable Element annotation helps explain confusing annotation results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68ACBC-C165-3C4B-9191-C0867A29F2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Kaitlin Carey, </a:t>
            </a:r>
            <a:r>
              <a:rPr lang="en-US" dirty="0" err="1"/>
              <a:t>Gilia</a:t>
            </a:r>
            <a:r>
              <a:rPr lang="en-US" dirty="0"/>
              <a:t> Patterson, Travis Wheeler</a:t>
            </a:r>
          </a:p>
          <a:p>
            <a:r>
              <a:rPr lang="en-US" dirty="0"/>
              <a:t>Department of Computer Science, University of Montana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B16D9-C9D3-DD42-9214-3F2F6B506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03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0DF8A-EE6A-E34D-B7BA-CECDEC1D5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Segmental Duplications (SDs)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029CB-5A21-444D-BA08-74FAFDD17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Genomic regions with nearly identical sequences</a:t>
            </a:r>
          </a:p>
          <a:p>
            <a:r>
              <a:rPr lang="en-US" dirty="0"/>
              <a:t>Result from large scale duplications during cell replication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1DA5F2-86EB-F54A-AB43-BFDCE7B9E9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" y="5954732"/>
            <a:ext cx="11630025" cy="22223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FD131E6-A97F-E443-B87D-1A69B4D44E56}"/>
              </a:ext>
            </a:extLst>
          </p:cNvPr>
          <p:cNvSpPr/>
          <p:nvPr/>
        </p:nvSpPr>
        <p:spPr>
          <a:xfrm>
            <a:off x="181174" y="6176963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Genome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6EF573F-598C-8F46-BBC7-6447B17A5C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75860" y="5954732"/>
            <a:ext cx="3273288" cy="2047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B6019F8-B2C0-8A42-8062-AE88049A6B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75860" y="6969735"/>
            <a:ext cx="3273288" cy="20475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5559A2-AC38-974B-90B9-BA64C223D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7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-0.14746 L 0.14831 -0.21621 C 0.17891 -0.23171 0.225 -0.23982 0.27331 -0.23982 C 0.32826 -0.23982 0.3724 -0.23171 0.403 -0.21621 L 0.55039 -0.14746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61" y="-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33AA6-5C01-114F-AEAB-8D3F7AE72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Testing TE Annotation using Segmental Duplications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F7C18-2E51-7142-A590-6CD688C2F1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19638" cy="4351338"/>
          </a:xfrm>
        </p:spPr>
        <p:txBody>
          <a:bodyPr>
            <a:normAutofit/>
          </a:bodyPr>
          <a:lstStyle/>
          <a:p>
            <a:r>
              <a:rPr lang="en-US" dirty="0"/>
              <a:t>Discordant classification</a:t>
            </a:r>
          </a:p>
          <a:p>
            <a:pPr lvl="1"/>
            <a:r>
              <a:rPr lang="en-US" dirty="0"/>
              <a:t>Two exact copies in the genome</a:t>
            </a:r>
          </a:p>
          <a:p>
            <a:pPr lvl="1"/>
            <a:r>
              <a:rPr lang="en-US" dirty="0"/>
              <a:t>Classified as different subfamilies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0E9AE-E4BF-2546-8407-703AD7769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11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6AD5661-7500-1D4C-BC4B-EE23CBE3127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825625"/>
            <a:ext cx="6096000" cy="4351338"/>
          </a:xfrm>
        </p:spPr>
      </p:pic>
    </p:spTree>
    <p:extLst>
      <p:ext uri="{BB962C8B-B14F-4D97-AF65-F5344CB8AC3E}">
        <p14:creationId xmlns:p14="http://schemas.microsoft.com/office/powerpoint/2010/main" val="3710046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F2CAE-91CD-8C4C-8DC9-114243F4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Future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6F7EBE-00DA-5140-B084-CDBB7AA8E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54776" cy="38198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Accurate annotations depends on an accurate database of consensus sequences </a:t>
            </a:r>
          </a:p>
          <a:p>
            <a:r>
              <a:rPr lang="en-US" dirty="0" err="1"/>
              <a:t>Dfam</a:t>
            </a:r>
            <a:endParaRPr lang="en-US" dirty="0"/>
          </a:p>
          <a:p>
            <a:pPr lvl="1"/>
            <a:r>
              <a:rPr lang="en-US" dirty="0"/>
              <a:t>open access collection of repeat elements</a:t>
            </a:r>
          </a:p>
          <a:p>
            <a:pPr lvl="1"/>
            <a:r>
              <a:rPr lang="en-US" dirty="0"/>
              <a:t>created by The Wheeler lab and collaborators</a:t>
            </a:r>
          </a:p>
          <a:p>
            <a:r>
              <a:rPr lang="en-US" dirty="0"/>
              <a:t>Enhance </a:t>
            </a:r>
            <a:r>
              <a:rPr lang="en-US" dirty="0" err="1"/>
              <a:t>Dfam</a:t>
            </a:r>
            <a:r>
              <a:rPr lang="en-US" dirty="0"/>
              <a:t> - confidence score analysis will be built directly into the alignment software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Acknowledgements </a:t>
            </a:r>
          </a:p>
          <a:p>
            <a:pPr lvl="1"/>
            <a:r>
              <a:rPr lang="en-US" dirty="0"/>
              <a:t>funding from UM ORSP UGP seed grant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6C4825-D4EF-4347-B33E-B394042165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794" y="5000625"/>
            <a:ext cx="4079182" cy="13869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311295-7E1C-9F49-A2DD-4FBC43280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8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D997DAB-D3FD-7340-9FC8-3AFD5F385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33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Transposable Elements (TEs)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45CA0B-B601-BF4B-8637-7E6878F80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4793974" cy="435133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Sequences of DNA that replicate within a host genome</a:t>
            </a:r>
          </a:p>
          <a:p>
            <a:pPr lvl="1"/>
            <a:r>
              <a:rPr lang="en-US" dirty="0"/>
              <a:t>Organized into families and subfamilies</a:t>
            </a:r>
          </a:p>
          <a:p>
            <a:pPr lvl="1"/>
            <a:r>
              <a:rPr lang="en-US" dirty="0"/>
              <a:t>Subfamilies arise from bursts of replication activity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0B1185-DBF8-1A44-B63E-CE666976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2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DC495B-B454-604A-98FC-6676E2FEACC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9" r="55482" b="64587"/>
          <a:stretch/>
        </p:blipFill>
        <p:spPr>
          <a:xfrm>
            <a:off x="5740399" y="1914423"/>
            <a:ext cx="5727115" cy="362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7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E8355-1D81-3847-BBF6-E732AE9B0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Importance of Transposable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5DB3F-139F-BA46-838E-1EA16AE12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More than 60% of the human genome can be reliably annotated as coming from TEs</a:t>
            </a:r>
          </a:p>
          <a:p>
            <a:pPr lvl="1"/>
            <a:r>
              <a:rPr lang="en-US" dirty="0"/>
              <a:t>A large portion of remaining unclassified DNA may be TE derived</a:t>
            </a:r>
          </a:p>
          <a:p>
            <a:pPr lvl="1"/>
            <a:r>
              <a:rPr lang="en-US" dirty="0"/>
              <a:t>Further classification is difficult because old copies get hidden by a large number of mutations</a:t>
            </a:r>
          </a:p>
          <a:p>
            <a:pPr lvl="1"/>
            <a:r>
              <a:rPr lang="en-US" dirty="0"/>
              <a:t>Accurate TE annotation is needed to understand genomic structure, regulation and function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42A6A-8237-C646-A6AF-BB1FB01C0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0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7D34-64B6-3E48-968D-2DBC1E518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Alu</a:t>
            </a:r>
            <a:r>
              <a:rPr lang="en-US" dirty="0"/>
              <a:t> Family of Transposable Elements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A3E15-2300-F240-AB56-C929D157C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103884" cy="4351338"/>
          </a:xfrm>
        </p:spPr>
        <p:txBody>
          <a:bodyPr>
            <a:normAutofit/>
          </a:bodyPr>
          <a:lstStyle/>
          <a:p>
            <a:r>
              <a:rPr lang="en-US" dirty="0"/>
              <a:t>Most abundant family of TEs in the human genome</a:t>
            </a:r>
          </a:p>
          <a:p>
            <a:r>
              <a:rPr lang="en-US" dirty="0"/>
              <a:t>Make up ~10% of the genome</a:t>
            </a:r>
          </a:p>
          <a:p>
            <a:r>
              <a:rPr lang="en-US" dirty="0"/>
              <a:t>31 currently known subfamilies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2134C2-7AED-954A-A77D-1B53942C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94E405-8CE2-6448-969F-270B9F6F5F3A}"/>
              </a:ext>
            </a:extLst>
          </p:cNvPr>
          <p:cNvSpPr txBox="1"/>
          <p:nvPr/>
        </p:nvSpPr>
        <p:spPr>
          <a:xfrm>
            <a:off x="9687339" y="6364909"/>
            <a:ext cx="2359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www.repeatmasker.org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DC495B-B454-604A-98FC-6676E2FEAC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124" y="1588879"/>
            <a:ext cx="7326134" cy="458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14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C056C-15A0-0C4E-9C5F-8325889D8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17215"/>
            <a:ext cx="10515600" cy="21252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Annotation</a:t>
            </a:r>
            <a:br>
              <a:rPr lang="en-US" dirty="0"/>
            </a:br>
            <a:r>
              <a:rPr lang="en-US" sz="2800" dirty="0">
                <a:latin typeface="+mn-lt"/>
              </a:rPr>
              <a:t>Process of finding DNA sequence locations in a genome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4ACFD-EE76-234A-BEB1-A126E4E4B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38940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4000" dirty="0"/>
              <a:t>	  TCTACG</a:t>
            </a:r>
            <a:endParaRPr lang="en-US" sz="8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4000" dirty="0"/>
              <a:t>ACTGTCTACGGTCA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71C30-7B07-B74B-AECD-75E28FE00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5</a:t>
            </a:fld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70CB45-8A3B-AB45-B601-113E04E9FEA0}"/>
              </a:ext>
            </a:extLst>
          </p:cNvPr>
          <p:cNvSpPr/>
          <p:nvPr/>
        </p:nvSpPr>
        <p:spPr>
          <a:xfrm>
            <a:off x="6649528" y="2459763"/>
            <a:ext cx="47042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	</a:t>
            </a:r>
            <a:r>
              <a:rPr lang="en-US" sz="1600" dirty="0"/>
              <a:t> </a:t>
            </a:r>
            <a:r>
              <a:rPr lang="en-US" sz="4000" dirty="0"/>
              <a:t> TGTACG</a:t>
            </a:r>
            <a:endParaRPr lang="en-US" sz="800" dirty="0"/>
          </a:p>
          <a:p>
            <a:pPr>
              <a:lnSpc>
                <a:spcPct val="150000"/>
              </a:lnSpc>
            </a:pPr>
            <a:r>
              <a:rPr lang="en-US" sz="4000" dirty="0"/>
              <a:t>ACTGTCTACGGTCA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1400903-86E9-434C-BED3-BCE905BBB19B}"/>
              </a:ext>
            </a:extLst>
          </p:cNvPr>
          <p:cNvCxnSpPr>
            <a:cxnSpLocks/>
          </p:cNvCxnSpPr>
          <p:nvPr/>
        </p:nvCxnSpPr>
        <p:spPr>
          <a:xfrm>
            <a:off x="7936302" y="3284203"/>
            <a:ext cx="0" cy="4251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F7928F4-F9F5-1B4C-B275-D415ED273A85}"/>
              </a:ext>
            </a:extLst>
          </p:cNvPr>
          <p:cNvCxnSpPr>
            <a:cxnSpLocks/>
          </p:cNvCxnSpPr>
          <p:nvPr/>
        </p:nvCxnSpPr>
        <p:spPr>
          <a:xfrm>
            <a:off x="8485516" y="3284203"/>
            <a:ext cx="0" cy="4251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D6FDB19-9961-1845-B03D-A3F34BFAA2FB}"/>
              </a:ext>
            </a:extLst>
          </p:cNvPr>
          <p:cNvCxnSpPr>
            <a:cxnSpLocks/>
          </p:cNvCxnSpPr>
          <p:nvPr/>
        </p:nvCxnSpPr>
        <p:spPr>
          <a:xfrm>
            <a:off x="8744310" y="3284203"/>
            <a:ext cx="0" cy="4251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925C19-715A-2548-9EB7-46582158CA61}"/>
              </a:ext>
            </a:extLst>
          </p:cNvPr>
          <p:cNvCxnSpPr>
            <a:cxnSpLocks/>
          </p:cNvCxnSpPr>
          <p:nvPr/>
        </p:nvCxnSpPr>
        <p:spPr>
          <a:xfrm>
            <a:off x="9037608" y="3284203"/>
            <a:ext cx="0" cy="4251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1213952-9C3A-E741-83B6-98E636023266}"/>
              </a:ext>
            </a:extLst>
          </p:cNvPr>
          <p:cNvCxnSpPr>
            <a:cxnSpLocks/>
          </p:cNvCxnSpPr>
          <p:nvPr/>
        </p:nvCxnSpPr>
        <p:spPr>
          <a:xfrm>
            <a:off x="9296400" y="3284203"/>
            <a:ext cx="0" cy="4251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62B5AAD-08F1-BA47-949B-8D0DE478843C}"/>
              </a:ext>
            </a:extLst>
          </p:cNvPr>
          <p:cNvCxnSpPr>
            <a:cxnSpLocks/>
          </p:cNvCxnSpPr>
          <p:nvPr/>
        </p:nvCxnSpPr>
        <p:spPr>
          <a:xfrm>
            <a:off x="3499450" y="3152346"/>
            <a:ext cx="0" cy="5570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F0B857D-70B0-374A-BBD1-C04CB73A3FEE}"/>
              </a:ext>
            </a:extLst>
          </p:cNvPr>
          <p:cNvCxnSpPr>
            <a:cxnSpLocks/>
          </p:cNvCxnSpPr>
          <p:nvPr/>
        </p:nvCxnSpPr>
        <p:spPr>
          <a:xfrm>
            <a:off x="2927231" y="3152346"/>
            <a:ext cx="0" cy="5570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9738A00-8584-B040-8F2A-14BBEA214296}"/>
              </a:ext>
            </a:extLst>
          </p:cNvPr>
          <p:cNvCxnSpPr>
            <a:cxnSpLocks/>
          </p:cNvCxnSpPr>
          <p:nvPr/>
        </p:nvCxnSpPr>
        <p:spPr>
          <a:xfrm>
            <a:off x="2682816" y="3178639"/>
            <a:ext cx="0" cy="5570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4F1E310-F8DC-4742-B523-EBD1622BAD38}"/>
              </a:ext>
            </a:extLst>
          </p:cNvPr>
          <p:cNvCxnSpPr>
            <a:cxnSpLocks/>
          </p:cNvCxnSpPr>
          <p:nvPr/>
        </p:nvCxnSpPr>
        <p:spPr>
          <a:xfrm>
            <a:off x="2455654" y="3178639"/>
            <a:ext cx="0" cy="5570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140DD64-89CB-7A43-A93C-0DD7DF62D641}"/>
              </a:ext>
            </a:extLst>
          </p:cNvPr>
          <p:cNvCxnSpPr>
            <a:cxnSpLocks/>
          </p:cNvCxnSpPr>
          <p:nvPr/>
        </p:nvCxnSpPr>
        <p:spPr>
          <a:xfrm>
            <a:off x="2193985" y="3178639"/>
            <a:ext cx="0" cy="5570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5D70342-7717-F24C-ADD2-CE7DA7A015F4}"/>
              </a:ext>
            </a:extLst>
          </p:cNvPr>
          <p:cNvCxnSpPr>
            <a:cxnSpLocks/>
          </p:cNvCxnSpPr>
          <p:nvPr/>
        </p:nvCxnSpPr>
        <p:spPr>
          <a:xfrm>
            <a:off x="3220529" y="3152346"/>
            <a:ext cx="0" cy="5570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36">
            <a:extLst>
              <a:ext uri="{FF2B5EF4-FFF2-40B4-BE49-F238E27FC236}">
                <a16:creationId xmlns:a16="http://schemas.microsoft.com/office/drawing/2014/main" id="{6C7774BD-3E0E-4249-8591-A3C1D3B0E4F6}"/>
              </a:ext>
            </a:extLst>
          </p:cNvPr>
          <p:cNvSpPr/>
          <p:nvPr/>
        </p:nvSpPr>
        <p:spPr>
          <a:xfrm>
            <a:off x="7936302" y="2140585"/>
            <a:ext cx="509679" cy="6038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1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66BD4E-544C-3B4F-B5D4-EB5AB195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7388" y="403401"/>
            <a:ext cx="6594612" cy="125164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Transposable Element Annotation</a:t>
            </a: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C41969-009B-814F-9C2E-535969E22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AC27E7-C1D4-7E45-9B0A-9D6ECF0D40DF}"/>
              </a:ext>
            </a:extLst>
          </p:cNvPr>
          <p:cNvSpPr/>
          <p:nvPr/>
        </p:nvSpPr>
        <p:spPr>
          <a:xfrm>
            <a:off x="304800" y="6096000"/>
            <a:ext cx="11675165" cy="2120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F0F6C8-D4E7-C146-90A9-C7CD9133A664}"/>
              </a:ext>
            </a:extLst>
          </p:cNvPr>
          <p:cNvSpPr txBox="1"/>
          <p:nvPr/>
        </p:nvSpPr>
        <p:spPr>
          <a:xfrm>
            <a:off x="304800" y="6281621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Genome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60B4B2-9D30-6749-A2BA-D9F8FECEC937}"/>
              </a:ext>
            </a:extLst>
          </p:cNvPr>
          <p:cNvSpPr/>
          <p:nvPr/>
        </p:nvSpPr>
        <p:spPr>
          <a:xfrm>
            <a:off x="821634" y="513176"/>
            <a:ext cx="2067340" cy="22528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8C4DD7-1CFE-3F49-ACC4-C37E9595FB14}"/>
              </a:ext>
            </a:extLst>
          </p:cNvPr>
          <p:cNvSpPr txBox="1"/>
          <p:nvPr/>
        </p:nvSpPr>
        <p:spPr>
          <a:xfrm>
            <a:off x="3167269" y="394986"/>
            <a:ext cx="691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C57424-6725-8C40-B818-FA9433F1D404}"/>
              </a:ext>
            </a:extLst>
          </p:cNvPr>
          <p:cNvSpPr/>
          <p:nvPr/>
        </p:nvSpPr>
        <p:spPr>
          <a:xfrm>
            <a:off x="-2259497" y="139536"/>
            <a:ext cx="2067340" cy="22528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5BE8D2-5AF1-424E-98C5-24FFDC54A110}"/>
              </a:ext>
            </a:extLst>
          </p:cNvPr>
          <p:cNvSpPr/>
          <p:nvPr/>
        </p:nvSpPr>
        <p:spPr>
          <a:xfrm>
            <a:off x="9893575" y="5647347"/>
            <a:ext cx="2067340" cy="22528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E80579-A13A-FB49-8082-B660C883430B}"/>
              </a:ext>
            </a:extLst>
          </p:cNvPr>
          <p:cNvSpPr/>
          <p:nvPr/>
        </p:nvSpPr>
        <p:spPr>
          <a:xfrm>
            <a:off x="4255398" y="5646387"/>
            <a:ext cx="2067340" cy="22528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0C64C5-A363-5C4A-9DAD-98D7AD349D17}"/>
              </a:ext>
            </a:extLst>
          </p:cNvPr>
          <p:cNvSpPr/>
          <p:nvPr/>
        </p:nvSpPr>
        <p:spPr>
          <a:xfrm>
            <a:off x="7415212" y="5660793"/>
            <a:ext cx="1385889" cy="22528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6EBE61-2429-AE43-9E91-A0139FE6E913}"/>
              </a:ext>
            </a:extLst>
          </p:cNvPr>
          <p:cNvSpPr/>
          <p:nvPr/>
        </p:nvSpPr>
        <p:spPr>
          <a:xfrm>
            <a:off x="1503086" y="5634562"/>
            <a:ext cx="1385888" cy="23711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CA07726-069E-684B-AECF-61CB84CB47C7}"/>
              </a:ext>
            </a:extLst>
          </p:cNvPr>
          <p:cNvSpPr/>
          <p:nvPr/>
        </p:nvSpPr>
        <p:spPr>
          <a:xfrm>
            <a:off x="-1918772" y="1843666"/>
            <a:ext cx="1385889" cy="22528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C9AD61-C0E1-C746-A3AB-24FEB4125DF0}"/>
              </a:ext>
            </a:extLst>
          </p:cNvPr>
          <p:cNvSpPr/>
          <p:nvPr/>
        </p:nvSpPr>
        <p:spPr>
          <a:xfrm>
            <a:off x="1503084" y="1026353"/>
            <a:ext cx="1385889" cy="22528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DAE61C-8C8F-534B-B0F7-887BB89FE15C}"/>
              </a:ext>
            </a:extLst>
          </p:cNvPr>
          <p:cNvSpPr txBox="1"/>
          <p:nvPr/>
        </p:nvSpPr>
        <p:spPr>
          <a:xfrm>
            <a:off x="3078301" y="908163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AluSx</a:t>
            </a:r>
            <a:endParaRPr lang="en-US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59B2757-5F6B-FA42-88CE-DF21A83D7EC0}"/>
              </a:ext>
            </a:extLst>
          </p:cNvPr>
          <p:cNvSpPr/>
          <p:nvPr/>
        </p:nvSpPr>
        <p:spPr>
          <a:xfrm>
            <a:off x="7415212" y="5121385"/>
            <a:ext cx="1328700" cy="23477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C0E018-3B2A-3349-B48E-0FA352E21872}"/>
              </a:ext>
            </a:extLst>
          </p:cNvPr>
          <p:cNvSpPr/>
          <p:nvPr/>
        </p:nvSpPr>
        <p:spPr>
          <a:xfrm>
            <a:off x="1503084" y="5121385"/>
            <a:ext cx="1328700" cy="23477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3EA949-1306-3C49-83D1-8D6CE06C62F0}"/>
              </a:ext>
            </a:extLst>
          </p:cNvPr>
          <p:cNvSpPr/>
          <p:nvPr/>
        </p:nvSpPr>
        <p:spPr>
          <a:xfrm>
            <a:off x="-1747799" y="852258"/>
            <a:ext cx="1328700" cy="23477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EDFA61-6CDE-1D48-B756-B47308DD311B}"/>
              </a:ext>
            </a:extLst>
          </p:cNvPr>
          <p:cNvSpPr/>
          <p:nvPr/>
        </p:nvSpPr>
        <p:spPr>
          <a:xfrm>
            <a:off x="1531678" y="1537654"/>
            <a:ext cx="1328700" cy="23477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D1F9D1-D4F3-7144-943F-3F76164FE679}"/>
              </a:ext>
            </a:extLst>
          </p:cNvPr>
          <p:cNvSpPr txBox="1"/>
          <p:nvPr/>
        </p:nvSpPr>
        <p:spPr>
          <a:xfrm>
            <a:off x="3078300" y="1369828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AluSq</a:t>
            </a:r>
            <a:endParaRPr lang="en-US" sz="2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57AD13-DF23-824A-9950-F4118EB65D45}"/>
              </a:ext>
            </a:extLst>
          </p:cNvPr>
          <p:cNvSpPr/>
          <p:nvPr/>
        </p:nvSpPr>
        <p:spPr>
          <a:xfrm>
            <a:off x="1503084" y="4590046"/>
            <a:ext cx="1328700" cy="2529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669160-7D7F-6843-BF07-6D1A273B3C7C}"/>
              </a:ext>
            </a:extLst>
          </p:cNvPr>
          <p:cNvSpPr/>
          <p:nvPr/>
        </p:nvSpPr>
        <p:spPr>
          <a:xfrm>
            <a:off x="7415212" y="4559710"/>
            <a:ext cx="1328700" cy="2529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C33B219-B503-CE4B-8A3A-059EA95B34CC}"/>
              </a:ext>
            </a:extLst>
          </p:cNvPr>
          <p:cNvSpPr/>
          <p:nvPr/>
        </p:nvSpPr>
        <p:spPr>
          <a:xfrm>
            <a:off x="1503084" y="2057592"/>
            <a:ext cx="1328700" cy="2529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DAFCC0-0AE5-3847-92D5-14E57F40FAB6}"/>
              </a:ext>
            </a:extLst>
          </p:cNvPr>
          <p:cNvSpPr txBox="1"/>
          <p:nvPr/>
        </p:nvSpPr>
        <p:spPr>
          <a:xfrm>
            <a:off x="3078300" y="1909172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AluSz</a:t>
            </a:r>
            <a:endParaRPr lang="en-US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3AADD17-BD48-314B-9600-83C5962364EF}"/>
              </a:ext>
            </a:extLst>
          </p:cNvPr>
          <p:cNvSpPr/>
          <p:nvPr/>
        </p:nvSpPr>
        <p:spPr>
          <a:xfrm>
            <a:off x="-1719205" y="1307206"/>
            <a:ext cx="1328700" cy="2529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8B8507F-E3A7-3447-8A7B-E492A97673EB}"/>
              </a:ext>
            </a:extLst>
          </p:cNvPr>
          <p:cNvSpPr txBox="1"/>
          <p:nvPr/>
        </p:nvSpPr>
        <p:spPr>
          <a:xfrm>
            <a:off x="307715" y="3687642"/>
            <a:ext cx="1616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Alignment Score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204C2E6-DFD0-5841-B24B-20E31C9A8A6E}"/>
              </a:ext>
            </a:extLst>
          </p:cNvPr>
          <p:cNvSpPr txBox="1"/>
          <p:nvPr/>
        </p:nvSpPr>
        <p:spPr>
          <a:xfrm>
            <a:off x="910011" y="449775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7AD3B1F-0BE2-6A4F-9188-39C6C9C882A2}"/>
              </a:ext>
            </a:extLst>
          </p:cNvPr>
          <p:cNvSpPr/>
          <p:nvPr/>
        </p:nvSpPr>
        <p:spPr>
          <a:xfrm>
            <a:off x="932536" y="5575323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05E22D-2A29-9843-8B92-D075BE9D2612}"/>
              </a:ext>
            </a:extLst>
          </p:cNvPr>
          <p:cNvSpPr/>
          <p:nvPr/>
        </p:nvSpPr>
        <p:spPr>
          <a:xfrm>
            <a:off x="932536" y="503050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04870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05 -0.0757 L 0.19909 0.7442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5" y="4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909 0.74421 L 0.53776 0.744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776 0.7449 L 0.99792 0.7442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9792 0.74421 L 1.19362 0.7442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8 -0.33704 L 0.18737 0.5025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2" y="4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37 0.50254 L 0.26927 0.5018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27 0.50185 L 0.75495 0.5025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84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495 0.50254 L 1.15781 0.5060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43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600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11 -0.22755 L 0.18737 0.5604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3" y="3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800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37 0.56041 L 0.26549 0.5604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0"/>
                            </p:stCondLst>
                            <p:childTnLst>
                              <p:par>
                                <p:cTn id="6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549 0.56041 L 0.75364 0.56481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01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2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2000"/>
                            </p:stCondLst>
                            <p:childTnLst>
                              <p:par>
                                <p:cTn id="72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364 0.56481 L 1.17057 0.5689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46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4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4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4000"/>
                            </p:stCondLst>
                            <p:childTnLst>
                              <p:par>
                                <p:cTn id="8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91 -0.26181 L 0.16107 0.38264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" y="3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600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107 0.38264 L 0.27044 0.38333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6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8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8000"/>
                            </p:stCondLst>
                            <p:childTnLst>
                              <p:par>
                                <p:cTn id="9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044 0.38333 L 0.75013 0.39051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84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0"/>
                            </p:stCondLst>
                            <p:childTnLst>
                              <p:par>
                                <p:cTn id="96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013 0.39051 L 1.14349 0.39236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61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8" grpId="1" animBg="1"/>
      <p:bldP spid="8" grpId="2" animBg="1"/>
      <p:bldP spid="8" grpId="3" animBg="1"/>
      <p:bldP spid="9" grpId="0" animBg="1"/>
      <p:bldP spid="10" grpId="0" animBg="1"/>
      <p:bldP spid="11" grpId="0" animBg="1"/>
      <p:bldP spid="15" grpId="0" animBg="1"/>
      <p:bldP spid="16" grpId="0" animBg="1"/>
      <p:bldP spid="16" grpId="1" animBg="1"/>
      <p:bldP spid="16" grpId="2" animBg="1"/>
      <p:bldP spid="16" grpId="3" animBg="1"/>
      <p:bldP spid="17" grpId="0" animBg="1"/>
      <p:bldP spid="18" grpId="0"/>
      <p:bldP spid="19" grpId="0" animBg="1"/>
      <p:bldP spid="20" grpId="0" animBg="1"/>
      <p:bldP spid="21" grpId="0" animBg="1"/>
      <p:bldP spid="21" grpId="1" animBg="1"/>
      <p:bldP spid="21" grpId="2" animBg="1"/>
      <p:bldP spid="21" grpId="3" animBg="1"/>
      <p:bldP spid="22" grpId="0" animBg="1"/>
      <p:bldP spid="23" grpId="0"/>
      <p:bldP spid="24" grpId="0" animBg="1"/>
      <p:bldP spid="25" grpId="0" animBg="1"/>
      <p:bldP spid="26" grpId="0" animBg="1"/>
      <p:bldP spid="27" grpId="0"/>
      <p:bldP spid="28" grpId="0" animBg="1"/>
      <p:bldP spid="28" grpId="1" animBg="1"/>
      <p:bldP spid="28" grpId="2" animBg="1"/>
      <p:bldP spid="28" grpId="3" animBg="1"/>
      <p:bldP spid="29" grpId="0"/>
      <p:bldP spid="31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C4EE2-5FB7-7146-9BB1-CDA8DBC4A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Transposable Element Annotation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EB533-825E-C64A-9678-9ED7C9198C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Represent alignments using confidence scores </a:t>
            </a:r>
          </a:p>
          <a:p>
            <a:pPr lvl="1"/>
            <a:r>
              <a:rPr lang="en-US" dirty="0"/>
              <a:t>Apply Bayesian statistics to probabilities underlying alignment scores</a:t>
            </a:r>
          </a:p>
          <a:p>
            <a:pPr lvl="1"/>
            <a:r>
              <a:rPr lang="en-US" dirty="0"/>
              <a:t>More sophisticated statistical model to represent complex TE relationships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B16051-7436-0B4E-9C1F-8DB6A73EB9FD}"/>
              </a:ext>
            </a:extLst>
          </p:cNvPr>
          <p:cNvSpPr txBox="1"/>
          <p:nvPr/>
        </p:nvSpPr>
        <p:spPr>
          <a:xfrm>
            <a:off x="7318951" y="4607303"/>
            <a:ext cx="42060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 – confidence score</a:t>
            </a:r>
          </a:p>
          <a:p>
            <a:r>
              <a:rPr lang="en-US" sz="2400" dirty="0"/>
              <a:t>A – alignment score </a:t>
            </a:r>
          </a:p>
          <a:p>
            <a:r>
              <a:rPr lang="en-US" sz="2400" dirty="0" err="1"/>
              <a:t>i</a:t>
            </a:r>
            <a:r>
              <a:rPr lang="en-US" sz="2400" dirty="0"/>
              <a:t> – current alignment</a:t>
            </a:r>
          </a:p>
          <a:p>
            <a:r>
              <a:rPr lang="en-US" sz="2400" dirty="0"/>
              <a:t>j – all instances of the alignment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48910-AEE9-D84F-9F2E-D822CD098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8074C95B-3993-7E41-8BB7-CA2EBB2D6D2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1825625"/>
                <a:ext cx="5042140" cy="2401318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48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4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𝐶</m:t>
                      </m:r>
                      <m:r>
                        <a:rPr lang="en-US" sz="4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sz="4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4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r>
                            <a:rPr lang="en-US" sz="4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  <a:sym typeface="Symbol" pitchFamily="2" charset="2"/>
                            </a:rPr>
                            <m:t>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48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4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sup>
                          </m:sSup>
                        </m:den>
                      </m:f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8074C95B-3993-7E41-8BB7-CA2EBB2D6D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1825625"/>
                <a:ext cx="5042140" cy="2401318"/>
              </a:xfrm>
              <a:blipFill>
                <a:blip r:embed="rId3"/>
                <a:stretch>
                  <a:fillRect b="-5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554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66BD4E-544C-3B4F-B5D4-EB5AB195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7388" y="403401"/>
            <a:ext cx="6594612" cy="125164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Transposable Element Annotation</a:t>
            </a:r>
            <a:br>
              <a:rPr lang="en-US" sz="3200" dirty="0"/>
            </a:br>
            <a:r>
              <a:rPr lang="en-US" sz="2700" dirty="0"/>
              <a:t>Confidence scores are a more accurate representation of the alignment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C41969-009B-814F-9C2E-535969E22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8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AC27E7-C1D4-7E45-9B0A-9D6ECF0D40DF}"/>
              </a:ext>
            </a:extLst>
          </p:cNvPr>
          <p:cNvSpPr/>
          <p:nvPr/>
        </p:nvSpPr>
        <p:spPr>
          <a:xfrm>
            <a:off x="304800" y="6096000"/>
            <a:ext cx="11675165" cy="2120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F0F6C8-D4E7-C146-90A9-C7CD9133A664}"/>
              </a:ext>
            </a:extLst>
          </p:cNvPr>
          <p:cNvSpPr txBox="1"/>
          <p:nvPr/>
        </p:nvSpPr>
        <p:spPr>
          <a:xfrm>
            <a:off x="304800" y="6281621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Genome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60B4B2-9D30-6749-A2BA-D9F8FECEC937}"/>
              </a:ext>
            </a:extLst>
          </p:cNvPr>
          <p:cNvSpPr/>
          <p:nvPr/>
        </p:nvSpPr>
        <p:spPr>
          <a:xfrm>
            <a:off x="821634" y="513176"/>
            <a:ext cx="2067340" cy="22528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8C4DD7-1CFE-3F49-ACC4-C37E9595FB14}"/>
              </a:ext>
            </a:extLst>
          </p:cNvPr>
          <p:cNvSpPr txBox="1"/>
          <p:nvPr/>
        </p:nvSpPr>
        <p:spPr>
          <a:xfrm>
            <a:off x="3167269" y="394986"/>
            <a:ext cx="691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5BE8D2-5AF1-424E-98C5-24FFDC54A110}"/>
              </a:ext>
            </a:extLst>
          </p:cNvPr>
          <p:cNvSpPr/>
          <p:nvPr/>
        </p:nvSpPr>
        <p:spPr>
          <a:xfrm>
            <a:off x="9893575" y="5647347"/>
            <a:ext cx="2067340" cy="22528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E80579-A13A-FB49-8082-B660C883430B}"/>
              </a:ext>
            </a:extLst>
          </p:cNvPr>
          <p:cNvSpPr/>
          <p:nvPr/>
        </p:nvSpPr>
        <p:spPr>
          <a:xfrm>
            <a:off x="4255398" y="5646387"/>
            <a:ext cx="2067340" cy="22528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0C64C5-A363-5C4A-9DAD-98D7AD349D17}"/>
              </a:ext>
            </a:extLst>
          </p:cNvPr>
          <p:cNvSpPr/>
          <p:nvPr/>
        </p:nvSpPr>
        <p:spPr>
          <a:xfrm>
            <a:off x="7415212" y="5660793"/>
            <a:ext cx="1385889" cy="22528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6EBE61-2429-AE43-9E91-A0139FE6E913}"/>
              </a:ext>
            </a:extLst>
          </p:cNvPr>
          <p:cNvSpPr/>
          <p:nvPr/>
        </p:nvSpPr>
        <p:spPr>
          <a:xfrm>
            <a:off x="1503086" y="5634562"/>
            <a:ext cx="1385888" cy="23711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C9AD61-C0E1-C746-A3AB-24FEB4125DF0}"/>
              </a:ext>
            </a:extLst>
          </p:cNvPr>
          <p:cNvSpPr/>
          <p:nvPr/>
        </p:nvSpPr>
        <p:spPr>
          <a:xfrm>
            <a:off x="1503084" y="1026353"/>
            <a:ext cx="1385889" cy="22528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DAE61C-8C8F-534B-B0F7-887BB89FE15C}"/>
              </a:ext>
            </a:extLst>
          </p:cNvPr>
          <p:cNvSpPr txBox="1"/>
          <p:nvPr/>
        </p:nvSpPr>
        <p:spPr>
          <a:xfrm>
            <a:off x="3078301" y="908163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AluSx</a:t>
            </a:r>
            <a:endParaRPr lang="en-US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59B2757-5F6B-FA42-88CE-DF21A83D7EC0}"/>
              </a:ext>
            </a:extLst>
          </p:cNvPr>
          <p:cNvSpPr/>
          <p:nvPr/>
        </p:nvSpPr>
        <p:spPr>
          <a:xfrm>
            <a:off x="7415212" y="5121385"/>
            <a:ext cx="1328700" cy="23477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C0E018-3B2A-3349-B48E-0FA352E21872}"/>
              </a:ext>
            </a:extLst>
          </p:cNvPr>
          <p:cNvSpPr/>
          <p:nvPr/>
        </p:nvSpPr>
        <p:spPr>
          <a:xfrm>
            <a:off x="1503084" y="5121385"/>
            <a:ext cx="1328700" cy="23477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EDFA61-6CDE-1D48-B756-B47308DD311B}"/>
              </a:ext>
            </a:extLst>
          </p:cNvPr>
          <p:cNvSpPr/>
          <p:nvPr/>
        </p:nvSpPr>
        <p:spPr>
          <a:xfrm>
            <a:off x="1531678" y="1537654"/>
            <a:ext cx="1328700" cy="23477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D1F9D1-D4F3-7144-943F-3F76164FE679}"/>
              </a:ext>
            </a:extLst>
          </p:cNvPr>
          <p:cNvSpPr txBox="1"/>
          <p:nvPr/>
        </p:nvSpPr>
        <p:spPr>
          <a:xfrm>
            <a:off x="3078300" y="1369828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AluSq</a:t>
            </a:r>
            <a:endParaRPr lang="en-US" sz="2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57AD13-DF23-824A-9950-F4118EB65D45}"/>
              </a:ext>
            </a:extLst>
          </p:cNvPr>
          <p:cNvSpPr/>
          <p:nvPr/>
        </p:nvSpPr>
        <p:spPr>
          <a:xfrm>
            <a:off x="1503084" y="4590046"/>
            <a:ext cx="1328700" cy="2529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669160-7D7F-6843-BF07-6D1A273B3C7C}"/>
              </a:ext>
            </a:extLst>
          </p:cNvPr>
          <p:cNvSpPr/>
          <p:nvPr/>
        </p:nvSpPr>
        <p:spPr>
          <a:xfrm>
            <a:off x="7415212" y="4559710"/>
            <a:ext cx="1328700" cy="2529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C33B219-B503-CE4B-8A3A-059EA95B34CC}"/>
              </a:ext>
            </a:extLst>
          </p:cNvPr>
          <p:cNvSpPr/>
          <p:nvPr/>
        </p:nvSpPr>
        <p:spPr>
          <a:xfrm>
            <a:off x="1503084" y="2057592"/>
            <a:ext cx="1328700" cy="2529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DAFCC0-0AE5-3847-92D5-14E57F40FAB6}"/>
              </a:ext>
            </a:extLst>
          </p:cNvPr>
          <p:cNvSpPr txBox="1"/>
          <p:nvPr/>
        </p:nvSpPr>
        <p:spPr>
          <a:xfrm>
            <a:off x="3078300" y="1909172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AluSz</a:t>
            </a:r>
            <a:endParaRPr lang="en-US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8B8507F-E3A7-3447-8A7B-E492A97673EB}"/>
              </a:ext>
            </a:extLst>
          </p:cNvPr>
          <p:cNvSpPr txBox="1"/>
          <p:nvPr/>
        </p:nvSpPr>
        <p:spPr>
          <a:xfrm>
            <a:off x="307715" y="3687642"/>
            <a:ext cx="1616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Alignment Score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5B7C82-3F38-3C42-8801-C6E8BDFB738C}"/>
              </a:ext>
            </a:extLst>
          </p:cNvPr>
          <p:cNvSpPr/>
          <p:nvPr/>
        </p:nvSpPr>
        <p:spPr>
          <a:xfrm>
            <a:off x="2461803" y="3695512"/>
            <a:ext cx="16385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Confidence Score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204C2E6-DFD0-5841-B24B-20E31C9A8A6E}"/>
              </a:ext>
            </a:extLst>
          </p:cNvPr>
          <p:cNvSpPr txBox="1"/>
          <p:nvPr/>
        </p:nvSpPr>
        <p:spPr>
          <a:xfrm>
            <a:off x="910011" y="449775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37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421CC2F-57DA-434C-8602-4BFB5F1E077B}"/>
              </a:ext>
            </a:extLst>
          </p:cNvPr>
          <p:cNvSpPr/>
          <p:nvPr/>
        </p:nvSpPr>
        <p:spPr>
          <a:xfrm>
            <a:off x="2954708" y="4495124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.66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7AD3B1F-0BE2-6A4F-9188-39C6C9C882A2}"/>
              </a:ext>
            </a:extLst>
          </p:cNvPr>
          <p:cNvSpPr/>
          <p:nvPr/>
        </p:nvSpPr>
        <p:spPr>
          <a:xfrm>
            <a:off x="932536" y="5575323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05E22D-2A29-9843-8B92-D075BE9D2612}"/>
              </a:ext>
            </a:extLst>
          </p:cNvPr>
          <p:cNvSpPr/>
          <p:nvPr/>
        </p:nvSpPr>
        <p:spPr>
          <a:xfrm>
            <a:off x="932536" y="503050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12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92C2869-270D-4F4B-920D-DCCE536EFCED}"/>
              </a:ext>
            </a:extLst>
          </p:cNvPr>
          <p:cNvSpPr/>
          <p:nvPr/>
        </p:nvSpPr>
        <p:spPr>
          <a:xfrm>
            <a:off x="2971537" y="4992658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.01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98BC10-3A59-AC40-9CE1-F6EDFACA0E53}"/>
              </a:ext>
            </a:extLst>
          </p:cNvPr>
          <p:cNvSpPr/>
          <p:nvPr/>
        </p:nvSpPr>
        <p:spPr>
          <a:xfrm>
            <a:off x="2954708" y="5522172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.33</a:t>
            </a:r>
          </a:p>
        </p:txBody>
      </p:sp>
    </p:spTree>
    <p:extLst>
      <p:ext uri="{BB962C8B-B14F-4D97-AF65-F5344CB8AC3E}">
        <p14:creationId xmlns:p14="http://schemas.microsoft.com/office/powerpoint/2010/main" val="86532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1AFDB17-B75B-7644-862A-87BC306C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2781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Confidence Scores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B254EA-3C35-1C46-ABC2-3E21B2C3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F158-7229-5440-A767-E35839A899CA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6BD94370-7E13-0644-BCC9-448DC2D58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871721"/>
              </p:ext>
            </p:extLst>
          </p:nvPr>
        </p:nvGraphicFramePr>
        <p:xfrm>
          <a:off x="2401211" y="1155313"/>
          <a:ext cx="4156751" cy="512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0654">
                  <a:extLst>
                    <a:ext uri="{9D8B030D-6E8A-4147-A177-3AD203B41FA5}">
                      <a16:colId xmlns:a16="http://schemas.microsoft.com/office/drawing/2014/main" val="1680712191"/>
                    </a:ext>
                  </a:extLst>
                </a:gridCol>
                <a:gridCol w="2406097">
                  <a:extLst>
                    <a:ext uri="{9D8B030D-6E8A-4147-A177-3AD203B41FA5}">
                      <a16:colId xmlns:a16="http://schemas.microsoft.com/office/drawing/2014/main" val="6794560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Subfamily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AluYc3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Alignment Score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1541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21761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AluJo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1697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71046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AluSc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1812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64402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AluSg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1936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7197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AluSp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1894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91045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AluSq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1993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00846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AluSx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1976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54714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AluY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1772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030147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AluSz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1990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84684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AluSz6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1932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98004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AluSx1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2002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1650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AluSx3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1892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53963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AluSq2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2011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42162517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4218101-B80E-1E49-87D9-4B682681F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627269"/>
              </p:ext>
            </p:extLst>
          </p:nvPr>
        </p:nvGraphicFramePr>
        <p:xfrm>
          <a:off x="6557962" y="1155313"/>
          <a:ext cx="2328863" cy="512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19936273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Confidence Score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9.00E-19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4927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7.10E-13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61611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1.60E-08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52666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7.7E-04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436077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2.0E-04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344095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0.11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22983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0.03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05353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4.90E-10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31213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0.08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87543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5.4E-03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87686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0.24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08544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2.0E-04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4894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0.53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61382240"/>
                  </a:ext>
                </a:extLst>
              </a:tr>
            </a:tbl>
          </a:graphicData>
        </a:graphic>
      </p:graphicFrame>
      <p:sp>
        <p:nvSpPr>
          <p:cNvPr id="23" name="Left Arrow 22">
            <a:extLst>
              <a:ext uri="{FF2B5EF4-FFF2-40B4-BE49-F238E27FC236}">
                <a16:creationId xmlns:a16="http://schemas.microsoft.com/office/drawing/2014/main" id="{69A83856-95EF-4C4A-83A5-D465CDBD2173}"/>
              </a:ext>
            </a:extLst>
          </p:cNvPr>
          <p:cNvSpPr/>
          <p:nvPr/>
        </p:nvSpPr>
        <p:spPr>
          <a:xfrm>
            <a:off x="8480155" y="585431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Arrow 23">
            <a:extLst>
              <a:ext uri="{FF2B5EF4-FFF2-40B4-BE49-F238E27FC236}">
                <a16:creationId xmlns:a16="http://schemas.microsoft.com/office/drawing/2014/main" id="{03D73C09-4C15-8644-87CF-7F2184F3587F}"/>
              </a:ext>
            </a:extLst>
          </p:cNvPr>
          <p:cNvSpPr/>
          <p:nvPr/>
        </p:nvSpPr>
        <p:spPr>
          <a:xfrm>
            <a:off x="8480155" y="512310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Arrow 24">
            <a:extLst>
              <a:ext uri="{FF2B5EF4-FFF2-40B4-BE49-F238E27FC236}">
                <a16:creationId xmlns:a16="http://schemas.microsoft.com/office/drawing/2014/main" id="{5A6B941B-1086-764A-9008-5560D3830C1A}"/>
              </a:ext>
            </a:extLst>
          </p:cNvPr>
          <p:cNvSpPr/>
          <p:nvPr/>
        </p:nvSpPr>
        <p:spPr>
          <a:xfrm>
            <a:off x="8480155" y="437449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Arrow 25">
            <a:extLst>
              <a:ext uri="{FF2B5EF4-FFF2-40B4-BE49-F238E27FC236}">
                <a16:creationId xmlns:a16="http://schemas.microsoft.com/office/drawing/2014/main" id="{C7891543-9CED-0943-BDFF-AC09D04492AA}"/>
              </a:ext>
            </a:extLst>
          </p:cNvPr>
          <p:cNvSpPr/>
          <p:nvPr/>
        </p:nvSpPr>
        <p:spPr>
          <a:xfrm>
            <a:off x="8480155" y="1445175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Arrow 26">
            <a:extLst>
              <a:ext uri="{FF2B5EF4-FFF2-40B4-BE49-F238E27FC236}">
                <a16:creationId xmlns:a16="http://schemas.microsoft.com/office/drawing/2014/main" id="{36F00413-25E2-C04D-BFC2-A5F9E4CC1672}"/>
              </a:ext>
            </a:extLst>
          </p:cNvPr>
          <p:cNvSpPr/>
          <p:nvPr/>
        </p:nvSpPr>
        <p:spPr>
          <a:xfrm>
            <a:off x="5986224" y="1445175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Arrow 27">
            <a:extLst>
              <a:ext uri="{FF2B5EF4-FFF2-40B4-BE49-F238E27FC236}">
                <a16:creationId xmlns:a16="http://schemas.microsoft.com/office/drawing/2014/main" id="{FD36FEAD-BD0E-4B40-9ADE-49A1C335D2F7}"/>
              </a:ext>
            </a:extLst>
          </p:cNvPr>
          <p:cNvSpPr/>
          <p:nvPr/>
        </p:nvSpPr>
        <p:spPr>
          <a:xfrm>
            <a:off x="5986224" y="5802771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Arrow 28">
            <a:extLst>
              <a:ext uri="{FF2B5EF4-FFF2-40B4-BE49-F238E27FC236}">
                <a16:creationId xmlns:a16="http://schemas.microsoft.com/office/drawing/2014/main" id="{A8FA7A94-3A8D-F145-85CC-90067C0DD5AE}"/>
              </a:ext>
            </a:extLst>
          </p:cNvPr>
          <p:cNvSpPr/>
          <p:nvPr/>
        </p:nvSpPr>
        <p:spPr>
          <a:xfrm>
            <a:off x="5986224" y="510726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Arrow 29">
            <a:extLst>
              <a:ext uri="{FF2B5EF4-FFF2-40B4-BE49-F238E27FC236}">
                <a16:creationId xmlns:a16="http://schemas.microsoft.com/office/drawing/2014/main" id="{F1B7BF29-D766-914C-9754-33778ECFFAA1}"/>
              </a:ext>
            </a:extLst>
          </p:cNvPr>
          <p:cNvSpPr/>
          <p:nvPr/>
        </p:nvSpPr>
        <p:spPr>
          <a:xfrm>
            <a:off x="5986224" y="440101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>
            <a:extLst>
              <a:ext uri="{FF2B5EF4-FFF2-40B4-BE49-F238E27FC236}">
                <a16:creationId xmlns:a16="http://schemas.microsoft.com/office/drawing/2014/main" id="{F4418671-E585-CB4C-82E1-6DE383D14A6C}"/>
              </a:ext>
            </a:extLst>
          </p:cNvPr>
          <p:cNvSpPr/>
          <p:nvPr/>
        </p:nvSpPr>
        <p:spPr>
          <a:xfrm>
            <a:off x="5986224" y="3231001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>
            <a:extLst>
              <a:ext uri="{FF2B5EF4-FFF2-40B4-BE49-F238E27FC236}">
                <a16:creationId xmlns:a16="http://schemas.microsoft.com/office/drawing/2014/main" id="{55234237-38CF-9545-B0AE-0A118DC34F76}"/>
              </a:ext>
            </a:extLst>
          </p:cNvPr>
          <p:cNvSpPr/>
          <p:nvPr/>
        </p:nvSpPr>
        <p:spPr>
          <a:xfrm>
            <a:off x="8480155" y="327324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2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14" grpId="0" animBg="1"/>
      <p:bldP spid="14" grpId="1" animBg="1"/>
      <p:bldP spid="15" grpId="0" animBg="1"/>
      <p:bldP spid="1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1446</TotalTime>
  <Words>890</Words>
  <Application>Microsoft Macintosh PowerPoint</Application>
  <PresentationFormat>Widescreen</PresentationFormat>
  <Paragraphs>203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Mangal</vt:lpstr>
      <vt:lpstr>Symbol</vt:lpstr>
      <vt:lpstr>Times New Roman</vt:lpstr>
      <vt:lpstr>Office Theme</vt:lpstr>
      <vt:lpstr>Probability-based confidence assessment of Transposable Element annotation helps explain confusing annotation results </vt:lpstr>
      <vt:lpstr>Transposable Elements (TEs)</vt:lpstr>
      <vt:lpstr>The Importance of Transposable Elements</vt:lpstr>
      <vt:lpstr>Alu Family of Transposable Elements </vt:lpstr>
      <vt:lpstr>Annotation Process of finding DNA sequence locations in a genome </vt:lpstr>
      <vt:lpstr>Transposable Element Annotation  </vt:lpstr>
      <vt:lpstr>Improving Transposable Element Annotation</vt:lpstr>
      <vt:lpstr>Transposable Element Annotation Confidence scores are a more accurate representation of the alignment </vt:lpstr>
      <vt:lpstr>Confidence Scores</vt:lpstr>
      <vt:lpstr>Segmental Duplications (SDs)</vt:lpstr>
      <vt:lpstr>Testing TE Annotation using Segmental Duplications</vt:lpstr>
      <vt:lpstr>Future Work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Probability-based confidence assessment of Transposable Element annotation helps explain confusing annotation results </dc:title>
  <dc:creator>Carey, Kaitlin</dc:creator>
  <cp:lastModifiedBy>Carey, Kaitlin</cp:lastModifiedBy>
  <cp:revision>178</cp:revision>
  <dcterms:created xsi:type="dcterms:W3CDTF">2018-04-09T18:03:48Z</dcterms:created>
  <dcterms:modified xsi:type="dcterms:W3CDTF">2018-04-17T22:17:03Z</dcterms:modified>
</cp:coreProperties>
</file>