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62" r:id="rId5"/>
    <p:sldId id="263" r:id="rId6"/>
    <p:sldId id="260" r:id="rId7"/>
    <p:sldId id="264" r:id="rId8"/>
    <p:sldId id="266" r:id="rId9"/>
    <p:sldId id="267" r:id="rId10"/>
    <p:sldId id="265" r:id="rId11"/>
    <p:sldId id="272" r:id="rId12"/>
    <p:sldId id="274" r:id="rId13"/>
    <p:sldId id="273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9BE92-2743-4E73-8DFC-2E3B3F9FA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2AF10-813E-4D58-9955-BB20FAAB0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996E0-E865-41AD-93B3-9D9F9E900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C83BF-185F-40CE-A837-A3997C3EE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35882-D59F-4320-8FF7-948D44662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4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C35A-D23D-4A81-891E-EB00D4428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07CC92-251A-4C7C-AA5D-A4A88F365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51C7D-D973-44FB-A9C3-0403F3996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8B266-9AF7-415D-A40D-8DF67446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69700-3D25-4318-A613-562D2B3A1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0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21D60B-DAE1-4587-8613-CA6F8BA5F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CD42D-EA23-494D-AC2B-A5735BC58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4EF01-F96A-47B5-94C9-987DC2A00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4F477-E6B2-4CCB-BF45-0736B6D0A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5C249-540D-4244-A6EA-EF4C5EBF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7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7500D-81B4-4A62-8547-32C7229D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BB647-8BDC-4F26-BEAB-A70E2D39B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67AF2-5262-4286-A2F3-E663F9138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4CE03-C369-41C9-B782-B09C2372C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0D00F-DE43-444B-AF35-7B5C91A67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DDF61-297A-4FBD-AB47-53AA929A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0B236-ECBD-408D-B3EC-A53309B9B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7CF8D-CEC7-4BE0-8674-6FEE6787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2291D-D08E-4D00-9A6D-BBE93A445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CDA09-C482-4444-B2F1-0F00D55DF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0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50598-0F62-40E9-A84C-A3E28B833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6AD28-271D-4CC9-A3E5-00CB53AE7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0ADF6-3986-4F4D-8C31-BE1D5D8B8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1E328-D662-44D5-B43C-F6B7365D9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FE0524-0BDC-4CA6-B9D8-B45EF8B5D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A14C3-DE71-4882-87D1-BC2C4F38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0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3B593-2FCB-45C6-B987-1BDF7B089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97105-DC97-4B54-9461-297E39497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B7394-2E16-46F6-B291-FF95FBFFB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E68568-F2DD-499B-9284-130D1BAB2B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5BCD9A-DE93-45F0-A953-0F88953827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BC5280-4D72-4740-BC96-AD4385ABA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FC269B-671D-42EE-BCCF-006F6A5B0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73E8F9-4F3D-4A57-A351-5B4427928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9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EECE3-17B7-40BD-8DC5-40B784B4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5CCEE5-D228-493F-8514-36B4C5BC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6BCBD0-4585-4AE2-AFE4-B92A4ED57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26050-E6A2-46D1-AD80-102524DE1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2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EB5288-7413-435F-A91E-89636CDF9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ED47FB-5D15-4BF7-8E0F-8A55499C0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5F79F-6D1C-4B39-8A95-97E088AC6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5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9454B-89F6-4C49-9834-AF1EC36F1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0BE97-963E-4FFB-85DA-7EB7CC98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4BD182-33D4-480B-8DB8-BD4EDD038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C153E-BFC9-4EC8-9134-26FF5EE3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075BA-888D-4521-B411-BE97393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11D59-5154-49CD-9EE3-FA9352244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9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FAA31-E237-474A-A2D1-A0DD75178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39C8DE-CB1D-4CFC-AD42-E044143F4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C24BC-4F7A-46CA-AD35-B89A23453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92674-4420-41D9-B251-10D3F4213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383CE-2C7D-4BA0-8B33-69602165B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9E619-F7AF-4681-BF6C-CC4FF317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148DAA-D0BF-48FE-8FF5-3B6CED03C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8A680-F430-464C-B089-6A93BFC54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DDCE0-7525-4A99-9317-AC1A8E3EB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59272-0834-434D-B07B-334CFD3A35A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80154-D823-4F2A-AA78-9E8D5DB35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04FF4-F00C-4C65-B558-DF7CD8C0A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4C2C8-AD57-4635-A525-A3DE6349C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0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dgaynes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AE61F-3C79-41D9-B62B-7191F29263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Comparative Reconstruction of Proto-Eastern-Algonquian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595A85-3335-4164-B92F-DD4003BCED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Dan </a:t>
            </a:r>
            <a:r>
              <a:rPr lang="en-US" dirty="0" err="1"/>
              <a:t>Gaynes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57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EEA34-BCAD-4F00-96BE-7453B97B6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Phoneme Inventory (The Sounds)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13EF57-F1D2-4A42-8B37-5BC259BD8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249123"/>
              </p:ext>
            </p:extLst>
          </p:nvPr>
        </p:nvGraphicFramePr>
        <p:xfrm>
          <a:off x="838200" y="1690688"/>
          <a:ext cx="4321124" cy="269262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08607">
                  <a:extLst>
                    <a:ext uri="{9D8B030D-6E8A-4147-A177-3AD203B41FA5}">
                      <a16:colId xmlns:a16="http://schemas.microsoft.com/office/drawing/2014/main" val="4049867002"/>
                    </a:ext>
                  </a:extLst>
                </a:gridCol>
                <a:gridCol w="768821">
                  <a:extLst>
                    <a:ext uri="{9D8B030D-6E8A-4147-A177-3AD203B41FA5}">
                      <a16:colId xmlns:a16="http://schemas.microsoft.com/office/drawing/2014/main" val="1716921198"/>
                    </a:ext>
                  </a:extLst>
                </a:gridCol>
                <a:gridCol w="795031">
                  <a:extLst>
                    <a:ext uri="{9D8B030D-6E8A-4147-A177-3AD203B41FA5}">
                      <a16:colId xmlns:a16="http://schemas.microsoft.com/office/drawing/2014/main" val="3230392352"/>
                    </a:ext>
                  </a:extLst>
                </a:gridCol>
                <a:gridCol w="1301754">
                  <a:extLst>
                    <a:ext uri="{9D8B030D-6E8A-4147-A177-3AD203B41FA5}">
                      <a16:colId xmlns:a16="http://schemas.microsoft.com/office/drawing/2014/main" val="496674951"/>
                    </a:ext>
                  </a:extLst>
                </a:gridCol>
                <a:gridCol w="546911">
                  <a:extLst>
                    <a:ext uri="{9D8B030D-6E8A-4147-A177-3AD203B41FA5}">
                      <a16:colId xmlns:a16="http://schemas.microsoft.com/office/drawing/2014/main" val="949100097"/>
                    </a:ext>
                  </a:extLst>
                </a:gridCol>
              </a:tblGrid>
              <a:tr h="6728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m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n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3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(ŋ)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3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extLst>
                  <a:ext uri="{0D108BD9-81ED-4DB2-BD59-A6C34878D82A}">
                    <a16:rowId xmlns:a16="http://schemas.microsoft.com/office/drawing/2014/main" val="618643383"/>
                  </a:ext>
                </a:extLst>
              </a:tr>
              <a:tr h="673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p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t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tʃ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effectLst/>
                        </a:rPr>
                        <a:t>k </a:t>
                      </a:r>
                      <a:r>
                        <a:rPr lang="en-US" sz="3300" dirty="0" err="1">
                          <a:effectLst/>
                        </a:rPr>
                        <a:t>kʷ</a:t>
                      </a:r>
                      <a:endParaRPr lang="en-US" sz="30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3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extLst>
                  <a:ext uri="{0D108BD9-81ED-4DB2-BD59-A6C34878D82A}">
                    <a16:rowId xmlns:a16="http://schemas.microsoft.com/office/drawing/2014/main" val="75378603"/>
                  </a:ext>
                </a:extLst>
              </a:tr>
              <a:tr h="6732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3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s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ʃ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effectLst/>
                        </a:rPr>
                        <a:t>(x)</a:t>
                      </a:r>
                      <a:endParaRPr lang="en-US" sz="30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h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extLst>
                  <a:ext uri="{0D108BD9-81ED-4DB2-BD59-A6C34878D82A}">
                    <a16:rowId xmlns:a16="http://schemas.microsoft.com/office/drawing/2014/main" val="3702659714"/>
                  </a:ext>
                </a:extLst>
              </a:tr>
              <a:tr h="6732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3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l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j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>
                          <a:effectLst/>
                        </a:rPr>
                        <a:t>w</a:t>
                      </a:r>
                      <a:endParaRPr lang="en-US" sz="30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3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8711" marR="188711" marT="0" marB="0" anchor="ctr"/>
                </a:tc>
                <a:extLst>
                  <a:ext uri="{0D108BD9-81ED-4DB2-BD59-A6C34878D82A}">
                    <a16:rowId xmlns:a16="http://schemas.microsoft.com/office/drawing/2014/main" val="25767623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8804E5-F83A-4627-BB28-2BAD4414F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208199"/>
              </p:ext>
            </p:extLst>
          </p:nvPr>
        </p:nvGraphicFramePr>
        <p:xfrm>
          <a:off x="5921831" y="1690688"/>
          <a:ext cx="4321124" cy="259812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06283">
                  <a:extLst>
                    <a:ext uri="{9D8B030D-6E8A-4147-A177-3AD203B41FA5}">
                      <a16:colId xmlns:a16="http://schemas.microsoft.com/office/drawing/2014/main" val="2420130519"/>
                    </a:ext>
                  </a:extLst>
                </a:gridCol>
                <a:gridCol w="1407886">
                  <a:extLst>
                    <a:ext uri="{9D8B030D-6E8A-4147-A177-3AD203B41FA5}">
                      <a16:colId xmlns:a16="http://schemas.microsoft.com/office/drawing/2014/main" val="1260796302"/>
                    </a:ext>
                  </a:extLst>
                </a:gridCol>
                <a:gridCol w="1606955">
                  <a:extLst>
                    <a:ext uri="{9D8B030D-6E8A-4147-A177-3AD203B41FA5}">
                      <a16:colId xmlns:a16="http://schemas.microsoft.com/office/drawing/2014/main" val="1579768088"/>
                    </a:ext>
                  </a:extLst>
                </a:gridCol>
              </a:tblGrid>
              <a:tr h="8660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200" dirty="0" err="1">
                          <a:effectLst/>
                        </a:rPr>
                        <a:t>i</a:t>
                      </a:r>
                      <a:r>
                        <a:rPr lang="en-US" sz="4200" dirty="0">
                          <a:effectLst/>
                        </a:rPr>
                        <a:t> i:</a:t>
                      </a:r>
                      <a:endParaRPr lang="en-US" sz="39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42752" marR="24275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3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2752" marR="2427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9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42752" marR="242752" marT="0" marB="0" anchor="ctr"/>
                </a:tc>
                <a:extLst>
                  <a:ext uri="{0D108BD9-81ED-4DB2-BD59-A6C34878D82A}">
                    <a16:rowId xmlns:a16="http://schemas.microsoft.com/office/drawing/2014/main" val="4265930122"/>
                  </a:ext>
                </a:extLst>
              </a:tr>
              <a:tr h="8660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4200" dirty="0">
                          <a:effectLst/>
                        </a:rPr>
                        <a:t>e e:</a:t>
                      </a:r>
                      <a:endParaRPr lang="en-US" sz="42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2752" marR="2427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(ə)</a:t>
                      </a:r>
                    </a:p>
                  </a:txBody>
                  <a:tcPr marL="242752" marR="2427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200" dirty="0">
                          <a:effectLst/>
                        </a:rPr>
                        <a:t>o o:</a:t>
                      </a:r>
                      <a:endParaRPr lang="en-US" sz="39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42752" marR="242752" marT="0" marB="0" anchor="ctr"/>
                </a:tc>
                <a:extLst>
                  <a:ext uri="{0D108BD9-81ED-4DB2-BD59-A6C34878D82A}">
                    <a16:rowId xmlns:a16="http://schemas.microsoft.com/office/drawing/2014/main" val="569835920"/>
                  </a:ext>
                </a:extLst>
              </a:tr>
              <a:tr h="8660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3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2752" marR="2427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200" dirty="0">
                          <a:effectLst/>
                        </a:rPr>
                        <a:t>a </a:t>
                      </a:r>
                      <a:r>
                        <a:rPr lang="en-US" sz="4200" dirty="0" err="1">
                          <a:effectLst/>
                        </a:rPr>
                        <a:t>a</a:t>
                      </a:r>
                      <a:r>
                        <a:rPr lang="en-US" sz="4200" dirty="0">
                          <a:effectLst/>
                        </a:rPr>
                        <a:t>ː</a:t>
                      </a:r>
                      <a:endParaRPr lang="en-US" sz="39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42752" marR="2427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9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242752" marR="242752" marT="0" marB="0" anchor="ctr"/>
                </a:tc>
                <a:extLst>
                  <a:ext uri="{0D108BD9-81ED-4DB2-BD59-A6C34878D82A}">
                    <a16:rowId xmlns:a16="http://schemas.microsoft.com/office/drawing/2014/main" val="1887959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123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8CCAD-6046-4536-AF5A-5709693DF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Pronouns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84175D-DB62-4FCB-B57E-C3B5846CDE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550612"/>
              </p:ext>
            </p:extLst>
          </p:nvPr>
        </p:nvGraphicFramePr>
        <p:xfrm>
          <a:off x="1719943" y="1690688"/>
          <a:ext cx="8294913" cy="4267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4971">
                  <a:extLst>
                    <a:ext uri="{9D8B030D-6E8A-4147-A177-3AD203B41FA5}">
                      <a16:colId xmlns:a16="http://schemas.microsoft.com/office/drawing/2014/main" val="2260423275"/>
                    </a:ext>
                  </a:extLst>
                </a:gridCol>
                <a:gridCol w="2764971">
                  <a:extLst>
                    <a:ext uri="{9D8B030D-6E8A-4147-A177-3AD203B41FA5}">
                      <a16:colId xmlns:a16="http://schemas.microsoft.com/office/drawing/2014/main" val="931594287"/>
                    </a:ext>
                  </a:extLst>
                </a:gridCol>
                <a:gridCol w="2764971">
                  <a:extLst>
                    <a:ext uri="{9D8B030D-6E8A-4147-A177-3AD203B41FA5}">
                      <a16:colId xmlns:a16="http://schemas.microsoft.com/office/drawing/2014/main" val="2206452352"/>
                    </a:ext>
                  </a:extLst>
                </a:gridCol>
              </a:tblGrid>
              <a:tr h="8534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none" dirty="0"/>
                        <a:t>Singular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u="none" dirty="0"/>
                        <a:t>Plural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343729"/>
                  </a:ext>
                </a:extLst>
              </a:tr>
              <a:tr h="853485">
                <a:tc>
                  <a:txBody>
                    <a:bodyPr/>
                    <a:lstStyle/>
                    <a:p>
                      <a:r>
                        <a:rPr lang="en-US" sz="2400" dirty="0"/>
                        <a:t>First Person</a:t>
                      </a:r>
                    </a:p>
                    <a:p>
                      <a:r>
                        <a:rPr lang="en-US" sz="2400" dirty="0"/>
                        <a:t>(I)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ninaw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ninawuna</a:t>
                      </a:r>
                      <a:r>
                        <a:rPr lang="en-US" sz="2400" dirty="0"/>
                        <a:t>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96902450"/>
                  </a:ext>
                </a:extLst>
              </a:tr>
              <a:tr h="853485">
                <a:tc>
                  <a:txBody>
                    <a:bodyPr/>
                    <a:lstStyle/>
                    <a:p>
                      <a:r>
                        <a:rPr lang="en-US" sz="2400" dirty="0"/>
                        <a:t>First Person inclusive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kinawuna</a:t>
                      </a:r>
                      <a:r>
                        <a:rPr lang="en-US" sz="2400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782049"/>
                  </a:ext>
                </a:extLst>
              </a:tr>
              <a:tr h="853485">
                <a:tc>
                  <a:txBody>
                    <a:bodyPr/>
                    <a:lstStyle/>
                    <a:p>
                      <a:r>
                        <a:rPr lang="en-US" sz="2400" dirty="0"/>
                        <a:t>Second Person</a:t>
                      </a:r>
                    </a:p>
                    <a:p>
                      <a:r>
                        <a:rPr lang="en-US" sz="2400" dirty="0"/>
                        <a:t>(You)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kinaw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kinaw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125796"/>
                  </a:ext>
                </a:extLst>
              </a:tr>
              <a:tr h="853485">
                <a:tc>
                  <a:txBody>
                    <a:bodyPr/>
                    <a:lstStyle/>
                    <a:p>
                      <a:r>
                        <a:rPr lang="en-US" sz="2400" dirty="0"/>
                        <a:t>Third Person</a:t>
                      </a:r>
                    </a:p>
                    <a:p>
                      <a:r>
                        <a:rPr lang="en-US" sz="2400" dirty="0"/>
                        <a:t>(He, she, it)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ne:kama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winawa:w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012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707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795A8-E665-414D-90C7-BBD168D1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8F3A7-A313-41B2-9DD1-09A2DF3A2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0271" y="1690689"/>
            <a:ext cx="5671457" cy="2547482"/>
          </a:xfrm>
        </p:spPr>
        <p:txBody>
          <a:bodyPr>
            <a:normAutofit/>
          </a:bodyPr>
          <a:lstStyle/>
          <a:p>
            <a:r>
              <a:rPr lang="en-US" dirty="0"/>
              <a:t>1 – *</a:t>
            </a:r>
            <a:r>
              <a:rPr lang="en-US" dirty="0" err="1"/>
              <a:t>nəkʷut</a:t>
            </a:r>
            <a:r>
              <a:rPr lang="en-US" dirty="0"/>
              <a:t>	6 – *</a:t>
            </a:r>
            <a:r>
              <a:rPr lang="en-US" dirty="0" err="1"/>
              <a:t>kʷuta:sk</a:t>
            </a:r>
            <a:endParaRPr lang="en-US" dirty="0"/>
          </a:p>
          <a:p>
            <a:r>
              <a:rPr lang="en-US" dirty="0"/>
              <a:t>2 – *</a:t>
            </a:r>
            <a:r>
              <a:rPr lang="en-US" dirty="0" err="1"/>
              <a:t>nisə</a:t>
            </a:r>
            <a:r>
              <a:rPr lang="en-US" dirty="0"/>
              <a:t>		7 – *</a:t>
            </a:r>
            <a:r>
              <a:rPr lang="en-US" dirty="0" err="1"/>
              <a:t>niskʷa:sk</a:t>
            </a:r>
            <a:endParaRPr lang="en-US" dirty="0"/>
          </a:p>
          <a:p>
            <a:r>
              <a:rPr lang="en-US" dirty="0"/>
              <a:t>3 – *</a:t>
            </a:r>
            <a:r>
              <a:rPr lang="en-US" dirty="0" err="1"/>
              <a:t>niʃwə</a:t>
            </a:r>
            <a:r>
              <a:rPr lang="en-US" dirty="0"/>
              <a:t>		8 – *</a:t>
            </a:r>
            <a:r>
              <a:rPr lang="en-US" dirty="0" err="1"/>
              <a:t>nuʃa:sk</a:t>
            </a:r>
            <a:endParaRPr lang="en-US" dirty="0"/>
          </a:p>
          <a:p>
            <a:r>
              <a:rPr lang="en-US" dirty="0"/>
              <a:t>4 – *</a:t>
            </a:r>
            <a:r>
              <a:rPr lang="en-US" dirty="0" err="1"/>
              <a:t>nawa</a:t>
            </a:r>
            <a:r>
              <a:rPr lang="en-US" dirty="0"/>
              <a:t>		9 – *</a:t>
            </a:r>
            <a:r>
              <a:rPr lang="en-US" dirty="0" err="1"/>
              <a:t>pasəkʷənk</a:t>
            </a:r>
            <a:endParaRPr lang="en-US" dirty="0"/>
          </a:p>
          <a:p>
            <a:r>
              <a:rPr lang="en-US" dirty="0"/>
              <a:t>5 – *</a:t>
            </a:r>
            <a:r>
              <a:rPr lang="en-US" dirty="0" err="1"/>
              <a:t>nanan</a:t>
            </a:r>
            <a:r>
              <a:rPr lang="en-US" dirty="0"/>
              <a:t>	10 – *</a:t>
            </a:r>
            <a:r>
              <a:rPr lang="en-US" dirty="0" err="1"/>
              <a:t>mətanatakʷ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44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7B666-D406-4BAC-86B2-03E7EF102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B0558-CADB-40A4-829D-C2C83BB1D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5700486" cy="3131004"/>
          </a:xfrm>
        </p:spPr>
        <p:txBody>
          <a:bodyPr>
            <a:normAutofit/>
          </a:bodyPr>
          <a:lstStyle/>
          <a:p>
            <a:r>
              <a:rPr lang="en-US" dirty="0"/>
              <a:t>Obviative marker</a:t>
            </a:r>
          </a:p>
          <a:p>
            <a:pPr marL="0" indent="0">
              <a:buNone/>
            </a:pPr>
            <a:r>
              <a:rPr lang="en-US" dirty="0"/>
              <a:t>		Bill saw Tom</a:t>
            </a:r>
            <a:r>
              <a:rPr lang="en-US" baseline="-25000" dirty="0"/>
              <a:t>i</a:t>
            </a:r>
            <a:r>
              <a:rPr lang="en-US" dirty="0"/>
              <a:t>.  </a:t>
            </a:r>
            <a:r>
              <a:rPr lang="en-US" dirty="0" err="1"/>
              <a:t>He</a:t>
            </a:r>
            <a:r>
              <a:rPr lang="en-US" baseline="-25000" dirty="0" err="1"/>
              <a:t>i</a:t>
            </a:r>
            <a:r>
              <a:rPr lang="en-US" dirty="0"/>
              <a:t> said hi.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Sentence structure</a:t>
            </a:r>
          </a:p>
          <a:p>
            <a:endParaRPr lang="en-US" dirty="0"/>
          </a:p>
          <a:p>
            <a:r>
              <a:rPr lang="en-US" dirty="0"/>
              <a:t>Word and phrase stress</a:t>
            </a:r>
          </a:p>
        </p:txBody>
      </p:sp>
    </p:spTree>
    <p:extLst>
      <p:ext uri="{BB962C8B-B14F-4D97-AF65-F5344CB8AC3E}">
        <p14:creationId xmlns:p14="http://schemas.microsoft.com/office/powerpoint/2010/main" val="2701224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5C88F-F640-4F9B-9C2F-8CBD1BCD5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Words you already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5377C-A356-40F6-BE06-D9BC9BE06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sipu</a:t>
            </a:r>
            <a:r>
              <a:rPr lang="en-US" dirty="0"/>
              <a:t> – river (Mississippi = big river)</a:t>
            </a:r>
          </a:p>
          <a:p>
            <a:pPr marL="0" indent="0">
              <a:buNone/>
            </a:pPr>
            <a:r>
              <a:rPr lang="en-US" dirty="0" err="1"/>
              <a:t>mus</a:t>
            </a:r>
            <a:r>
              <a:rPr lang="en-US" dirty="0"/>
              <a:t> – moose</a:t>
            </a:r>
          </a:p>
          <a:p>
            <a:pPr marL="0" indent="0">
              <a:buNone/>
            </a:pPr>
            <a:r>
              <a:rPr lang="en-US" dirty="0" err="1"/>
              <a:t>sakwank</a:t>
            </a:r>
            <a:r>
              <a:rPr lang="en-US" dirty="0"/>
              <a:t> – skunk</a:t>
            </a:r>
          </a:p>
          <a:p>
            <a:pPr marL="0" indent="0">
              <a:buNone/>
            </a:pPr>
            <a:r>
              <a:rPr lang="en-US" dirty="0" err="1"/>
              <a:t>tamahikan</a:t>
            </a:r>
            <a:r>
              <a:rPr lang="en-US" dirty="0"/>
              <a:t> – tomahawk</a:t>
            </a:r>
          </a:p>
          <a:p>
            <a:pPr marL="0" indent="0">
              <a:buNone/>
            </a:pPr>
            <a:r>
              <a:rPr lang="en-US" dirty="0" err="1"/>
              <a:t>wikuwam</a:t>
            </a:r>
            <a:r>
              <a:rPr lang="en-US" dirty="0"/>
              <a:t> – wigwam</a:t>
            </a:r>
          </a:p>
          <a:p>
            <a:pPr marL="0" indent="0">
              <a:buNone/>
            </a:pPr>
            <a:r>
              <a:rPr lang="en-US" dirty="0" err="1"/>
              <a:t>mahkəsən</a:t>
            </a:r>
            <a:r>
              <a:rPr lang="en-US" dirty="0"/>
              <a:t> – moccasin</a:t>
            </a:r>
          </a:p>
          <a:p>
            <a:pPr marL="0" indent="0">
              <a:buNone/>
            </a:pPr>
            <a:r>
              <a:rPr lang="en-US" dirty="0" err="1"/>
              <a:t>pakan</a:t>
            </a:r>
            <a:r>
              <a:rPr lang="en-US" dirty="0"/>
              <a:t> – pecan (literally ‘nut’)</a:t>
            </a:r>
          </a:p>
        </p:txBody>
      </p:sp>
    </p:spTree>
    <p:extLst>
      <p:ext uri="{BB962C8B-B14F-4D97-AF65-F5344CB8AC3E}">
        <p14:creationId xmlns:p14="http://schemas.microsoft.com/office/powerpoint/2010/main" val="2065624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B67DD-9A59-4462-86B8-1B2A3CDED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6646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b="1" dirty="0"/>
              <a:t>NIWAHKWAACÜK</a:t>
            </a: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err="1"/>
              <a:t>ni</a:t>
            </a:r>
            <a:r>
              <a:rPr lang="en-US" sz="6600" dirty="0"/>
              <a:t>-</a:t>
            </a:r>
            <a:r>
              <a:rPr lang="en-US" sz="6600" dirty="0" err="1"/>
              <a:t>wah</a:t>
            </a:r>
            <a:r>
              <a:rPr lang="en-US" sz="6600" dirty="0"/>
              <a:t>-</a:t>
            </a:r>
            <a:r>
              <a:rPr lang="en-US" sz="6600" dirty="0" err="1"/>
              <a:t>kwaa</a:t>
            </a:r>
            <a:r>
              <a:rPr lang="en-US" sz="6600" dirty="0"/>
              <a:t>-chuck</a:t>
            </a:r>
            <a:br>
              <a:rPr lang="en-US" sz="6600" dirty="0"/>
            </a:br>
            <a:r>
              <a:rPr lang="en-US" sz="2800" dirty="0"/>
              <a:t>/ni.wa.</a:t>
            </a:r>
            <a:r>
              <a:rPr lang="en-US" sz="2800" dirty="0" err="1"/>
              <a:t>hkʷa</a:t>
            </a:r>
            <a:r>
              <a:rPr lang="en-US" sz="2800" dirty="0"/>
              <a:t>ː.</a:t>
            </a:r>
            <a:r>
              <a:rPr lang="en-US" sz="2800" dirty="0" err="1"/>
              <a:t>t͡ʃək</a:t>
            </a:r>
            <a:r>
              <a:rPr lang="en-US" sz="2800" dirty="0"/>
              <a:t>/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Intrigued?  Email me at </a:t>
            </a:r>
            <a:r>
              <a:rPr lang="en-US" sz="2800" dirty="0">
                <a:hlinkClick r:id="rId2"/>
              </a:rPr>
              <a:t>dgaynes@yahoo.com</a:t>
            </a:r>
            <a:r>
              <a:rPr lang="en-US" sz="2800" dirty="0"/>
              <a:t> to learn more!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80162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D1863-300B-4FFE-8FCE-8325C817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analogy</a:t>
            </a:r>
          </a:p>
        </p:txBody>
      </p:sp>
      <p:pic>
        <p:nvPicPr>
          <p:cNvPr id="1026" name="Picture 2" descr="Image result for evolution tree">
            <a:extLst>
              <a:ext uri="{FF2B5EF4-FFF2-40B4-BE49-F238E27FC236}">
                <a16:creationId xmlns:a16="http://schemas.microsoft.com/office/drawing/2014/main" id="{9CBA27CA-7173-4FA1-A9DF-0D8F17E6F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82" y="1690688"/>
            <a:ext cx="6731836" cy="454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03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FCD85-5F6A-41CD-98E7-4E90DF593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Algonquian Family Tree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DAC0E2-B88A-4EED-8B9D-1796F4EF0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28" y="1690688"/>
            <a:ext cx="10152743" cy="385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13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2BF10-1549-4663-90D1-DC9643C49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4F548-8545-4234-B5D1-E35BEB0D8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-Largely believed to exist but never actually reconstructed save several words</a:t>
            </a:r>
          </a:p>
          <a:p>
            <a:pPr marL="0" indent="0">
              <a:buNone/>
            </a:pPr>
            <a:r>
              <a:rPr lang="en-US" dirty="0"/>
              <a:t>-Eastern languages are too similar to be coincidence both sound-wise and grammar-wise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/>
              <a:t>-But </a:t>
            </a:r>
            <a:r>
              <a:rPr lang="en-US" dirty="0"/>
              <a:t>doesn’t that make sense since they’re in the same family?</a:t>
            </a:r>
          </a:p>
        </p:txBody>
      </p:sp>
    </p:spTree>
    <p:extLst>
      <p:ext uri="{BB962C8B-B14F-4D97-AF65-F5344CB8AC3E}">
        <p14:creationId xmlns:p14="http://schemas.microsoft.com/office/powerpoint/2010/main" val="274748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A7F20-8065-4D03-80AE-68AD4B83E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‘tree’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69EA9-B667-4374-92BC-122B60C12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1785" y="1690688"/>
            <a:ext cx="5388429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Plains		Central	Eastern</a:t>
            </a:r>
          </a:p>
          <a:p>
            <a:pPr marL="0" indent="0">
              <a:buNone/>
            </a:pPr>
            <a:r>
              <a:rPr lang="en-US" dirty="0" err="1"/>
              <a:t>omoxixim</a:t>
            </a:r>
            <a:r>
              <a:rPr lang="en-US" dirty="0"/>
              <a:t>	</a:t>
            </a:r>
            <a:r>
              <a:rPr lang="en-US" dirty="0" err="1"/>
              <a:t>mehtekwi</a:t>
            </a:r>
            <a:r>
              <a:rPr lang="en-US" dirty="0"/>
              <a:t>	</a:t>
            </a:r>
            <a:r>
              <a:rPr lang="en-US" dirty="0" err="1"/>
              <a:t>mutukw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hohoot</a:t>
            </a:r>
            <a:r>
              <a:rPr lang="en-US" dirty="0"/>
              <a:t>	</a:t>
            </a:r>
            <a:r>
              <a:rPr lang="en-US" dirty="0" err="1"/>
              <a:t>meihtuks</a:t>
            </a:r>
            <a:r>
              <a:rPr lang="en-US" dirty="0"/>
              <a:t>	</a:t>
            </a:r>
            <a:r>
              <a:rPr lang="en-US" dirty="0" err="1"/>
              <a:t>mihtəkw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mitig</a:t>
            </a:r>
            <a:r>
              <a:rPr lang="en-US" dirty="0"/>
              <a:t>		</a:t>
            </a:r>
            <a:r>
              <a:rPr lang="en-US" dirty="0" err="1"/>
              <a:t>maxtok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dirty="0" err="1"/>
              <a:t>mehitək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dirty="0" err="1"/>
              <a:t>mahteke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34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BE969-7689-4213-B7ED-AD94AD22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Reconstruct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39D81-03CE-4EB3-BEE4-BE478BF06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52028" cy="335586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Economy</a:t>
            </a:r>
          </a:p>
          <a:p>
            <a:pPr marL="0" indent="0">
              <a:buNone/>
            </a:pPr>
            <a:r>
              <a:rPr lang="en-US" dirty="0"/>
              <a:t>   - Occam’s Razor, the simplest solution is often correct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Sonority</a:t>
            </a:r>
          </a:p>
          <a:p>
            <a:pPr marL="0" indent="0">
              <a:buNone/>
            </a:pPr>
            <a:r>
              <a:rPr lang="en-US" dirty="0"/>
              <a:t>   - Sonority hierarchy (p &gt; b &gt; s &gt; n &gt; l &gt; w &gt; a)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Commonness</a:t>
            </a:r>
          </a:p>
          <a:p>
            <a:pPr marL="0" indent="0">
              <a:buNone/>
            </a:pPr>
            <a:r>
              <a:rPr lang="en-US" dirty="0"/>
              <a:t>   - Which sound is most common in that position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47796C-55AB-4A0B-A267-8FC022C2F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752904"/>
              </p:ext>
            </p:extLst>
          </p:nvPr>
        </p:nvGraphicFramePr>
        <p:xfrm>
          <a:off x="7329715" y="1566568"/>
          <a:ext cx="3214914" cy="361492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04685">
                  <a:extLst>
                    <a:ext uri="{9D8B030D-6E8A-4147-A177-3AD203B41FA5}">
                      <a16:colId xmlns:a16="http://schemas.microsoft.com/office/drawing/2014/main" val="3773787993"/>
                    </a:ext>
                  </a:extLst>
                </a:gridCol>
                <a:gridCol w="2010229">
                  <a:extLst>
                    <a:ext uri="{9D8B030D-6E8A-4147-A177-3AD203B41FA5}">
                      <a16:colId xmlns:a16="http://schemas.microsoft.com/office/drawing/2014/main" val="2425071591"/>
                    </a:ext>
                  </a:extLst>
                </a:gridCol>
              </a:tblGrid>
              <a:tr h="678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</a:rPr>
                        <a:t>Position</a:t>
                      </a:r>
                      <a:endParaRPr lang="en-US" sz="2400" u="sng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Consonant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3127774"/>
                  </a:ext>
                </a:extLst>
              </a:tr>
              <a:tr h="3390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t,d,t,t,t,t</a:t>
                      </a:r>
                      <a:endParaRPr lang="en-US" sz="24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00299428"/>
                  </a:ext>
                </a:extLst>
              </a:tr>
              <a:tr h="6215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Ø,m,m,m,m,m</a:t>
                      </a:r>
                      <a:endParaRPr lang="en-US" sz="24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17493801"/>
                  </a:ext>
                </a:extLst>
              </a:tr>
              <a:tr h="6498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k,h,h,Ø,h,h</a:t>
                      </a:r>
                      <a:endParaRPr lang="en-US" sz="240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41040282"/>
                  </a:ext>
                </a:extLst>
              </a:tr>
              <a:tr h="678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k,g,k,k,k,k</a:t>
                      </a:r>
                      <a:endParaRPr lang="en-US" sz="24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7585139"/>
                  </a:ext>
                </a:extLst>
              </a:tr>
              <a:tr h="6215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Ø,n,n,n,n,Ø</a:t>
                      </a:r>
                      <a:endParaRPr lang="en-US" sz="2400" dirty="0">
                        <a:effectLst/>
                        <a:latin typeface="Century Gothic" panose="020B0502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018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29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D2B47-070B-4C4D-A932-40D795F00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Reconstruction with ‘woman’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981A2-2DE9-4C41-8EE6-686F90E3E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7257" y="1825625"/>
            <a:ext cx="150223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skʷ</a:t>
            </a:r>
            <a:r>
              <a:rPr lang="en-US" dirty="0"/>
              <a:t> a </a:t>
            </a:r>
            <a:r>
              <a:rPr lang="en-US" dirty="0" err="1"/>
              <a:t>ws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skʷ</a:t>
            </a:r>
            <a:r>
              <a:rPr lang="en-US" dirty="0"/>
              <a:t> aː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skʷ</a:t>
            </a:r>
            <a:r>
              <a:rPr lang="en-US" dirty="0"/>
              <a:t> a  h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skʷ</a:t>
            </a:r>
            <a:r>
              <a:rPr lang="en-US" dirty="0"/>
              <a:t> a w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skwa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skwe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skʷ</a:t>
            </a:r>
            <a:endParaRPr lang="en-US" dirty="0"/>
          </a:p>
          <a:p>
            <a:pPr marL="0" indent="0">
              <a:buNone/>
            </a:pPr>
            <a:r>
              <a:rPr lang="en-US" sz="2400" dirty="0" err="1"/>
              <a:t>Ʊ</a:t>
            </a:r>
            <a:r>
              <a:rPr lang="en-US" dirty="0" err="1"/>
              <a:t>xkʷe</a:t>
            </a:r>
            <a:r>
              <a:rPr lang="en-US" dirty="0"/>
              <a:t> w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xkʷe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o </a:t>
            </a:r>
            <a:r>
              <a:rPr lang="en-US" u="sng" dirty="0" err="1"/>
              <a:t>xkʷa</a:t>
            </a:r>
            <a:r>
              <a:rPr lang="en-US" u="sng" dirty="0"/>
              <a:t> w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skʷ</a:t>
            </a:r>
            <a:r>
              <a:rPr lang="en-US" dirty="0"/>
              <a:t> a 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0114A1-6E11-41A7-8531-495BDEA8C990}"/>
              </a:ext>
            </a:extLst>
          </p:cNvPr>
          <p:cNvSpPr txBox="1"/>
          <p:nvPr/>
        </p:nvSpPr>
        <p:spPr>
          <a:xfrm>
            <a:off x="283029" y="1825625"/>
            <a:ext cx="1705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Align all cognates by sound correspondence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BDBB4B-44D2-4F1A-8C36-F75BE99F32D7}"/>
              </a:ext>
            </a:extLst>
          </p:cNvPr>
          <p:cNvSpPr txBox="1"/>
          <p:nvPr/>
        </p:nvSpPr>
        <p:spPr>
          <a:xfrm>
            <a:off x="36286" y="4976634"/>
            <a:ext cx="2510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Reconstruct based on:</a:t>
            </a:r>
          </a:p>
          <a:p>
            <a:r>
              <a:rPr lang="en-US" dirty="0"/>
              <a:t>Economy</a:t>
            </a:r>
          </a:p>
          <a:p>
            <a:r>
              <a:rPr lang="en-US" dirty="0"/>
              <a:t>Sonority</a:t>
            </a:r>
          </a:p>
          <a:p>
            <a:r>
              <a:rPr lang="en-US" dirty="0"/>
              <a:t>Commonness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A63B400-0FB2-475C-86A9-3629C041B2D9}"/>
              </a:ext>
            </a:extLst>
          </p:cNvPr>
          <p:cNvCxnSpPr/>
          <p:nvPr/>
        </p:nvCxnSpPr>
        <p:spPr>
          <a:xfrm flipV="1">
            <a:off x="1574800" y="5827486"/>
            <a:ext cx="1088571" cy="137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58C12BF-80CF-4A73-B10D-7364CEA33E0C}"/>
              </a:ext>
            </a:extLst>
          </p:cNvPr>
          <p:cNvCxnSpPr>
            <a:cxnSpLocks/>
          </p:cNvCxnSpPr>
          <p:nvPr/>
        </p:nvCxnSpPr>
        <p:spPr>
          <a:xfrm>
            <a:off x="1473200" y="2024743"/>
            <a:ext cx="1240971" cy="465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7F3A042-74DC-4C4C-8C8A-A17E4B4043E6}"/>
              </a:ext>
            </a:extLst>
          </p:cNvPr>
          <p:cNvSpPr txBox="1"/>
          <p:nvPr/>
        </p:nvSpPr>
        <p:spPr>
          <a:xfrm>
            <a:off x="5933041" y="1690688"/>
            <a:ext cx="371170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Be able to account for changes from language to language.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&lt;s&gt; is a diminutive marker</a:t>
            </a:r>
          </a:p>
          <a:p>
            <a:pPr marL="285750" indent="-285750">
              <a:buFontTx/>
              <a:buChar char="-"/>
            </a:pPr>
            <a:r>
              <a:rPr lang="en-US" dirty="0"/>
              <a:t>Vowels can lengthen to compensate for losing a sound next to it</a:t>
            </a:r>
          </a:p>
          <a:p>
            <a:pPr marL="285750" indent="-285750">
              <a:buFontTx/>
              <a:buChar char="-"/>
            </a:pPr>
            <a:r>
              <a:rPr lang="en-US" dirty="0"/>
              <a:t>It is a common sound change for anything to become /h/</a:t>
            </a:r>
          </a:p>
          <a:p>
            <a:pPr marL="285750" indent="-285750">
              <a:buFontTx/>
              <a:buChar char="-"/>
            </a:pPr>
            <a:r>
              <a:rPr lang="en-US" dirty="0"/>
              <a:t>Sometimes sounds just disappear</a:t>
            </a:r>
          </a:p>
          <a:p>
            <a:pPr marL="285750" indent="-285750">
              <a:buFontTx/>
              <a:buChar char="-"/>
            </a:pPr>
            <a:r>
              <a:rPr lang="en-US" dirty="0"/>
              <a:t>Vowels change over time (among other sounds)</a:t>
            </a:r>
          </a:p>
          <a:p>
            <a:pPr marL="285750" indent="-285750">
              <a:buFontTx/>
              <a:buChar char="-"/>
            </a:pPr>
            <a:r>
              <a:rPr lang="en-US" dirty="0"/>
              <a:t>Sometimes sounds are added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27AF07E-D786-4CE4-9D7B-8FE5AEE1DB77}"/>
              </a:ext>
            </a:extLst>
          </p:cNvPr>
          <p:cNvCxnSpPr/>
          <p:nvPr/>
        </p:nvCxnSpPr>
        <p:spPr>
          <a:xfrm flipH="1" flipV="1">
            <a:off x="3904342" y="2024743"/>
            <a:ext cx="2082801" cy="674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8EDA95-3BF2-440E-BFD6-68BC3B98022A}"/>
              </a:ext>
            </a:extLst>
          </p:cNvPr>
          <p:cNvCxnSpPr>
            <a:cxnSpLocks/>
          </p:cNvCxnSpPr>
          <p:nvPr/>
        </p:nvCxnSpPr>
        <p:spPr>
          <a:xfrm flipH="1" flipV="1">
            <a:off x="3686629" y="2425790"/>
            <a:ext cx="2246412" cy="543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7B95402-9961-4F35-8A31-FD5683EF9A59}"/>
              </a:ext>
            </a:extLst>
          </p:cNvPr>
          <p:cNvCxnSpPr/>
          <p:nvPr/>
        </p:nvCxnSpPr>
        <p:spPr>
          <a:xfrm flipH="1" flipV="1">
            <a:off x="3868058" y="2834594"/>
            <a:ext cx="2119085" cy="960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D397B7F-3741-4405-9A2D-C0D0D346D8F3}"/>
              </a:ext>
            </a:extLst>
          </p:cNvPr>
          <p:cNvCxnSpPr>
            <a:cxnSpLocks/>
          </p:cNvCxnSpPr>
          <p:nvPr/>
        </p:nvCxnSpPr>
        <p:spPr>
          <a:xfrm flipH="1" flipV="1">
            <a:off x="3632527" y="3522895"/>
            <a:ext cx="2300514" cy="824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34C0FC9-2596-4C98-A65E-069E0D1EBFD3}"/>
              </a:ext>
            </a:extLst>
          </p:cNvPr>
          <p:cNvCxnSpPr/>
          <p:nvPr/>
        </p:nvCxnSpPr>
        <p:spPr>
          <a:xfrm flipH="1" flipV="1">
            <a:off x="3577771" y="3930423"/>
            <a:ext cx="2409372" cy="643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74BF463-F500-4E10-B75A-AE9BEB4AB767}"/>
              </a:ext>
            </a:extLst>
          </p:cNvPr>
          <p:cNvCxnSpPr/>
          <p:nvPr/>
        </p:nvCxnSpPr>
        <p:spPr>
          <a:xfrm flipH="1" flipV="1">
            <a:off x="2815771" y="4804229"/>
            <a:ext cx="3171372" cy="377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4F7A1F7-2DDA-47FB-9FC5-A2A327D23332}"/>
              </a:ext>
            </a:extLst>
          </p:cNvPr>
          <p:cNvSpPr txBox="1"/>
          <p:nvPr/>
        </p:nvSpPr>
        <p:spPr>
          <a:xfrm>
            <a:off x="6096000" y="5509241"/>
            <a:ext cx="4865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Wash.  Rinse.  Repeat.</a:t>
            </a:r>
          </a:p>
          <a:p>
            <a:r>
              <a:rPr lang="en-US" dirty="0"/>
              <a:t>If the same changes line up in the same languages, then you are headed in the right direction</a:t>
            </a:r>
          </a:p>
        </p:txBody>
      </p:sp>
    </p:spTree>
    <p:extLst>
      <p:ext uri="{BB962C8B-B14F-4D97-AF65-F5344CB8AC3E}">
        <p14:creationId xmlns:p14="http://schemas.microsoft.com/office/powerpoint/2010/main" val="282067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D6215-1233-468F-B8D0-9FECE5FE3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as a Subgroup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166CE-D315-40D0-B9C5-2623193C8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4648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Initial consonant epenthesis</a:t>
            </a:r>
          </a:p>
          <a:p>
            <a:pPr marL="0" indent="0">
              <a:buNone/>
            </a:pPr>
            <a:r>
              <a:rPr lang="en-US" dirty="0"/>
              <a:t>(adding a consonant to the beginning)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Plains</a:t>
            </a:r>
          </a:p>
          <a:p>
            <a:pPr marL="0" indent="0">
              <a:buNone/>
            </a:pPr>
            <a:r>
              <a:rPr lang="en-US" dirty="0" err="1"/>
              <a:t>ksistsoki</a:t>
            </a:r>
            <a:r>
              <a:rPr lang="en-US" dirty="0"/>
              <a:t> (different root)</a:t>
            </a:r>
          </a:p>
          <a:p>
            <a:pPr marL="0" indent="0">
              <a:buNone/>
            </a:pPr>
            <a:r>
              <a:rPr lang="en-US" dirty="0" err="1"/>
              <a:t>hebes</a:t>
            </a:r>
            <a:r>
              <a:rPr lang="en-US" dirty="0"/>
              <a:t> (almost never starts with vowel)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Central</a:t>
            </a:r>
          </a:p>
          <a:p>
            <a:pPr marL="0" indent="0">
              <a:buNone/>
            </a:pPr>
            <a:r>
              <a:rPr lang="en-US" dirty="0" err="1"/>
              <a:t>amehkwa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amiskw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amik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3C8816-C858-4231-88CD-6160847F583C}"/>
              </a:ext>
            </a:extLst>
          </p:cNvPr>
          <p:cNvSpPr txBox="1"/>
          <p:nvPr/>
        </p:nvSpPr>
        <p:spPr>
          <a:xfrm>
            <a:off x="6096000" y="2526248"/>
            <a:ext cx="18360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/>
              <a:t>pAlgonquian</a:t>
            </a:r>
            <a:endParaRPr lang="en-US" sz="2400" u="sng" dirty="0"/>
          </a:p>
          <a:p>
            <a:r>
              <a:rPr lang="en-US" sz="2400" dirty="0" err="1"/>
              <a:t>ameθkwa</a:t>
            </a:r>
            <a:endParaRPr lang="en-US" sz="2400" dirty="0"/>
          </a:p>
          <a:p>
            <a:endParaRPr lang="en-US" sz="2400" dirty="0"/>
          </a:p>
          <a:p>
            <a:r>
              <a:rPr lang="en-US" sz="2400" u="sng" dirty="0"/>
              <a:t>Eastern</a:t>
            </a:r>
          </a:p>
          <a:p>
            <a:r>
              <a:rPr lang="en-US" sz="2400" dirty="0" err="1"/>
              <a:t>tumunk</a:t>
            </a:r>
            <a:endParaRPr lang="en-US" sz="2400" dirty="0"/>
          </a:p>
          <a:p>
            <a:r>
              <a:rPr lang="en-US" sz="2400" dirty="0" err="1"/>
              <a:t>təmõhk</a:t>
            </a:r>
            <a:endParaRPr lang="en-US" sz="2400" dirty="0"/>
          </a:p>
          <a:p>
            <a:r>
              <a:rPr lang="en-US" sz="2400" dirty="0" err="1"/>
              <a:t>təmok</a:t>
            </a:r>
            <a:endParaRPr lang="en-US" sz="2400" dirty="0"/>
          </a:p>
          <a:p>
            <a:r>
              <a:rPr lang="en-US" sz="2400" dirty="0" err="1"/>
              <a:t>dəmakwa</a:t>
            </a:r>
            <a:endParaRPr lang="en-US" sz="2400" dirty="0"/>
          </a:p>
          <a:p>
            <a:r>
              <a:rPr lang="en-US" sz="2400" dirty="0" err="1"/>
              <a:t>təmakwe</a:t>
            </a:r>
            <a:endParaRPr lang="en-US" sz="2400" dirty="0"/>
          </a:p>
          <a:p>
            <a:r>
              <a:rPr lang="en-US" sz="2400" dirty="0" err="1"/>
              <a:t>tamaikwe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78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BF547-D764-4066-ADD1-11A48A763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as a Subgroup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2AC69-0BD7-4A37-90D1-1996CD02E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Absentative</a:t>
            </a:r>
            <a:r>
              <a:rPr lang="en-US" dirty="0"/>
              <a:t> construction</a:t>
            </a:r>
          </a:p>
          <a:p>
            <a:pPr>
              <a:buFontTx/>
              <a:buChar char="-"/>
            </a:pPr>
            <a:r>
              <a:rPr lang="en-US" dirty="0"/>
              <a:t>Used to reference things that are not around or that are dead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My late father...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dog (that is not currently present)...</a:t>
            </a:r>
          </a:p>
        </p:txBody>
      </p:sp>
    </p:spTree>
    <p:extLst>
      <p:ext uri="{BB962C8B-B14F-4D97-AF65-F5344CB8AC3E}">
        <p14:creationId xmlns:p14="http://schemas.microsoft.com/office/powerpoint/2010/main" val="4158283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453</Words>
  <Application>Microsoft Office PowerPoint</Application>
  <PresentationFormat>Widescreen</PresentationFormat>
  <Paragraphs>154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SimSun</vt:lpstr>
      <vt:lpstr>Arial</vt:lpstr>
      <vt:lpstr>Calibri</vt:lpstr>
      <vt:lpstr>Calibri Light</vt:lpstr>
      <vt:lpstr>Century Gothic</vt:lpstr>
      <vt:lpstr>Office Theme</vt:lpstr>
      <vt:lpstr>A Comparative Reconstruction of Proto-Eastern-Algonquian</vt:lpstr>
      <vt:lpstr>An analogy</vt:lpstr>
      <vt:lpstr>The Algonquian Family Tree</vt:lpstr>
      <vt:lpstr>Background</vt:lpstr>
      <vt:lpstr>Comparison with ‘tree’</vt:lpstr>
      <vt:lpstr>How to Reconstruct</vt:lpstr>
      <vt:lpstr>Reconstruction with ‘woman’</vt:lpstr>
      <vt:lpstr>Classifying as a Subgroup 1</vt:lpstr>
      <vt:lpstr>Classifying as a Subgroup 2</vt:lpstr>
      <vt:lpstr>Phoneme Inventory (The Sounds)</vt:lpstr>
      <vt:lpstr>Pronouns</vt:lpstr>
      <vt:lpstr>Numbers</vt:lpstr>
      <vt:lpstr>Further Research</vt:lpstr>
      <vt:lpstr>Words you already know</vt:lpstr>
      <vt:lpstr>  NIWAHKWAACÜK  ni-wah-kwaa-chuck /ni.wa.hkʷaː.t͡ʃək/  Intrigued?  Email me at dgaynes@yahoo.com to learn more!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Comparative Reconstruction of Proto-Eastern-Algonquian</dc:title>
  <dc:creator>Dan G</dc:creator>
  <cp:lastModifiedBy>Walker, Wendy</cp:lastModifiedBy>
  <cp:revision>22</cp:revision>
  <dcterms:created xsi:type="dcterms:W3CDTF">2018-04-20T01:54:10Z</dcterms:created>
  <dcterms:modified xsi:type="dcterms:W3CDTF">2018-04-20T20:46:58Z</dcterms:modified>
</cp:coreProperties>
</file>