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476" r:id="rId3"/>
    <p:sldId id="486" r:id="rId4"/>
    <p:sldId id="410" r:id="rId5"/>
    <p:sldId id="460" r:id="rId6"/>
    <p:sldId id="398" r:id="rId7"/>
    <p:sldId id="461" r:id="rId8"/>
    <p:sldId id="485" r:id="rId9"/>
    <p:sldId id="487" r:id="rId10"/>
    <p:sldId id="462" r:id="rId11"/>
    <p:sldId id="428" r:id="rId12"/>
    <p:sldId id="404" r:id="rId13"/>
    <p:sldId id="436" r:id="rId14"/>
    <p:sldId id="383" r:id="rId15"/>
    <p:sldId id="452" r:id="rId16"/>
    <p:sldId id="464" r:id="rId17"/>
    <p:sldId id="488" r:id="rId18"/>
    <p:sldId id="361" r:id="rId19"/>
    <p:sldId id="314" r:id="rId20"/>
    <p:sldId id="315" r:id="rId21"/>
    <p:sldId id="316" r:id="rId22"/>
    <p:sldId id="354" r:id="rId23"/>
    <p:sldId id="49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FFFF"/>
    <a:srgbClr val="410077"/>
    <a:srgbClr val="975DDA"/>
    <a:srgbClr val="A681F2"/>
    <a:srgbClr val="39C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21F2589-5FB0-43B8-80B1-DD0784337B3C}">
  <a:tblStyle styleId="{F21F2589-5FB0-43B8-80B1-DD0784337B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591" autoAdjust="0"/>
    <p:restoredTop sz="68218" autoAdjust="0"/>
  </p:normalViewPr>
  <p:slideViewPr>
    <p:cSldViewPr snapToGrid="0">
      <p:cViewPr>
        <p:scale>
          <a:sx n="94" d="100"/>
          <a:sy n="94" d="100"/>
        </p:scale>
        <p:origin x="-1264" y="-176"/>
      </p:cViewPr>
      <p:guideLst>
        <p:guide orient="horz" pos="1534"/>
        <p:guide pos="49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2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5156709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1016000" y="1352550"/>
            <a:ext cx="4254500" cy="2392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216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t>Good morning</a:t>
            </a:r>
            <a:r>
              <a:rPr lang="en-US" sz="1600" baseline="0" dirty="0" smtClean="0"/>
              <a:t> everyone. My name is Michaela Shifley, I am a PhD candidate in Anthropology here at the U, and it is my pleasure today here at </a:t>
            </a:r>
            <a:r>
              <a:rPr lang="en-US" sz="1600" baseline="0" dirty="0" err="1" smtClean="0"/>
              <a:t>GradCon</a:t>
            </a:r>
            <a:r>
              <a:rPr lang="en-US" sz="1600" baseline="0" dirty="0" smtClean="0"/>
              <a:t> 2019 to tell you the story of my dissertation, which is tentatively entitled “Exploring Biographies of NEETS-IT-A-PEE (Blackfoot Confederacy) Moccasins”</a:t>
            </a:r>
          </a:p>
          <a:p>
            <a:pPr marL="0" lvl="0" indent="0" algn="l" rtl="0">
              <a:spcBef>
                <a:spcPts val="0"/>
              </a:spcBef>
              <a:spcAft>
                <a:spcPts val="0"/>
              </a:spcAft>
              <a:buNone/>
            </a:pPr>
            <a:endParaRPr lang="en-US" sz="1600" baseline="0" dirty="0" smtClean="0"/>
          </a:p>
          <a:p>
            <a:pPr marL="0" lvl="0" indent="0" algn="l" rtl="0">
              <a:spcBef>
                <a:spcPts val="0"/>
              </a:spcBef>
              <a:spcAft>
                <a:spcPts val="0"/>
              </a:spcAft>
              <a:buNone/>
            </a:pPr>
            <a:endParaRPr sz="16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1992313" y="685800"/>
            <a:ext cx="2500312" cy="140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2092226"/>
            <a:ext cx="5486400" cy="63659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t>Moccasins’ biographies can also sometimes be heard in archival materials, which are things like historic photographs,</a:t>
            </a:r>
            <a:r>
              <a:rPr lang="en-US" sz="1600" baseline="0" dirty="0" smtClean="0"/>
              <a:t> maps, trade ledgers, </a:t>
            </a:r>
            <a:r>
              <a:rPr lang="en-US" sz="1600" baseline="0" dirty="0" err="1" smtClean="0"/>
              <a:t>fieldnotes</a:t>
            </a:r>
            <a:r>
              <a:rPr lang="en-US" sz="1600" baseline="0" dirty="0" smtClean="0"/>
              <a:t>, historic trader’s accounts, and more, all of which can often show how, and sometimes why, moccasins were produced or “born”. Photographs in particular are helpful for seeing the changes in moccasin designs over time. </a:t>
            </a:r>
          </a:p>
          <a:p>
            <a:pPr marL="0" lvl="0" indent="0" algn="l" rtl="0">
              <a:spcBef>
                <a:spcPts val="0"/>
              </a:spcBef>
              <a:spcAft>
                <a:spcPts val="0"/>
              </a:spcAft>
              <a:buNone/>
            </a:pPr>
            <a:endParaRPr lang="en-US" sz="1600" baseline="0" dirty="0" smtClean="0"/>
          </a:p>
          <a:p>
            <a:pPr marL="0" lvl="0" indent="0" algn="l" rtl="0">
              <a:spcBef>
                <a:spcPts val="0"/>
              </a:spcBef>
              <a:spcAft>
                <a:spcPts val="0"/>
              </a:spcAft>
              <a:buNone/>
            </a:pPr>
            <a:r>
              <a:rPr lang="en-US" sz="1600" baseline="0" dirty="0" smtClean="0"/>
              <a:t>The archives included in this study are from around the country and in Canada, and include places like the U of MT archives, the MT Historical Society Archives, and others. </a:t>
            </a:r>
            <a:endParaRPr lang="en-US" sz="16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1992313" y="685800"/>
            <a:ext cx="2500312" cy="140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2092226"/>
            <a:ext cx="5486400" cy="6365974"/>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sym typeface="Arial"/>
              </a:rPr>
              <a:t>Finally,</a:t>
            </a:r>
            <a:r>
              <a:rPr lang="en-US" sz="1600" b="0" i="0" u="none" strike="noStrike" cap="none" baseline="0" dirty="0" smtClean="0">
                <a:solidFill>
                  <a:srgbClr val="000000"/>
                </a:solidFill>
                <a:effectLst/>
                <a:sym typeface="Arial"/>
              </a:rPr>
              <a:t> moccasins can tell us their biographies through their physical materials, which is why the third part of this project consists of working with moccasins themselves. I am looking at moccasins more closely than any other researcher has ever looked at them before, and this is because the stuff that moccasins are made from </a:t>
            </a:r>
            <a:r>
              <a:rPr lang="mr-IN" sz="1600" b="0" i="0" u="none" strike="noStrike" cap="none" baseline="0" dirty="0" smtClean="0">
                <a:solidFill>
                  <a:srgbClr val="000000"/>
                </a:solidFill>
                <a:effectLst/>
                <a:sym typeface="Arial"/>
              </a:rPr>
              <a:t>–</a:t>
            </a:r>
            <a:r>
              <a:rPr lang="en-US" sz="1600" b="0" i="0" u="none" strike="noStrike" cap="none" baseline="0" dirty="0" smtClean="0">
                <a:solidFill>
                  <a:srgbClr val="000000"/>
                </a:solidFill>
                <a:effectLst/>
                <a:sym typeface="Arial"/>
              </a:rPr>
              <a:t> like the construction materials and the design materials - can tell us so much about why and how a moccasin might have been born, and how it lived. </a:t>
            </a:r>
            <a:endParaRPr lang="en-US" sz="1600" b="0" i="0" u="none" strike="noStrike" cap="none" dirty="0" smtClean="0">
              <a:solidFill>
                <a:srgbClr val="000000"/>
              </a:solidFill>
              <a:effectLst/>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dirty="0" smtClean="0">
              <a:solidFill>
                <a:srgbClr val="000000"/>
              </a:solidFill>
              <a:effectLst/>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sym typeface="Arial"/>
              </a:rPr>
              <a:t>My study includes </a:t>
            </a:r>
            <a:r>
              <a:rPr lang="en-US" sz="1600" b="0" i="0" u="none" strike="noStrike" cap="none" baseline="0" dirty="0" smtClean="0">
                <a:solidFill>
                  <a:srgbClr val="000000"/>
                </a:solidFill>
                <a:effectLst/>
                <a:sym typeface="Arial"/>
              </a:rPr>
              <a:t>moccasins from six museums around the country and one in Canada, including @ places like National Museums of Natural History and the American Indian in Washington, D.C. Overall, there will be almost 500 pairs of moccasins included in this study.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baseline="0" dirty="0" smtClean="0">
              <a:solidFill>
                <a:srgbClr val="000000"/>
              </a:solidFill>
              <a:effectLst/>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baseline="0" dirty="0" smtClean="0">
                <a:solidFill>
                  <a:srgbClr val="000000"/>
                </a:solidFill>
                <a:effectLst/>
                <a:sym typeface="Arial"/>
              </a:rPr>
              <a:t>Though I don’t have a lot of community or archival data to share yet, I have worked a lot with moccasins already, and I in order to give you a taste for what kinds of stories moccasins can tell us through their physical materials, I’m going to take you through a few examples:</a:t>
            </a:r>
            <a:endParaRPr lang="en-US" sz="1600" b="0" i="0" u="none" strike="noStrike" cap="none" dirty="0" smtClean="0">
              <a:solidFill>
                <a:srgbClr val="000000"/>
              </a:solidFill>
              <a:effectLst/>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58800"/>
            <a:ext cx="3832225" cy="2155825"/>
          </a:xfrm>
        </p:spPr>
      </p:sp>
      <p:sp>
        <p:nvSpPr>
          <p:cNvPr id="3" name="Notes Placeholder 2"/>
          <p:cNvSpPr>
            <a:spLocks noGrp="1"/>
          </p:cNvSpPr>
          <p:nvPr>
            <p:ph type="body" idx="1"/>
          </p:nvPr>
        </p:nvSpPr>
        <p:spPr>
          <a:xfrm>
            <a:off x="685800" y="3000375"/>
            <a:ext cx="5486400" cy="5457825"/>
          </a:xfrm>
        </p:spPr>
        <p:txBody>
          <a:bodyPr/>
          <a:lstStyle/>
          <a:p>
            <a:pPr marL="139700" indent="0">
              <a:buNone/>
            </a:pPr>
            <a:r>
              <a:rPr lang="en-US" sz="1600" dirty="0" smtClean="0"/>
              <a:t>For instance, looking</a:t>
            </a:r>
            <a:r>
              <a:rPr lang="en-US" sz="1600" baseline="0" dirty="0" smtClean="0"/>
              <a:t> at the soles (or the bottoms) of moccasins can often tell us stories about how old a moccasin is. Generally, moccasins with soft soles (basically like what we would think of as thick socks) are older (later 1700s, early 1800s), whereas moccasins with hard soles (more what we think of as shoes) weren’t born until the mid-to-late 1800s (Reservation Era). </a:t>
            </a:r>
            <a:endParaRPr lang="en-US" sz="160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74640C-ACC0-CF48-B097-F4B0EC9B62FA}" type="slidenum">
              <a:rPr lang="en-US" smtClean="0"/>
              <a:t>12</a:t>
            </a:fld>
            <a:endParaRPr lang="en-US"/>
          </a:p>
        </p:txBody>
      </p:sp>
    </p:spTree>
    <p:extLst>
      <p:ext uri="{BB962C8B-B14F-4D97-AF65-F5344CB8AC3E}">
        <p14:creationId xmlns:p14="http://schemas.microsoft.com/office/powerpoint/2010/main" val="965646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58800"/>
            <a:ext cx="3832225" cy="2155825"/>
          </a:xfrm>
        </p:spPr>
      </p:sp>
      <p:sp>
        <p:nvSpPr>
          <p:cNvPr id="3" name="Notes Placeholder 2"/>
          <p:cNvSpPr>
            <a:spLocks noGrp="1"/>
          </p:cNvSpPr>
          <p:nvPr>
            <p:ph type="body" idx="1"/>
          </p:nvPr>
        </p:nvSpPr>
        <p:spPr>
          <a:xfrm>
            <a:off x="685800" y="3000375"/>
            <a:ext cx="5486400" cy="5457825"/>
          </a:xfrm>
        </p:spPr>
        <p:txBody>
          <a:bodyPr/>
          <a:lstStyle/>
          <a:p>
            <a:pPr marL="139700" indent="0">
              <a:buNone/>
            </a:pPr>
            <a:r>
              <a:rPr lang="en-US" sz="1600" baseline="0" dirty="0" smtClean="0"/>
              <a:t>Moccasins’ materials can also tell us stories about use. For instance, looking @ the wear patterns on moccasins can potentially tell us about the kind of life the moccasin may have lived, and even if the moccasin was made to be worn or not. In many cases, when moccasins are clearly not worn at all, which is the case with the red-soled pair up here, it means they were made specifically as a tourist item (and in this case you can also see that the red-soled pair still have a price tag attached). </a:t>
            </a:r>
          </a:p>
          <a:p>
            <a:pPr marL="139700" indent="0">
              <a:buNone/>
            </a:pPr>
            <a:endParaRPr lang="en-US" sz="1600" baseline="0" dirty="0" smtClean="0"/>
          </a:p>
          <a:p>
            <a:pPr marL="139700" indent="0">
              <a:buNone/>
            </a:pPr>
            <a:r>
              <a:rPr lang="en-US" sz="1600" baseline="0" dirty="0" smtClean="0"/>
              <a:t>Moccasins may have been produced or “born” differently depending on what they were intended for, and physical materials can give us clues as to what kind of life the moccasin was intended to lead. </a:t>
            </a:r>
          </a:p>
          <a:p>
            <a:pPr marL="139700" indent="0">
              <a:buNone/>
            </a:pPr>
            <a:endParaRPr lang="en-US" sz="16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74640C-ACC0-CF48-B097-F4B0EC9B62FA}" type="slidenum">
              <a:rPr lang="en-US" smtClean="0"/>
              <a:t>13</a:t>
            </a:fld>
            <a:endParaRPr lang="en-US"/>
          </a:p>
        </p:txBody>
      </p:sp>
    </p:spTree>
    <p:extLst>
      <p:ext uri="{BB962C8B-B14F-4D97-AF65-F5344CB8AC3E}">
        <p14:creationId xmlns:p14="http://schemas.microsoft.com/office/powerpoint/2010/main" val="965646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6511" y="867244"/>
            <a:ext cx="3269849" cy="1839290"/>
          </a:xfrm>
        </p:spPr>
      </p:sp>
      <p:sp>
        <p:nvSpPr>
          <p:cNvPr id="3" name="Notes Placeholder 2"/>
          <p:cNvSpPr>
            <a:spLocks noGrp="1"/>
          </p:cNvSpPr>
          <p:nvPr>
            <p:ph type="body" idx="1"/>
          </p:nvPr>
        </p:nvSpPr>
        <p:spPr>
          <a:xfrm>
            <a:off x="685800" y="2903097"/>
            <a:ext cx="5486400" cy="5555103"/>
          </a:xfrm>
        </p:spPr>
        <p:txBody>
          <a:bodyPr/>
          <a:lstStyle/>
          <a:p>
            <a:pPr marL="139700" indent="0">
              <a:buNone/>
            </a:pPr>
            <a:r>
              <a:rPr lang="en-US" sz="1600" dirty="0" smtClean="0"/>
              <a:t>And finally, Moccasins can also tell us stories about change.</a:t>
            </a:r>
            <a:r>
              <a:rPr lang="en-US" sz="1600" baseline="0" dirty="0" smtClean="0"/>
              <a:t> For example, if we look at how moccasin design materials changed over time, going from porcupine and bird quills </a:t>
            </a:r>
            <a:r>
              <a:rPr lang="mr-IN" sz="1600" baseline="0" dirty="0" smtClean="0"/>
              <a:t>–</a:t>
            </a:r>
            <a:r>
              <a:rPr lang="en-US" sz="1600" baseline="0" dirty="0" smtClean="0"/>
              <a:t> to European trade beads </a:t>
            </a:r>
            <a:r>
              <a:rPr lang="mr-IN" sz="1600" baseline="0" dirty="0" smtClean="0"/>
              <a:t>–</a:t>
            </a:r>
            <a:r>
              <a:rPr lang="en-US" sz="1600" baseline="0" dirty="0" smtClean="0"/>
              <a:t> to cotton thread embroidery </a:t>
            </a:r>
            <a:r>
              <a:rPr lang="mr-IN" sz="1600" baseline="0" dirty="0" smtClean="0"/>
              <a:t>–</a:t>
            </a:r>
            <a:r>
              <a:rPr lang="en-US" sz="1600" baseline="0" dirty="0" smtClean="0"/>
              <a:t> we can begin to see a story taking shape that may be able to tell us about the ways Plains Indian societies were adapting to the presence of new people and new trade goods in their territories.  </a:t>
            </a:r>
            <a:endParaRPr lang="en-US" sz="1600" dirty="0" smtClean="0"/>
          </a:p>
          <a:p>
            <a:pPr marL="139700" indent="0">
              <a:buNone/>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327EA07-72B5-584F-B551-F2480FEB590C}" type="slidenum">
              <a:rPr lang="en-US" smtClean="0"/>
              <a:t>14</a:t>
            </a:fld>
            <a:endParaRPr lang="en-US"/>
          </a:p>
        </p:txBody>
      </p:sp>
    </p:spTree>
    <p:extLst>
      <p:ext uri="{BB962C8B-B14F-4D97-AF65-F5344CB8AC3E}">
        <p14:creationId xmlns:p14="http://schemas.microsoft.com/office/powerpoint/2010/main" val="80697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054" y="821882"/>
            <a:ext cx="3350532" cy="1884651"/>
          </a:xfrm>
        </p:spPr>
      </p:sp>
      <p:sp>
        <p:nvSpPr>
          <p:cNvPr id="3" name="Notes Placeholder 2"/>
          <p:cNvSpPr>
            <a:spLocks noGrp="1"/>
          </p:cNvSpPr>
          <p:nvPr>
            <p:ph type="body" idx="1"/>
          </p:nvPr>
        </p:nvSpPr>
        <p:spPr>
          <a:xfrm>
            <a:off x="685800" y="3099661"/>
            <a:ext cx="5486400" cy="5358539"/>
          </a:xfrm>
        </p:spPr>
        <p:txBody>
          <a:bodyPr/>
          <a:lstStyle/>
          <a:p>
            <a:pPr marL="139700" indent="0">
              <a:buNone/>
            </a:pPr>
            <a:r>
              <a:rPr lang="en-US" sz="1600" baseline="0" dirty="0" smtClean="0"/>
              <a:t>Hopefully by now I’ve shown you why moccasins are important, why working with communities is important, and how I’m envisioning this project taking place, but ultimately, we have to ask the big question: So What? Why does this project matter, and how am I contributing to the bigger conversations that are going on in society? </a:t>
            </a:r>
            <a:endParaRPr lang="en-US" sz="1600" dirty="0"/>
          </a:p>
        </p:txBody>
      </p:sp>
    </p:spTree>
    <p:extLst>
      <p:ext uri="{BB962C8B-B14F-4D97-AF65-F5344CB8AC3E}">
        <p14:creationId xmlns:p14="http://schemas.microsoft.com/office/powerpoint/2010/main" val="138808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b9a0b074_2_0:notes"/>
          <p:cNvSpPr>
            <a:spLocks noGrp="1" noRot="1" noChangeAspect="1"/>
          </p:cNvSpPr>
          <p:nvPr>
            <p:ph type="sldImg" idx="2"/>
          </p:nvPr>
        </p:nvSpPr>
        <p:spPr>
          <a:xfrm>
            <a:off x="2286000" y="511175"/>
            <a:ext cx="2047875" cy="1152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b9a0b074_2_0:notes"/>
          <p:cNvSpPr txBox="1">
            <a:spLocks noGrp="1"/>
          </p:cNvSpPr>
          <p:nvPr>
            <p:ph type="body" idx="1"/>
          </p:nvPr>
        </p:nvSpPr>
        <p:spPr>
          <a:xfrm>
            <a:off x="685800" y="1797050"/>
            <a:ext cx="5486400" cy="6791325"/>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i="0" dirty="0" smtClean="0"/>
              <a:t>Well</a:t>
            </a:r>
            <a:r>
              <a:rPr lang="en-US" sz="1600" i="0" baseline="0" dirty="0" smtClean="0"/>
              <a:t> </a:t>
            </a:r>
            <a:r>
              <a:rPr lang="en-US" sz="1600" i="0" baseline="0" dirty="0" smtClean="0"/>
              <a:t>for one, my research is going to have impacts in my </a:t>
            </a:r>
            <a:r>
              <a:rPr lang="en-US" sz="1600" i="0" baseline="0" dirty="0" smtClean="0"/>
              <a:t>discipline. I’m </a:t>
            </a:r>
            <a:r>
              <a:rPr lang="en-US" sz="1600" i="0" baseline="0" dirty="0" smtClean="0"/>
              <a:t>pushing my field forward because I’m: looking at objects that have historically been ignored; using theories and methods that have never been used together before; and ultimately, </a:t>
            </a:r>
            <a:r>
              <a:rPr lang="en-US" sz="1600" i="0" baseline="0" dirty="0" smtClean="0"/>
              <a:t>unlocking</a:t>
            </a:r>
            <a:r>
              <a:rPr lang="en-US" sz="1600" b="0" i="0" u="none" strike="noStrike" cap="none" dirty="0" smtClean="0">
                <a:solidFill>
                  <a:srgbClr val="000000"/>
                </a:solidFill>
                <a:effectLst/>
                <a:sym typeface="Arial"/>
              </a:rPr>
              <a:t> </a:t>
            </a:r>
            <a:r>
              <a:rPr lang="en-US" sz="1600" b="0" i="0" u="none" strike="noStrike" cap="none" dirty="0" smtClean="0">
                <a:solidFill>
                  <a:srgbClr val="000000"/>
                </a:solidFill>
                <a:effectLst/>
                <a:sym typeface="Arial"/>
              </a:rPr>
              <a:t>the answers to important questions that my field has been asking for a long time.</a:t>
            </a:r>
            <a:r>
              <a:rPr lang="en-US" sz="1600" b="0" i="0" u="none" strike="noStrike" cap="none" baseline="0" dirty="0" smtClean="0">
                <a:solidFill>
                  <a:srgbClr val="000000"/>
                </a:solidFill>
                <a:effectLst/>
                <a:sym typeface="Arial"/>
              </a:rPr>
              <a:t> </a:t>
            </a:r>
            <a:endParaRPr lang="en-US" sz="1600" i="0" dirty="0" smtClean="0"/>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i="0" dirty="0" smtClean="0"/>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i="0" dirty="0" smtClean="0"/>
              <a:t>Second, My project will foster and strengthen not</a:t>
            </a:r>
            <a:r>
              <a:rPr lang="en-US" sz="1600" i="0" baseline="0" dirty="0" smtClean="0"/>
              <a:t> only the collaborative relationships between the University of MT and the nations of the Blackfoot Confederacy, but will also show how collaboration </a:t>
            </a:r>
            <a:r>
              <a:rPr lang="en-US" sz="1600" b="0" i="0" u="none" strike="noStrike" cap="none" baseline="0" dirty="0" smtClean="0">
                <a:solidFill>
                  <a:srgbClr val="000000"/>
                </a:solidFill>
                <a:effectLst/>
                <a:sym typeface="Arial"/>
              </a:rPr>
              <a:t>with communities can pave the way for creating strong, long lasting, positive partnerships between Indigenous communities and </a:t>
            </a:r>
            <a:r>
              <a:rPr lang="en-US" sz="1600" b="0" i="0" u="none" strike="noStrike" cap="none" baseline="0" dirty="0" smtClean="0">
                <a:solidFill>
                  <a:srgbClr val="000000"/>
                </a:solidFill>
                <a:effectLst/>
                <a:sym typeface="Arial"/>
              </a:rPr>
              <a:t>anthropology.</a:t>
            </a:r>
            <a:endParaRPr lang="en-US" sz="1600" b="0" i="0" u="none" strike="noStrike" cap="none" baseline="0" dirty="0" smtClean="0">
              <a:solidFill>
                <a:srgbClr val="000000"/>
              </a:solidFill>
              <a:effectLst/>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baseline="0" dirty="0" smtClean="0">
              <a:solidFill>
                <a:srgbClr val="000000"/>
              </a:solidFill>
              <a:effectLst/>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sym typeface="Arial"/>
              </a:rPr>
              <a:t>And Finally</a:t>
            </a:r>
            <a:r>
              <a:rPr lang="en-US" sz="1600" b="0" i="0" u="none" strike="noStrike" cap="none" dirty="0" smtClean="0">
                <a:solidFill>
                  <a:srgbClr val="000000"/>
                </a:solidFill>
                <a:effectLst/>
                <a:sym typeface="Arial"/>
              </a:rPr>
              <a:t>, and perhaps most importantly, the outcomes of this project will </a:t>
            </a:r>
            <a:r>
              <a:rPr lang="en-US" sz="1600" b="0" i="0" u="none" strike="noStrike" cap="none" dirty="0" smtClean="0">
                <a:solidFill>
                  <a:srgbClr val="000000"/>
                </a:solidFill>
                <a:effectLst/>
                <a:sym typeface="Arial"/>
              </a:rPr>
              <a:t>provide opportunities </a:t>
            </a:r>
            <a:r>
              <a:rPr lang="en-US" sz="1600" b="0" i="0" u="none" strike="noStrike" cap="none" dirty="0" smtClean="0">
                <a:solidFill>
                  <a:srgbClr val="000000"/>
                </a:solidFill>
                <a:effectLst/>
                <a:sym typeface="Arial"/>
              </a:rPr>
              <a:t>for community members to tell their stories on a wider </a:t>
            </a:r>
            <a:r>
              <a:rPr lang="en-US" sz="1600" b="0" i="0" u="none" strike="noStrike" cap="none" dirty="0" smtClean="0">
                <a:solidFill>
                  <a:srgbClr val="000000"/>
                </a:solidFill>
                <a:effectLst/>
                <a:sym typeface="Arial"/>
              </a:rPr>
              <a:t>scale,</a:t>
            </a:r>
            <a:r>
              <a:rPr lang="en-US" sz="1600" b="0" i="0" u="none" strike="noStrike" cap="none" baseline="0" dirty="0" smtClean="0">
                <a:solidFill>
                  <a:srgbClr val="000000"/>
                </a:solidFill>
                <a:effectLst/>
                <a:sym typeface="Arial"/>
              </a:rPr>
              <a:t> and to showcase their artistry, innovation, and resiliency. </a:t>
            </a:r>
            <a:endParaRPr lang="en-US" sz="1600" i="0" baseline="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6789" y="867244"/>
            <a:ext cx="3431131" cy="1930011"/>
          </a:xfrm>
        </p:spPr>
      </p:sp>
      <p:sp>
        <p:nvSpPr>
          <p:cNvPr id="3" name="Notes Placeholder 2"/>
          <p:cNvSpPr>
            <a:spLocks noGrp="1"/>
          </p:cNvSpPr>
          <p:nvPr>
            <p:ph type="body" idx="1"/>
          </p:nvPr>
        </p:nvSpPr>
        <p:spPr>
          <a:xfrm>
            <a:off x="685800" y="3008939"/>
            <a:ext cx="5486400" cy="5449261"/>
          </a:xfrm>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latin typeface="Arial"/>
                <a:ea typeface="Arial"/>
                <a:cs typeface="Arial"/>
                <a:sym typeface="Arial"/>
              </a:rPr>
              <a:t>Footwear</a:t>
            </a:r>
            <a:r>
              <a:rPr lang="en-US" sz="1600" b="0" i="0" u="none" strike="noStrike" cap="none" baseline="0" dirty="0" smtClean="0">
                <a:solidFill>
                  <a:srgbClr val="000000"/>
                </a:solidFill>
                <a:effectLst/>
                <a:latin typeface="Arial"/>
                <a:ea typeface="Arial"/>
                <a:cs typeface="Arial"/>
                <a:sym typeface="Arial"/>
              </a:rPr>
              <a:t> is a fundamental part of the human experience. Moccasins are sitting in museums across the world, just waiting for someone to finally recognize that the stories they hold are important, and I intend to be the first one to listen to what they have to say. Furthermore, As a University of Montana student, as a future anthropologist, and as a fellow citizen in the global community, I am committed to the philosophy that </a:t>
            </a:r>
            <a:r>
              <a:rPr lang="en-US" sz="1600" b="0" i="0" u="none" strike="noStrike" kern="0" cap="none" baseline="0" dirty="0" smtClean="0">
                <a:solidFill>
                  <a:srgbClr val="000000"/>
                </a:solidFill>
                <a:effectLst/>
                <a:latin typeface="Arial"/>
                <a:ea typeface="Arial"/>
                <a:cs typeface="Arial"/>
                <a:sym typeface="Arial"/>
              </a:rPr>
              <a:t>real change happens when we lift </a:t>
            </a:r>
            <a:r>
              <a:rPr lang="en-US" sz="1600" b="0" i="0" u="none" strike="noStrike" cap="none" dirty="0" smtClean="0">
                <a:solidFill>
                  <a:srgbClr val="000000"/>
                </a:solidFill>
                <a:effectLst/>
                <a:latin typeface="Arial"/>
                <a:ea typeface="Arial"/>
                <a:cs typeface="Arial"/>
                <a:sym typeface="Arial"/>
              </a:rPr>
              <a:t>people up and provide ways for them to tell their own stories, rather than us, as academics, telling their stories for them.</a:t>
            </a:r>
          </a:p>
        </p:txBody>
      </p:sp>
    </p:spTree>
    <p:extLst>
      <p:ext uri="{BB962C8B-B14F-4D97-AF65-F5344CB8AC3E}">
        <p14:creationId xmlns:p14="http://schemas.microsoft.com/office/powerpoint/2010/main" val="360194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277" y="1199890"/>
            <a:ext cx="4586994" cy="2580184"/>
          </a:xfrm>
        </p:spPr>
      </p:sp>
    </p:spTree>
    <p:extLst>
      <p:ext uri="{BB962C8B-B14F-4D97-AF65-F5344CB8AC3E}">
        <p14:creationId xmlns:p14="http://schemas.microsoft.com/office/powerpoint/2010/main" val="2508236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8F67545-6591-F84F-8918-6B49804C4177}" type="slidenum">
              <a:rPr lang="en-US" smtClean="0"/>
              <a:t>19</a:t>
            </a:fld>
            <a:endParaRPr lang="en-US"/>
          </a:p>
        </p:txBody>
      </p:sp>
    </p:spTree>
    <p:extLst>
      <p:ext uri="{BB962C8B-B14F-4D97-AF65-F5344CB8AC3E}">
        <p14:creationId xmlns:p14="http://schemas.microsoft.com/office/powerpoint/2010/main" val="2780829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4339" y="1018447"/>
            <a:ext cx="4452592" cy="2504583"/>
          </a:xfrm>
        </p:spPr>
      </p:sp>
      <p:sp>
        <p:nvSpPr>
          <p:cNvPr id="3" name="Notes Placeholder 2"/>
          <p:cNvSpPr>
            <a:spLocks noGrp="1"/>
          </p:cNvSpPr>
          <p:nvPr>
            <p:ph type="body" idx="1"/>
          </p:nvPr>
        </p:nvSpPr>
        <p:spPr>
          <a:xfrm>
            <a:off x="685800" y="4021999"/>
            <a:ext cx="5486400" cy="4436201"/>
          </a:xfrm>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kern="1200" cap="none" baseline="0" dirty="0" smtClean="0">
                <a:solidFill>
                  <a:schemeClr val="tx1"/>
                </a:solidFill>
                <a:effectLst/>
                <a:sym typeface="Arial"/>
              </a:rPr>
              <a:t>Take a moment to look at the shoes that you’re wearing right now. Consider all of the stories that your shoes could tell about the places that you’ve been, about the experiences that you’ve had as a human being</a:t>
            </a:r>
            <a:r>
              <a:rPr lang="en-US" sz="1600" b="0" i="0" u="none" strike="noStrike" kern="1200" cap="none" baseline="0" dirty="0" smtClean="0">
                <a:solidFill>
                  <a:schemeClr val="tx1"/>
                </a:solidFill>
                <a:effectLst/>
                <a:sym typeface="Arial"/>
              </a:rPr>
              <a:t>.</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kern="1200" dirty="0">
              <a:solidFill>
                <a:schemeClr val="tx1"/>
              </a:solidFil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kern="1200" cap="none" baseline="0" dirty="0" smtClean="0">
                <a:solidFill>
                  <a:schemeClr val="tx1"/>
                </a:solidFill>
                <a:effectLst/>
                <a:sym typeface="Arial"/>
              </a:rPr>
              <a:t>If </a:t>
            </a:r>
            <a:r>
              <a:rPr lang="en-US" sz="1600" b="0" i="0" u="none" strike="noStrike" kern="1200" cap="none" baseline="0" dirty="0" smtClean="0">
                <a:solidFill>
                  <a:schemeClr val="tx1"/>
                </a:solidFill>
                <a:effectLst/>
                <a:sym typeface="Arial"/>
              </a:rPr>
              <a:t>you think of your shoes as being able to tell a story </a:t>
            </a:r>
            <a:r>
              <a:rPr lang="mr-IN" sz="1600" b="0" i="0" u="none" strike="noStrike" kern="1200" cap="none" baseline="0" dirty="0" smtClean="0">
                <a:solidFill>
                  <a:schemeClr val="tx1"/>
                </a:solidFill>
                <a:effectLst/>
                <a:sym typeface="Arial"/>
              </a:rPr>
              <a:t>–</a:t>
            </a:r>
            <a:r>
              <a:rPr lang="en-US" sz="1600" b="0" i="0" u="none" strike="noStrike" kern="1200" cap="none" baseline="0" dirty="0" smtClean="0">
                <a:solidFill>
                  <a:schemeClr val="tx1"/>
                </a:solidFill>
                <a:effectLst/>
                <a:sym typeface="Arial"/>
              </a:rPr>
              <a:t> and not only telling your story, but the stories of your culture, you can begin to understand why it’s important to think about footwear’s presence in our lives, and its production and presence in historic communities’ lives.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p:txBody>
      </p:sp>
    </p:spTree>
    <p:extLst>
      <p:ext uri="{BB962C8B-B14F-4D97-AF65-F5344CB8AC3E}">
        <p14:creationId xmlns:p14="http://schemas.microsoft.com/office/powerpoint/2010/main" val="3709101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675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1041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838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406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685800"/>
            <a:ext cx="2841625" cy="1598613"/>
          </a:xfrm>
        </p:spPr>
      </p:sp>
      <p:sp>
        <p:nvSpPr>
          <p:cNvPr id="3" name="Notes Placeholder 2"/>
          <p:cNvSpPr>
            <a:spLocks noGrp="1"/>
          </p:cNvSpPr>
          <p:nvPr>
            <p:ph type="body" idx="1"/>
          </p:nvPr>
        </p:nvSpPr>
        <p:spPr>
          <a:xfrm>
            <a:off x="685800" y="2540000"/>
            <a:ext cx="5486400" cy="5918200"/>
          </a:xfrm>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aseline="0" dirty="0" smtClean="0"/>
              <a:t>Shoes, in one form or another, span the boundaries of both time and culture. Shoes, and moccasins more specifically, at their fundamental level, are about the relationship between you and the ground that you walk on. </a:t>
            </a:r>
            <a:r>
              <a:rPr lang="en-US" sz="1600" b="0" i="0" u="none" strike="noStrike" cap="none" baseline="0" dirty="0" smtClean="0">
                <a:solidFill>
                  <a:srgbClr val="000000"/>
                </a:solidFill>
                <a:effectLst/>
                <a:sym typeface="Arial"/>
              </a:rPr>
              <a:t>They are representative of how we move through the world, and we how interact with the world, and for that reason, among others, moccasins matter.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74640C-ACC0-CF48-B097-F4B0EC9B62FA}" type="slidenum">
              <a:rPr lang="en-US" smtClean="0"/>
              <a:t>3</a:t>
            </a:fld>
            <a:endParaRPr lang="en-US"/>
          </a:p>
        </p:txBody>
      </p:sp>
    </p:spTree>
    <p:extLst>
      <p:ext uri="{BB962C8B-B14F-4D97-AF65-F5344CB8AC3E}">
        <p14:creationId xmlns:p14="http://schemas.microsoft.com/office/powerpoint/2010/main" val="269762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8151" y="685800"/>
            <a:ext cx="2705357" cy="1521763"/>
          </a:xfrm>
        </p:spPr>
      </p:sp>
      <p:sp>
        <p:nvSpPr>
          <p:cNvPr id="3" name="Notes Placeholder 2"/>
          <p:cNvSpPr>
            <a:spLocks noGrp="1"/>
          </p:cNvSpPr>
          <p:nvPr>
            <p:ph type="body" idx="1"/>
          </p:nvPr>
        </p:nvSpPr>
        <p:spPr>
          <a:xfrm>
            <a:off x="685800" y="2646053"/>
            <a:ext cx="5486400" cy="5812148"/>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dirty="0" smtClean="0"/>
              <a:t>The community that is @</a:t>
            </a:r>
            <a:r>
              <a:rPr lang="en-US" sz="1600" baseline="0" dirty="0" smtClean="0"/>
              <a:t> the center of this</a:t>
            </a:r>
            <a:r>
              <a:rPr lang="en-US" sz="1600" dirty="0" smtClean="0"/>
              <a:t> project is the </a:t>
            </a:r>
            <a:r>
              <a:rPr lang="en-US" sz="1600" baseline="0" dirty="0" smtClean="0"/>
              <a:t>NEETS-IT-A-PEE (or the Blackfoot Confederacy). Their traditional territory, shown here, spans from Canada into Montana. </a:t>
            </a:r>
            <a:endParaRPr lang="en-US" sz="1600" b="0" i="0" u="none" strike="noStrike" cap="none"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sym typeface="Arial"/>
              </a:rPr>
              <a:t>The </a:t>
            </a:r>
            <a:r>
              <a:rPr lang="en-US" sz="1600" baseline="0" dirty="0" smtClean="0"/>
              <a:t>NEETS-IT-A-PEE </a:t>
            </a:r>
            <a:r>
              <a:rPr lang="en-US" sz="1600" b="0" i="0" u="none" strike="noStrike" cap="none" dirty="0" smtClean="0">
                <a:solidFill>
                  <a:srgbClr val="000000"/>
                </a:solidFill>
                <a:effectLst/>
                <a:sym typeface="Arial"/>
              </a:rPr>
              <a:t> are composed of four distinct yet interconnected nations. These include the G-AI-NAH</a:t>
            </a:r>
            <a:r>
              <a:rPr lang="en-US" sz="1600" b="0" i="0" u="none" strike="noStrike" cap="none" baseline="0" dirty="0" smtClean="0">
                <a:solidFill>
                  <a:srgbClr val="000000"/>
                </a:solidFill>
                <a:effectLst/>
                <a:sym typeface="Arial"/>
              </a:rPr>
              <a:t>, SEEG-SEE-KAH, both of whom reside in Canada, and the </a:t>
            </a:r>
            <a:r>
              <a:rPr lang="en-US" sz="1600" b="0" i="0" u="none" strike="noStrike" cap="none" baseline="0" dirty="0" err="1" smtClean="0">
                <a:solidFill>
                  <a:srgbClr val="000000"/>
                </a:solidFill>
                <a:effectLst/>
                <a:sym typeface="Arial"/>
              </a:rPr>
              <a:t>Pii-Kuni</a:t>
            </a:r>
            <a:r>
              <a:rPr lang="en-US" sz="1600" b="0" i="0" u="none" strike="noStrike" cap="none" baseline="0" dirty="0" smtClean="0">
                <a:solidFill>
                  <a:srgbClr val="000000"/>
                </a:solidFill>
                <a:effectLst/>
                <a:sym typeface="Arial"/>
              </a:rPr>
              <a:t>, </a:t>
            </a:r>
            <a:r>
              <a:rPr lang="en-US" sz="1600" b="0" i="0" u="none" strike="noStrike" cap="none" dirty="0" smtClean="0">
                <a:solidFill>
                  <a:srgbClr val="000000"/>
                </a:solidFill>
                <a:effectLst/>
                <a:sym typeface="Arial"/>
              </a:rPr>
              <a:t>who are separated in two by the Canadian border, with half in southern Alberta and half located on the Blackfeet Reservation in northern Montana.</a:t>
            </a:r>
            <a:r>
              <a:rPr lang="en-US" sz="1600" b="0" i="0" u="none" strike="noStrike" cap="none" baseline="0" dirty="0" smtClean="0">
                <a:solidFill>
                  <a:srgbClr val="000000"/>
                </a:solidFill>
                <a:effectLst/>
                <a:sym typeface="Arial"/>
              </a:rPr>
              <a:t> </a:t>
            </a:r>
            <a:r>
              <a:rPr lang="en-US" sz="1600" b="0" i="0" u="none" strike="noStrike" cap="none" dirty="0" smtClean="0">
                <a:solidFill>
                  <a:srgbClr val="000000"/>
                </a:solidFill>
                <a:effectLst/>
                <a:sym typeface="Arial"/>
              </a:rPr>
              <a:t>Together, the four nations make up what is today known as the Blackfoot Confederacy. </a:t>
            </a:r>
            <a:endParaRPr lang="en-US" sz="1600" b="0" i="0" u="none" strike="noStrike" cap="none" baseline="0"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baseline="0"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dirty="0" smtClean="0"/>
              <a:t>My</a:t>
            </a:r>
            <a:r>
              <a:rPr lang="en-US" sz="1600" baseline="0" dirty="0" smtClean="0"/>
              <a:t> project is centered around the Niitsitapi for several reasons. For one, there is a lot written about them, but virtually nothing about their moccasins; they have some of the most incredible contemporary beaders and moccasin makers in the world; and I see an opportunity to create a relationship between the NEETS-IT-A-PEE and the University of Montana. </a:t>
            </a:r>
            <a:endParaRPr lang="en-US" sz="160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74640C-ACC0-CF48-B097-F4B0EC9B62FA}" type="slidenum">
              <a:rPr lang="en-US" smtClean="0"/>
              <a:t>4</a:t>
            </a:fld>
            <a:endParaRPr lang="en-US"/>
          </a:p>
        </p:txBody>
      </p:sp>
    </p:spTree>
    <p:extLst>
      <p:ext uri="{BB962C8B-B14F-4D97-AF65-F5344CB8AC3E}">
        <p14:creationId xmlns:p14="http://schemas.microsoft.com/office/powerpoint/2010/main" val="309409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Many of the older Blackfoot Confederacy moccasins that exist today are sitting in museum collections across the world, but nobody has really ever taken the time to study them. In fact, there is more Plains Indian footwear in museum collections across the world than any other Plains Indian artifact (Ewers 1997). Yet, despite their overwhelming commonness in museum collections, as well as the significant cultural importance of footwear in general, no systematic anthropological investigation of Plains Indian moccasins has ever taken place. This is </a:t>
            </a:r>
            <a:r>
              <a:rPr lang="en-US" sz="1100" b="0" i="0" u="none" strike="noStrike" cap="none" baseline="0" dirty="0" smtClean="0">
                <a:solidFill>
                  <a:srgbClr val="000000"/>
                </a:solidFill>
                <a:effectLst/>
                <a:sym typeface="Arial"/>
              </a:rPr>
              <a:t>a significant oversight when we consider that footwear is a fundamental part of the human experience.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baseline="0"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baseline="0" dirty="0" smtClean="0">
                <a:solidFill>
                  <a:srgbClr val="000000"/>
                </a:solidFill>
                <a:effectLst/>
                <a:sym typeface="Arial"/>
              </a:rPr>
              <a:t> I intend to be one of the first people </a:t>
            </a:r>
            <a:r>
              <a:rPr lang="en-US" baseline="0" dirty="0" smtClean="0"/>
              <a:t>to pull these moccasins out of those dusty glass museum display cases where they’ve been trapped, and take them out of those dark, closed-in museum storage spaces where many of them have been put and forgotten about, and return them not only to the world of research. MUCH more importantly thought, I intend to show that </a:t>
            </a:r>
            <a:r>
              <a:rPr lang="en-US" b="0" i="0" u="none" strike="noStrike" cap="none" baseline="0" dirty="0" smtClean="0">
                <a:solidFill>
                  <a:srgbClr val="000000"/>
                </a:solidFill>
                <a:effectLst/>
                <a:sym typeface="Arial"/>
              </a:rPr>
              <a:t>museum objects like moccasins CANNOT and SHOULD NOT stand apart from their living communities.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139700" indent="0">
              <a:buNone/>
            </a:pPr>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74640C-ACC0-CF48-B097-F4B0EC9B62FA}" type="slidenum">
              <a:rPr lang="en-US" smtClean="0"/>
              <a:t>5</a:t>
            </a:fld>
            <a:endParaRPr lang="en-US"/>
          </a:p>
        </p:txBody>
      </p:sp>
    </p:spTree>
    <p:extLst>
      <p:ext uri="{BB962C8B-B14F-4D97-AF65-F5344CB8AC3E}">
        <p14:creationId xmlns:p14="http://schemas.microsoft.com/office/powerpoint/2010/main" val="135685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1992313" y="685800"/>
            <a:ext cx="2500312" cy="140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2092226"/>
            <a:ext cx="5486400" cy="636597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dirty="0" smtClean="0">
                <a:solidFill>
                  <a:srgbClr val="000000"/>
                </a:solidFill>
                <a:effectLst/>
                <a:sym typeface="Arial"/>
              </a:rPr>
              <a:t>So how do we get moccasins to talk to us, and</a:t>
            </a:r>
            <a:r>
              <a:rPr lang="en-US" sz="1600" b="0" i="0" u="none" strike="noStrike" cap="none" baseline="0" dirty="0" smtClean="0">
                <a:solidFill>
                  <a:srgbClr val="000000"/>
                </a:solidFill>
                <a:effectLst/>
                <a:sym typeface="Arial"/>
              </a:rPr>
              <a:t> to tell us their stories? Anthropologists have actually developed a theory and a method, called the Object Biography approach, to help objects speak. The Object Biography approach says that, just like people, objects have biographies, or stories, that can tell us how they live, and also like people, objects can accumulate all sorts of histories and stories as they move from person to person and place to place over time. Like us, objects can experience birth, life, sometimes death, and even rebirth in some instances.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baseline="0"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baseline="0" dirty="0" smtClean="0">
                <a:solidFill>
                  <a:srgbClr val="000000"/>
                </a:solidFill>
                <a:effectLst/>
                <a:sym typeface="Arial"/>
              </a:rPr>
              <a:t>For my project, I’m taking this theory and applying it to moccasins, and asking questions like: How are moccasins born? How do they live? Do they die? And ultimately, what methods can we use to get moccasins to speak to us?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400" b="0" i="1" u="none" strike="noStrike" cap="none" baseline="0" dirty="0" smtClean="0">
              <a:solidFill>
                <a:srgbClr val="000000"/>
              </a:solidFill>
              <a:effectLst/>
              <a:sym typeface="Arial"/>
            </a:endParaRPr>
          </a:p>
          <a:p>
            <a:pPr marL="0" lvl="0" indent="0" algn="l" rtl="0">
              <a:spcBef>
                <a:spcPts val="0"/>
              </a:spcBef>
              <a:spcAft>
                <a:spcPts val="0"/>
              </a:spcAft>
              <a:buNone/>
            </a:pPr>
            <a:r>
              <a:rPr lang="en-US" sz="1400" i="1" dirty="0" smtClean="0"/>
              <a:t>Approaches considered by: </a:t>
            </a:r>
            <a:r>
              <a:rPr lang="en-US" sz="1400" i="1" dirty="0" err="1" smtClean="0"/>
              <a:t>Appadurai</a:t>
            </a:r>
            <a:r>
              <a:rPr lang="en-US" sz="1400" i="1" dirty="0" smtClean="0"/>
              <a:t> (1986); Bell (2017); </a:t>
            </a:r>
            <a:r>
              <a:rPr lang="en-US" sz="1400" i="1" dirty="0" err="1" smtClean="0"/>
              <a:t>Coupaye</a:t>
            </a:r>
            <a:r>
              <a:rPr lang="en-US" sz="1400" i="1" dirty="0" smtClean="0"/>
              <a:t> (2009); Hoskins (1998; 2006); </a:t>
            </a:r>
            <a:r>
              <a:rPr lang="en-US" sz="1400" i="1" dirty="0" err="1" smtClean="0"/>
              <a:t>Ingold</a:t>
            </a:r>
            <a:r>
              <a:rPr lang="en-US" sz="1400" i="1" dirty="0" smtClean="0"/>
              <a:t> (2012); Joyce and Gillespie (2015); </a:t>
            </a:r>
            <a:r>
              <a:rPr lang="en-US" sz="1400" i="1" dirty="0" err="1" smtClean="0"/>
              <a:t>Kopytoff</a:t>
            </a:r>
            <a:r>
              <a:rPr lang="en-US" sz="1400" i="1" dirty="0" smtClean="0"/>
              <a:t> (1986); </a:t>
            </a:r>
            <a:r>
              <a:rPr lang="en-US" sz="1400" i="1" dirty="0" err="1" smtClean="0"/>
              <a:t>Martinón</a:t>
            </a:r>
            <a:r>
              <a:rPr lang="en-US" sz="1400" i="1" dirty="0" smtClean="0"/>
              <a:t>-Torres (2002)</a:t>
            </a:r>
            <a:endParaRPr lang="en-US" sz="1400" b="0" i="1" u="none" strike="noStrike" kern="1200" cap="none" dirty="0" smtClean="0">
              <a:solidFill>
                <a:schemeClr val="tx1"/>
              </a:solidFill>
              <a:effectLst/>
              <a:latin typeface="Arial"/>
              <a:ea typeface="Arial"/>
              <a:cs typeface="Arial"/>
              <a:sym typeface="Arial"/>
            </a:endParaRPr>
          </a:p>
          <a:p>
            <a:pPr marL="139700" indent="0">
              <a:buNone/>
            </a:pPr>
            <a:endParaRPr lang="en-US" sz="1400" b="0" i="0" u="none" strike="noStrike" cap="none" dirty="0" smtClean="0">
              <a:solidFill>
                <a:srgbClr val="000000"/>
              </a:solidFill>
              <a:effectLst/>
              <a:sym typeface="Arial"/>
            </a:endParaRPr>
          </a:p>
          <a:p>
            <a:pPr marL="0" lvl="0" indent="0" algn="l" rtl="0">
              <a:spcBef>
                <a:spcPts val="0"/>
              </a:spcBef>
              <a:spcAft>
                <a:spcPts val="0"/>
              </a:spcAft>
              <a:buNone/>
            </a:pPr>
            <a:endParaRPr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3260" y="685800"/>
            <a:ext cx="3377412" cy="1899771"/>
          </a:xfrm>
        </p:spPr>
      </p:sp>
      <p:sp>
        <p:nvSpPr>
          <p:cNvPr id="3" name="Notes Placeholder 2"/>
          <p:cNvSpPr>
            <a:spLocks noGrp="1"/>
          </p:cNvSpPr>
          <p:nvPr>
            <p:ph type="body" idx="1"/>
          </p:nvPr>
        </p:nvSpPr>
        <p:spPr>
          <a:xfrm>
            <a:off x="685800" y="3027934"/>
            <a:ext cx="5486400" cy="41148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aseline="0" dirty="0" smtClean="0"/>
              <a:t>In order to hear the stories that moccasins, have to tell, my project is broken down into three phases, basically: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sz="1600" baseline="0" dirty="0" smtClean="0"/>
              <a:t>Working with Community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sz="1600" baseline="0" dirty="0" smtClean="0"/>
              <a:t>Working in Archives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sz="1600" baseline="0" dirty="0" smtClean="0"/>
              <a:t>Working with Moccasins themselves </a:t>
            </a:r>
          </a:p>
          <a:p>
            <a:pPr marL="139700" indent="0">
              <a:buNone/>
            </a:pPr>
            <a:endParaRPr lang="en-US" sz="1600" dirty="0"/>
          </a:p>
        </p:txBody>
      </p:sp>
    </p:spTree>
    <p:extLst>
      <p:ext uri="{BB962C8B-B14F-4D97-AF65-F5344CB8AC3E}">
        <p14:creationId xmlns:p14="http://schemas.microsoft.com/office/powerpoint/2010/main" val="375878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23630543_5_23:notes"/>
          <p:cNvSpPr>
            <a:spLocks noGrp="1" noRot="1" noChangeAspect="1"/>
          </p:cNvSpPr>
          <p:nvPr>
            <p:ph type="sldImg" idx="2"/>
          </p:nvPr>
        </p:nvSpPr>
        <p:spPr>
          <a:xfrm>
            <a:off x="2341563" y="558800"/>
            <a:ext cx="2357437" cy="1325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23630543_5_23:notes"/>
          <p:cNvSpPr txBox="1">
            <a:spLocks noGrp="1"/>
          </p:cNvSpPr>
          <p:nvPr>
            <p:ph type="body" idx="1"/>
          </p:nvPr>
        </p:nvSpPr>
        <p:spPr>
          <a:xfrm>
            <a:off x="685800" y="2047875"/>
            <a:ext cx="5486400" cy="6410325"/>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baseline="0" dirty="0" smtClean="0">
                <a:solidFill>
                  <a:srgbClr val="000000"/>
                </a:solidFill>
                <a:effectLst/>
                <a:sym typeface="Arial"/>
              </a:rPr>
              <a:t>Moccasins fundamentally represent the relationships that people have with the grounds that they walk on, and the ways that I understand those relationships are different than how people within the Blackfoot Confederacy, both historically and today, understand those relationships. Therefore, it is critical that Indigenous ways of knowing are incorporated into projects like mine. And I’m not just talking about going to people and asking for them to give me information </a:t>
            </a:r>
            <a:r>
              <a:rPr lang="mr-IN" sz="1600" b="0" i="0" u="none" strike="noStrike" cap="none" baseline="0" dirty="0" smtClean="0">
                <a:solidFill>
                  <a:srgbClr val="000000"/>
                </a:solidFill>
                <a:effectLst/>
                <a:sym typeface="Arial"/>
              </a:rPr>
              <a:t>–</a:t>
            </a:r>
            <a:r>
              <a:rPr lang="en-US" sz="1600" b="0" i="0" u="none" strike="noStrike" cap="none" baseline="0" dirty="0" smtClean="0">
                <a:solidFill>
                  <a:srgbClr val="000000"/>
                </a:solidFill>
                <a:effectLst/>
                <a:sym typeface="Arial"/>
              </a:rPr>
              <a:t> I’m talking about giving up a lot of my control as a traditional researcher, and letting the COMMUNITY decided what is and what is not important to talk about.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b="0" i="0" u="none" strike="noStrike" cap="none" baseline="0"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baseline="0" dirty="0" smtClean="0">
                <a:solidFill>
                  <a:srgbClr val="000000"/>
                </a:solidFill>
                <a:effectLst/>
                <a:sym typeface="Arial"/>
              </a:rPr>
              <a:t> As past anthropologists have established, approaches like this one, which allows community voices and concerns not only INFORM research but actually SHAPE it, is not only critical for the discipline of anthropology and the future of museums as a whole, but it can also help us come to new understandings of the world, and build bridges for the future.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i="1"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smtClean="0">
                <a:solidFill>
                  <a:schemeClr val="tx1"/>
                </a:solidFill>
              </a:rPr>
              <a:t>(e.g. </a:t>
            </a:r>
            <a:r>
              <a:rPr lang="en-US" sz="1200" b="1" i="1" dirty="0" err="1" smtClean="0">
                <a:solidFill>
                  <a:schemeClr val="tx1"/>
                </a:solidFill>
              </a:rPr>
              <a:t>Atalay</a:t>
            </a:r>
            <a:r>
              <a:rPr lang="en-US" sz="1200" b="1" i="1" dirty="0" smtClean="0">
                <a:solidFill>
                  <a:schemeClr val="tx1"/>
                </a:solidFill>
              </a:rPr>
              <a:t> 2012; Colwell 2016; Haas 1996; Harrison 2005; Karp and </a:t>
            </a:r>
            <a:r>
              <a:rPr lang="en-US" sz="1200" b="1" i="1" dirty="0" err="1" smtClean="0">
                <a:solidFill>
                  <a:schemeClr val="tx1"/>
                </a:solidFill>
              </a:rPr>
              <a:t>Lavine</a:t>
            </a:r>
            <a:r>
              <a:rPr lang="en-US" sz="1200" b="1" i="1" dirty="0" smtClean="0">
                <a:solidFill>
                  <a:schemeClr val="tx1"/>
                </a:solidFill>
              </a:rPr>
              <a:t> 1991; Kovach 2009; Peers and Brown 2015; Watkins 2000)</a:t>
            </a:r>
            <a:endParaRPr lang="en-US" sz="1200" b="0" i="0" u="none" strike="noStrike" cap="none" dirty="0" smtClean="0">
              <a:solidFill>
                <a:schemeClr val="tx1"/>
              </a:solidFill>
              <a:effectLst/>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https://</a:t>
            </a:r>
            <a:r>
              <a:rPr lang="en-US" sz="1200" dirty="0" err="1" smtClean="0"/>
              <a:t>blog.glaciermt.com</a:t>
            </a:r>
            <a:r>
              <a:rPr lang="en-US" sz="1200" dirty="0" smtClean="0"/>
              <a:t>/category/</a:t>
            </a:r>
            <a:r>
              <a:rPr lang="en-US" sz="1200" dirty="0" err="1" smtClean="0"/>
              <a:t>blackfeet</a:t>
            </a:r>
            <a:r>
              <a:rPr lang="en-US" sz="1200" dirty="0" smtClean="0"/>
              <a:t>-</a:t>
            </a:r>
            <a:r>
              <a:rPr lang="en-US" sz="1200" dirty="0" err="1" smtClean="0"/>
              <a:t>indian</a:t>
            </a:r>
            <a:r>
              <a:rPr lang="en-US" sz="1200" dirty="0" smtClean="0"/>
              <a:t>-reservation/</a:t>
            </a:r>
          </a:p>
          <a:p>
            <a:pPr marL="139700" indent="0">
              <a:buNone/>
            </a:pPr>
            <a:endParaRPr lang="en-US" sz="1200" b="0" i="0" u="none" strike="noStrike" cap="none" dirty="0" smtClean="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1992313" y="685800"/>
            <a:ext cx="2500312" cy="140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2092226"/>
            <a:ext cx="5486400" cy="6365974"/>
          </a:xfrm>
          <a:prstGeom prst="rect">
            <a:avLst/>
          </a:prstGeom>
        </p:spPr>
        <p:txBody>
          <a:bodyPr spcFirstLastPara="1" wrap="square" lIns="91425" tIns="91425" rIns="91425" bIns="91425" anchor="t" anchorCtr="0">
            <a:noAutofit/>
          </a:bodyPr>
          <a:lstStyle/>
          <a:p>
            <a:pPr marL="139700" indent="0">
              <a:buNone/>
            </a:pPr>
            <a:r>
              <a:rPr lang="en-US" sz="1600" dirty="0" smtClean="0"/>
              <a:t>Moccasins’ biographies will never</a:t>
            </a:r>
            <a:r>
              <a:rPr lang="en-US" sz="1600" baseline="0" dirty="0" smtClean="0"/>
              <a:t> and can never be complete without living community voices involved. I intend to accomplish this through interviews (possibly digitally recorded) with contemporary artists and moccasin-makers, who will not only be able to shed light on the stories of historical moccasins, but who will also be able to tell us about moccasin-making today. I intend to talk to people from all 4 Blackfoot Confederacy Nations. </a:t>
            </a:r>
          </a:p>
          <a:p>
            <a:pPr marL="139700" indent="0">
              <a:buNone/>
            </a:pPr>
            <a:endParaRPr lang="en-US" sz="1600" baseline="0" dirty="0" smtClean="0"/>
          </a:p>
          <a:p>
            <a:pPr marL="139700" indent="0">
              <a:buNone/>
            </a:pPr>
            <a:r>
              <a:rPr lang="en-US" sz="1600" baseline="0" dirty="0" smtClean="0"/>
              <a:t>Before interviews and other work with the community can take place, of course you have to get Tribal IRB, and often Tribal Council, approval, which is pending in this case. I am also in the process of creating a Cultural Advisory Board, which will be made up of people from the community that will be able to guide me in the directions they feel is most appropriate, and who will also hopefully help me come up with a plan for how this project and its outcomes </a:t>
            </a:r>
            <a:r>
              <a:rPr lang="mr-IN" sz="1600" baseline="0" dirty="0" smtClean="0"/>
              <a:t>–</a:t>
            </a:r>
            <a:r>
              <a:rPr lang="en-US" sz="1600" baseline="0" dirty="0" smtClean="0"/>
              <a:t> beyond just my dissertation </a:t>
            </a:r>
            <a:r>
              <a:rPr lang="mr-IN" sz="1600" baseline="0" dirty="0" smtClean="0"/>
              <a:t>–</a:t>
            </a:r>
            <a:r>
              <a:rPr lang="en-US" sz="1600" baseline="0" dirty="0" smtClean="0"/>
              <a:t> will be beneficial and helpful to the community.</a:t>
            </a:r>
          </a:p>
          <a:p>
            <a:pPr marL="139700" indent="0">
              <a:buNone/>
            </a:pPr>
            <a:endParaRPr lang="en-US" sz="1600" baseline="0" dirty="0" smtClean="0"/>
          </a:p>
          <a:p>
            <a:pPr marL="139700" indent="0">
              <a:buNone/>
            </a:pPr>
            <a:r>
              <a:rPr lang="en-US" sz="1600" baseline="0" dirty="0" smtClean="0"/>
              <a:t>I’m also hoping to partner up with a student from the community, potentially at Blackfeet Community College, who will co-produce this final products with me.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8742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grpSp>
        <p:nvGrpSpPr>
          <p:cNvPr id="8" name="Group 16"/>
          <p:cNvGrpSpPr/>
          <p:nvPr/>
        </p:nvGrpSpPr>
        <p:grpSpPr>
          <a:xfrm>
            <a:off x="222912" y="940842"/>
            <a:ext cx="7892388" cy="2939084"/>
            <a:chOff x="222912" y="1254456"/>
            <a:chExt cx="7892388" cy="3918778"/>
          </a:xfrm>
        </p:grpSpPr>
        <p:sp>
          <p:nvSpPr>
            <p:cNvPr id="7" name="Rounded Rectangle 6"/>
            <p:cNvSpPr/>
            <p:nvPr/>
          </p:nvSpPr>
          <p:spPr>
            <a:xfrm>
              <a:off x="1028700" y="1600200"/>
              <a:ext cx="7086600" cy="3474720"/>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9"/>
            <p:cNvGrpSpPr/>
            <p:nvPr/>
          </p:nvGrpSpPr>
          <p:grpSpPr>
            <a:xfrm>
              <a:off x="222912" y="1254456"/>
              <a:ext cx="3429000" cy="3918778"/>
              <a:chOff x="1230573" y="1890215"/>
              <a:chExt cx="1444388" cy="1650696"/>
            </a:xfrm>
          </p:grpSpPr>
          <p:sp>
            <p:nvSpPr>
              <p:cNvPr id="11" name="Oval 10"/>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Oval 15"/>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a:xfrm>
            <a:off x="3724182" y="1516156"/>
            <a:ext cx="4200618" cy="1021556"/>
          </a:xfrm>
        </p:spPr>
        <p:txBody>
          <a:bodyPr vert="horz" lIns="91440" tIns="0" rIns="91440" bIns="0" rtlCol="0" anchor="b" anchorCtr="0">
            <a:noAutofit/>
          </a:bodyPr>
          <a:lstStyle>
            <a:lvl1pPr algn="r" defTabSz="914400" rtl="0" eaLnBrk="1" latinLnBrk="0" hangingPunct="1">
              <a:lnSpc>
                <a:spcPts val="4000"/>
              </a:lnSpc>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3321424" y="2541494"/>
            <a:ext cx="4603376" cy="812496"/>
          </a:xfrm>
        </p:spPr>
        <p:txBody>
          <a:bodyPr vert="horz" lIns="91440" tIns="0" rIns="91440" bIns="0" rtlCol="0">
            <a:normAutofit/>
          </a:bodyPr>
          <a:lstStyle>
            <a:lvl1pPr marL="0" indent="0" algn="r" defTabSz="914400" rtl="0" eaLnBrk="1" latinLnBrk="0" hangingPunct="1">
              <a:spcBef>
                <a:spcPts val="0"/>
              </a:spcBef>
              <a:buClr>
                <a:schemeClr val="accent1"/>
              </a:buClr>
              <a:buSzPct val="130000"/>
              <a:buFont typeface="Wingdings" pitchFamily="2" charset="2"/>
              <a:buNone/>
              <a:defRPr sz="14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3200" y="4767263"/>
            <a:ext cx="2133600" cy="273844"/>
          </a:xfrm>
          <a:prstGeom prst="rect">
            <a:avLst/>
          </a:prstGeom>
        </p:spPr>
        <p:txBody>
          <a:bodyPr/>
          <a:lstStyle/>
          <a:p>
            <a:fld id="{A2F0292D-1797-49A5-8D2D-8D50C72EF3CC}" type="datetimeFigureOut">
              <a:rPr lang="en-US" smtClean="0"/>
              <a:t>2/14/19</a:t>
            </a:fld>
            <a:endParaRPr lang="en-US"/>
          </a:p>
        </p:txBody>
      </p:sp>
      <p:sp>
        <p:nvSpPr>
          <p:cNvPr id="5" name="Footer Placeholder 4"/>
          <p:cNvSpPr>
            <a:spLocks noGrp="1"/>
          </p:cNvSpPr>
          <p:nvPr>
            <p:ph type="ftr" sz="quarter" idx="11"/>
          </p:nvPr>
        </p:nvSpPr>
        <p:spPr>
          <a:xfrm>
            <a:off x="457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4267200" y="4767263"/>
            <a:ext cx="609600" cy="273844"/>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D6CC888B-D9F9-4E54-B722-F151A9F45E95}" type="slidenum">
              <a:rPr lang="en-US" smtClean="0"/>
              <a:t>‹#›</a:t>
            </a:fld>
            <a:endParaRPr lang="en-US"/>
          </a:p>
        </p:txBody>
      </p:sp>
    </p:spTree>
    <p:extLst>
      <p:ext uri="{BB962C8B-B14F-4D97-AF65-F5344CB8AC3E}">
        <p14:creationId xmlns:p14="http://schemas.microsoft.com/office/powerpoint/2010/main" val="82750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2_Section Header">
    <p:spTree>
      <p:nvGrpSpPr>
        <p:cNvPr id="1" name=""/>
        <p:cNvGrpSpPr/>
        <p:nvPr/>
      </p:nvGrpSpPr>
      <p:grpSpPr>
        <a:xfrm>
          <a:off x="0" y="0"/>
          <a:ext cx="0" cy="0"/>
          <a:chOff x="0" y="0"/>
          <a:chExt cx="0" cy="0"/>
        </a:xfrm>
      </p:grpSpPr>
      <p:grpSp>
        <p:nvGrpSpPr>
          <p:cNvPr id="8" name="Group 16"/>
          <p:cNvGrpSpPr/>
          <p:nvPr/>
        </p:nvGrpSpPr>
        <p:grpSpPr>
          <a:xfrm>
            <a:off x="222912" y="940842"/>
            <a:ext cx="7892388" cy="2939084"/>
            <a:chOff x="222912" y="1254456"/>
            <a:chExt cx="7892388" cy="3918778"/>
          </a:xfrm>
        </p:grpSpPr>
        <p:sp>
          <p:nvSpPr>
            <p:cNvPr id="7" name="Rounded Rectangle 6"/>
            <p:cNvSpPr/>
            <p:nvPr/>
          </p:nvSpPr>
          <p:spPr>
            <a:xfrm>
              <a:off x="1028700" y="1600200"/>
              <a:ext cx="7086600" cy="3474720"/>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9"/>
            <p:cNvGrpSpPr/>
            <p:nvPr/>
          </p:nvGrpSpPr>
          <p:grpSpPr>
            <a:xfrm>
              <a:off x="222912" y="1254456"/>
              <a:ext cx="3429000" cy="3918778"/>
              <a:chOff x="1230573" y="1890215"/>
              <a:chExt cx="1444388" cy="1650696"/>
            </a:xfrm>
          </p:grpSpPr>
          <p:sp>
            <p:nvSpPr>
              <p:cNvPr id="11" name="Oval 10"/>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Oval 15"/>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a:xfrm>
            <a:off x="3724182" y="1516156"/>
            <a:ext cx="4200618" cy="1021556"/>
          </a:xfrm>
        </p:spPr>
        <p:txBody>
          <a:bodyPr vert="horz" lIns="91440" tIns="0" rIns="91440" bIns="0" rtlCol="0" anchor="b" anchorCtr="0">
            <a:noAutofit/>
          </a:bodyPr>
          <a:lstStyle>
            <a:lvl1pPr algn="r" defTabSz="914400" rtl="0" eaLnBrk="1" latinLnBrk="0" hangingPunct="1">
              <a:lnSpc>
                <a:spcPts val="4000"/>
              </a:lnSpc>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3321424" y="2541494"/>
            <a:ext cx="4603376" cy="812496"/>
          </a:xfrm>
        </p:spPr>
        <p:txBody>
          <a:bodyPr vert="horz" lIns="91440" tIns="0" rIns="91440" bIns="0" rtlCol="0">
            <a:normAutofit/>
          </a:bodyPr>
          <a:lstStyle>
            <a:lvl1pPr marL="0" indent="0" algn="r" defTabSz="914400" rtl="0" eaLnBrk="1" latinLnBrk="0" hangingPunct="1">
              <a:spcBef>
                <a:spcPts val="0"/>
              </a:spcBef>
              <a:buClr>
                <a:schemeClr val="accent1"/>
              </a:buClr>
              <a:buSzPct val="130000"/>
              <a:buFont typeface="Wingdings" pitchFamily="2" charset="2"/>
              <a:buNone/>
              <a:defRPr sz="14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3200" y="4767263"/>
            <a:ext cx="2133600" cy="273844"/>
          </a:xfrm>
          <a:prstGeom prst="rect">
            <a:avLst/>
          </a:prstGeom>
        </p:spPr>
        <p:txBody>
          <a:bodyPr/>
          <a:lstStyle/>
          <a:p>
            <a:fld id="{A2F0292D-1797-49A5-8D2D-8D50C72EF3CC}" type="datetimeFigureOut">
              <a:rPr lang="en-US" smtClean="0"/>
              <a:t>2/14/19</a:t>
            </a:fld>
            <a:endParaRPr lang="en-US"/>
          </a:p>
        </p:txBody>
      </p:sp>
      <p:sp>
        <p:nvSpPr>
          <p:cNvPr id="5" name="Footer Placeholder 4"/>
          <p:cNvSpPr>
            <a:spLocks noGrp="1"/>
          </p:cNvSpPr>
          <p:nvPr>
            <p:ph type="ftr" sz="quarter" idx="11"/>
          </p:nvPr>
        </p:nvSpPr>
        <p:spPr>
          <a:xfrm>
            <a:off x="457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4267200" y="4767263"/>
            <a:ext cx="609600" cy="273844"/>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D6CC888B-D9F9-4E54-B722-F151A9F45E95}" type="slidenum">
              <a:rPr lang="en-US" smtClean="0"/>
              <a:t>‹#›</a:t>
            </a:fld>
            <a:endParaRPr lang="en-US"/>
          </a:p>
        </p:txBody>
      </p:sp>
    </p:spTree>
    <p:extLst>
      <p:ext uri="{BB962C8B-B14F-4D97-AF65-F5344CB8AC3E}">
        <p14:creationId xmlns:p14="http://schemas.microsoft.com/office/powerpoint/2010/main" val="827504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7" r:id="rId6"/>
    <p:sldLayoutId id="2147483658" r:id="rId7"/>
    <p:sldLayoutId id="2147483660" r:id="rId8"/>
    <p:sldLayoutId id="2147483661"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371725" y="630225"/>
            <a:ext cx="6331500" cy="28196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smtClean="0"/>
              <a:t>Exploring Biographies of Niitsitapi </a:t>
            </a:r>
            <a:br>
              <a:rPr lang="en-US" sz="4000" dirty="0" smtClean="0"/>
            </a:br>
            <a:r>
              <a:rPr lang="en-US" sz="4000" dirty="0" smtClean="0"/>
              <a:t>(Blackfoot Confederacy) Moccasins</a:t>
            </a:r>
            <a:endParaRPr sz="4000" dirty="0"/>
          </a:p>
        </p:txBody>
      </p:sp>
      <p:sp>
        <p:nvSpPr>
          <p:cNvPr id="73" name="Google Shape;73;p13"/>
          <p:cNvSpPr txBox="1">
            <a:spLocks noGrp="1"/>
          </p:cNvSpPr>
          <p:nvPr>
            <p:ph type="subTitle" idx="1"/>
          </p:nvPr>
        </p:nvSpPr>
        <p:spPr>
          <a:xfrm>
            <a:off x="2390267" y="3332536"/>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smtClean="0"/>
              <a:t>Michaela A. Shifley, Anthropology</a:t>
            </a:r>
          </a:p>
          <a:p>
            <a:pPr marL="0" lvl="0" indent="0" algn="l" rtl="0">
              <a:spcBef>
                <a:spcPts val="0"/>
              </a:spcBef>
              <a:spcAft>
                <a:spcPts val="0"/>
              </a:spcAft>
              <a:buNone/>
            </a:pPr>
            <a:r>
              <a:rPr lang="en-US" sz="2400" dirty="0" err="1" smtClean="0"/>
              <a:t>GradCon</a:t>
            </a:r>
            <a:r>
              <a:rPr lang="en-US" sz="2400" dirty="0" smtClean="0"/>
              <a:t> 2019</a:t>
            </a:r>
          </a:p>
          <a:p>
            <a:pPr marL="0" lvl="0" indent="0" algn="l" rtl="0">
              <a:spcBef>
                <a:spcPts val="0"/>
              </a:spcBef>
              <a:spcAft>
                <a:spcPts val="0"/>
              </a:spcAft>
              <a:buNone/>
            </a:pPr>
            <a:r>
              <a:rPr lang="en-US" sz="2400" dirty="0" smtClean="0"/>
              <a:t>University of Montana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DSCN3995-e14325217275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69349" cy="5143500"/>
          </a:xfrm>
          <a:prstGeom prst="rect">
            <a:avLst/>
          </a:prstGeom>
        </p:spPr>
      </p:pic>
      <p:sp>
        <p:nvSpPr>
          <p:cNvPr id="21" name="TextBox 20"/>
          <p:cNvSpPr txBox="1"/>
          <p:nvPr/>
        </p:nvSpPr>
        <p:spPr>
          <a:xfrm>
            <a:off x="136525" y="4853248"/>
            <a:ext cx="4214222" cy="253916"/>
          </a:xfrm>
          <a:prstGeom prst="rect">
            <a:avLst/>
          </a:prstGeom>
          <a:noFill/>
        </p:spPr>
        <p:txBody>
          <a:bodyPr wrap="square" rtlCol="0">
            <a:spAutoFit/>
          </a:bodyPr>
          <a:lstStyle/>
          <a:p>
            <a:pPr lvl="0"/>
            <a:r>
              <a:rPr lang="en-US" sz="1050" dirty="0" smtClean="0">
                <a:solidFill>
                  <a:schemeClr val="bg1"/>
                </a:solidFill>
              </a:rPr>
              <a:t>Photo: “Contemporary Blackfoot moccasins,” https://</a:t>
            </a:r>
            <a:r>
              <a:rPr lang="en-US" sz="1050" dirty="0" err="1" smtClean="0">
                <a:solidFill>
                  <a:schemeClr val="bg1"/>
                </a:solidFill>
              </a:rPr>
              <a:t>mocs.ca</a:t>
            </a:r>
            <a:endParaRPr lang="en-US" sz="1050" dirty="0">
              <a:solidFill>
                <a:schemeClr val="bg1"/>
              </a:solidFill>
            </a:endParaRPr>
          </a:p>
        </p:txBody>
      </p:sp>
      <p:sp>
        <p:nvSpPr>
          <p:cNvPr id="8" name="Rectangle 7"/>
          <p:cNvSpPr/>
          <p:nvPr/>
        </p:nvSpPr>
        <p:spPr>
          <a:xfrm>
            <a:off x="4862319" y="0"/>
            <a:ext cx="4281681" cy="5143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Google Shape;139;p21"/>
          <p:cNvSpPr txBox="1">
            <a:spLocks noGrp="1"/>
          </p:cNvSpPr>
          <p:nvPr>
            <p:ph type="subTitle" idx="1"/>
          </p:nvPr>
        </p:nvSpPr>
        <p:spPr>
          <a:xfrm>
            <a:off x="5111110" y="2512651"/>
            <a:ext cx="3761369" cy="26882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solidFill>
                  <a:schemeClr val="dk1"/>
                </a:solidFill>
              </a:rPr>
              <a:t>Working in Archives</a:t>
            </a:r>
          </a:p>
          <a:p>
            <a:pPr marL="285750" lvl="0" indent="-285750" algn="l" rtl="0">
              <a:lnSpc>
                <a:spcPct val="115000"/>
              </a:lnSpc>
              <a:spcBef>
                <a:spcPts val="1600"/>
              </a:spcBef>
              <a:buFont typeface="Arial"/>
              <a:buChar char="•"/>
            </a:pPr>
            <a:r>
              <a:rPr lang="en-US" sz="1800" dirty="0" smtClean="0"/>
              <a:t>Historic photographs</a:t>
            </a:r>
          </a:p>
          <a:p>
            <a:pPr marL="285750" lvl="0" indent="-285750" algn="l" rtl="0">
              <a:lnSpc>
                <a:spcPct val="115000"/>
              </a:lnSpc>
              <a:spcBef>
                <a:spcPts val="1600"/>
              </a:spcBef>
              <a:buFont typeface="Arial"/>
              <a:buChar char="•"/>
            </a:pPr>
            <a:r>
              <a:rPr lang="en-US" sz="1800" dirty="0" smtClean="0"/>
              <a:t>Maps</a:t>
            </a:r>
          </a:p>
          <a:p>
            <a:pPr marL="285750" lvl="0" indent="-285750" algn="l" rtl="0">
              <a:lnSpc>
                <a:spcPct val="115000"/>
              </a:lnSpc>
              <a:spcBef>
                <a:spcPts val="1600"/>
              </a:spcBef>
              <a:buFont typeface="Arial"/>
              <a:buChar char="•"/>
            </a:pPr>
            <a:r>
              <a:rPr lang="en-US" sz="1800" dirty="0" smtClean="0"/>
              <a:t>Trade ledgers</a:t>
            </a:r>
          </a:p>
          <a:p>
            <a:pPr marL="285750" lvl="0" indent="-285750" algn="l" rtl="0">
              <a:lnSpc>
                <a:spcPct val="115000"/>
              </a:lnSpc>
              <a:spcBef>
                <a:spcPts val="1600"/>
              </a:spcBef>
              <a:buFont typeface="Arial"/>
              <a:buChar char="•"/>
            </a:pPr>
            <a:r>
              <a:rPr lang="en-US" sz="1800" dirty="0" err="1" smtClean="0"/>
              <a:t>Fieldnotes</a:t>
            </a:r>
            <a:endParaRPr lang="en-US" sz="1800" dirty="0" smtClean="0"/>
          </a:p>
          <a:p>
            <a:pPr marL="285750" lvl="0" indent="-285750" algn="l" rtl="0">
              <a:lnSpc>
                <a:spcPct val="115000"/>
              </a:lnSpc>
              <a:spcBef>
                <a:spcPts val="1600"/>
              </a:spcBef>
              <a:buFont typeface="Arial"/>
              <a:buChar char="•"/>
            </a:pPr>
            <a:r>
              <a:rPr lang="en-US" sz="1800" dirty="0" smtClean="0"/>
              <a:t>Historic traders’ accounts </a:t>
            </a:r>
          </a:p>
          <a:p>
            <a:pPr marL="285750" lvl="0" indent="-285750" algn="l" rtl="0">
              <a:lnSpc>
                <a:spcPct val="115000"/>
              </a:lnSpc>
              <a:spcBef>
                <a:spcPts val="1600"/>
              </a:spcBef>
              <a:buFont typeface="Arial"/>
              <a:buChar char="•"/>
            </a:pPr>
            <a:r>
              <a:rPr lang="en-US" sz="1800" dirty="0" smtClean="0"/>
              <a:t>Archives around the country (and Canada)</a:t>
            </a:r>
          </a:p>
          <a:p>
            <a:pPr marL="285750" lvl="0" indent="-285750" algn="l" rtl="0">
              <a:lnSpc>
                <a:spcPct val="115000"/>
              </a:lnSpc>
              <a:spcBef>
                <a:spcPts val="1600"/>
              </a:spcBef>
              <a:buFont typeface="Arial"/>
              <a:buChar char="•"/>
            </a:pPr>
            <a:endParaRPr lang="en-US" sz="1800" dirty="0" smtClean="0"/>
          </a:p>
          <a:p>
            <a:pPr marL="285750" lvl="0" indent="-285750" algn="l" rtl="0">
              <a:lnSpc>
                <a:spcPct val="115000"/>
              </a:lnSpc>
              <a:spcBef>
                <a:spcPts val="1600"/>
              </a:spcBef>
              <a:buFont typeface="Arial"/>
              <a:buChar char="•"/>
            </a:pPr>
            <a:endParaRPr lang="en-US" sz="1800" dirty="0" smtClean="0"/>
          </a:p>
          <a:p>
            <a:pPr marL="285750" lvl="0" indent="-285750" algn="l" rtl="0">
              <a:lnSpc>
                <a:spcPct val="115000"/>
              </a:lnSpc>
              <a:spcBef>
                <a:spcPts val="1600"/>
              </a:spcBef>
              <a:buFont typeface="Arial"/>
              <a:buChar char="•"/>
            </a:pPr>
            <a:endParaRPr lang="en-US" sz="1800" dirty="0" smtClean="0"/>
          </a:p>
          <a:p>
            <a:pPr marL="285750" lvl="0" indent="-285750" algn="l" rtl="0">
              <a:lnSpc>
                <a:spcPct val="115000"/>
              </a:lnSpc>
              <a:spcBef>
                <a:spcPts val="1600"/>
              </a:spcBef>
              <a:buFont typeface="Arial"/>
              <a:buChar char="•"/>
            </a:pPr>
            <a:endParaRPr lang="en-US" sz="1800" dirty="0" smtClean="0"/>
          </a:p>
        </p:txBody>
      </p:sp>
    </p:spTree>
    <p:extLst>
      <p:ext uri="{BB962C8B-B14F-4D97-AF65-F5344CB8AC3E}">
        <p14:creationId xmlns:p14="http://schemas.microsoft.com/office/powerpoint/2010/main" val="33586304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Rectangle 7"/>
          <p:cNvSpPr/>
          <p:nvPr/>
        </p:nvSpPr>
        <p:spPr>
          <a:xfrm>
            <a:off x="4436780" y="-1"/>
            <a:ext cx="4875755" cy="5268951"/>
          </a:xfrm>
          <a:prstGeom prst="rect">
            <a:avLst/>
          </a:prstGeom>
          <a:solidFill>
            <a:srgbClr val="27C7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Google Shape;139;p21"/>
          <p:cNvSpPr txBox="1">
            <a:spLocks noGrp="1"/>
          </p:cNvSpPr>
          <p:nvPr>
            <p:ph type="subTitle" idx="1"/>
          </p:nvPr>
        </p:nvSpPr>
        <p:spPr>
          <a:xfrm>
            <a:off x="407809" y="527321"/>
            <a:ext cx="3761369" cy="433634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solidFill>
                  <a:schemeClr val="dk1"/>
                </a:solidFill>
              </a:rPr>
              <a:t>Working with Moccasins</a:t>
            </a:r>
          </a:p>
          <a:p>
            <a:pPr marL="742950" lvl="1" indent="-285750" algn="l">
              <a:lnSpc>
                <a:spcPct val="115000"/>
              </a:lnSpc>
              <a:spcBef>
                <a:spcPts val="1600"/>
              </a:spcBef>
              <a:buFont typeface="Arial"/>
              <a:buChar char="•"/>
            </a:pPr>
            <a:r>
              <a:rPr lang="en-US" sz="1800" dirty="0" smtClean="0"/>
              <a:t>Looking very closely at moccasins and what they’re made of</a:t>
            </a:r>
          </a:p>
          <a:p>
            <a:pPr marL="1200150" lvl="2" indent="-285750" algn="l">
              <a:lnSpc>
                <a:spcPct val="115000"/>
              </a:lnSpc>
              <a:spcBef>
                <a:spcPts val="1600"/>
              </a:spcBef>
              <a:buFont typeface="Arial"/>
              <a:buChar char="•"/>
            </a:pPr>
            <a:r>
              <a:rPr lang="en-US" sz="1800" dirty="0" smtClean="0"/>
              <a:t>Construction materials (hide, thread, tools)</a:t>
            </a:r>
          </a:p>
          <a:p>
            <a:pPr marL="1200150" lvl="2" indent="-285750" algn="l">
              <a:lnSpc>
                <a:spcPct val="115000"/>
              </a:lnSpc>
              <a:spcBef>
                <a:spcPts val="1600"/>
              </a:spcBef>
              <a:buFont typeface="Arial"/>
              <a:buChar char="•"/>
            </a:pPr>
            <a:r>
              <a:rPr lang="en-US" sz="1800" dirty="0" smtClean="0"/>
              <a:t>Design materials (quills, beads, paint, cloth, thread, tools)</a:t>
            </a:r>
          </a:p>
          <a:p>
            <a:pPr marL="742950" lvl="1" indent="-285750" algn="l">
              <a:lnSpc>
                <a:spcPct val="115000"/>
              </a:lnSpc>
              <a:spcBef>
                <a:spcPts val="1600"/>
              </a:spcBef>
              <a:buFont typeface="Arial"/>
              <a:buChar char="•"/>
            </a:pPr>
            <a:r>
              <a:rPr lang="en-US" sz="1800" dirty="0" smtClean="0"/>
              <a:t>Six museums around the country</a:t>
            </a:r>
            <a:r>
              <a:rPr lang="en-US" sz="1800" dirty="0"/>
              <a:t> </a:t>
            </a:r>
            <a:r>
              <a:rPr lang="en-US" sz="1800" dirty="0" smtClean="0"/>
              <a:t>(and Canada)</a:t>
            </a:r>
          </a:p>
        </p:txBody>
      </p:sp>
      <p:pic>
        <p:nvPicPr>
          <p:cNvPr id="6" name="Picture 5" descr="checklist-dem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815" y="762029"/>
            <a:ext cx="3100223" cy="3706403"/>
          </a:xfrm>
          <a:prstGeom prst="rect">
            <a:avLst/>
          </a:prstGeom>
        </p:spPr>
      </p:pic>
    </p:spTree>
    <p:extLst>
      <p:ext uri="{BB962C8B-B14F-4D97-AF65-F5344CB8AC3E}">
        <p14:creationId xmlns:p14="http://schemas.microsoft.com/office/powerpoint/2010/main" val="23363078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00" y="155769"/>
            <a:ext cx="7443079" cy="665226"/>
          </a:xfrm>
        </p:spPr>
        <p:txBody>
          <a:bodyPr/>
          <a:lstStyle/>
          <a:p>
            <a:r>
              <a:rPr lang="en-US" dirty="0" smtClean="0"/>
              <a:t>Stories of Age</a:t>
            </a:r>
            <a:endParaRPr lang="en-US" dirty="0"/>
          </a:p>
        </p:txBody>
      </p:sp>
      <p:grpSp>
        <p:nvGrpSpPr>
          <p:cNvPr id="10" name="Group 9"/>
          <p:cNvGrpSpPr/>
          <p:nvPr/>
        </p:nvGrpSpPr>
        <p:grpSpPr>
          <a:xfrm>
            <a:off x="611429" y="846796"/>
            <a:ext cx="8183759" cy="4106146"/>
            <a:chOff x="287367" y="1904118"/>
            <a:chExt cx="7183668" cy="4671449"/>
          </a:xfrm>
        </p:grpSpPr>
        <p:pic>
          <p:nvPicPr>
            <p:cNvPr id="5" name="Picture 4" descr="E674_Soles_NMNH_July 11 2017.JPG"/>
            <p:cNvPicPr>
              <a:picLocks noChangeAspect="1"/>
            </p:cNvPicPr>
            <p:nvPr/>
          </p:nvPicPr>
          <p:blipFill rotWithShape="1">
            <a:blip r:embed="rId3" cstate="print">
              <a:extLst>
                <a:ext uri="{28A0092B-C50C-407E-A947-70E740481C1C}">
                  <a14:useLocalDpi xmlns:a14="http://schemas.microsoft.com/office/drawing/2010/main" val="0"/>
                </a:ext>
              </a:extLst>
            </a:blip>
            <a:srcRect l="24754" r="15961"/>
            <a:stretch/>
          </p:blipFill>
          <p:spPr>
            <a:xfrm>
              <a:off x="324501" y="1906506"/>
              <a:ext cx="3317218" cy="4196643"/>
            </a:xfrm>
            <a:prstGeom prst="rect">
              <a:avLst/>
            </a:prstGeom>
          </p:spPr>
        </p:pic>
        <p:sp>
          <p:nvSpPr>
            <p:cNvPr id="6" name="TextBox 5"/>
            <p:cNvSpPr txBox="1"/>
            <p:nvPr/>
          </p:nvSpPr>
          <p:spPr>
            <a:xfrm>
              <a:off x="287367" y="6120371"/>
              <a:ext cx="3330353" cy="455194"/>
            </a:xfrm>
            <a:prstGeom prst="rect">
              <a:avLst/>
            </a:prstGeom>
            <a:noFill/>
          </p:spPr>
          <p:txBody>
            <a:bodyPr wrap="square" rtlCol="0">
              <a:spAutoFit/>
            </a:bodyPr>
            <a:lstStyle/>
            <a:p>
              <a:pPr algn="ctr"/>
              <a:r>
                <a:rPr lang="en-US" sz="2000" dirty="0" smtClean="0"/>
                <a:t>Soft Soles</a:t>
              </a:r>
              <a:endParaRPr lang="en-US" sz="2000" dirty="0"/>
            </a:p>
          </p:txBody>
        </p:sp>
        <p:pic>
          <p:nvPicPr>
            <p:cNvPr id="7" name="Picture 6" descr="E378373_Together Soles 2_NMNH_July 12_13.JPG"/>
            <p:cNvPicPr>
              <a:picLocks noChangeAspect="1"/>
            </p:cNvPicPr>
            <p:nvPr/>
          </p:nvPicPr>
          <p:blipFill rotWithShape="1">
            <a:blip r:embed="rId4" cstate="print">
              <a:extLst>
                <a:ext uri="{28A0092B-C50C-407E-A947-70E740481C1C}">
                  <a14:useLocalDpi xmlns:a14="http://schemas.microsoft.com/office/drawing/2010/main" val="0"/>
                </a:ext>
              </a:extLst>
            </a:blip>
            <a:srcRect l="5530" t="3748" r="14031" b="6544"/>
            <a:stretch/>
          </p:blipFill>
          <p:spPr>
            <a:xfrm rot="5400000">
              <a:off x="3599636" y="2248974"/>
              <a:ext cx="4216255" cy="3526543"/>
            </a:xfrm>
            <a:prstGeom prst="rect">
              <a:avLst/>
            </a:prstGeom>
          </p:spPr>
        </p:pic>
        <p:sp>
          <p:nvSpPr>
            <p:cNvPr id="8" name="TextBox 7"/>
            <p:cNvSpPr txBox="1"/>
            <p:nvPr/>
          </p:nvSpPr>
          <p:spPr>
            <a:xfrm>
              <a:off x="4162392" y="6120373"/>
              <a:ext cx="3281107" cy="455194"/>
            </a:xfrm>
            <a:prstGeom prst="rect">
              <a:avLst/>
            </a:prstGeom>
            <a:noFill/>
          </p:spPr>
          <p:txBody>
            <a:bodyPr wrap="square" rtlCol="0">
              <a:spAutoFit/>
            </a:bodyPr>
            <a:lstStyle/>
            <a:p>
              <a:pPr algn="ctr"/>
              <a:r>
                <a:rPr lang="en-US" sz="2000" dirty="0" smtClean="0"/>
                <a:t>Hard Soles</a:t>
              </a:r>
              <a:endParaRPr lang="en-US" sz="2000" dirty="0"/>
            </a:p>
          </p:txBody>
        </p:sp>
      </p:grpSp>
      <p:sp>
        <p:nvSpPr>
          <p:cNvPr id="9" name="TextBox 8"/>
          <p:cNvSpPr txBox="1"/>
          <p:nvPr/>
        </p:nvSpPr>
        <p:spPr>
          <a:xfrm>
            <a:off x="615014" y="4322837"/>
            <a:ext cx="3843825" cy="246221"/>
          </a:xfrm>
          <a:prstGeom prst="rect">
            <a:avLst/>
          </a:prstGeom>
          <a:noFill/>
        </p:spPr>
        <p:txBody>
          <a:bodyPr wrap="square" rtlCol="0">
            <a:spAutoFit/>
          </a:bodyPr>
          <a:lstStyle/>
          <a:p>
            <a:pPr lvl="0"/>
            <a:r>
              <a:rPr lang="en-US" sz="1000" dirty="0" smtClean="0">
                <a:solidFill>
                  <a:schemeClr val="bg2"/>
                </a:solidFill>
              </a:rPr>
              <a:t>EE000674, National Museum of Natural History (author photo)</a:t>
            </a:r>
            <a:endParaRPr lang="en-US" sz="1000" dirty="0">
              <a:solidFill>
                <a:schemeClr val="bg2"/>
              </a:solidFill>
            </a:endParaRPr>
          </a:p>
        </p:txBody>
      </p:sp>
      <p:sp>
        <p:nvSpPr>
          <p:cNvPr id="11" name="TextBox 10"/>
          <p:cNvSpPr txBox="1"/>
          <p:nvPr/>
        </p:nvSpPr>
        <p:spPr>
          <a:xfrm>
            <a:off x="4793881" y="4313131"/>
            <a:ext cx="3843825" cy="246221"/>
          </a:xfrm>
          <a:prstGeom prst="rect">
            <a:avLst/>
          </a:prstGeom>
          <a:noFill/>
        </p:spPr>
        <p:txBody>
          <a:bodyPr wrap="square" rtlCol="0">
            <a:spAutoFit/>
          </a:bodyPr>
          <a:lstStyle/>
          <a:p>
            <a:pPr lvl="0"/>
            <a:r>
              <a:rPr lang="en-US" sz="1000" dirty="0" smtClean="0">
                <a:solidFill>
                  <a:schemeClr val="bg2"/>
                </a:solidFill>
              </a:rPr>
              <a:t>E378373, National Museum of Natural History (author photo)</a:t>
            </a:r>
            <a:endParaRPr lang="en-US" sz="1000" dirty="0">
              <a:solidFill>
                <a:schemeClr val="bg2"/>
              </a:solidFill>
            </a:endParaRPr>
          </a:p>
        </p:txBody>
      </p:sp>
    </p:spTree>
    <p:extLst>
      <p:ext uri="{BB962C8B-B14F-4D97-AF65-F5344CB8AC3E}">
        <p14:creationId xmlns:p14="http://schemas.microsoft.com/office/powerpoint/2010/main" val="42057506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00" y="108726"/>
            <a:ext cx="7443079" cy="665226"/>
          </a:xfrm>
        </p:spPr>
        <p:txBody>
          <a:bodyPr/>
          <a:lstStyle/>
          <a:p>
            <a:r>
              <a:rPr lang="en-US" dirty="0" smtClean="0"/>
              <a:t>Stories of Use  </a:t>
            </a:r>
            <a:endParaRPr lang="en-US" dirty="0"/>
          </a:p>
        </p:txBody>
      </p:sp>
      <p:grpSp>
        <p:nvGrpSpPr>
          <p:cNvPr id="31" name="Group 30"/>
          <p:cNvGrpSpPr/>
          <p:nvPr/>
        </p:nvGrpSpPr>
        <p:grpSpPr>
          <a:xfrm>
            <a:off x="427008" y="821990"/>
            <a:ext cx="8413837" cy="4290148"/>
            <a:chOff x="229862" y="1887210"/>
            <a:chExt cx="6915237" cy="4701366"/>
          </a:xfrm>
        </p:grpSpPr>
        <p:pic>
          <p:nvPicPr>
            <p:cNvPr id="32" name="Picture 31" descr="E316225_Together Soles 1_NMNH_July 12 2017.JPG.JPG.JPG"/>
            <p:cNvPicPr>
              <a:picLocks noChangeAspect="1"/>
            </p:cNvPicPr>
            <p:nvPr/>
          </p:nvPicPr>
          <p:blipFill rotWithShape="1">
            <a:blip r:embed="rId3" cstate="print">
              <a:extLst>
                <a:ext uri="{28A0092B-C50C-407E-A947-70E740481C1C}">
                  <a14:useLocalDpi xmlns:a14="http://schemas.microsoft.com/office/drawing/2010/main" val="0"/>
                </a:ext>
              </a:extLst>
            </a:blip>
            <a:srcRect t="7992"/>
            <a:stretch/>
          </p:blipFill>
          <p:spPr>
            <a:xfrm>
              <a:off x="229862" y="1887210"/>
              <a:ext cx="3422804" cy="4199031"/>
            </a:xfrm>
            <a:prstGeom prst="rect">
              <a:avLst/>
            </a:prstGeom>
          </p:spPr>
        </p:pic>
        <p:sp>
          <p:nvSpPr>
            <p:cNvPr id="33" name="TextBox 32"/>
            <p:cNvSpPr txBox="1"/>
            <p:nvPr/>
          </p:nvSpPr>
          <p:spPr>
            <a:xfrm>
              <a:off x="659403" y="6129905"/>
              <a:ext cx="2719608" cy="438461"/>
            </a:xfrm>
            <a:prstGeom prst="rect">
              <a:avLst/>
            </a:prstGeom>
            <a:noFill/>
          </p:spPr>
          <p:txBody>
            <a:bodyPr wrap="square" rtlCol="0">
              <a:spAutoFit/>
            </a:bodyPr>
            <a:lstStyle/>
            <a:p>
              <a:pPr algn="ctr"/>
              <a:r>
                <a:rPr lang="en-US" sz="2000" dirty="0" smtClean="0"/>
                <a:t>Worn</a:t>
              </a:r>
              <a:endParaRPr lang="en-US" sz="2000" dirty="0"/>
            </a:p>
          </p:txBody>
        </p:sp>
        <p:pic>
          <p:nvPicPr>
            <p:cNvPr id="34" name="Picture 33" descr="E430527_Together Soles_NMNH_July 11 2017.JPG"/>
            <p:cNvPicPr>
              <a:picLocks noChangeAspect="1"/>
            </p:cNvPicPr>
            <p:nvPr/>
          </p:nvPicPr>
          <p:blipFill rotWithShape="1">
            <a:blip r:embed="rId4" cstate="print">
              <a:extLst>
                <a:ext uri="{28A0092B-C50C-407E-A947-70E740481C1C}">
                  <a14:useLocalDpi xmlns:a14="http://schemas.microsoft.com/office/drawing/2010/main" val="0"/>
                </a:ext>
              </a:extLst>
            </a:blip>
            <a:srcRect l="15107" r="29642" b="7377"/>
            <a:stretch/>
          </p:blipFill>
          <p:spPr>
            <a:xfrm>
              <a:off x="3807297" y="1889598"/>
              <a:ext cx="3337802" cy="4196643"/>
            </a:xfrm>
            <a:prstGeom prst="rect">
              <a:avLst/>
            </a:prstGeom>
          </p:spPr>
        </p:pic>
        <p:sp>
          <p:nvSpPr>
            <p:cNvPr id="35" name="TextBox 34"/>
            <p:cNvSpPr txBox="1"/>
            <p:nvPr/>
          </p:nvSpPr>
          <p:spPr>
            <a:xfrm>
              <a:off x="3902359" y="6150115"/>
              <a:ext cx="3161723" cy="438461"/>
            </a:xfrm>
            <a:prstGeom prst="rect">
              <a:avLst/>
            </a:prstGeom>
            <a:noFill/>
          </p:spPr>
          <p:txBody>
            <a:bodyPr wrap="square" rtlCol="0">
              <a:spAutoFit/>
            </a:bodyPr>
            <a:lstStyle/>
            <a:p>
              <a:pPr algn="ctr"/>
              <a:r>
                <a:rPr lang="en-US" sz="2000" dirty="0" smtClean="0"/>
                <a:t>Not Worn</a:t>
              </a:r>
              <a:endParaRPr lang="en-US" sz="2000" dirty="0"/>
            </a:p>
          </p:txBody>
        </p:sp>
      </p:grpSp>
      <p:sp>
        <p:nvSpPr>
          <p:cNvPr id="8" name="TextBox 7"/>
          <p:cNvSpPr txBox="1"/>
          <p:nvPr/>
        </p:nvSpPr>
        <p:spPr>
          <a:xfrm>
            <a:off x="425846" y="4403891"/>
            <a:ext cx="3843825" cy="246221"/>
          </a:xfrm>
          <a:prstGeom prst="rect">
            <a:avLst/>
          </a:prstGeom>
          <a:noFill/>
        </p:spPr>
        <p:txBody>
          <a:bodyPr wrap="square" rtlCol="0">
            <a:spAutoFit/>
          </a:bodyPr>
          <a:lstStyle/>
          <a:p>
            <a:pPr lvl="0"/>
            <a:r>
              <a:rPr lang="en-US" sz="1000" dirty="0" smtClean="0">
                <a:solidFill>
                  <a:schemeClr val="bg2"/>
                </a:solidFill>
              </a:rPr>
              <a:t>E316225, National Museum of Natural History (author photo)</a:t>
            </a:r>
            <a:endParaRPr lang="en-US" sz="1000" dirty="0">
              <a:solidFill>
                <a:schemeClr val="bg2"/>
              </a:solidFill>
            </a:endParaRPr>
          </a:p>
        </p:txBody>
      </p:sp>
      <p:sp>
        <p:nvSpPr>
          <p:cNvPr id="9" name="TextBox 8"/>
          <p:cNvSpPr txBox="1"/>
          <p:nvPr/>
        </p:nvSpPr>
        <p:spPr>
          <a:xfrm>
            <a:off x="4834412" y="4421203"/>
            <a:ext cx="3843825" cy="246221"/>
          </a:xfrm>
          <a:prstGeom prst="rect">
            <a:avLst/>
          </a:prstGeom>
          <a:noFill/>
        </p:spPr>
        <p:txBody>
          <a:bodyPr wrap="square" rtlCol="0">
            <a:spAutoFit/>
          </a:bodyPr>
          <a:lstStyle/>
          <a:p>
            <a:pPr lvl="0"/>
            <a:r>
              <a:rPr lang="en-US" sz="1000" dirty="0" smtClean="0">
                <a:solidFill>
                  <a:schemeClr val="bg2"/>
                </a:solidFill>
              </a:rPr>
              <a:t>E430527, National Museum of Natural History (author photo)</a:t>
            </a:r>
            <a:endParaRPr lang="en-US" sz="1000" dirty="0">
              <a:solidFill>
                <a:schemeClr val="bg2"/>
              </a:solidFill>
            </a:endParaRPr>
          </a:p>
        </p:txBody>
      </p:sp>
    </p:spTree>
    <p:extLst>
      <p:ext uri="{BB962C8B-B14F-4D97-AF65-F5344CB8AC3E}">
        <p14:creationId xmlns:p14="http://schemas.microsoft.com/office/powerpoint/2010/main" val="38572620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53" y="89280"/>
            <a:ext cx="8229600" cy="742950"/>
          </a:xfrm>
        </p:spPr>
        <p:txBody>
          <a:bodyPr/>
          <a:lstStyle/>
          <a:p>
            <a:r>
              <a:rPr lang="en-US" dirty="0" smtClean="0"/>
              <a:t>Stories of Change</a:t>
            </a:r>
            <a:endParaRPr lang="en-US" dirty="0"/>
          </a:p>
        </p:txBody>
      </p:sp>
      <p:pic>
        <p:nvPicPr>
          <p:cNvPr id="3" name="Picture 2" descr="E378373_Upper Closeup_NMNH_July 12_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6796" y="2914096"/>
            <a:ext cx="1943262" cy="1943262"/>
          </a:xfrm>
          <a:prstGeom prst="rect">
            <a:avLst/>
          </a:prstGeom>
        </p:spPr>
      </p:pic>
      <p:sp>
        <p:nvSpPr>
          <p:cNvPr id="4" name="TextBox 3"/>
          <p:cNvSpPr txBox="1"/>
          <p:nvPr/>
        </p:nvSpPr>
        <p:spPr>
          <a:xfrm>
            <a:off x="80632" y="4832616"/>
            <a:ext cx="4632150" cy="307777"/>
          </a:xfrm>
          <a:prstGeom prst="rect">
            <a:avLst/>
          </a:prstGeom>
          <a:noFill/>
        </p:spPr>
        <p:txBody>
          <a:bodyPr wrap="square" rtlCol="0">
            <a:spAutoFit/>
          </a:bodyPr>
          <a:lstStyle/>
          <a:p>
            <a:pPr algn="ctr"/>
            <a:r>
              <a:rPr lang="en-US" sz="1400" b="1" dirty="0" smtClean="0"/>
              <a:t>Beaded Uppers</a:t>
            </a:r>
            <a:endParaRPr lang="en-US" sz="1400" b="1" dirty="0"/>
          </a:p>
        </p:txBody>
      </p:sp>
      <p:pic>
        <p:nvPicPr>
          <p:cNvPr id="7" name="Picture 6" descr="E204863_Upper Closeup_NMNH_July 13_12.JPG"/>
          <p:cNvPicPr>
            <a:picLocks noChangeAspect="1"/>
          </p:cNvPicPr>
          <p:nvPr/>
        </p:nvPicPr>
        <p:blipFill rotWithShape="1">
          <a:blip r:embed="rId4" cstate="print">
            <a:extLst>
              <a:ext uri="{28A0092B-C50C-407E-A947-70E740481C1C}">
                <a14:useLocalDpi xmlns:a14="http://schemas.microsoft.com/office/drawing/2010/main" val="0"/>
              </a:ext>
            </a:extLst>
          </a:blip>
          <a:srcRect b="9989"/>
          <a:stretch/>
        </p:blipFill>
        <p:spPr>
          <a:xfrm rot="5400000">
            <a:off x="4810308" y="499332"/>
            <a:ext cx="4389240" cy="3950799"/>
          </a:xfrm>
          <a:prstGeom prst="rect">
            <a:avLst/>
          </a:prstGeom>
        </p:spPr>
      </p:pic>
      <p:sp>
        <p:nvSpPr>
          <p:cNvPr id="8" name="Rectangle 7"/>
          <p:cNvSpPr/>
          <p:nvPr/>
        </p:nvSpPr>
        <p:spPr>
          <a:xfrm>
            <a:off x="4992178" y="4696427"/>
            <a:ext cx="4125273" cy="338554"/>
          </a:xfrm>
          <a:prstGeom prst="rect">
            <a:avLst/>
          </a:prstGeom>
        </p:spPr>
        <p:txBody>
          <a:bodyPr wrap="square">
            <a:spAutoFit/>
          </a:bodyPr>
          <a:lstStyle/>
          <a:p>
            <a:pPr algn="ctr" defTabSz="457200">
              <a:defRPr/>
            </a:pPr>
            <a:r>
              <a:rPr lang="en-US" sz="1600" b="1" dirty="0" smtClean="0"/>
              <a:t>Embroidered (cotton thread) uppers</a:t>
            </a:r>
            <a:endParaRPr lang="en-US" sz="1600" b="1" dirty="0"/>
          </a:p>
        </p:txBody>
      </p:sp>
      <p:pic>
        <p:nvPicPr>
          <p:cNvPr id="5" name="Picture 4" descr="E316227_Together Uppers Closeup_NMNH_July 12_3.JPG"/>
          <p:cNvPicPr>
            <a:picLocks noChangeAspect="1"/>
          </p:cNvPicPr>
          <p:nvPr/>
        </p:nvPicPr>
        <p:blipFill rotWithShape="1">
          <a:blip r:embed="rId5" cstate="print">
            <a:extLst>
              <a:ext uri="{28A0092B-C50C-407E-A947-70E740481C1C}">
                <a14:useLocalDpi xmlns:a14="http://schemas.microsoft.com/office/drawing/2010/main" val="0"/>
              </a:ext>
            </a:extLst>
          </a:blip>
          <a:srcRect l="13453" r="7549"/>
          <a:stretch/>
        </p:blipFill>
        <p:spPr>
          <a:xfrm>
            <a:off x="2276208" y="2911751"/>
            <a:ext cx="2670853" cy="1945607"/>
          </a:xfrm>
          <a:prstGeom prst="rect">
            <a:avLst/>
          </a:prstGeom>
        </p:spPr>
      </p:pic>
      <p:pic>
        <p:nvPicPr>
          <p:cNvPr id="6" name="Picture 5" descr="E674_Right Vamp Closeup_NMNH_July 11 201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21" y="777175"/>
            <a:ext cx="1918162" cy="1775787"/>
          </a:xfrm>
          <a:prstGeom prst="rect">
            <a:avLst/>
          </a:prstGeom>
        </p:spPr>
      </p:pic>
      <p:pic>
        <p:nvPicPr>
          <p:cNvPr id="9" name="Picture 8" descr="IMG_6762.JPG"/>
          <p:cNvPicPr>
            <a:picLocks noChangeAspect="1"/>
          </p:cNvPicPr>
          <p:nvPr/>
        </p:nvPicPr>
        <p:blipFill rotWithShape="1">
          <a:blip r:embed="rId7" cstate="print">
            <a:extLst>
              <a:ext uri="{28A0092B-C50C-407E-A947-70E740481C1C}">
                <a14:useLocalDpi xmlns:a14="http://schemas.microsoft.com/office/drawing/2010/main" val="0"/>
              </a:ext>
            </a:extLst>
          </a:blip>
          <a:srcRect l="6843"/>
          <a:stretch/>
        </p:blipFill>
        <p:spPr>
          <a:xfrm rot="5400000">
            <a:off x="2588547" y="688059"/>
            <a:ext cx="1775786" cy="1954019"/>
          </a:xfrm>
          <a:prstGeom prst="rect">
            <a:avLst/>
          </a:prstGeom>
        </p:spPr>
      </p:pic>
      <p:sp>
        <p:nvSpPr>
          <p:cNvPr id="10" name="TextBox 9"/>
          <p:cNvSpPr txBox="1"/>
          <p:nvPr/>
        </p:nvSpPr>
        <p:spPr>
          <a:xfrm>
            <a:off x="557164" y="2542224"/>
            <a:ext cx="3996248" cy="307777"/>
          </a:xfrm>
          <a:prstGeom prst="rect">
            <a:avLst/>
          </a:prstGeom>
          <a:noFill/>
        </p:spPr>
        <p:txBody>
          <a:bodyPr wrap="square" rtlCol="0">
            <a:spAutoFit/>
          </a:bodyPr>
          <a:lstStyle/>
          <a:p>
            <a:pPr algn="ctr"/>
            <a:r>
              <a:rPr lang="en-US" sz="1400" b="1" dirty="0" smtClean="0"/>
              <a:t>Quilled Uppers</a:t>
            </a:r>
            <a:endParaRPr lang="en-US" sz="1400" b="1" dirty="0"/>
          </a:p>
        </p:txBody>
      </p:sp>
      <p:sp>
        <p:nvSpPr>
          <p:cNvPr id="12" name="TextBox 11"/>
          <p:cNvSpPr txBox="1"/>
          <p:nvPr/>
        </p:nvSpPr>
        <p:spPr>
          <a:xfrm>
            <a:off x="2263426" y="4620034"/>
            <a:ext cx="2006249" cy="246221"/>
          </a:xfrm>
          <a:prstGeom prst="rect">
            <a:avLst/>
          </a:prstGeom>
          <a:noFill/>
        </p:spPr>
        <p:txBody>
          <a:bodyPr wrap="square" rtlCol="0">
            <a:spAutoFit/>
          </a:bodyPr>
          <a:lstStyle/>
          <a:p>
            <a:pPr lvl="0"/>
            <a:r>
              <a:rPr lang="en-US" sz="1000" dirty="0" smtClean="0">
                <a:solidFill>
                  <a:schemeClr val="bg2"/>
                </a:solidFill>
              </a:rPr>
              <a:t>E316227, NMNH (author photo)</a:t>
            </a:r>
            <a:endParaRPr lang="en-US" sz="1000" dirty="0">
              <a:solidFill>
                <a:schemeClr val="bg2"/>
              </a:solidFill>
            </a:endParaRPr>
          </a:p>
        </p:txBody>
      </p:sp>
      <p:sp>
        <p:nvSpPr>
          <p:cNvPr id="13" name="TextBox 12"/>
          <p:cNvSpPr txBox="1"/>
          <p:nvPr/>
        </p:nvSpPr>
        <p:spPr>
          <a:xfrm>
            <a:off x="186406" y="4596819"/>
            <a:ext cx="2006249" cy="246221"/>
          </a:xfrm>
          <a:prstGeom prst="rect">
            <a:avLst/>
          </a:prstGeom>
          <a:noFill/>
        </p:spPr>
        <p:txBody>
          <a:bodyPr wrap="square" rtlCol="0">
            <a:spAutoFit/>
          </a:bodyPr>
          <a:lstStyle/>
          <a:p>
            <a:pPr lvl="0"/>
            <a:r>
              <a:rPr lang="en-US" sz="1000" dirty="0" smtClean="0">
                <a:solidFill>
                  <a:schemeClr val="bg2"/>
                </a:solidFill>
              </a:rPr>
              <a:t>E378373, NMNH (author photo)</a:t>
            </a:r>
            <a:endParaRPr lang="en-US" sz="1000" dirty="0">
              <a:solidFill>
                <a:schemeClr val="bg2"/>
              </a:solidFill>
            </a:endParaRPr>
          </a:p>
        </p:txBody>
      </p:sp>
      <p:sp>
        <p:nvSpPr>
          <p:cNvPr id="14" name="TextBox 13"/>
          <p:cNvSpPr txBox="1"/>
          <p:nvPr/>
        </p:nvSpPr>
        <p:spPr>
          <a:xfrm>
            <a:off x="500946" y="2304114"/>
            <a:ext cx="2006249" cy="246221"/>
          </a:xfrm>
          <a:prstGeom prst="rect">
            <a:avLst/>
          </a:prstGeom>
          <a:noFill/>
        </p:spPr>
        <p:txBody>
          <a:bodyPr wrap="square" rtlCol="0">
            <a:spAutoFit/>
          </a:bodyPr>
          <a:lstStyle/>
          <a:p>
            <a:pPr lvl="0"/>
            <a:r>
              <a:rPr lang="en-US" sz="1000" dirty="0" smtClean="0">
                <a:solidFill>
                  <a:schemeClr val="bg2"/>
                </a:solidFill>
              </a:rPr>
              <a:t>E000674, NMNH (author photo)</a:t>
            </a:r>
            <a:endParaRPr lang="en-US" sz="1000" dirty="0">
              <a:solidFill>
                <a:schemeClr val="bg2"/>
              </a:solidFill>
            </a:endParaRPr>
          </a:p>
        </p:txBody>
      </p:sp>
      <p:sp>
        <p:nvSpPr>
          <p:cNvPr id="15" name="TextBox 14"/>
          <p:cNvSpPr txBox="1"/>
          <p:nvPr/>
        </p:nvSpPr>
        <p:spPr>
          <a:xfrm>
            <a:off x="2517952" y="2294407"/>
            <a:ext cx="2006249" cy="246221"/>
          </a:xfrm>
          <a:prstGeom prst="rect">
            <a:avLst/>
          </a:prstGeom>
          <a:noFill/>
        </p:spPr>
        <p:txBody>
          <a:bodyPr wrap="square" rtlCol="0">
            <a:spAutoFit/>
          </a:bodyPr>
          <a:lstStyle/>
          <a:p>
            <a:pPr lvl="0"/>
            <a:r>
              <a:rPr lang="en-US" sz="1000" dirty="0" smtClean="0">
                <a:solidFill>
                  <a:schemeClr val="bg2"/>
                </a:solidFill>
              </a:rPr>
              <a:t>E425907, NMNH (author photo)</a:t>
            </a:r>
            <a:endParaRPr lang="en-US" sz="1000" dirty="0">
              <a:solidFill>
                <a:schemeClr val="bg2"/>
              </a:solidFill>
            </a:endParaRPr>
          </a:p>
        </p:txBody>
      </p:sp>
      <p:sp>
        <p:nvSpPr>
          <p:cNvPr id="16" name="TextBox 15"/>
          <p:cNvSpPr txBox="1"/>
          <p:nvPr/>
        </p:nvSpPr>
        <p:spPr>
          <a:xfrm>
            <a:off x="5044628" y="4401791"/>
            <a:ext cx="2006249" cy="246221"/>
          </a:xfrm>
          <a:prstGeom prst="rect">
            <a:avLst/>
          </a:prstGeom>
          <a:noFill/>
        </p:spPr>
        <p:txBody>
          <a:bodyPr wrap="square" rtlCol="0">
            <a:spAutoFit/>
          </a:bodyPr>
          <a:lstStyle/>
          <a:p>
            <a:pPr lvl="0"/>
            <a:r>
              <a:rPr lang="en-US" sz="1000" dirty="0" smtClean="0">
                <a:solidFill>
                  <a:schemeClr val="bg2"/>
                </a:solidFill>
              </a:rPr>
              <a:t>E204863, NMNH (author photo)</a:t>
            </a:r>
            <a:endParaRPr lang="en-US" sz="1000" dirty="0">
              <a:solidFill>
                <a:schemeClr val="bg2"/>
              </a:solidFill>
            </a:endParaRPr>
          </a:p>
        </p:txBody>
      </p:sp>
    </p:spTree>
    <p:extLst>
      <p:ext uri="{BB962C8B-B14F-4D97-AF65-F5344CB8AC3E}">
        <p14:creationId xmlns:p14="http://schemas.microsoft.com/office/powerpoint/2010/main" val="38928956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a:t>
            </a:r>
            <a:endParaRPr lang="en-US" dirty="0"/>
          </a:p>
        </p:txBody>
      </p:sp>
    </p:spTree>
    <p:extLst>
      <p:ext uri="{BB962C8B-B14F-4D97-AF65-F5344CB8AC3E}">
        <p14:creationId xmlns:p14="http://schemas.microsoft.com/office/powerpoint/2010/main" val="1631402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Benefits of this project:</a:t>
            </a:r>
            <a:endParaRPr dirty="0"/>
          </a:p>
        </p:txBody>
      </p:sp>
      <p:sp>
        <p:nvSpPr>
          <p:cNvPr id="244" name="Google Shape;244;p31"/>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txBox="1">
            <a:spLocks noGrp="1"/>
          </p:cNvSpPr>
          <p:nvPr>
            <p:ph type="title"/>
          </p:nvPr>
        </p:nvSpPr>
        <p:spPr>
          <a:xfrm>
            <a:off x="3274319" y="2039837"/>
            <a:ext cx="2481600" cy="19858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t>Foster relationships between communities (campus and otherwise)</a:t>
            </a:r>
            <a:endParaRPr sz="1200" b="0" dirty="0">
              <a:solidFill>
                <a:schemeClr val="lt1"/>
              </a:solidFill>
            </a:endParaRPr>
          </a:p>
        </p:txBody>
      </p:sp>
      <p:sp>
        <p:nvSpPr>
          <p:cNvPr id="248" name="Google Shape;248;p31"/>
          <p:cNvSpPr txBox="1">
            <a:spLocks noGrp="1"/>
          </p:cNvSpPr>
          <p:nvPr>
            <p:ph type="title"/>
          </p:nvPr>
        </p:nvSpPr>
        <p:spPr>
          <a:xfrm>
            <a:off x="447975" y="2228963"/>
            <a:ext cx="2481600" cy="155351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t>Contribute to current discussions in anthropology &amp; museology</a:t>
            </a:r>
            <a:endParaRPr sz="1200" dirty="0">
              <a:solidFill>
                <a:schemeClr val="lt1"/>
              </a:solidFill>
            </a:endParaRPr>
          </a:p>
        </p:txBody>
      </p:sp>
      <p:sp>
        <p:nvSpPr>
          <p:cNvPr id="249" name="Google Shape;249;p31"/>
          <p:cNvSpPr txBox="1">
            <a:spLocks noGrp="1"/>
          </p:cNvSpPr>
          <p:nvPr>
            <p:ph type="title"/>
          </p:nvPr>
        </p:nvSpPr>
        <p:spPr>
          <a:xfrm>
            <a:off x="6151092" y="2169971"/>
            <a:ext cx="2481600" cy="200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t>Provide opportunities for communities to tell their stories on wider scales</a:t>
            </a:r>
            <a:endParaRPr sz="1200" b="0" dirty="0">
              <a:solidFill>
                <a:schemeClr val="lt1"/>
              </a:solidFill>
            </a:endParaRPr>
          </a:p>
        </p:txBody>
      </p:sp>
    </p:spTree>
    <p:extLst>
      <p:ext uri="{BB962C8B-B14F-4D97-AF65-F5344CB8AC3E}">
        <p14:creationId xmlns:p14="http://schemas.microsoft.com/office/powerpoint/2010/main" val="17613615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u-footprints-ani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79" y="-449407"/>
            <a:ext cx="10441353" cy="5873261"/>
          </a:xfrm>
          <a:prstGeom prst="rect">
            <a:avLst/>
          </a:prstGeom>
        </p:spPr>
      </p:pic>
    </p:spTree>
    <p:extLst>
      <p:ext uri="{BB962C8B-B14F-4D97-AF65-F5344CB8AC3E}">
        <p14:creationId xmlns:p14="http://schemas.microsoft.com/office/powerpoint/2010/main" val="2262773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ab151769fef3926430f6a7067003b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172495"/>
            <a:ext cx="10012711" cy="5378722"/>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
        <p:nvSpPr>
          <p:cNvPr id="4" name="TextBox 3"/>
          <p:cNvSpPr txBox="1"/>
          <p:nvPr/>
        </p:nvSpPr>
        <p:spPr>
          <a:xfrm>
            <a:off x="357657" y="4849682"/>
            <a:ext cx="3087810" cy="253916"/>
          </a:xfrm>
          <a:prstGeom prst="rect">
            <a:avLst/>
          </a:prstGeom>
          <a:solidFill>
            <a:srgbClr val="000000"/>
          </a:solidFill>
        </p:spPr>
        <p:txBody>
          <a:bodyPr wrap="square" rtlCol="0">
            <a:spAutoFit/>
          </a:bodyPr>
          <a:lstStyle/>
          <a:p>
            <a:pPr lvl="0"/>
            <a:r>
              <a:rPr lang="en-US" sz="1050" dirty="0" smtClean="0">
                <a:solidFill>
                  <a:schemeClr val="bg1"/>
                </a:solidFill>
              </a:rPr>
              <a:t>Photo: USA Today </a:t>
            </a:r>
            <a:r>
              <a:rPr lang="mr-IN" sz="1050" dirty="0" smtClean="0">
                <a:solidFill>
                  <a:schemeClr val="bg1"/>
                </a:solidFill>
              </a:rPr>
              <a:t>–</a:t>
            </a:r>
            <a:r>
              <a:rPr lang="en-US" sz="1050" dirty="0" smtClean="0">
                <a:solidFill>
                  <a:schemeClr val="bg1"/>
                </a:solidFill>
              </a:rPr>
              <a:t> Rock Your </a:t>
            </a:r>
            <a:r>
              <a:rPr lang="en-US" sz="1050" dirty="0" err="1" smtClean="0">
                <a:solidFill>
                  <a:schemeClr val="bg1"/>
                </a:solidFill>
              </a:rPr>
              <a:t>Mocs</a:t>
            </a:r>
            <a:r>
              <a:rPr lang="en-US" sz="1050" dirty="0" smtClean="0">
                <a:solidFill>
                  <a:schemeClr val="bg1"/>
                </a:solidFill>
              </a:rPr>
              <a:t> campaign</a:t>
            </a:r>
            <a:endParaRPr lang="en-US" sz="1050" dirty="0">
              <a:solidFill>
                <a:schemeClr val="bg1"/>
              </a:solidFill>
            </a:endParaRPr>
          </a:p>
        </p:txBody>
      </p:sp>
    </p:spTree>
    <p:extLst>
      <p:ext uri="{BB962C8B-B14F-4D97-AF65-F5344CB8AC3E}">
        <p14:creationId xmlns:p14="http://schemas.microsoft.com/office/powerpoint/2010/main" val="4908590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229600" cy="857250"/>
          </a:xfrm>
        </p:spPr>
        <p:txBody>
          <a:bodyPr/>
          <a:lstStyle/>
          <a:p>
            <a:r>
              <a:rPr lang="en-US" dirty="0" smtClean="0"/>
              <a:t>Bibliography</a:t>
            </a:r>
            <a:endParaRPr lang="en-US" dirty="0"/>
          </a:p>
        </p:txBody>
      </p:sp>
      <p:sp>
        <p:nvSpPr>
          <p:cNvPr id="5" name="Rectangle 4"/>
          <p:cNvSpPr/>
          <p:nvPr/>
        </p:nvSpPr>
        <p:spPr>
          <a:xfrm>
            <a:off x="206356" y="772225"/>
            <a:ext cx="8874932" cy="4455067"/>
          </a:xfrm>
          <a:prstGeom prst="rect">
            <a:avLst/>
          </a:prstGeom>
        </p:spPr>
        <p:txBody>
          <a:bodyPr wrap="square">
            <a:spAutoFit/>
          </a:bodyPr>
          <a:lstStyle/>
          <a:p>
            <a:r>
              <a:rPr lang="en-US" sz="1050" dirty="0"/>
              <a:t>Augé, C. Riley, Mary Bobbitt, Kelly J. Dixon, and Thomas A. </a:t>
            </a:r>
            <a:r>
              <a:rPr lang="en-US" sz="1050" dirty="0" err="1"/>
              <a:t>Foor</a:t>
            </a:r>
            <a:r>
              <a:rPr lang="en-US" sz="1050" dirty="0"/>
              <a:t>. 2017. “Fur Trade Artifacts </a:t>
            </a:r>
            <a:r>
              <a:rPr lang="en-US" sz="1050" dirty="0" smtClean="0"/>
              <a:t>at </a:t>
            </a:r>
            <a:r>
              <a:rPr lang="en-US" sz="1050" dirty="0" err="1"/>
              <a:t>Housepit</a:t>
            </a:r>
            <a:r>
              <a:rPr lang="en-US" sz="1050" dirty="0"/>
              <a:t> 54, Bridge River </a:t>
            </a:r>
            <a:r>
              <a:rPr lang="en-US" sz="1050" dirty="0" smtClean="0"/>
              <a:t>Site</a:t>
            </a:r>
            <a:r>
              <a:rPr lang="en-US" sz="1050" dirty="0"/>
              <a:t>.” In </a:t>
            </a:r>
            <a:r>
              <a:rPr lang="en-US" sz="1050" i="1" dirty="0"/>
              <a:t>The Last </a:t>
            </a:r>
            <a:r>
              <a:rPr lang="en-US" sz="1050" i="1" dirty="0" smtClean="0"/>
              <a:t>	House </a:t>
            </a:r>
            <a:r>
              <a:rPr lang="en-US" sz="1050" i="1" dirty="0"/>
              <a:t>at Bridge River: The Archaeology </a:t>
            </a:r>
            <a:r>
              <a:rPr lang="en-US" sz="1050" i="1" dirty="0" smtClean="0"/>
              <a:t>of </a:t>
            </a:r>
            <a:r>
              <a:rPr lang="en-US" sz="1050" i="1" dirty="0"/>
              <a:t>an Aboriginal Household in British Columbia </a:t>
            </a:r>
            <a:r>
              <a:rPr lang="en-US" sz="1050" i="1" dirty="0" smtClean="0"/>
              <a:t>During </a:t>
            </a:r>
            <a:r>
              <a:rPr lang="en-US" sz="1050" i="1" dirty="0"/>
              <a:t>the Fur Trade Period</a:t>
            </a:r>
            <a:r>
              <a:rPr lang="en-US" sz="1050" dirty="0"/>
              <a:t>, pp. 107</a:t>
            </a:r>
            <a:r>
              <a:rPr lang="en-US" sz="1050" dirty="0" smtClean="0"/>
              <a:t>-123</a:t>
            </a:r>
            <a:r>
              <a:rPr lang="en-US" sz="1050" dirty="0"/>
              <a:t>. </a:t>
            </a:r>
            <a:r>
              <a:rPr lang="en-US" sz="1050" dirty="0" smtClean="0"/>
              <a:t>	Salt </a:t>
            </a:r>
            <a:r>
              <a:rPr lang="en-US" sz="1050" dirty="0"/>
              <a:t>Lake City, UT: University of Utah Press.</a:t>
            </a:r>
          </a:p>
          <a:p>
            <a:r>
              <a:rPr lang="en-US" sz="1050" dirty="0"/>
              <a:t> </a:t>
            </a:r>
          </a:p>
          <a:p>
            <a:r>
              <a:rPr lang="en-US" sz="1050" dirty="0" err="1"/>
              <a:t>Berlo</a:t>
            </a:r>
            <a:r>
              <a:rPr lang="en-US" sz="1050" dirty="0"/>
              <a:t>, Janet Catherine, and Ruth B. Phillips. 1998. </a:t>
            </a:r>
            <a:r>
              <a:rPr lang="en-US" sz="1050" i="1" dirty="0"/>
              <a:t>Native North American Art</a:t>
            </a:r>
            <a:r>
              <a:rPr lang="en-US" sz="1050" dirty="0"/>
              <a:t>. Oxford, UK: </a:t>
            </a:r>
            <a:r>
              <a:rPr lang="en-US" sz="1050" dirty="0" smtClean="0"/>
              <a:t>Oxford </a:t>
            </a:r>
            <a:r>
              <a:rPr lang="en-US" sz="1050" dirty="0"/>
              <a:t>University Press.</a:t>
            </a:r>
          </a:p>
          <a:p>
            <a:r>
              <a:rPr lang="en-US" sz="1050" dirty="0"/>
              <a:t> </a:t>
            </a:r>
          </a:p>
          <a:p>
            <a:r>
              <a:rPr lang="en-US" sz="1050" dirty="0"/>
              <a:t>Blackfoot Gallery Committee, The. 2013. </a:t>
            </a:r>
            <a:r>
              <a:rPr lang="en-US" sz="1050" i="1" dirty="0"/>
              <a:t>Nitsitapiisinni: The Story of the Blackfoot People</a:t>
            </a:r>
            <a:r>
              <a:rPr lang="en-US" sz="1050" dirty="0"/>
              <a:t>. </a:t>
            </a:r>
            <a:r>
              <a:rPr lang="en-US" sz="1050" dirty="0" smtClean="0"/>
              <a:t>Alberta</a:t>
            </a:r>
            <a:r>
              <a:rPr lang="en-US" sz="1050" dirty="0"/>
              <a:t>, Canada: Firefly Books Ltd.</a:t>
            </a:r>
          </a:p>
          <a:p>
            <a:r>
              <a:rPr lang="en-US" sz="1050" dirty="0"/>
              <a:t> </a:t>
            </a:r>
          </a:p>
          <a:p>
            <a:r>
              <a:rPr lang="en-US" sz="1050" dirty="0"/>
              <a:t>Bradley, James H. 1900. “Affairs at Fort Benton from 1831 to 1869.” In </a:t>
            </a:r>
            <a:r>
              <a:rPr lang="en-US" sz="1050" i="1" dirty="0"/>
              <a:t>Transactions, Officers, </a:t>
            </a:r>
            <a:r>
              <a:rPr lang="en-US" sz="1050" i="1" dirty="0" smtClean="0"/>
              <a:t>and </a:t>
            </a:r>
            <a:r>
              <a:rPr lang="en-US" sz="1050" i="1" dirty="0"/>
              <a:t>Members</a:t>
            </a:r>
            <a:r>
              <a:rPr lang="en-US" sz="1050" dirty="0"/>
              <a:t>, edited by the </a:t>
            </a:r>
            <a:r>
              <a:rPr lang="en-US" sz="1050" dirty="0" smtClean="0"/>
              <a:t>	Historical </a:t>
            </a:r>
            <a:r>
              <a:rPr lang="en-US" sz="1050" dirty="0"/>
              <a:t>Society of </a:t>
            </a:r>
            <a:r>
              <a:rPr lang="en-US" sz="1050" dirty="0" smtClean="0"/>
              <a:t>	Montana</a:t>
            </a:r>
            <a:r>
              <a:rPr lang="en-US" sz="1050" dirty="0"/>
              <a:t>, 201-303. Volume 3 of </a:t>
            </a:r>
            <a:r>
              <a:rPr lang="en-US" sz="1050" dirty="0" smtClean="0"/>
              <a:t>Contributions </a:t>
            </a:r>
            <a:r>
              <a:rPr lang="en-US" sz="1050" dirty="0"/>
              <a:t>to the Historical Society of Montana. </a:t>
            </a:r>
            <a:r>
              <a:rPr lang="en-US" sz="1050" dirty="0" smtClean="0"/>
              <a:t>Helena</a:t>
            </a:r>
            <a:r>
              <a:rPr lang="en-US" sz="1050" dirty="0"/>
              <a:t>, MT: Rocky Mountain </a:t>
            </a:r>
            <a:r>
              <a:rPr lang="en-US" sz="1050" dirty="0" smtClean="0"/>
              <a:t>Publishing </a:t>
            </a:r>
            <a:r>
              <a:rPr lang="en-US" sz="1050" dirty="0"/>
              <a:t>Co.</a:t>
            </a:r>
          </a:p>
          <a:p>
            <a:r>
              <a:rPr lang="en-US" sz="1050" dirty="0"/>
              <a:t> </a:t>
            </a:r>
          </a:p>
          <a:p>
            <a:r>
              <a:rPr lang="en-US" sz="1050" dirty="0"/>
              <a:t>Bundy, Barbara E., Allen P. McCartney, and Douglas W. </a:t>
            </a:r>
            <a:r>
              <a:rPr lang="en-US" sz="1050" dirty="0" err="1"/>
              <a:t>Veltre</a:t>
            </a:r>
            <a:r>
              <a:rPr lang="en-US" sz="1050" dirty="0"/>
              <a:t>. 2003. “Glass Trade Beads from </a:t>
            </a:r>
            <a:r>
              <a:rPr lang="en-US" sz="1050" dirty="0" smtClean="0"/>
              <a:t>Reese </a:t>
            </a:r>
            <a:r>
              <a:rPr lang="en-US" sz="1050" dirty="0"/>
              <a:t>Bay, Unalaska </a:t>
            </a:r>
            <a:r>
              <a:rPr lang="en-US" sz="1050" dirty="0" smtClean="0"/>
              <a:t>Island</a:t>
            </a:r>
            <a:r>
              <a:rPr lang="en-US" sz="1050" dirty="0"/>
              <a:t>: Spatial and </a:t>
            </a:r>
            <a:r>
              <a:rPr lang="en-US" sz="1050" dirty="0" smtClean="0"/>
              <a:t>	Temporal </a:t>
            </a:r>
            <a:r>
              <a:rPr lang="en-US" sz="1050" dirty="0"/>
              <a:t>Patterns.” </a:t>
            </a:r>
            <a:r>
              <a:rPr lang="en-US" sz="1050" i="1" dirty="0"/>
              <a:t>Artic Anthropology</a:t>
            </a:r>
            <a:r>
              <a:rPr lang="en-US" sz="1050" dirty="0"/>
              <a:t> 40 (1): </a:t>
            </a:r>
            <a:r>
              <a:rPr lang="en-US" sz="1050" dirty="0" smtClean="0"/>
              <a:t>29</a:t>
            </a:r>
            <a:r>
              <a:rPr lang="en-US" sz="1050" dirty="0"/>
              <a:t>-47.</a:t>
            </a:r>
          </a:p>
          <a:p>
            <a:r>
              <a:rPr lang="en-US" sz="1050" dirty="0"/>
              <a:t> </a:t>
            </a:r>
          </a:p>
          <a:p>
            <a:r>
              <a:rPr lang="en-US" sz="1050" dirty="0" err="1"/>
              <a:t>Dubin</a:t>
            </a:r>
            <a:r>
              <a:rPr lang="en-US" sz="1050" dirty="0"/>
              <a:t>, Lois </a:t>
            </a:r>
            <a:r>
              <a:rPr lang="en-US" sz="1050" dirty="0" err="1"/>
              <a:t>Sherr</a:t>
            </a:r>
            <a:r>
              <a:rPr lang="en-US" sz="1050" dirty="0"/>
              <a:t>. 1987. </a:t>
            </a:r>
            <a:r>
              <a:rPr lang="en-US" sz="1050" i="1" dirty="0"/>
              <a:t>The History of Beads, from 30,000 B.C. to the Present</a:t>
            </a:r>
            <a:r>
              <a:rPr lang="en-US" sz="1050" dirty="0"/>
              <a:t>. New York, NY: </a:t>
            </a:r>
            <a:r>
              <a:rPr lang="en-US" sz="1050" dirty="0" smtClean="0"/>
              <a:t>Harry </a:t>
            </a:r>
            <a:r>
              <a:rPr lang="en-US" sz="1050" dirty="0"/>
              <a:t>N. Abrams, Inc.</a:t>
            </a:r>
          </a:p>
          <a:p>
            <a:r>
              <a:rPr lang="en-US" sz="1050" dirty="0"/>
              <a:t> </a:t>
            </a:r>
          </a:p>
          <a:p>
            <a:r>
              <a:rPr lang="en-US" sz="1050" dirty="0"/>
              <a:t>Ewers, John C. 1944. </a:t>
            </a:r>
            <a:r>
              <a:rPr lang="en-US" sz="1050" i="1" dirty="0"/>
              <a:t>The Story of the Blackfeet.</a:t>
            </a:r>
            <a:r>
              <a:rPr lang="en-US" sz="1050" dirty="0"/>
              <a:t> Washington, WA: U.S. Indian Service.</a:t>
            </a:r>
          </a:p>
          <a:p>
            <a:r>
              <a:rPr lang="en-US" sz="1050" dirty="0"/>
              <a:t> </a:t>
            </a:r>
          </a:p>
          <a:p>
            <a:r>
              <a:rPr lang="en-US" sz="1050" dirty="0"/>
              <a:t>­­———. 1945. </a:t>
            </a:r>
            <a:r>
              <a:rPr lang="en-US" sz="1050" i="1" dirty="0"/>
              <a:t>Blackfeet Crafts</a:t>
            </a:r>
            <a:r>
              <a:rPr lang="en-US" sz="1050" dirty="0"/>
              <a:t>. Lawrence, KS: United States Department of the Interior. </a:t>
            </a:r>
          </a:p>
          <a:p>
            <a:r>
              <a:rPr lang="en-US" sz="1050" dirty="0"/>
              <a:t> </a:t>
            </a:r>
          </a:p>
          <a:p>
            <a:r>
              <a:rPr lang="en-US" sz="1050" dirty="0"/>
              <a:t>———. 1958. </a:t>
            </a:r>
            <a:r>
              <a:rPr lang="en-US" sz="1050" i="1" dirty="0"/>
              <a:t>The Blackfeet; Raiders on the Northwestern Plains.</a:t>
            </a:r>
            <a:r>
              <a:rPr lang="en-US" sz="1050" dirty="0"/>
              <a:t> Norman, OK: </a:t>
            </a:r>
          </a:p>
          <a:p>
            <a:r>
              <a:rPr lang="en-US" sz="1050" dirty="0"/>
              <a:t>	University of Oklahoma Press. </a:t>
            </a:r>
          </a:p>
          <a:p>
            <a:r>
              <a:rPr lang="en-US" sz="1050" dirty="0"/>
              <a:t> </a:t>
            </a:r>
          </a:p>
          <a:p>
            <a:r>
              <a:rPr lang="en-US" sz="1050" dirty="0"/>
              <a:t>———. 1997. </a:t>
            </a:r>
            <a:r>
              <a:rPr lang="en-US" sz="1050" i="1" dirty="0"/>
              <a:t>Plains Indian History and Culture: Essays on Continuity and Change</a:t>
            </a:r>
            <a:r>
              <a:rPr lang="en-US" sz="1050" dirty="0"/>
              <a:t>. </a:t>
            </a:r>
          </a:p>
          <a:p>
            <a:r>
              <a:rPr lang="en-US" sz="1050" dirty="0"/>
              <a:t>	Norman, OK: University of Oklahoma Press</a:t>
            </a:r>
            <a:r>
              <a:rPr lang="en-US" sz="1050" dirty="0" smtClean="0"/>
              <a:t>.</a:t>
            </a:r>
            <a:endParaRPr lang="en-US" sz="1050" dirty="0"/>
          </a:p>
          <a:p>
            <a:r>
              <a:rPr lang="en-US" sz="1050" dirty="0"/>
              <a:t> </a:t>
            </a:r>
          </a:p>
        </p:txBody>
      </p:sp>
    </p:spTree>
    <p:extLst>
      <p:ext uri="{BB962C8B-B14F-4D97-AF65-F5344CB8AC3E}">
        <p14:creationId xmlns:p14="http://schemas.microsoft.com/office/powerpoint/2010/main" val="1126792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stories could your shoes tell about you?</a:t>
            </a:r>
            <a:endParaRPr lang="en-US" dirty="0"/>
          </a:p>
        </p:txBody>
      </p:sp>
    </p:spTree>
    <p:extLst>
      <p:ext uri="{BB962C8B-B14F-4D97-AF65-F5344CB8AC3E}">
        <p14:creationId xmlns:p14="http://schemas.microsoft.com/office/powerpoint/2010/main" val="190775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068" y="54104"/>
            <a:ext cx="8714236" cy="5001370"/>
          </a:xfrm>
          <a:prstGeom prst="rect">
            <a:avLst/>
          </a:prstGeom>
        </p:spPr>
        <p:txBody>
          <a:bodyPr wrap="square">
            <a:spAutoFit/>
          </a:bodyPr>
          <a:lstStyle/>
          <a:p>
            <a:r>
              <a:rPr lang="en-US" sz="1100" dirty="0" err="1"/>
              <a:t>Graeber</a:t>
            </a:r>
            <a:r>
              <a:rPr lang="en-US" sz="1100" dirty="0"/>
              <a:t>, David. 1996. “Beads and Money: Notes Toward a Theory of Wealth and Power.” </a:t>
            </a:r>
            <a:r>
              <a:rPr lang="en-US" sz="1100" i="1" dirty="0" smtClean="0"/>
              <a:t>American </a:t>
            </a:r>
            <a:r>
              <a:rPr lang="en-US" sz="1100" i="1" dirty="0"/>
              <a:t>Ethnologist</a:t>
            </a:r>
            <a:r>
              <a:rPr lang="en-US" sz="1100" dirty="0"/>
              <a:t> 23 (1): </a:t>
            </a:r>
            <a:r>
              <a:rPr lang="en-US" sz="1100" dirty="0" smtClean="0"/>
              <a:t>4</a:t>
            </a:r>
            <a:r>
              <a:rPr lang="en-US" sz="1100" dirty="0"/>
              <a:t>-24. </a:t>
            </a:r>
          </a:p>
          <a:p>
            <a:r>
              <a:rPr lang="en-US" sz="1100" dirty="0"/>
              <a:t> </a:t>
            </a:r>
          </a:p>
          <a:p>
            <a:r>
              <a:rPr lang="en-US" sz="1100" dirty="0" err="1"/>
              <a:t>Graeber</a:t>
            </a:r>
            <a:r>
              <a:rPr lang="en-US" sz="1100" dirty="0"/>
              <a:t>, David. 2001. </a:t>
            </a:r>
            <a:r>
              <a:rPr lang="en-US" sz="1100" i="1" dirty="0"/>
              <a:t>Toward an Anthropological Theory of Value</a:t>
            </a:r>
            <a:r>
              <a:rPr lang="en-US" sz="1100" dirty="0"/>
              <a:t>. New York, NY: </a:t>
            </a:r>
            <a:r>
              <a:rPr lang="en-US" sz="1100" dirty="0" smtClean="0"/>
              <a:t>PALGRAVE</a:t>
            </a:r>
            <a:r>
              <a:rPr lang="en-US" sz="1100" dirty="0"/>
              <a:t>. </a:t>
            </a:r>
          </a:p>
          <a:p>
            <a:r>
              <a:rPr lang="en-US" sz="1100" dirty="0"/>
              <a:t> </a:t>
            </a:r>
          </a:p>
          <a:p>
            <a:r>
              <a:rPr lang="en-US" sz="1100" dirty="0"/>
              <a:t>Hamilton, W.T. 1900. “A Trading Expedition Among the Indians in 1858 from Fort Walla Walla </a:t>
            </a:r>
            <a:r>
              <a:rPr lang="en-US" sz="1100" dirty="0" smtClean="0"/>
              <a:t>to </a:t>
            </a:r>
            <a:r>
              <a:rPr lang="en-US" sz="1100" dirty="0"/>
              <a:t>the Blackfoot Country and </a:t>
            </a:r>
            <a:r>
              <a:rPr lang="en-US" sz="1100" dirty="0" smtClean="0"/>
              <a:t>Return</a:t>
            </a:r>
            <a:r>
              <a:rPr lang="en-US" sz="1100" dirty="0"/>
              <a:t>.” In </a:t>
            </a:r>
            <a:r>
              <a:rPr lang="en-US" sz="1100" dirty="0" smtClean="0"/>
              <a:t>	</a:t>
            </a:r>
            <a:r>
              <a:rPr lang="en-US" sz="1100" i="1" dirty="0" smtClean="0"/>
              <a:t>Transactions</a:t>
            </a:r>
            <a:r>
              <a:rPr lang="en-US" sz="1100" i="1" dirty="0"/>
              <a:t>, Officers, and Members</a:t>
            </a:r>
            <a:r>
              <a:rPr lang="en-US" sz="1100" dirty="0"/>
              <a:t>, edited by </a:t>
            </a:r>
            <a:r>
              <a:rPr lang="en-US" sz="1100" dirty="0" smtClean="0"/>
              <a:t>the </a:t>
            </a:r>
            <a:r>
              <a:rPr lang="en-US" sz="1100" dirty="0"/>
              <a:t>Historical Society of Montana, 33-123. </a:t>
            </a:r>
            <a:r>
              <a:rPr lang="en-US" sz="1100" dirty="0" smtClean="0"/>
              <a:t>Volume </a:t>
            </a:r>
            <a:r>
              <a:rPr lang="en-US" sz="1100" dirty="0"/>
              <a:t>3 of Contributions to the </a:t>
            </a:r>
            <a:r>
              <a:rPr lang="en-US" sz="1100" dirty="0" smtClean="0"/>
              <a:t>	Historical Society </a:t>
            </a:r>
            <a:r>
              <a:rPr lang="en-US" sz="1100" dirty="0"/>
              <a:t>of Montana. Helena, MT: Rocky Mountain Publishing Co.</a:t>
            </a:r>
          </a:p>
          <a:p>
            <a:r>
              <a:rPr lang="en-US" sz="1100" dirty="0"/>
              <a:t> </a:t>
            </a:r>
          </a:p>
          <a:p>
            <a:r>
              <a:rPr lang="en-US" sz="1100" dirty="0" err="1"/>
              <a:t>Harrod</a:t>
            </a:r>
            <a:r>
              <a:rPr lang="en-US" sz="1100" dirty="0"/>
              <a:t>, Howard L. 1971. </a:t>
            </a:r>
            <a:r>
              <a:rPr lang="en-US" sz="1100" i="1" dirty="0"/>
              <a:t>Mission Among the Blackfeet</a:t>
            </a:r>
            <a:r>
              <a:rPr lang="en-US" sz="1100" dirty="0"/>
              <a:t>. Norman, OK: University of Oklahoma </a:t>
            </a:r>
            <a:r>
              <a:rPr lang="en-US" sz="1100" dirty="0" smtClean="0"/>
              <a:t>Press</a:t>
            </a:r>
            <a:r>
              <a:rPr lang="en-US" sz="1100" dirty="0"/>
              <a:t>. </a:t>
            </a:r>
          </a:p>
          <a:p>
            <a:r>
              <a:rPr lang="en-US" sz="1100" dirty="0"/>
              <a:t> </a:t>
            </a:r>
          </a:p>
          <a:p>
            <a:r>
              <a:rPr lang="en-US" sz="1100" dirty="0"/>
              <a:t>Hungry Wolf, Beverly. 1980. </a:t>
            </a:r>
            <a:r>
              <a:rPr lang="en-US" sz="1100" i="1" dirty="0"/>
              <a:t>The Ways of My Grandmothers</a:t>
            </a:r>
            <a:r>
              <a:rPr lang="en-US" sz="1100" dirty="0"/>
              <a:t>. New York, NY: Quill.</a:t>
            </a:r>
          </a:p>
          <a:p>
            <a:r>
              <a:rPr lang="en-US" sz="1100" dirty="0"/>
              <a:t> </a:t>
            </a:r>
          </a:p>
          <a:p>
            <a:r>
              <a:rPr lang="en-US" sz="1100" dirty="0"/>
              <a:t>Johnson, Michael G., and Bill Yenne. 2011. </a:t>
            </a:r>
            <a:r>
              <a:rPr lang="en-US" sz="1100" i="1" dirty="0"/>
              <a:t>Arts and Crafts of the Native American Tribes</a:t>
            </a:r>
            <a:r>
              <a:rPr lang="en-US" sz="1100" dirty="0"/>
              <a:t>. </a:t>
            </a:r>
            <a:r>
              <a:rPr lang="en-US" sz="1100" dirty="0" smtClean="0"/>
              <a:t>Buffalo</a:t>
            </a:r>
            <a:r>
              <a:rPr lang="en-US" sz="1100" dirty="0"/>
              <a:t>, NY: Firefly Books. </a:t>
            </a:r>
          </a:p>
          <a:p>
            <a:r>
              <a:rPr lang="en-US" sz="1100" dirty="0"/>
              <a:t> </a:t>
            </a:r>
          </a:p>
          <a:p>
            <a:r>
              <a:rPr lang="en-US" sz="1100" dirty="0"/>
              <a:t>Kansas State Historical Society. 1993. </a:t>
            </a:r>
            <a:r>
              <a:rPr lang="en-US" sz="1100" i="1" dirty="0"/>
              <a:t>Traditions: Native American Beadwork</a:t>
            </a:r>
            <a:r>
              <a:rPr lang="en-US" sz="1100" dirty="0"/>
              <a:t>. Topeka, KS: </a:t>
            </a:r>
            <a:r>
              <a:rPr lang="en-US" sz="1100" dirty="0" smtClean="0"/>
              <a:t>Kansas </a:t>
            </a:r>
            <a:r>
              <a:rPr lang="en-US" sz="1100" dirty="0"/>
              <a:t>State Historical Society. </a:t>
            </a:r>
          </a:p>
          <a:p>
            <a:r>
              <a:rPr lang="en-US" sz="1100" dirty="0"/>
              <a:t> </a:t>
            </a:r>
          </a:p>
          <a:p>
            <a:r>
              <a:rPr lang="en-US" sz="1100" dirty="0" err="1"/>
              <a:t>Karklins</a:t>
            </a:r>
            <a:r>
              <a:rPr lang="en-US" sz="1100" dirty="0"/>
              <a:t>, </a:t>
            </a:r>
            <a:r>
              <a:rPr lang="en-US" sz="1100" dirty="0" err="1"/>
              <a:t>Karlis</a:t>
            </a:r>
            <a:r>
              <a:rPr lang="en-US" sz="1100" dirty="0"/>
              <a:t>. 1985. </a:t>
            </a:r>
            <a:r>
              <a:rPr lang="en-US" sz="1100" i="1" dirty="0"/>
              <a:t>Glass Beads: The Levin Catalogue of Mid-19</a:t>
            </a:r>
            <a:r>
              <a:rPr lang="en-US" sz="1100" i="1" baseline="30000" dirty="0"/>
              <a:t>th</a:t>
            </a:r>
            <a:r>
              <a:rPr lang="en-US" sz="1100" i="1" dirty="0"/>
              <a:t> Century Beads, A Sample </a:t>
            </a:r>
            <a:r>
              <a:rPr lang="en-US" sz="1100" i="1" dirty="0" smtClean="0"/>
              <a:t>Book </a:t>
            </a:r>
            <a:r>
              <a:rPr lang="en-US" sz="1100" i="1" dirty="0"/>
              <a:t>of 19</a:t>
            </a:r>
            <a:r>
              <a:rPr lang="en-US" sz="1100" i="1" baseline="30000" dirty="0"/>
              <a:t>th</a:t>
            </a:r>
            <a:r>
              <a:rPr lang="en-US" sz="1100" i="1" dirty="0"/>
              <a:t> Century </a:t>
            </a:r>
            <a:r>
              <a:rPr lang="en-US" sz="1100" i="1" dirty="0" smtClean="0"/>
              <a:t>Venetian </a:t>
            </a:r>
            <a:r>
              <a:rPr lang="en-US" sz="1100" i="1" dirty="0"/>
              <a:t>Beads, </a:t>
            </a:r>
            <a:r>
              <a:rPr lang="en-US" sz="1100" i="1" dirty="0" smtClean="0"/>
              <a:t>	and </a:t>
            </a:r>
            <a:r>
              <a:rPr lang="en-US" sz="1100" i="1" dirty="0"/>
              <a:t>Guide to the Description and Classification</a:t>
            </a:r>
            <a:r>
              <a:rPr lang="en-US" sz="1100" dirty="0"/>
              <a:t>. </a:t>
            </a:r>
            <a:r>
              <a:rPr lang="en-US" sz="1100" dirty="0" smtClean="0"/>
              <a:t>Ottawa</a:t>
            </a:r>
            <a:r>
              <a:rPr lang="en-US" sz="1100" dirty="0"/>
              <a:t>, Ontario: Parks Canada. </a:t>
            </a:r>
          </a:p>
          <a:p>
            <a:r>
              <a:rPr lang="en-US" sz="1100" dirty="0"/>
              <a:t> </a:t>
            </a:r>
          </a:p>
          <a:p>
            <a:r>
              <a:rPr lang="en-US" sz="1100" dirty="0"/>
              <a:t>Koch, Ronald Peter. 1977. </a:t>
            </a:r>
            <a:r>
              <a:rPr lang="en-US" sz="1100" i="1" dirty="0"/>
              <a:t>Dress Clothing of the Plains Indians</a:t>
            </a:r>
            <a:r>
              <a:rPr lang="en-US" sz="1100" dirty="0"/>
              <a:t>. Norman, OK: University of </a:t>
            </a:r>
            <a:r>
              <a:rPr lang="en-US" sz="1100" dirty="0" smtClean="0"/>
              <a:t>Oklahoma </a:t>
            </a:r>
            <a:r>
              <a:rPr lang="en-US" sz="1100" dirty="0"/>
              <a:t>Press. </a:t>
            </a:r>
          </a:p>
          <a:p>
            <a:r>
              <a:rPr lang="en-US" sz="1100" dirty="0"/>
              <a:t> </a:t>
            </a:r>
          </a:p>
          <a:p>
            <a:r>
              <a:rPr lang="en-US" sz="1100" dirty="0"/>
              <a:t>Logan, Michael H., and Douglas A. </a:t>
            </a:r>
            <a:r>
              <a:rPr lang="en-US" sz="1100" dirty="0" err="1"/>
              <a:t>Schmittou</a:t>
            </a:r>
            <a:r>
              <a:rPr lang="en-US" sz="1100" dirty="0"/>
              <a:t>. “The Origin of Tribal Styles: An Evolutionary </a:t>
            </a:r>
            <a:r>
              <a:rPr lang="en-US" sz="1100" dirty="0" smtClean="0"/>
              <a:t>Perspective </a:t>
            </a:r>
            <a:r>
              <a:rPr lang="en-US" sz="1100" dirty="0"/>
              <a:t>on Plains Indian </a:t>
            </a:r>
            <a:r>
              <a:rPr lang="en-US" sz="1100" dirty="0" smtClean="0"/>
              <a:t>Art</a:t>
            </a:r>
            <a:r>
              <a:rPr lang="en-US" sz="1100" dirty="0"/>
              <a:t>.” </a:t>
            </a:r>
            <a:r>
              <a:rPr lang="en-US" sz="1100" i="1" dirty="0"/>
              <a:t>Reviews in </a:t>
            </a:r>
            <a:r>
              <a:rPr lang="en-US" sz="1100" i="1" dirty="0" smtClean="0"/>
              <a:t>	Anthropology</a:t>
            </a:r>
            <a:r>
              <a:rPr lang="en-US" sz="1100" dirty="0" smtClean="0"/>
              <a:t> </a:t>
            </a:r>
            <a:r>
              <a:rPr lang="en-US" sz="1100" dirty="0"/>
              <a:t>24 (2): 65-86. </a:t>
            </a:r>
          </a:p>
          <a:p>
            <a:r>
              <a:rPr lang="en-US" sz="1100" dirty="0"/>
              <a:t> </a:t>
            </a:r>
          </a:p>
          <a:p>
            <a:r>
              <a:rPr lang="en-US" sz="1100" dirty="0" err="1"/>
              <a:t>Lukavic</a:t>
            </a:r>
            <a:r>
              <a:rPr lang="en-US" sz="1100" dirty="0"/>
              <a:t>, John. 2012. </a:t>
            </a:r>
            <a:r>
              <a:rPr lang="en-US" sz="1100" i="1" dirty="0"/>
              <a:t>Southern Cheyenne Orthodoxy: A Study in Materiality</a:t>
            </a:r>
            <a:r>
              <a:rPr lang="en-US" sz="1100" dirty="0"/>
              <a:t>. Doctoral </a:t>
            </a:r>
            <a:r>
              <a:rPr lang="en-US" sz="1100" dirty="0" smtClean="0"/>
              <a:t>dissertation</a:t>
            </a:r>
            <a:r>
              <a:rPr lang="en-US" sz="1100" dirty="0"/>
              <a:t>. Department of </a:t>
            </a:r>
            <a:r>
              <a:rPr lang="en-US" sz="1100" dirty="0" smtClean="0"/>
              <a:t>Anthropology</a:t>
            </a:r>
            <a:r>
              <a:rPr lang="en-US" sz="1100" dirty="0"/>
              <a:t>, University </a:t>
            </a:r>
            <a:r>
              <a:rPr lang="en-US" sz="1100" dirty="0" smtClean="0"/>
              <a:t>	of </a:t>
            </a:r>
            <a:r>
              <a:rPr lang="en-US" sz="1100" dirty="0"/>
              <a:t>Oklahoma. </a:t>
            </a:r>
            <a:r>
              <a:rPr lang="en-US" sz="1100" dirty="0" err="1"/>
              <a:t>ScholarWorks</a:t>
            </a:r>
            <a:r>
              <a:rPr lang="en-US" sz="1100" dirty="0"/>
              <a:t>, 	Norman, OK.</a:t>
            </a:r>
          </a:p>
          <a:p>
            <a:r>
              <a:rPr lang="en-US" sz="1100" dirty="0"/>
              <a:t> </a:t>
            </a:r>
          </a:p>
          <a:p>
            <a:r>
              <a:rPr lang="en-US" sz="1100" dirty="0"/>
              <a:t>McCoy, Elizabeth Mae. 1972. </a:t>
            </a:r>
            <a:r>
              <a:rPr lang="en-US" sz="1100" i="1" dirty="0"/>
              <a:t>A Descriptive Analysis of Blackfeet Indian Beadwork</a:t>
            </a:r>
            <a:r>
              <a:rPr lang="en-US" sz="1100" dirty="0"/>
              <a:t>. Master’s </a:t>
            </a:r>
            <a:r>
              <a:rPr lang="en-US" sz="1100" dirty="0" smtClean="0"/>
              <a:t>thesis</a:t>
            </a:r>
            <a:r>
              <a:rPr lang="en-US" sz="1100" dirty="0"/>
              <a:t>. Department of </a:t>
            </a:r>
            <a:r>
              <a:rPr lang="en-US" sz="1100" dirty="0" smtClean="0"/>
              <a:t>Anthropology</a:t>
            </a:r>
            <a:r>
              <a:rPr lang="en-US" sz="1100" dirty="0"/>
              <a:t>, </a:t>
            </a:r>
            <a:r>
              <a:rPr lang="en-US" sz="1100" dirty="0" smtClean="0"/>
              <a:t>	Montana </a:t>
            </a:r>
            <a:r>
              <a:rPr lang="en-US" sz="1100" dirty="0"/>
              <a:t>State University. </a:t>
            </a:r>
            <a:r>
              <a:rPr lang="en-US" sz="1100" dirty="0" err="1"/>
              <a:t>ScholarWorks</a:t>
            </a:r>
            <a:r>
              <a:rPr lang="en-US" sz="1100" dirty="0"/>
              <a:t>, Missoula, </a:t>
            </a:r>
            <a:r>
              <a:rPr lang="en-US" sz="1100" dirty="0" smtClean="0"/>
              <a:t>MT</a:t>
            </a:r>
            <a:r>
              <a:rPr lang="en-US" sz="1100" dirty="0"/>
              <a:t>. </a:t>
            </a:r>
          </a:p>
        </p:txBody>
      </p:sp>
    </p:spTree>
    <p:extLst>
      <p:ext uri="{BB962C8B-B14F-4D97-AF65-F5344CB8AC3E}">
        <p14:creationId xmlns:p14="http://schemas.microsoft.com/office/powerpoint/2010/main" val="37665544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80196"/>
            <a:ext cx="8991600" cy="4662815"/>
          </a:xfrm>
          <a:prstGeom prst="rect">
            <a:avLst/>
          </a:prstGeom>
        </p:spPr>
        <p:txBody>
          <a:bodyPr wrap="square">
            <a:spAutoFit/>
          </a:bodyPr>
          <a:lstStyle/>
          <a:p>
            <a:r>
              <a:rPr lang="en-US" sz="1100" dirty="0"/>
              <a:t>Miller, Donald C., and Stan Cohen. 1978. </a:t>
            </a:r>
            <a:r>
              <a:rPr lang="en-US" sz="1100" i="1" dirty="0"/>
              <a:t>Military and Trading Posts of Montana.</a:t>
            </a:r>
            <a:r>
              <a:rPr lang="en-US" sz="1100" dirty="0"/>
              <a:t> Missoula, </a:t>
            </a:r>
            <a:r>
              <a:rPr lang="en-US" sz="1100" dirty="0" smtClean="0"/>
              <a:t>MT</a:t>
            </a:r>
            <a:r>
              <a:rPr lang="en-US" sz="1100" dirty="0"/>
              <a:t>: Pictorial Histories Publishing Co.</a:t>
            </a:r>
          </a:p>
          <a:p>
            <a:r>
              <a:rPr lang="en-US" sz="1100" dirty="0"/>
              <a:t> </a:t>
            </a:r>
          </a:p>
          <a:p>
            <a:r>
              <a:rPr lang="en-US" sz="1100" i="1" dirty="0"/>
              <a:t>Old Fort </a:t>
            </a:r>
            <a:r>
              <a:rPr lang="en-US" sz="1100" i="1" dirty="0" smtClean="0"/>
              <a:t>Benton</a:t>
            </a:r>
            <a:r>
              <a:rPr lang="en-US" sz="1100" i="1" dirty="0"/>
              <a:t>, Montana: Early Fur Trading Post with Blackfoot Indians and Head of </a:t>
            </a:r>
            <a:r>
              <a:rPr lang="en-US" sz="1100" i="1" dirty="0" smtClean="0"/>
              <a:t>Navigation </a:t>
            </a:r>
            <a:r>
              <a:rPr lang="en-US" sz="1100" i="1" dirty="0"/>
              <a:t>on the Missouri River.</a:t>
            </a:r>
            <a:r>
              <a:rPr lang="en-US" sz="1100" dirty="0"/>
              <a:t> 1975. </a:t>
            </a:r>
            <a:r>
              <a:rPr lang="en-US" sz="1100" dirty="0" smtClean="0"/>
              <a:t>Fairfield</a:t>
            </a:r>
            <a:r>
              <a:rPr lang="en-US" sz="1100" dirty="0"/>
              <a:t>, WA: </a:t>
            </a:r>
            <a:r>
              <a:rPr lang="en-US" sz="1100" dirty="0" smtClean="0"/>
              <a:t>	Ye </a:t>
            </a:r>
            <a:r>
              <a:rPr lang="en-US" sz="1100" dirty="0"/>
              <a:t>Galleon Press.</a:t>
            </a:r>
          </a:p>
          <a:p>
            <a:r>
              <a:rPr lang="en-US" sz="1100" dirty="0"/>
              <a:t> </a:t>
            </a:r>
          </a:p>
          <a:p>
            <a:r>
              <a:rPr lang="en-US" sz="1100" dirty="0"/>
              <a:t>Peers, Laura and Alison K. Brown. 2015. </a:t>
            </a:r>
            <a:r>
              <a:rPr lang="en-US" sz="1100" i="1" dirty="0"/>
              <a:t>Visiting with the Ancestors: Blackfoot Shirts in </a:t>
            </a:r>
            <a:r>
              <a:rPr lang="en-US" sz="1100" i="1" dirty="0" smtClean="0"/>
              <a:t>Museum </a:t>
            </a:r>
            <a:r>
              <a:rPr lang="en-US" sz="1100" i="1" dirty="0"/>
              <a:t>Spaces</a:t>
            </a:r>
            <a:r>
              <a:rPr lang="en-US" sz="1100" dirty="0"/>
              <a:t>. Edmonton, AB: AU Press. </a:t>
            </a:r>
          </a:p>
          <a:p>
            <a:r>
              <a:rPr lang="en-US" sz="1100" dirty="0"/>
              <a:t> </a:t>
            </a:r>
          </a:p>
          <a:p>
            <a:r>
              <a:rPr lang="en-US" sz="1100" dirty="0"/>
              <a:t>Penney, David W. 1991. “Floral Decoration and Culture Change: An Historical Interpretation of </a:t>
            </a:r>
            <a:r>
              <a:rPr lang="en-US" sz="1100" dirty="0" smtClean="0"/>
              <a:t>Motivation</a:t>
            </a:r>
            <a:r>
              <a:rPr lang="en-US" sz="1100" dirty="0"/>
              <a:t>.” </a:t>
            </a:r>
            <a:r>
              <a:rPr lang="en-US" sz="1100" i="1" dirty="0"/>
              <a:t>American Indian </a:t>
            </a:r>
            <a:r>
              <a:rPr lang="en-US" sz="1100" i="1" dirty="0" smtClean="0"/>
              <a:t>Culture </a:t>
            </a:r>
            <a:r>
              <a:rPr lang="en-US" sz="1100" i="1" dirty="0"/>
              <a:t>and </a:t>
            </a:r>
            <a:r>
              <a:rPr lang="en-US" sz="1100" i="1" dirty="0" smtClean="0"/>
              <a:t>	Research </a:t>
            </a:r>
            <a:r>
              <a:rPr lang="en-US" sz="1100" i="1" dirty="0"/>
              <a:t>Journal</a:t>
            </a:r>
            <a:r>
              <a:rPr lang="en-US" sz="1100" dirty="0"/>
              <a:t> 15 (1): 53-77. </a:t>
            </a:r>
          </a:p>
          <a:p>
            <a:r>
              <a:rPr lang="en-US" sz="1100" dirty="0"/>
              <a:t> </a:t>
            </a:r>
          </a:p>
          <a:p>
            <a:r>
              <a:rPr lang="en-US" sz="1100" dirty="0"/>
              <a:t>Penney, David W. In press 2018. “Styles, Production, and Collections of Plains Indian Quillwork </a:t>
            </a:r>
            <a:r>
              <a:rPr lang="en-US" sz="1100" dirty="0" smtClean="0"/>
              <a:t>and </a:t>
            </a:r>
            <a:r>
              <a:rPr lang="en-US" sz="1100" dirty="0"/>
              <a:t>Beadwork.” In </a:t>
            </a:r>
            <a:r>
              <a:rPr lang="en-US" sz="1100" i="1" dirty="0"/>
              <a:t>Plains Indian Art: </a:t>
            </a:r>
            <a:r>
              <a:rPr lang="en-US" sz="1100" i="1" dirty="0" smtClean="0"/>
              <a:t>	Created 	in </a:t>
            </a:r>
            <a:r>
              <a:rPr lang="en-US" sz="1100" i="1" dirty="0"/>
              <a:t>Community</a:t>
            </a:r>
            <a:r>
              <a:rPr lang="en-US" sz="1100" dirty="0"/>
              <a:t>, 1-28. Thomas </a:t>
            </a:r>
            <a:r>
              <a:rPr lang="en-US" sz="1100" dirty="0" err="1"/>
              <a:t>Gilcrease</a:t>
            </a:r>
            <a:r>
              <a:rPr lang="en-US" sz="1100" dirty="0"/>
              <a:t> </a:t>
            </a:r>
            <a:r>
              <a:rPr lang="en-US" sz="1100" dirty="0" smtClean="0"/>
              <a:t>Museum</a:t>
            </a:r>
            <a:r>
              <a:rPr lang="en-US" sz="1100" dirty="0"/>
              <a:t>.</a:t>
            </a:r>
          </a:p>
          <a:p>
            <a:r>
              <a:rPr lang="en-US" sz="1100" dirty="0"/>
              <a:t> </a:t>
            </a:r>
          </a:p>
          <a:p>
            <a:r>
              <a:rPr lang="en-US" sz="1100" dirty="0"/>
              <a:t>Phillips, Ruth B. 1998. </a:t>
            </a:r>
            <a:r>
              <a:rPr lang="en-US" sz="1100" i="1" dirty="0"/>
              <a:t>Trading Identities: The Souvenir in Native North American Art from the </a:t>
            </a:r>
            <a:r>
              <a:rPr lang="en-US" sz="1100" i="1" dirty="0" smtClean="0"/>
              <a:t>Northeast</a:t>
            </a:r>
            <a:r>
              <a:rPr lang="en-US" sz="1100" i="1" dirty="0"/>
              <a:t>, 1700-1900</a:t>
            </a:r>
            <a:r>
              <a:rPr lang="en-US" sz="1100" dirty="0"/>
              <a:t>. Seattle, WA: </a:t>
            </a:r>
            <a:r>
              <a:rPr lang="en-US" sz="1100" dirty="0" smtClean="0"/>
              <a:t>University </a:t>
            </a:r>
            <a:r>
              <a:rPr lang="en-US" sz="1100" dirty="0"/>
              <a:t>of </a:t>
            </a:r>
            <a:r>
              <a:rPr lang="en-US" sz="1100" dirty="0" smtClean="0"/>
              <a:t>	Washington </a:t>
            </a:r>
            <a:r>
              <a:rPr lang="en-US" sz="1100" dirty="0"/>
              <a:t>Press. </a:t>
            </a:r>
          </a:p>
          <a:p>
            <a:r>
              <a:rPr lang="en-US" sz="1100" dirty="0"/>
              <a:t> </a:t>
            </a:r>
          </a:p>
          <a:p>
            <a:r>
              <a:rPr lang="en-US" sz="1100" dirty="0"/>
              <a:t>Roberts, Kathleen </a:t>
            </a:r>
            <a:r>
              <a:rPr lang="en-US" sz="1100" dirty="0" err="1"/>
              <a:t>Glenister</a:t>
            </a:r>
            <a:r>
              <a:rPr lang="en-US" sz="1100" dirty="0"/>
              <a:t>. 2007. “Visual Argument in Intercultural Contexts: Perspectives on </a:t>
            </a:r>
            <a:r>
              <a:rPr lang="en-US" sz="1100" dirty="0" smtClean="0"/>
              <a:t>Folk</a:t>
            </a:r>
            <a:r>
              <a:rPr lang="en-US" sz="1100" dirty="0"/>
              <a:t>/Traditional Art.” </a:t>
            </a:r>
            <a:r>
              <a:rPr lang="en-US" sz="1100" i="1" dirty="0"/>
              <a:t>Argumentation </a:t>
            </a:r>
            <a:r>
              <a:rPr lang="en-US" sz="1100" i="1" dirty="0" smtClean="0"/>
              <a:t>and 	Advocacy </a:t>
            </a:r>
            <a:r>
              <a:rPr lang="en-US" sz="1100" dirty="0"/>
              <a:t>43: 152-163. </a:t>
            </a:r>
          </a:p>
          <a:p>
            <a:r>
              <a:rPr lang="en-US" sz="1100" dirty="0"/>
              <a:t> </a:t>
            </a:r>
          </a:p>
          <a:p>
            <a:r>
              <a:rPr lang="en-US" sz="1100" dirty="0"/>
              <a:t>Robertson, R. G. 1999. </a:t>
            </a:r>
            <a:r>
              <a:rPr lang="en-US" sz="1100" i="1" dirty="0"/>
              <a:t>Competitive Struggle: America's Western Fur Trading Posts, 1764-1865</a:t>
            </a:r>
            <a:r>
              <a:rPr lang="en-US" sz="1100" dirty="0"/>
              <a:t>. </a:t>
            </a:r>
            <a:r>
              <a:rPr lang="en-US" sz="1100" dirty="0" smtClean="0"/>
              <a:t>Boise</a:t>
            </a:r>
            <a:r>
              <a:rPr lang="en-US" sz="1100" dirty="0"/>
              <a:t>, ID: Tamarack Books. </a:t>
            </a:r>
          </a:p>
          <a:p>
            <a:r>
              <a:rPr lang="en-US" sz="1100" dirty="0"/>
              <a:t> </a:t>
            </a:r>
          </a:p>
          <a:p>
            <a:r>
              <a:rPr lang="en-US" sz="1100" dirty="0"/>
              <a:t>Schneider, Mary Jane. 1983. “The Production of Indian-Use and Souvenir Beadwork by </a:t>
            </a:r>
            <a:r>
              <a:rPr lang="en-US" sz="1100" dirty="0" smtClean="0"/>
              <a:t>Contemporary </a:t>
            </a:r>
            <a:r>
              <a:rPr lang="en-US" sz="1100" dirty="0"/>
              <a:t>Indian Women.” </a:t>
            </a:r>
            <a:r>
              <a:rPr lang="en-US" sz="1100" i="1" dirty="0"/>
              <a:t>Plains </a:t>
            </a:r>
            <a:r>
              <a:rPr lang="en-US" sz="1100" i="1" dirty="0" smtClean="0"/>
              <a:t>	Anthropologist</a:t>
            </a:r>
            <a:r>
              <a:rPr lang="en-US" sz="1100" dirty="0" smtClean="0"/>
              <a:t> </a:t>
            </a:r>
            <a:r>
              <a:rPr lang="en-US" sz="1100" dirty="0"/>
              <a:t>28 (101): 235–245. </a:t>
            </a:r>
          </a:p>
          <a:p>
            <a:r>
              <a:rPr lang="en-US" sz="1100" dirty="0"/>
              <a:t> </a:t>
            </a:r>
          </a:p>
          <a:p>
            <a:r>
              <a:rPr lang="en-US" sz="1100" dirty="0"/>
              <a:t>Schultz, James Willard. 1973. </a:t>
            </a:r>
            <a:r>
              <a:rPr lang="en-US" sz="1100" i="1" dirty="0"/>
              <a:t>My Life as an Indian: The Story of a Red Woman and a White </a:t>
            </a:r>
            <a:r>
              <a:rPr lang="en-US" sz="1100" i="1" dirty="0" smtClean="0"/>
              <a:t>Man </a:t>
            </a:r>
            <a:r>
              <a:rPr lang="en-US" sz="1100" i="1" dirty="0"/>
              <a:t>in the Lodges of the Blackfeet</a:t>
            </a:r>
            <a:r>
              <a:rPr lang="en-US" sz="1100" dirty="0"/>
              <a:t>. </a:t>
            </a:r>
            <a:r>
              <a:rPr lang="en-US" sz="1100" dirty="0" smtClean="0"/>
              <a:t>	Williamstown</a:t>
            </a:r>
            <a:r>
              <a:rPr lang="en-US" sz="1100" dirty="0"/>
              <a:t>, MA: Corner House.</a:t>
            </a:r>
          </a:p>
          <a:p>
            <a:r>
              <a:rPr lang="en-US" sz="1100" dirty="0"/>
              <a:t> </a:t>
            </a:r>
          </a:p>
        </p:txBody>
      </p:sp>
    </p:spTree>
    <p:extLst>
      <p:ext uri="{BB962C8B-B14F-4D97-AF65-F5344CB8AC3E}">
        <p14:creationId xmlns:p14="http://schemas.microsoft.com/office/powerpoint/2010/main" val="31898959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908" y="380685"/>
            <a:ext cx="8434586" cy="1446550"/>
          </a:xfrm>
          <a:prstGeom prst="rect">
            <a:avLst/>
          </a:prstGeom>
        </p:spPr>
        <p:txBody>
          <a:bodyPr wrap="square">
            <a:spAutoFit/>
          </a:bodyPr>
          <a:lstStyle/>
          <a:p>
            <a:r>
              <a:rPr lang="en-US" sz="1100" dirty="0"/>
              <a:t>Wissler, Clark. 1911. “The Social Life of the Blackfoot Indians.” In </a:t>
            </a:r>
            <a:r>
              <a:rPr lang="en-US" sz="1100" i="1" dirty="0"/>
              <a:t>Anthropological Papers of the American Museum of Natural 	History</a:t>
            </a:r>
            <a:r>
              <a:rPr lang="en-US" sz="1100" dirty="0"/>
              <a:t>, edited by the American Museum of Natural History, 3-64. Volume 7, Part 1 of the Anthropological Papers of 	the American Museum of Natural History. New York, NY: American Museum Press.  </a:t>
            </a:r>
          </a:p>
          <a:p>
            <a:r>
              <a:rPr lang="en-US" sz="1100" dirty="0"/>
              <a:t> </a:t>
            </a:r>
          </a:p>
          <a:p>
            <a:r>
              <a:rPr lang="en-US" sz="1100" dirty="0"/>
              <a:t>Wissler, Clark. 1927. “Distribution of Moccasin Decorations among the Plains Tribes.” In </a:t>
            </a:r>
            <a:r>
              <a:rPr lang="en-US" sz="1100" i="1" dirty="0"/>
              <a:t>Anthropological Papers of the American 	Museum of Natural History</a:t>
            </a:r>
            <a:r>
              <a:rPr lang="en-US" sz="1100" dirty="0"/>
              <a:t>, edited by the American Museum of Natural History, 3-23. Volume 29 of the 	Anthropological Papers of the American Museum of Natural History. New York, NY: American Museum Press. </a:t>
            </a:r>
          </a:p>
          <a:p>
            <a:r>
              <a:rPr lang="en-US" sz="1100" dirty="0"/>
              <a:t> </a:t>
            </a:r>
          </a:p>
        </p:txBody>
      </p:sp>
    </p:spTree>
    <p:extLst>
      <p:ext uri="{BB962C8B-B14F-4D97-AF65-F5344CB8AC3E}">
        <p14:creationId xmlns:p14="http://schemas.microsoft.com/office/powerpoint/2010/main" val="7803578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37" y="-148598"/>
            <a:ext cx="9768913" cy="5457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76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phy-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8" y="-202857"/>
            <a:ext cx="9282494" cy="6352973"/>
          </a:xfrm>
          <a:prstGeom prst="rect">
            <a:avLst/>
          </a:prstGeom>
        </p:spPr>
      </p:pic>
    </p:spTree>
    <p:extLst>
      <p:ext uri="{BB962C8B-B14F-4D97-AF65-F5344CB8AC3E}">
        <p14:creationId xmlns:p14="http://schemas.microsoft.com/office/powerpoint/2010/main" val="13003713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85" y="161102"/>
            <a:ext cx="7556671" cy="1137119"/>
          </a:xfrm>
        </p:spPr>
        <p:txBody>
          <a:bodyPr/>
          <a:lstStyle/>
          <a:p>
            <a:r>
              <a:rPr lang="en-US" dirty="0" smtClean="0"/>
              <a:t>The Niitsitapi (Blackfoot Confederacy) </a:t>
            </a:r>
            <a:endParaRPr lang="en-US" dirty="0"/>
          </a:p>
        </p:txBody>
      </p:sp>
      <p:pic>
        <p:nvPicPr>
          <p:cNvPr id="6" name="Picture 5" descr="Screen Shot 2017-07-16 at 2.21.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8" y="820283"/>
            <a:ext cx="3853924" cy="3776029"/>
          </a:xfrm>
          <a:prstGeom prst="rect">
            <a:avLst/>
          </a:prstGeom>
        </p:spPr>
      </p:pic>
      <p:sp>
        <p:nvSpPr>
          <p:cNvPr id="7" name="TextBox 6"/>
          <p:cNvSpPr txBox="1"/>
          <p:nvPr/>
        </p:nvSpPr>
        <p:spPr>
          <a:xfrm>
            <a:off x="266521" y="4543621"/>
            <a:ext cx="4327435" cy="430887"/>
          </a:xfrm>
          <a:prstGeom prst="rect">
            <a:avLst/>
          </a:prstGeom>
          <a:noFill/>
        </p:spPr>
        <p:txBody>
          <a:bodyPr wrap="square" rtlCol="0">
            <a:spAutoFit/>
          </a:bodyPr>
          <a:lstStyle/>
          <a:p>
            <a:pPr algn="ctr"/>
            <a:r>
              <a:rPr lang="en-US" sz="1100" b="1" dirty="0" smtClean="0"/>
              <a:t>Figure 1: “Outline map to show the area occupied in historic times by the Blackfoot Indians” </a:t>
            </a:r>
            <a:r>
              <a:rPr lang="en-US" sz="1100" dirty="0" smtClean="0"/>
              <a:t>(Johnston 1970, 302)</a:t>
            </a:r>
            <a:endParaRPr lang="en-US" sz="1100" dirty="0"/>
          </a:p>
        </p:txBody>
      </p:sp>
      <p:sp>
        <p:nvSpPr>
          <p:cNvPr id="3" name="Rectangle 2"/>
          <p:cNvSpPr/>
          <p:nvPr/>
        </p:nvSpPr>
        <p:spPr>
          <a:xfrm>
            <a:off x="4840112" y="1015442"/>
            <a:ext cx="4011892" cy="3785652"/>
          </a:xfrm>
          <a:prstGeom prst="rect">
            <a:avLst/>
          </a:prstGeom>
        </p:spPr>
        <p:txBody>
          <a:bodyPr wrap="square">
            <a:spAutoFit/>
          </a:bodyPr>
          <a:lstStyle/>
          <a:p>
            <a:pPr marL="342900" indent="-342900">
              <a:buAutoNum type="arabicPeriod"/>
            </a:pPr>
            <a:r>
              <a:rPr lang="en-US" sz="2000" b="1" dirty="0" smtClean="0"/>
              <a:t>Kainai</a:t>
            </a:r>
            <a:r>
              <a:rPr lang="en-US" sz="2000" dirty="0" smtClean="0"/>
              <a:t>, or Blood (Canada)</a:t>
            </a:r>
          </a:p>
          <a:p>
            <a:endParaRPr lang="en-US" sz="2000" dirty="0"/>
          </a:p>
          <a:p>
            <a:pPr marL="342900" indent="-342900">
              <a:buFontTx/>
              <a:buAutoNum type="arabicPeriod"/>
            </a:pPr>
            <a:r>
              <a:rPr lang="en-US" sz="2000" b="1" dirty="0"/>
              <a:t>Siksika</a:t>
            </a:r>
            <a:r>
              <a:rPr lang="en-US" sz="2000" dirty="0"/>
              <a:t>, </a:t>
            </a:r>
            <a:r>
              <a:rPr lang="en-US" sz="2000" dirty="0" smtClean="0"/>
              <a:t>or </a:t>
            </a:r>
            <a:r>
              <a:rPr lang="en-US" sz="2000" dirty="0"/>
              <a:t>Blackfoot (Canada)</a:t>
            </a:r>
          </a:p>
          <a:p>
            <a:pPr marL="342900" indent="-342900">
              <a:buAutoNum type="arabicPeriod"/>
            </a:pPr>
            <a:endParaRPr lang="en-US" sz="2000" dirty="0"/>
          </a:p>
          <a:p>
            <a:pPr marL="342900" indent="-342900">
              <a:buAutoNum type="arabicPeriod"/>
            </a:pPr>
            <a:r>
              <a:rPr lang="en-US" sz="2000" b="1" dirty="0"/>
              <a:t>Piikuni</a:t>
            </a:r>
            <a:r>
              <a:rPr lang="en-US" sz="2000" dirty="0"/>
              <a:t>, </a:t>
            </a:r>
            <a:r>
              <a:rPr lang="en-US" sz="2000" dirty="0" smtClean="0"/>
              <a:t>or Blackfeet</a:t>
            </a:r>
            <a:endParaRPr lang="en-US" sz="2000" dirty="0"/>
          </a:p>
          <a:p>
            <a:pPr marL="800100" lvl="1" indent="-342900">
              <a:buAutoNum type="arabicPeriod"/>
            </a:pPr>
            <a:r>
              <a:rPr lang="en-US" sz="2000" dirty="0" err="1" smtClean="0"/>
              <a:t>Amasskaapipiikuni</a:t>
            </a:r>
            <a:r>
              <a:rPr lang="en-US" sz="2000" dirty="0" smtClean="0"/>
              <a:t>  (Montana </a:t>
            </a:r>
            <a:r>
              <a:rPr lang="mr-IN" sz="2000" dirty="0" smtClean="0"/>
              <a:t>–</a:t>
            </a:r>
            <a:r>
              <a:rPr lang="en-US" sz="2000" dirty="0" smtClean="0"/>
              <a:t> Southern Blackfeet)</a:t>
            </a:r>
            <a:endParaRPr lang="en-US" sz="2000" dirty="0"/>
          </a:p>
          <a:p>
            <a:pPr lvl="1"/>
            <a:endParaRPr lang="en-US" sz="2000" dirty="0"/>
          </a:p>
          <a:p>
            <a:pPr marL="800100" lvl="1" indent="-342900">
              <a:buAutoNum type="arabicPeriod"/>
            </a:pPr>
            <a:r>
              <a:rPr lang="en-US" sz="2000" dirty="0" err="1"/>
              <a:t>Apatohsipiikuni</a:t>
            </a:r>
            <a:r>
              <a:rPr lang="en-US" sz="2000" dirty="0"/>
              <a:t> (southern Alberta, </a:t>
            </a:r>
            <a:r>
              <a:rPr lang="en-US" sz="2000" dirty="0" smtClean="0"/>
              <a:t>Canada </a:t>
            </a:r>
            <a:r>
              <a:rPr lang="mr-IN" sz="2000" dirty="0" smtClean="0"/>
              <a:t>–</a:t>
            </a:r>
            <a:r>
              <a:rPr lang="en-US" sz="2000" dirty="0" smtClean="0"/>
              <a:t> Northern Blackfeet)</a:t>
            </a:r>
            <a:endParaRPr lang="en-US" sz="2000" dirty="0"/>
          </a:p>
        </p:txBody>
      </p:sp>
      <p:sp>
        <p:nvSpPr>
          <p:cNvPr id="9" name="Rectangle 8"/>
          <p:cNvSpPr/>
          <p:nvPr/>
        </p:nvSpPr>
        <p:spPr>
          <a:xfrm>
            <a:off x="4572000" y="4893735"/>
            <a:ext cx="4572000" cy="276999"/>
          </a:xfrm>
          <a:prstGeom prst="rect">
            <a:avLst/>
          </a:prstGeom>
        </p:spPr>
        <p:txBody>
          <a:bodyPr>
            <a:spAutoFit/>
          </a:bodyPr>
          <a:lstStyle/>
          <a:p>
            <a:pPr algn="r"/>
            <a:r>
              <a:rPr lang="en-US" sz="1200" dirty="0"/>
              <a:t>(The Blackfoot Gallery Committee </a:t>
            </a:r>
            <a:r>
              <a:rPr lang="en-US" sz="1200" dirty="0" smtClean="0"/>
              <a:t>2013)</a:t>
            </a:r>
            <a:endParaRPr lang="en-US" sz="1200" dirty="0"/>
          </a:p>
        </p:txBody>
      </p:sp>
    </p:spTree>
    <p:extLst>
      <p:ext uri="{BB962C8B-B14F-4D97-AF65-F5344CB8AC3E}">
        <p14:creationId xmlns:p14="http://schemas.microsoft.com/office/powerpoint/2010/main" val="1076771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43058" y="209530"/>
            <a:ext cx="1972236" cy="1288676"/>
          </a:xfrm>
          <a:prstGeom prst="rect">
            <a:avLst/>
          </a:prstGeom>
          <a:solidFill>
            <a:schemeClr val="bg1"/>
          </a:solid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descr="giphy-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4" y="-358068"/>
            <a:ext cx="9144000" cy="5824090"/>
          </a:xfrm>
          <a:prstGeom prst="rect">
            <a:avLst/>
          </a:prstGeom>
        </p:spPr>
      </p:pic>
      <p:sp>
        <p:nvSpPr>
          <p:cNvPr id="2" name="TextBox 1"/>
          <p:cNvSpPr txBox="1"/>
          <p:nvPr/>
        </p:nvSpPr>
        <p:spPr>
          <a:xfrm>
            <a:off x="259329" y="979452"/>
            <a:ext cx="2008575" cy="3170099"/>
          </a:xfrm>
          <a:prstGeom prst="rect">
            <a:avLst/>
          </a:prstGeom>
          <a:solidFill>
            <a:srgbClr val="000000"/>
          </a:solidFill>
        </p:spPr>
        <p:txBody>
          <a:bodyPr wrap="square" rtlCol="0">
            <a:spAutoFit/>
          </a:bodyPr>
          <a:lstStyle/>
          <a:p>
            <a:pPr algn="ctr"/>
            <a:r>
              <a:rPr lang="en-US" sz="2000" dirty="0" smtClean="0">
                <a:solidFill>
                  <a:srgbClr val="FFFFFF"/>
                </a:solidFill>
              </a:rPr>
              <a:t>There is more Plains Indian footwear in museum collections across the world than any other Plains Indian artifact (Ewers 1997)</a:t>
            </a:r>
            <a:endParaRPr lang="en-US" sz="2000" dirty="0">
              <a:solidFill>
                <a:srgbClr val="FFFFFF"/>
              </a:solidFill>
            </a:endParaRPr>
          </a:p>
        </p:txBody>
      </p:sp>
      <p:sp>
        <p:nvSpPr>
          <p:cNvPr id="38" name="TextBox 37"/>
          <p:cNvSpPr txBox="1"/>
          <p:nvPr/>
        </p:nvSpPr>
        <p:spPr>
          <a:xfrm>
            <a:off x="6482137" y="1553494"/>
            <a:ext cx="2300428" cy="1938992"/>
          </a:xfrm>
          <a:prstGeom prst="rect">
            <a:avLst/>
          </a:prstGeom>
          <a:solidFill>
            <a:schemeClr val="bg2"/>
          </a:solidFill>
        </p:spPr>
        <p:txBody>
          <a:bodyPr wrap="square" rtlCol="0">
            <a:spAutoFit/>
          </a:bodyPr>
          <a:lstStyle/>
          <a:p>
            <a:pPr algn="ctr"/>
            <a:r>
              <a:rPr lang="en-US" sz="2000" dirty="0" smtClean="0">
                <a:solidFill>
                  <a:schemeClr val="bg1"/>
                </a:solidFill>
              </a:rPr>
              <a:t>No systematic anthropological investigation of Plains Indian moccasins has ever taken place</a:t>
            </a:r>
            <a:endParaRPr lang="en-US" sz="2000" dirty="0">
              <a:solidFill>
                <a:schemeClr val="bg1"/>
              </a:solidFill>
            </a:endParaRPr>
          </a:p>
        </p:txBody>
      </p:sp>
    </p:spTree>
    <p:extLst>
      <p:ext uri="{BB962C8B-B14F-4D97-AF65-F5344CB8AC3E}">
        <p14:creationId xmlns:p14="http://schemas.microsoft.com/office/powerpoint/2010/main" val="1518044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500"/>
                            </p:stCondLst>
                            <p:childTnLst>
                              <p:par>
                                <p:cTn id="9" presetID="10" presetClass="entr" presetSubtype="0" fill="hold" grpId="0" nodeType="afterEffect">
                                  <p:stCondLst>
                                    <p:cond delay="80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Rectangle 7"/>
          <p:cNvSpPr/>
          <p:nvPr/>
        </p:nvSpPr>
        <p:spPr>
          <a:xfrm>
            <a:off x="4862319" y="0"/>
            <a:ext cx="4281681" cy="5143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Google Shape;139;p21"/>
          <p:cNvSpPr txBox="1">
            <a:spLocks noGrp="1"/>
          </p:cNvSpPr>
          <p:nvPr>
            <p:ph type="subTitle" idx="1"/>
          </p:nvPr>
        </p:nvSpPr>
        <p:spPr>
          <a:xfrm>
            <a:off x="5192889" y="547731"/>
            <a:ext cx="3838221" cy="4162258"/>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US" sz="2400" b="1" dirty="0" smtClean="0">
                <a:solidFill>
                  <a:schemeClr val="dk1"/>
                </a:solidFill>
              </a:rPr>
              <a:t>Object Biographies</a:t>
            </a:r>
          </a:p>
          <a:p>
            <a:pPr marL="285750" indent="-285750" algn="l">
              <a:spcBef>
                <a:spcPts val="1800"/>
              </a:spcBef>
              <a:buFont typeface="Arial"/>
              <a:buChar char="•"/>
            </a:pPr>
            <a:r>
              <a:rPr lang="en-US" sz="2000" dirty="0" smtClean="0"/>
              <a:t>Objects </a:t>
            </a:r>
            <a:r>
              <a:rPr lang="en-US" sz="2000" dirty="0"/>
              <a:t>accumulate histories and stories</a:t>
            </a:r>
          </a:p>
          <a:p>
            <a:pPr marL="285750" indent="-285750" algn="l">
              <a:buFont typeface="Arial"/>
              <a:buChar char="•"/>
            </a:pPr>
            <a:endParaRPr lang="en-US" sz="2000" dirty="0"/>
          </a:p>
          <a:p>
            <a:pPr marL="285750" indent="-285750" algn="l">
              <a:buFont typeface="Arial"/>
              <a:buChar char="•"/>
            </a:pPr>
            <a:r>
              <a:rPr lang="en-US" sz="2000" dirty="0"/>
              <a:t>Objects can experience birth, life, death, and even rebirth</a:t>
            </a:r>
          </a:p>
          <a:p>
            <a:pPr marL="285750" indent="-285750" algn="l">
              <a:buFont typeface="Arial"/>
              <a:buChar char="•"/>
            </a:pPr>
            <a:endParaRPr lang="en-US" sz="2000" dirty="0"/>
          </a:p>
          <a:p>
            <a:pPr marL="285750" indent="-285750" algn="l">
              <a:buFont typeface="Arial"/>
              <a:buChar char="•"/>
            </a:pPr>
            <a:r>
              <a:rPr lang="en-US" sz="2000" dirty="0"/>
              <a:t>How are Niitsitapi moccasins born? How do they live</a:t>
            </a:r>
            <a:r>
              <a:rPr lang="en-US" sz="2000" dirty="0" smtClean="0"/>
              <a:t>? Do they die? </a:t>
            </a:r>
          </a:p>
        </p:txBody>
      </p:sp>
      <p:pic>
        <p:nvPicPr>
          <p:cNvPr id="10" name="Picture 9" descr="Blackfoot-Indian-woman-tipi-house.jpg"/>
          <p:cNvPicPr>
            <a:picLocks noChangeAspect="1"/>
          </p:cNvPicPr>
          <p:nvPr/>
        </p:nvPicPr>
        <p:blipFill rotWithShape="1">
          <a:blip r:embed="rId3">
            <a:extLst>
              <a:ext uri="{28A0092B-C50C-407E-A947-70E740481C1C}">
                <a14:useLocalDpi xmlns:a14="http://schemas.microsoft.com/office/drawing/2010/main" val="0"/>
              </a:ext>
            </a:extLst>
          </a:blip>
          <a:srcRect l="15191" t="2768" r="13067"/>
          <a:stretch/>
        </p:blipFill>
        <p:spPr>
          <a:xfrm>
            <a:off x="-254002" y="-98778"/>
            <a:ext cx="5263446" cy="5376334"/>
          </a:xfrm>
          <a:prstGeom prst="rect">
            <a:avLst/>
          </a:prstGeom>
        </p:spPr>
      </p:pic>
      <p:sp>
        <p:nvSpPr>
          <p:cNvPr id="11" name="Rectangle 10"/>
          <p:cNvSpPr/>
          <p:nvPr/>
        </p:nvSpPr>
        <p:spPr>
          <a:xfrm>
            <a:off x="0" y="4774168"/>
            <a:ext cx="4572000" cy="369332"/>
          </a:xfrm>
          <a:prstGeom prst="rect">
            <a:avLst/>
          </a:prstGeom>
          <a:solidFill>
            <a:srgbClr val="000000"/>
          </a:solidFill>
        </p:spPr>
        <p:txBody>
          <a:bodyPr>
            <a:spAutoFit/>
          </a:bodyPr>
          <a:lstStyle/>
          <a:p>
            <a:pPr defTabSz="457200">
              <a:defRPr/>
            </a:pPr>
            <a:r>
              <a:rPr lang="en-US" sz="900" dirty="0" smtClean="0">
                <a:solidFill>
                  <a:srgbClr val="FFFFFF"/>
                </a:solidFill>
              </a:rPr>
              <a:t>Photo: “Blackfoot woman doing beadwork,” National </a:t>
            </a:r>
            <a:r>
              <a:rPr lang="en-US" sz="900" dirty="0">
                <a:solidFill>
                  <a:srgbClr val="FFFFFF"/>
                </a:solidFill>
              </a:rPr>
              <a:t>Anthropological Archives, Smithsonian Institution</a:t>
            </a:r>
          </a:p>
        </p:txBody>
      </p:sp>
    </p:spTree>
    <p:extLst>
      <p:ext uri="{BB962C8B-B14F-4D97-AF65-F5344CB8AC3E}">
        <p14:creationId xmlns:p14="http://schemas.microsoft.com/office/powerpoint/2010/main" val="18579395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Tree>
    <p:extLst>
      <p:ext uri="{BB962C8B-B14F-4D97-AF65-F5344CB8AC3E}">
        <p14:creationId xmlns:p14="http://schemas.microsoft.com/office/powerpoint/2010/main" val="22242232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3" name="Picture 2" descr="GCT_GNP-Blackfeet-Dancer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0" y="-685244"/>
            <a:ext cx="9829069" cy="6028355"/>
          </a:xfrm>
          <a:prstGeom prst="rect">
            <a:avLst/>
          </a:prstGeom>
        </p:spPr>
      </p:pic>
      <p:sp>
        <p:nvSpPr>
          <p:cNvPr id="8" name="Google Shape;161;p23"/>
          <p:cNvSpPr/>
          <p:nvPr/>
        </p:nvSpPr>
        <p:spPr>
          <a:xfrm>
            <a:off x="256721" y="324213"/>
            <a:ext cx="4573979" cy="4214766"/>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2;p23"/>
          <p:cNvSpPr txBox="1">
            <a:spLocks/>
          </p:cNvSpPr>
          <p:nvPr/>
        </p:nvSpPr>
        <p:spPr>
          <a:xfrm>
            <a:off x="391838" y="339836"/>
            <a:ext cx="4377770" cy="408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nSpc>
                <a:spcPct val="100000"/>
              </a:lnSpc>
              <a:buFont typeface="Lato"/>
              <a:buNone/>
            </a:pPr>
            <a:r>
              <a:rPr lang="en-US" sz="2600" b="1" dirty="0" smtClean="0">
                <a:solidFill>
                  <a:schemeClr val="accent5"/>
                </a:solidFill>
              </a:rPr>
              <a:t>Indigenous Frameworks </a:t>
            </a:r>
          </a:p>
          <a:p>
            <a:pPr marL="285750" indent="-285750">
              <a:lnSpc>
                <a:spcPct val="100000"/>
              </a:lnSpc>
              <a:spcBef>
                <a:spcPts val="1600"/>
              </a:spcBef>
              <a:buClr>
                <a:schemeClr val="bg1"/>
              </a:buClr>
            </a:pPr>
            <a:r>
              <a:rPr lang="en-US" b="1" dirty="0" smtClean="0">
                <a:solidFill>
                  <a:srgbClr val="FFFFFF"/>
                </a:solidFill>
              </a:rPr>
              <a:t>Incorporation into anthropology has been addressed by numerous scholars </a:t>
            </a:r>
            <a:r>
              <a:rPr lang="en-US" sz="1600" b="1" dirty="0" smtClean="0">
                <a:solidFill>
                  <a:srgbClr val="FFFFFF"/>
                </a:solidFill>
              </a:rPr>
              <a:t>(e.g. </a:t>
            </a:r>
            <a:r>
              <a:rPr lang="en-US" sz="1600" b="1" dirty="0" err="1" smtClean="0">
                <a:solidFill>
                  <a:srgbClr val="FFFFFF"/>
                </a:solidFill>
              </a:rPr>
              <a:t>Atalay</a:t>
            </a:r>
            <a:r>
              <a:rPr lang="en-US" sz="1600" b="1" dirty="0" smtClean="0">
                <a:solidFill>
                  <a:srgbClr val="FFFFFF"/>
                </a:solidFill>
              </a:rPr>
              <a:t> 2012; Colwell 2016; Haas 1996; Kovach 2009; Watkins 2000, etc.) </a:t>
            </a:r>
            <a:endParaRPr lang="en-US" b="1" dirty="0" smtClean="0">
              <a:solidFill>
                <a:srgbClr val="FFFFFF"/>
              </a:solidFill>
            </a:endParaRPr>
          </a:p>
          <a:p>
            <a:pPr marL="285750" indent="-285750">
              <a:lnSpc>
                <a:spcPct val="100000"/>
              </a:lnSpc>
              <a:spcBef>
                <a:spcPts val="1600"/>
              </a:spcBef>
              <a:buClr>
                <a:schemeClr val="bg1"/>
              </a:buClr>
            </a:pPr>
            <a:r>
              <a:rPr lang="en-US" b="1" dirty="0" smtClean="0">
                <a:solidFill>
                  <a:srgbClr val="FFFFFF"/>
                </a:solidFill>
              </a:rPr>
              <a:t>Critical for the health of the discipline and the future of museums </a:t>
            </a:r>
            <a:r>
              <a:rPr lang="en-US" sz="1600" b="1" dirty="0" smtClean="0">
                <a:solidFill>
                  <a:srgbClr val="FFFFFF"/>
                </a:solidFill>
              </a:rPr>
              <a:t>(Ames 1992)</a:t>
            </a:r>
          </a:p>
          <a:p>
            <a:pPr marL="285750" indent="-285750">
              <a:lnSpc>
                <a:spcPct val="100000"/>
              </a:lnSpc>
              <a:spcBef>
                <a:spcPts val="1600"/>
              </a:spcBef>
              <a:buClr>
                <a:schemeClr val="bg1"/>
              </a:buClr>
            </a:pPr>
            <a:r>
              <a:rPr lang="en-US" b="1" dirty="0" smtClean="0">
                <a:solidFill>
                  <a:srgbClr val="FFFFFF"/>
                </a:solidFill>
              </a:rPr>
              <a:t>Promote new understandings of the world and redress past wrongs</a:t>
            </a:r>
            <a:endParaRPr lang="en-US" b="1" dirty="0">
              <a:solidFill>
                <a:srgbClr val="FFFFFF"/>
              </a:solidFill>
            </a:endParaRPr>
          </a:p>
        </p:txBody>
      </p:sp>
      <p:sp>
        <p:nvSpPr>
          <p:cNvPr id="13" name="TextBox 12"/>
          <p:cNvSpPr txBox="1"/>
          <p:nvPr/>
        </p:nvSpPr>
        <p:spPr>
          <a:xfrm>
            <a:off x="6458561" y="4704649"/>
            <a:ext cx="2700699" cy="415498"/>
          </a:xfrm>
          <a:prstGeom prst="rect">
            <a:avLst/>
          </a:prstGeom>
          <a:noFill/>
        </p:spPr>
        <p:txBody>
          <a:bodyPr wrap="square" rtlCol="0">
            <a:spAutoFit/>
          </a:bodyPr>
          <a:lstStyle/>
          <a:p>
            <a:pPr lvl="0" algn="r"/>
            <a:r>
              <a:rPr lang="en-US" sz="1050" dirty="0" smtClean="0">
                <a:solidFill>
                  <a:schemeClr val="bg1"/>
                </a:solidFill>
              </a:rPr>
              <a:t>Photo: “A trio of Blackfeet dancers in Glacier National Park,” Glacier MT Blog</a:t>
            </a:r>
            <a:endParaRPr lang="en-US" sz="1050" dirty="0">
              <a:solidFill>
                <a:schemeClr val="bg1"/>
              </a:solidFill>
            </a:endParaRPr>
          </a:p>
        </p:txBody>
      </p:sp>
    </p:spTree>
    <p:extLst>
      <p:ext uri="{BB962C8B-B14F-4D97-AF65-F5344CB8AC3E}">
        <p14:creationId xmlns:p14="http://schemas.microsoft.com/office/powerpoint/2010/main" val="25658264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subTitle" idx="1"/>
          </p:nvPr>
        </p:nvSpPr>
        <p:spPr>
          <a:xfrm>
            <a:off x="202675" y="297668"/>
            <a:ext cx="3966503" cy="449797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solidFill>
                  <a:schemeClr val="dk1"/>
                </a:solidFill>
              </a:rPr>
              <a:t>Working with Communities</a:t>
            </a:r>
          </a:p>
          <a:p>
            <a:pPr marL="742950" lvl="1" indent="-285750" algn="l">
              <a:lnSpc>
                <a:spcPct val="115000"/>
              </a:lnSpc>
              <a:spcBef>
                <a:spcPts val="1600"/>
              </a:spcBef>
              <a:buFont typeface="Arial"/>
              <a:buChar char="•"/>
            </a:pPr>
            <a:r>
              <a:rPr lang="en-US" sz="1800" dirty="0" smtClean="0"/>
              <a:t>Highlighting contemporary artists and moccasin-makers through interviews (pending Tribal IRB/Council approval)</a:t>
            </a:r>
          </a:p>
          <a:p>
            <a:pPr marL="742950" lvl="1" indent="-285750" algn="l">
              <a:lnSpc>
                <a:spcPct val="115000"/>
              </a:lnSpc>
              <a:spcBef>
                <a:spcPts val="1600"/>
              </a:spcBef>
              <a:buFont typeface="Arial"/>
              <a:buChar char="•"/>
            </a:pPr>
            <a:r>
              <a:rPr lang="en-US" sz="1800" dirty="0"/>
              <a:t>Guidance and direction from current community members via a Cultural Advisory </a:t>
            </a:r>
            <a:r>
              <a:rPr lang="en-US" sz="1800" dirty="0" smtClean="0"/>
              <a:t>Board</a:t>
            </a:r>
          </a:p>
          <a:p>
            <a:pPr marL="742950" lvl="1" indent="-285750" algn="l">
              <a:lnSpc>
                <a:spcPct val="115000"/>
              </a:lnSpc>
              <a:spcBef>
                <a:spcPts val="1600"/>
              </a:spcBef>
              <a:buFont typeface="Arial"/>
              <a:buChar char="•"/>
            </a:pPr>
            <a:r>
              <a:rPr lang="en-US" sz="1800" dirty="0"/>
              <a:t>Co-producing final products with community </a:t>
            </a:r>
            <a:r>
              <a:rPr lang="en-US" sz="1800" dirty="0" smtClean="0"/>
              <a:t>members</a:t>
            </a:r>
            <a:endParaRPr lang="en-US" sz="1800" dirty="0"/>
          </a:p>
        </p:txBody>
      </p:sp>
      <p:pic>
        <p:nvPicPr>
          <p:cNvPr id="5" name="Picture 4" descr="AdobeStock_31348854.jpeg"/>
          <p:cNvPicPr>
            <a:picLocks noChangeAspect="1"/>
          </p:cNvPicPr>
          <p:nvPr/>
        </p:nvPicPr>
        <p:blipFill rotWithShape="1">
          <a:blip r:embed="rId3">
            <a:extLst>
              <a:ext uri="{28A0092B-C50C-407E-A947-70E740481C1C}">
                <a14:useLocalDpi xmlns:a14="http://schemas.microsoft.com/office/drawing/2010/main" val="0"/>
              </a:ext>
            </a:extLst>
          </a:blip>
          <a:srcRect l="42258"/>
          <a:stretch/>
        </p:blipFill>
        <p:spPr>
          <a:xfrm>
            <a:off x="4530696" y="-213195"/>
            <a:ext cx="4738287" cy="5468143"/>
          </a:xfrm>
          <a:prstGeom prst="rect">
            <a:avLst/>
          </a:prstGeom>
        </p:spPr>
      </p:pic>
      <p:sp>
        <p:nvSpPr>
          <p:cNvPr id="7" name="TextBox 6"/>
          <p:cNvSpPr txBox="1"/>
          <p:nvPr/>
        </p:nvSpPr>
        <p:spPr>
          <a:xfrm>
            <a:off x="7168161" y="4880266"/>
            <a:ext cx="1975839" cy="263234"/>
          </a:xfrm>
          <a:prstGeom prst="rect">
            <a:avLst/>
          </a:prstGeom>
          <a:noFill/>
        </p:spPr>
        <p:txBody>
          <a:bodyPr wrap="square" rtlCol="0">
            <a:spAutoFit/>
          </a:bodyPr>
          <a:lstStyle/>
          <a:p>
            <a:pPr lvl="0"/>
            <a:r>
              <a:rPr lang="en-US" sz="1050" dirty="0" smtClean="0">
                <a:solidFill>
                  <a:schemeClr val="bg1"/>
                </a:solidFill>
              </a:rPr>
              <a:t>Photo: Rural Health Quarterly</a:t>
            </a:r>
            <a:endParaRPr lang="en-US" sz="1050" dirty="0">
              <a:solidFill>
                <a:schemeClr val="bg1"/>
              </a:solidFill>
            </a:endParaRPr>
          </a:p>
        </p:txBody>
      </p:sp>
    </p:spTree>
    <p:extLst>
      <p:ext uri="{BB962C8B-B14F-4D97-AF65-F5344CB8AC3E}">
        <p14:creationId xmlns:p14="http://schemas.microsoft.com/office/powerpoint/2010/main" val="5605518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14012</TotalTime>
  <Words>2914</Words>
  <Application>Microsoft Macintosh PowerPoint</Application>
  <PresentationFormat>On-screen Show (16:9)</PresentationFormat>
  <Paragraphs>210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Swiss</vt:lpstr>
      <vt:lpstr>Exploring Biographies of Niitsitapi  (Blackfoot Confederacy) Moccasins</vt:lpstr>
      <vt:lpstr>What stories could your shoes tell about you?</vt:lpstr>
      <vt:lpstr>PowerPoint Presentation</vt:lpstr>
      <vt:lpstr>The Niitsitapi (Blackfoot Confederacy) </vt:lpstr>
      <vt:lpstr>PowerPoint Presentation</vt:lpstr>
      <vt:lpstr>PowerPoint Presentation</vt:lpstr>
      <vt:lpstr>How</vt:lpstr>
      <vt:lpstr>PowerPoint Presentation</vt:lpstr>
      <vt:lpstr>PowerPoint Presentation</vt:lpstr>
      <vt:lpstr>PowerPoint Presentation</vt:lpstr>
      <vt:lpstr>PowerPoint Presentation</vt:lpstr>
      <vt:lpstr>Stories of Age</vt:lpstr>
      <vt:lpstr>Stories of Use  </vt:lpstr>
      <vt:lpstr>Stories of Change</vt:lpstr>
      <vt:lpstr>So What?</vt:lpstr>
      <vt:lpstr>Benefits of this project:</vt:lpstr>
      <vt:lpstr>PowerPoint Presentation</vt:lpstr>
      <vt:lpstr>Questions?</vt:lpstr>
      <vt:lpstr>Bibliography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Biographies of Niitsitapi Moccasins</dc:title>
  <cp:lastModifiedBy>Michaela Shifley</cp:lastModifiedBy>
  <cp:revision>394</cp:revision>
  <cp:lastPrinted>2019-02-14T17:33:26Z</cp:lastPrinted>
  <dcterms:modified xsi:type="dcterms:W3CDTF">2019-02-14T18:06:00Z</dcterms:modified>
</cp:coreProperties>
</file>