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986" r:id="rId2"/>
  </p:sldMasterIdLst>
  <p:notesMasterIdLst>
    <p:notesMasterId r:id="rId4"/>
  </p:notesMasterIdLst>
  <p:sldIdLst>
    <p:sldId id="256" r:id="rId3"/>
  </p:sldIdLst>
  <p:sldSz cx="402336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2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70"/>
    <a:srgbClr val="4E8F00"/>
    <a:srgbClr val="0432FF"/>
    <a:srgbClr val="FF7E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3770"/>
    <p:restoredTop sz="94655"/>
  </p:normalViewPr>
  <p:slideViewPr>
    <p:cSldViewPr snapToGrid="0" snapToObjects="1">
      <p:cViewPr>
        <p:scale>
          <a:sx n="40" d="100"/>
          <a:sy n="40" d="100"/>
        </p:scale>
        <p:origin x="160" y="144"/>
      </p:cViewPr>
      <p:guideLst>
        <p:guide orient="horz" pos="10368"/>
        <p:guide pos="12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CC61DA-CF0A-0443-B806-EF749BE0DDEC}" type="datetimeFigureOut">
              <a:rPr lang="en-US" smtClean="0"/>
              <a:t>2/18/19</a:t>
            </a:fld>
            <a:endParaRPr lang="en-US" dirty="0"/>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B96DAF-4B3F-9549-9055-652F5D699379}" type="slidenum">
              <a:rPr lang="en-US" smtClean="0"/>
              <a:t>‹#›</a:t>
            </a:fld>
            <a:endParaRPr lang="en-US" dirty="0"/>
          </a:p>
        </p:txBody>
      </p:sp>
    </p:spTree>
    <p:extLst>
      <p:ext uri="{BB962C8B-B14F-4D97-AF65-F5344CB8AC3E}">
        <p14:creationId xmlns:p14="http://schemas.microsoft.com/office/powerpoint/2010/main" val="907262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ckground Image">
    <p:spTree>
      <p:nvGrpSpPr>
        <p:cNvPr id="1" name=""/>
        <p:cNvGrpSpPr/>
        <p:nvPr/>
      </p:nvGrpSpPr>
      <p:grpSpPr>
        <a:xfrm>
          <a:off x="0" y="0"/>
          <a:ext cx="0" cy="0"/>
          <a:chOff x="0" y="0"/>
          <a:chExt cx="0" cy="0"/>
        </a:xfrm>
      </p:grpSpPr>
      <p:cxnSp>
        <p:nvCxnSpPr>
          <p:cNvPr id="8" name="Straight Connector 7"/>
          <p:cNvCxnSpPr/>
          <p:nvPr userDrawn="1"/>
        </p:nvCxnSpPr>
        <p:spPr bwMode="auto">
          <a:xfrm flipH="1">
            <a:off x="10238305" y="6431836"/>
            <a:ext cx="0" cy="23316644"/>
          </a:xfrm>
          <a:prstGeom prst="line">
            <a:avLst/>
          </a:prstGeom>
          <a:noFill/>
          <a:ln w="25400" cap="flat" cmpd="sng" algn="ctr">
            <a:solidFill>
              <a:schemeClr val="tx1"/>
            </a:solidFill>
            <a:prstDash val="dash"/>
            <a:round/>
            <a:headEnd type="oval" w="med" len="med"/>
            <a:tailEnd type="oval" w="med" len="med"/>
          </a:ln>
          <a:effectLst/>
        </p:spPr>
      </p:cxnSp>
      <p:cxnSp>
        <p:nvCxnSpPr>
          <p:cNvPr id="9" name="Straight Connector 9"/>
          <p:cNvCxnSpPr>
            <a:cxnSpLocks noChangeShapeType="1"/>
          </p:cNvCxnSpPr>
          <p:nvPr userDrawn="1"/>
        </p:nvCxnSpPr>
        <p:spPr bwMode="auto">
          <a:xfrm>
            <a:off x="10365449" y="7009765"/>
            <a:ext cx="838200" cy="914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0" name="Straight Connector 9"/>
          <p:cNvCxnSpPr/>
          <p:nvPr userDrawn="1"/>
        </p:nvCxnSpPr>
        <p:spPr bwMode="auto">
          <a:xfrm>
            <a:off x="20116800" y="6431836"/>
            <a:ext cx="0" cy="23316644"/>
          </a:xfrm>
          <a:prstGeom prst="line">
            <a:avLst/>
          </a:prstGeom>
          <a:noFill/>
          <a:ln w="25400" cap="flat" cmpd="sng" algn="ctr">
            <a:solidFill>
              <a:schemeClr val="tx1"/>
            </a:solidFill>
            <a:prstDash val="dash"/>
            <a:round/>
            <a:headEnd type="oval" w="med" len="med"/>
            <a:tailEnd type="oval" w="med" len="med"/>
          </a:ln>
          <a:effectLst/>
        </p:spPr>
      </p:cxnSp>
      <p:cxnSp>
        <p:nvCxnSpPr>
          <p:cNvPr id="11" name="Straight Connector 10"/>
          <p:cNvCxnSpPr/>
          <p:nvPr userDrawn="1"/>
        </p:nvCxnSpPr>
        <p:spPr bwMode="auto">
          <a:xfrm>
            <a:off x="29862445" y="6431836"/>
            <a:ext cx="0" cy="23316644"/>
          </a:xfrm>
          <a:prstGeom prst="line">
            <a:avLst/>
          </a:prstGeom>
          <a:noFill/>
          <a:ln w="25400" cap="flat" cmpd="sng" algn="ctr">
            <a:solidFill>
              <a:schemeClr val="tx1"/>
            </a:solidFill>
            <a:prstDash val="dash"/>
            <a:round/>
            <a:headEnd type="oval" w="med" len="med"/>
            <a:tailEnd type="oval" w="med" len="med"/>
          </a:ln>
          <a:effectLst/>
        </p:spPr>
      </p:cxnSp>
      <p:sp>
        <p:nvSpPr>
          <p:cNvPr id="12" name="Content Placeholder 9"/>
          <p:cNvSpPr>
            <a:spLocks noGrp="1"/>
          </p:cNvSpPr>
          <p:nvPr>
            <p:ph sz="quarter" idx="10"/>
          </p:nvPr>
        </p:nvSpPr>
        <p:spPr>
          <a:xfrm>
            <a:off x="838200" y="6644640"/>
            <a:ext cx="8981546" cy="1487424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Picture Placeholder 2"/>
          <p:cNvSpPr>
            <a:spLocks noGrp="1"/>
          </p:cNvSpPr>
          <p:nvPr>
            <p:ph type="pic" sz="quarter" idx="16"/>
          </p:nvPr>
        </p:nvSpPr>
        <p:spPr>
          <a:xfrm>
            <a:off x="838200" y="22113240"/>
            <a:ext cx="8981546" cy="7452360"/>
          </a:xfrm>
          <a:prstGeom prst="rect">
            <a:avLst/>
          </a:prstGeom>
          <a:solidFill>
            <a:schemeClr val="bg2">
              <a:lumMod val="85000"/>
            </a:schemeClr>
          </a:solidFill>
        </p:spPr>
        <p:txBody>
          <a:bodyPr>
            <a:normAutofit/>
          </a:bodyPr>
          <a:lstStyle>
            <a:lvl1pPr marL="0" indent="0" algn="ctr">
              <a:buNone/>
              <a:defRPr/>
            </a:lvl1pPr>
          </a:lstStyle>
          <a:p>
            <a:pPr marL="0" indent="0" algn="ctr">
              <a:buNone/>
            </a:pPr>
            <a:endParaRPr lang="en-US" dirty="0"/>
          </a:p>
        </p:txBody>
      </p:sp>
      <p:sp>
        <p:nvSpPr>
          <p:cNvPr id="14" name="Picture Placeholder 2"/>
          <p:cNvSpPr>
            <a:spLocks noGrp="1"/>
          </p:cNvSpPr>
          <p:nvPr>
            <p:ph type="pic" sz="quarter" idx="17"/>
          </p:nvPr>
        </p:nvSpPr>
        <p:spPr>
          <a:xfrm>
            <a:off x="30293052" y="17186910"/>
            <a:ext cx="8981546" cy="7452360"/>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15" name="Content Placeholder 9"/>
          <p:cNvSpPr>
            <a:spLocks noGrp="1"/>
          </p:cNvSpPr>
          <p:nvPr>
            <p:ph sz="quarter" idx="18"/>
          </p:nvPr>
        </p:nvSpPr>
        <p:spPr>
          <a:xfrm>
            <a:off x="10701601" y="6644640"/>
            <a:ext cx="8981546" cy="2292096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9"/>
          <p:cNvSpPr>
            <a:spLocks noGrp="1"/>
          </p:cNvSpPr>
          <p:nvPr>
            <p:ph sz="quarter" idx="19"/>
          </p:nvPr>
        </p:nvSpPr>
        <p:spPr>
          <a:xfrm>
            <a:off x="20640164" y="6705600"/>
            <a:ext cx="8661054" cy="664464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9"/>
          <p:cNvSpPr>
            <a:spLocks noGrp="1"/>
          </p:cNvSpPr>
          <p:nvPr>
            <p:ph sz="quarter" idx="20"/>
          </p:nvPr>
        </p:nvSpPr>
        <p:spPr>
          <a:xfrm>
            <a:off x="30293052" y="6705600"/>
            <a:ext cx="8981546" cy="993648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9"/>
          <p:cNvSpPr>
            <a:spLocks noGrp="1"/>
          </p:cNvSpPr>
          <p:nvPr>
            <p:ph sz="quarter" idx="21"/>
          </p:nvPr>
        </p:nvSpPr>
        <p:spPr>
          <a:xfrm>
            <a:off x="30293052" y="25130235"/>
            <a:ext cx="8981546" cy="4252487"/>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hart Placeholder 23"/>
          <p:cNvSpPr>
            <a:spLocks noGrp="1"/>
          </p:cNvSpPr>
          <p:nvPr>
            <p:ph type="chart" sz="quarter" idx="22"/>
          </p:nvPr>
        </p:nvSpPr>
        <p:spPr>
          <a:xfrm>
            <a:off x="20637395" y="14194529"/>
            <a:ext cx="8666473" cy="6942137"/>
          </a:xfrm>
          <a:prstGeom prst="rect">
            <a:avLst/>
          </a:prstGeom>
        </p:spPr>
        <p:txBody>
          <a:bodyPr/>
          <a:lstStyle/>
          <a:p>
            <a:endParaRPr lang="en-US" dirty="0"/>
          </a:p>
        </p:txBody>
      </p:sp>
      <p:sp>
        <p:nvSpPr>
          <p:cNvPr id="20" name="Content Placeholder 9"/>
          <p:cNvSpPr>
            <a:spLocks noGrp="1"/>
          </p:cNvSpPr>
          <p:nvPr>
            <p:ph sz="quarter" idx="23"/>
          </p:nvPr>
        </p:nvSpPr>
        <p:spPr>
          <a:xfrm>
            <a:off x="20637395" y="21847581"/>
            <a:ext cx="8632635" cy="759610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8737859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02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6" y="0"/>
            <a:ext cx="20116796" cy="32918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2816352" y="10770374"/>
            <a:ext cx="14484096" cy="5486400"/>
          </a:xfrm>
          <a:solidFill>
            <a:srgbClr val="FFFFFF"/>
          </a:solidFill>
          <a:ln>
            <a:solidFill>
              <a:srgbClr val="262626"/>
            </a:solidFill>
          </a:ln>
        </p:spPr>
        <p:txBody>
          <a:bodyPr anchor="ctr" anchorCtr="1">
            <a:noAutofit/>
          </a:bodyPr>
          <a:lstStyle>
            <a:lvl1pPr>
              <a:defRPr sz="924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0116802" y="-202426"/>
            <a:ext cx="20136921" cy="32918400"/>
          </a:xfrm>
          <a:solidFill>
            <a:schemeClr val="bg1">
              <a:lumMod val="75000"/>
            </a:schemeClr>
          </a:solidFill>
        </p:spPr>
        <p:txBody>
          <a:bodyPr anchor="t"/>
          <a:lstStyle>
            <a:lvl1pPr marL="0" indent="0">
              <a:buNone/>
              <a:defRPr sz="14080">
                <a:solidFill>
                  <a:schemeClr val="bg1">
                    <a:lumMod val="85000"/>
                    <a:lumOff val="15000"/>
                  </a:schemeClr>
                </a:solidFill>
              </a:defRPr>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797046" y="17039613"/>
            <a:ext cx="12522708" cy="10531378"/>
          </a:xfrm>
        </p:spPr>
        <p:txBody>
          <a:bodyPr anchor="t" anchorCtr="1">
            <a:normAutofit/>
          </a:bodyPr>
          <a:lstStyle>
            <a:lvl1pPr marL="0" indent="0" algn="ctr">
              <a:buNone/>
              <a:defRPr sz="6600">
                <a:solidFill>
                  <a:srgbClr val="FFFFFF"/>
                </a:solidFill>
              </a:defRPr>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C764DE79-268F-4C1A-8933-263129D2AF90}" type="datetimeFigureOut">
              <a:rPr lang="en-US" smtClean="0"/>
              <a:t>2/18/19</a:t>
            </a:fld>
            <a:endParaRPr lang="en-US" dirty="0"/>
          </a:p>
        </p:txBody>
      </p:sp>
      <p:sp>
        <p:nvSpPr>
          <p:cNvPr id="9" name="Footer Placeholder 8"/>
          <p:cNvSpPr>
            <a:spLocks noGrp="1"/>
          </p:cNvSpPr>
          <p:nvPr>
            <p:ph type="ftr" sz="quarter" idx="11"/>
          </p:nvPr>
        </p:nvSpPr>
        <p:spPr>
          <a:xfrm>
            <a:off x="2816352" y="29933798"/>
            <a:ext cx="16737178" cy="1536192"/>
          </a:xfrm>
        </p:spPr>
        <p:txBody>
          <a:bodyPr>
            <a:normAutofit/>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55270" y="4498848"/>
            <a:ext cx="4637450" cy="239207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066602" y="4498848"/>
            <a:ext cx="20751166" cy="239207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ackground Image">
    <p:spTree>
      <p:nvGrpSpPr>
        <p:cNvPr id="1" name=""/>
        <p:cNvGrpSpPr/>
        <p:nvPr/>
      </p:nvGrpSpPr>
      <p:grpSpPr>
        <a:xfrm>
          <a:off x="0" y="0"/>
          <a:ext cx="0" cy="0"/>
          <a:chOff x="0" y="0"/>
          <a:chExt cx="0" cy="0"/>
        </a:xfrm>
      </p:grpSpPr>
      <p:cxnSp>
        <p:nvCxnSpPr>
          <p:cNvPr id="8" name="Straight Connector 7"/>
          <p:cNvCxnSpPr/>
          <p:nvPr userDrawn="1"/>
        </p:nvCxnSpPr>
        <p:spPr bwMode="auto">
          <a:xfrm flipH="1">
            <a:off x="10238305" y="6431836"/>
            <a:ext cx="0" cy="23316644"/>
          </a:xfrm>
          <a:prstGeom prst="line">
            <a:avLst/>
          </a:prstGeom>
          <a:noFill/>
          <a:ln w="25400" cap="flat" cmpd="sng" algn="ctr">
            <a:solidFill>
              <a:schemeClr val="tx1"/>
            </a:solidFill>
            <a:prstDash val="dash"/>
            <a:round/>
            <a:headEnd type="oval" w="med" len="med"/>
            <a:tailEnd type="oval" w="med" len="med"/>
          </a:ln>
          <a:effectLst/>
        </p:spPr>
      </p:cxnSp>
      <p:cxnSp>
        <p:nvCxnSpPr>
          <p:cNvPr id="9" name="Straight Connector 9"/>
          <p:cNvCxnSpPr>
            <a:cxnSpLocks noChangeShapeType="1"/>
          </p:cNvCxnSpPr>
          <p:nvPr userDrawn="1"/>
        </p:nvCxnSpPr>
        <p:spPr bwMode="auto">
          <a:xfrm>
            <a:off x="10365449" y="7009765"/>
            <a:ext cx="838200" cy="914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0" name="Straight Connector 9"/>
          <p:cNvCxnSpPr/>
          <p:nvPr userDrawn="1"/>
        </p:nvCxnSpPr>
        <p:spPr bwMode="auto">
          <a:xfrm>
            <a:off x="20116800" y="6431836"/>
            <a:ext cx="0" cy="23316644"/>
          </a:xfrm>
          <a:prstGeom prst="line">
            <a:avLst/>
          </a:prstGeom>
          <a:noFill/>
          <a:ln w="25400" cap="flat" cmpd="sng" algn="ctr">
            <a:solidFill>
              <a:schemeClr val="tx1"/>
            </a:solidFill>
            <a:prstDash val="dash"/>
            <a:round/>
            <a:headEnd type="oval" w="med" len="med"/>
            <a:tailEnd type="oval" w="med" len="med"/>
          </a:ln>
          <a:effectLst/>
        </p:spPr>
      </p:cxnSp>
      <p:cxnSp>
        <p:nvCxnSpPr>
          <p:cNvPr id="11" name="Straight Connector 10"/>
          <p:cNvCxnSpPr/>
          <p:nvPr userDrawn="1"/>
        </p:nvCxnSpPr>
        <p:spPr bwMode="auto">
          <a:xfrm>
            <a:off x="29862445" y="6431836"/>
            <a:ext cx="0" cy="23316644"/>
          </a:xfrm>
          <a:prstGeom prst="line">
            <a:avLst/>
          </a:prstGeom>
          <a:noFill/>
          <a:ln w="25400" cap="flat" cmpd="sng" algn="ctr">
            <a:solidFill>
              <a:schemeClr val="tx1"/>
            </a:solidFill>
            <a:prstDash val="dash"/>
            <a:round/>
            <a:headEnd type="oval" w="med" len="med"/>
            <a:tailEnd type="oval" w="med" len="med"/>
          </a:ln>
          <a:effectLst/>
        </p:spPr>
      </p:cxnSp>
      <p:sp>
        <p:nvSpPr>
          <p:cNvPr id="12" name="Content Placeholder 9"/>
          <p:cNvSpPr>
            <a:spLocks noGrp="1"/>
          </p:cNvSpPr>
          <p:nvPr>
            <p:ph sz="quarter" idx="10"/>
          </p:nvPr>
        </p:nvSpPr>
        <p:spPr>
          <a:xfrm>
            <a:off x="838200" y="6644640"/>
            <a:ext cx="8981546" cy="1487424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Picture Placeholder 2"/>
          <p:cNvSpPr>
            <a:spLocks noGrp="1"/>
          </p:cNvSpPr>
          <p:nvPr>
            <p:ph type="pic" sz="quarter" idx="16"/>
          </p:nvPr>
        </p:nvSpPr>
        <p:spPr>
          <a:xfrm>
            <a:off x="838200" y="22113240"/>
            <a:ext cx="8981546" cy="7452360"/>
          </a:xfrm>
          <a:prstGeom prst="rect">
            <a:avLst/>
          </a:prstGeom>
          <a:solidFill>
            <a:schemeClr val="bg2">
              <a:lumMod val="85000"/>
            </a:schemeClr>
          </a:solidFill>
        </p:spPr>
        <p:txBody>
          <a:bodyPr>
            <a:normAutofit/>
          </a:bodyPr>
          <a:lstStyle>
            <a:lvl1pPr marL="0" indent="0" algn="ctr">
              <a:buNone/>
              <a:defRPr/>
            </a:lvl1pPr>
          </a:lstStyle>
          <a:p>
            <a:pPr marL="0" indent="0" algn="ctr">
              <a:buNone/>
            </a:pPr>
            <a:endParaRPr lang="en-US" dirty="0"/>
          </a:p>
        </p:txBody>
      </p:sp>
      <p:sp>
        <p:nvSpPr>
          <p:cNvPr id="14" name="Picture Placeholder 2"/>
          <p:cNvSpPr>
            <a:spLocks noGrp="1"/>
          </p:cNvSpPr>
          <p:nvPr>
            <p:ph type="pic" sz="quarter" idx="17"/>
          </p:nvPr>
        </p:nvSpPr>
        <p:spPr>
          <a:xfrm>
            <a:off x="30293052" y="17186910"/>
            <a:ext cx="8981546" cy="7452360"/>
          </a:xfrm>
          <a:prstGeom prst="rect">
            <a:avLst/>
          </a:prstGeom>
          <a:solidFill>
            <a:schemeClr val="bg2">
              <a:lumMod val="85000"/>
            </a:schemeClr>
          </a:solidFill>
        </p:spPr>
        <p:txBody>
          <a:bodyPr/>
          <a:lstStyle>
            <a:lvl1pPr marL="0" indent="0" algn="ctr">
              <a:buNone/>
              <a:defRPr/>
            </a:lvl1pPr>
          </a:lstStyle>
          <a:p>
            <a:pPr marL="0" indent="0" algn="ctr">
              <a:buNone/>
            </a:pPr>
            <a:endParaRPr lang="en-US" dirty="0"/>
          </a:p>
        </p:txBody>
      </p:sp>
      <p:sp>
        <p:nvSpPr>
          <p:cNvPr id="15" name="Content Placeholder 9"/>
          <p:cNvSpPr>
            <a:spLocks noGrp="1"/>
          </p:cNvSpPr>
          <p:nvPr>
            <p:ph sz="quarter" idx="18"/>
          </p:nvPr>
        </p:nvSpPr>
        <p:spPr>
          <a:xfrm>
            <a:off x="10701601" y="6644640"/>
            <a:ext cx="8981546" cy="2292096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9"/>
          <p:cNvSpPr>
            <a:spLocks noGrp="1"/>
          </p:cNvSpPr>
          <p:nvPr>
            <p:ph sz="quarter" idx="19"/>
          </p:nvPr>
        </p:nvSpPr>
        <p:spPr>
          <a:xfrm>
            <a:off x="20640164" y="6705600"/>
            <a:ext cx="8661054" cy="664464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9"/>
          <p:cNvSpPr>
            <a:spLocks noGrp="1"/>
          </p:cNvSpPr>
          <p:nvPr>
            <p:ph sz="quarter" idx="20"/>
          </p:nvPr>
        </p:nvSpPr>
        <p:spPr>
          <a:xfrm>
            <a:off x="30293052" y="6705600"/>
            <a:ext cx="8981546" cy="993648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9"/>
          <p:cNvSpPr>
            <a:spLocks noGrp="1"/>
          </p:cNvSpPr>
          <p:nvPr>
            <p:ph sz="quarter" idx="21"/>
          </p:nvPr>
        </p:nvSpPr>
        <p:spPr>
          <a:xfrm>
            <a:off x="30293052" y="25130235"/>
            <a:ext cx="8981546" cy="4252487"/>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hart Placeholder 23"/>
          <p:cNvSpPr>
            <a:spLocks noGrp="1"/>
          </p:cNvSpPr>
          <p:nvPr>
            <p:ph type="chart" sz="quarter" idx="22"/>
          </p:nvPr>
        </p:nvSpPr>
        <p:spPr>
          <a:xfrm>
            <a:off x="20637395" y="14194529"/>
            <a:ext cx="8666473" cy="6942137"/>
          </a:xfrm>
          <a:prstGeom prst="rect">
            <a:avLst/>
          </a:prstGeom>
        </p:spPr>
        <p:txBody>
          <a:bodyPr/>
          <a:lstStyle/>
          <a:p>
            <a:endParaRPr lang="en-US" dirty="0"/>
          </a:p>
        </p:txBody>
      </p:sp>
      <p:sp>
        <p:nvSpPr>
          <p:cNvPr id="20" name="Content Placeholder 9"/>
          <p:cNvSpPr>
            <a:spLocks noGrp="1"/>
          </p:cNvSpPr>
          <p:nvPr>
            <p:ph sz="quarter" idx="23"/>
          </p:nvPr>
        </p:nvSpPr>
        <p:spPr>
          <a:xfrm>
            <a:off x="20637395" y="21847581"/>
            <a:ext cx="8632635" cy="7596100"/>
          </a:xfrm>
          <a:prstGeom prst="rect">
            <a:avLst/>
          </a:prstGeom>
        </p:spPr>
        <p:txBody>
          <a:bodyPr/>
          <a:lstStyle>
            <a:lvl1pPr>
              <a:lnSpc>
                <a:spcPts val="4217"/>
              </a:lnSpc>
              <a:spcBef>
                <a:spcPts val="0"/>
              </a:spcBef>
              <a:defRPr sz="2567" baseline="0">
                <a:solidFill>
                  <a:schemeClr val="bg1">
                    <a:lumMod val="50000"/>
                  </a:schemeClr>
                </a:solidFill>
                <a:latin typeface="Arial" charset="0"/>
              </a:defRPr>
            </a:lvl1pPr>
            <a:lvl2pPr>
              <a:lnSpc>
                <a:spcPts val="4217"/>
              </a:lnSpc>
              <a:spcBef>
                <a:spcPts val="0"/>
              </a:spcBef>
              <a:defRPr sz="2567" baseline="0">
                <a:solidFill>
                  <a:schemeClr val="bg1">
                    <a:lumMod val="50000"/>
                  </a:schemeClr>
                </a:solidFill>
                <a:latin typeface="Arial" charset="0"/>
              </a:defRPr>
            </a:lvl2pPr>
            <a:lvl3pPr>
              <a:lnSpc>
                <a:spcPts val="4217"/>
              </a:lnSpc>
              <a:spcBef>
                <a:spcPts val="0"/>
              </a:spcBef>
              <a:defRPr sz="2567" baseline="0">
                <a:solidFill>
                  <a:schemeClr val="bg1">
                    <a:lumMod val="50000"/>
                  </a:schemeClr>
                </a:solidFill>
                <a:latin typeface="Arial" charset="0"/>
              </a:defRPr>
            </a:lvl3pPr>
            <a:lvl4pPr>
              <a:lnSpc>
                <a:spcPts val="4217"/>
              </a:lnSpc>
              <a:spcBef>
                <a:spcPts val="0"/>
              </a:spcBef>
              <a:defRPr sz="2567" baseline="0">
                <a:solidFill>
                  <a:schemeClr val="bg1">
                    <a:lumMod val="50000"/>
                  </a:schemeClr>
                </a:solidFill>
                <a:latin typeface="Arial" charset="0"/>
              </a:defRPr>
            </a:lvl4pPr>
            <a:lvl5pPr marL="2095639" indent="-419128">
              <a:lnSpc>
                <a:spcPts val="4217"/>
              </a:lnSpc>
              <a:spcBef>
                <a:spcPts val="0"/>
              </a:spcBef>
              <a:buClr>
                <a:srgbClr val="245EAC"/>
              </a:buClr>
              <a:buFont typeface="Arial" charset="0"/>
              <a:buChar char="•"/>
              <a:defRPr sz="2567" baseline="0">
                <a:solidFill>
                  <a:schemeClr val="bg1">
                    <a:lumMod val="50000"/>
                  </a:schemeClr>
                </a:solidFill>
                <a:latin typeface="Arial"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2939701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020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4849856" y="11456371"/>
            <a:ext cx="30533888" cy="7900416"/>
          </a:xfrm>
          <a:solidFill>
            <a:srgbClr val="FFFFFF"/>
          </a:solidFill>
          <a:ln w="38100">
            <a:solidFill>
              <a:srgbClr val="404040"/>
            </a:solidFill>
          </a:ln>
        </p:spPr>
        <p:txBody>
          <a:bodyPr lIns="274320" rIns="274320" anchor="ctr" anchorCtr="1">
            <a:normAutofit/>
          </a:bodyPr>
          <a:lstStyle>
            <a:lvl1pPr algn="ctr">
              <a:defRPr sz="154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894144" y="20892211"/>
            <a:ext cx="22445320" cy="5951491"/>
          </a:xfrm>
          <a:noFill/>
        </p:spPr>
        <p:txBody>
          <a:bodyPr>
            <a:normAutofit/>
          </a:bodyPr>
          <a:lstStyle>
            <a:lvl1pPr marL="0" indent="0" algn="ctr">
              <a:buNone/>
              <a:defRPr sz="8360">
                <a:solidFill>
                  <a:schemeClr val="tx1">
                    <a:lumMod val="75000"/>
                    <a:lumOff val="25000"/>
                  </a:schemeClr>
                </a:solidFill>
              </a:defRPr>
            </a:lvl1pPr>
            <a:lvl2pPr marL="2011680" indent="0" algn="ctr">
              <a:buNone/>
              <a:defRPr sz="836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2/18/19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2/18/19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4868266" y="11456371"/>
            <a:ext cx="30537302" cy="7900416"/>
          </a:xfrm>
          <a:solidFill>
            <a:srgbClr val="FFFFFF"/>
          </a:solidFill>
          <a:ln w="38100">
            <a:solidFill>
              <a:srgbClr val="404040"/>
            </a:solidFill>
          </a:ln>
        </p:spPr>
        <p:txBody>
          <a:bodyPr lIns="274320" rIns="274320" anchor="ctr" anchorCtr="1">
            <a:normAutofit/>
          </a:bodyPr>
          <a:lstStyle>
            <a:lvl1pPr>
              <a:defRPr sz="154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894144" y="20891832"/>
            <a:ext cx="22445320" cy="6072394"/>
          </a:xfrm>
        </p:spPr>
        <p:txBody>
          <a:bodyPr anchor="t" anchorCtr="1">
            <a:normAutofit/>
          </a:bodyPr>
          <a:lstStyle>
            <a:lvl1pPr marL="0" indent="0">
              <a:buNone/>
              <a:defRPr sz="8360">
                <a:solidFill>
                  <a:schemeClr val="tx1"/>
                </a:solidFill>
              </a:defRPr>
            </a:lvl1pPr>
            <a:lvl2pPr marL="2011680" indent="0">
              <a:buNone/>
              <a:defRPr sz="836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764DE79-268F-4C1A-8933-263129D2AF90}" type="datetimeFigureOut">
              <a:rPr lang="en-US" smtClean="0"/>
              <a:t>2/18/19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849854" y="12662611"/>
            <a:ext cx="14467301" cy="148895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0916443" y="12662611"/>
            <a:ext cx="14478270" cy="148895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C764DE79-268F-4C1A-8933-263129D2AF90}" type="datetimeFigureOut">
              <a:rPr lang="en-US" smtClean="0"/>
              <a:t>2/18/19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9851" y="11104485"/>
            <a:ext cx="14467306" cy="3379618"/>
          </a:xfrm>
        </p:spPr>
        <p:txBody>
          <a:bodyPr anchor="b" anchorCtr="1">
            <a:normAutofit/>
          </a:bodyPr>
          <a:lstStyle>
            <a:lvl1pPr marL="0" indent="0" algn="ctr">
              <a:buNone/>
              <a:defRPr sz="8360" b="0" cap="all" spc="440" baseline="0">
                <a:solidFill>
                  <a:schemeClr val="accent2">
                    <a:lumMod val="75000"/>
                  </a:schemeClr>
                </a:solidFill>
              </a:defRPr>
            </a:lvl1pPr>
            <a:lvl2pPr marL="2011680" indent="0">
              <a:buNone/>
              <a:defRPr sz="836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smtClean="0"/>
              <a:t>Click to edit Master text styles</a:t>
            </a:r>
          </a:p>
        </p:txBody>
      </p:sp>
      <p:sp>
        <p:nvSpPr>
          <p:cNvPr id="4" name="Content Placeholder 3"/>
          <p:cNvSpPr>
            <a:spLocks noGrp="1"/>
          </p:cNvSpPr>
          <p:nvPr>
            <p:ph sz="half" idx="2"/>
          </p:nvPr>
        </p:nvSpPr>
        <p:spPr>
          <a:xfrm>
            <a:off x="4849851" y="15087600"/>
            <a:ext cx="14467306" cy="12464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20916443" y="15087600"/>
            <a:ext cx="14478270" cy="12464525"/>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20916443" y="11104485"/>
            <a:ext cx="14478270" cy="3379618"/>
          </a:xfrm>
        </p:spPr>
        <p:txBody>
          <a:bodyPr anchor="b" anchorCtr="1">
            <a:normAutofit/>
          </a:bodyPr>
          <a:lstStyle>
            <a:lvl1pPr marL="0" indent="0" algn="ctr">
              <a:buNone/>
              <a:defRPr sz="8360" b="0" cap="all" spc="440" baseline="0">
                <a:solidFill>
                  <a:schemeClr val="accent2">
                    <a:lumMod val="75000"/>
                  </a:schemeClr>
                </a:solidFill>
              </a:defRPr>
            </a:lvl1pPr>
            <a:lvl2pPr marL="2011680" indent="0">
              <a:buNone/>
              <a:defRPr sz="836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764DE79-268F-4C1A-8933-263129D2AF90}" type="datetimeFigureOut">
              <a:rPr lang="en-US" smtClean="0"/>
              <a:t>2/18/19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2/18/19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2/18/19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20116800" cy="32918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2819093" y="10770381"/>
            <a:ext cx="14478614" cy="5479186"/>
          </a:xfrm>
          <a:solidFill>
            <a:srgbClr val="FFFFFF"/>
          </a:solidFill>
          <a:ln>
            <a:solidFill>
              <a:srgbClr val="404040"/>
            </a:solidFill>
          </a:ln>
        </p:spPr>
        <p:txBody>
          <a:bodyPr anchor="ctr" anchorCtr="1">
            <a:normAutofit/>
          </a:bodyPr>
          <a:lstStyle>
            <a:lvl1pPr>
              <a:defRPr sz="924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2229064" y="3862426"/>
            <a:ext cx="15892272" cy="25193549"/>
          </a:xfrm>
        </p:spPr>
        <p:txBody>
          <a:bodyPr>
            <a:normAutofit/>
          </a:bodyPr>
          <a:lstStyle>
            <a:lvl1pPr>
              <a:defRPr sz="8360">
                <a:solidFill>
                  <a:schemeClr val="tx1"/>
                </a:solidFill>
              </a:defRPr>
            </a:lvl1pPr>
            <a:lvl2pPr>
              <a:defRPr sz="7040">
                <a:solidFill>
                  <a:schemeClr val="tx1"/>
                </a:solidFill>
              </a:defRPr>
            </a:lvl2pPr>
            <a:lvl3pPr>
              <a:defRPr sz="7040">
                <a:solidFill>
                  <a:schemeClr val="tx1"/>
                </a:solidFill>
              </a:defRPr>
            </a:lvl3pPr>
            <a:lvl4pPr>
              <a:defRPr sz="7040">
                <a:solidFill>
                  <a:schemeClr val="tx1"/>
                </a:solidFill>
              </a:defRPr>
            </a:lvl4pPr>
            <a:lvl5pPr>
              <a:defRPr sz="7040">
                <a:solidFill>
                  <a:schemeClr val="tx1"/>
                </a:solidFill>
              </a:defRPr>
            </a:lvl5pPr>
            <a:lvl6pPr>
              <a:defRPr sz="7040"/>
            </a:lvl6pPr>
            <a:lvl7pPr>
              <a:defRPr sz="7040"/>
            </a:lvl7pPr>
            <a:lvl8pPr>
              <a:defRPr sz="7040"/>
            </a:lvl8pPr>
            <a:lvl9pPr>
              <a:defRPr sz="70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797046" y="17039606"/>
            <a:ext cx="12522708" cy="10531373"/>
          </a:xfrm>
        </p:spPr>
        <p:txBody>
          <a:bodyPr anchor="t" anchorCtr="1">
            <a:normAutofit/>
          </a:bodyPr>
          <a:lstStyle>
            <a:lvl1pPr marL="0" indent="0" algn="ctr">
              <a:buNone/>
              <a:defRPr sz="6600">
                <a:solidFill>
                  <a:srgbClr val="FFFFFF"/>
                </a:solidFill>
              </a:defRPr>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C764DE79-268F-4C1A-8933-263129D2AF90}" type="datetimeFigureOut">
              <a:rPr lang="en-US" smtClean="0"/>
              <a:t>2/18/19</a:t>
            </a:fld>
            <a:endParaRPr lang="en-US" dirty="0"/>
          </a:p>
        </p:txBody>
      </p:sp>
      <p:sp>
        <p:nvSpPr>
          <p:cNvPr id="10" name="Footer Placeholder 9"/>
          <p:cNvSpPr>
            <a:spLocks noGrp="1"/>
          </p:cNvSpPr>
          <p:nvPr>
            <p:ph type="ftr" sz="quarter" idx="11"/>
          </p:nvPr>
        </p:nvSpPr>
        <p:spPr>
          <a:xfrm>
            <a:off x="2819093" y="29933798"/>
            <a:ext cx="16748151" cy="1536192"/>
          </a:xfrm>
        </p:spPr>
        <p:txBody>
          <a:bodyPr>
            <a:normAutofit/>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48F63A3B-78C7-47BE-AE5E-E10140E0464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2" Type="http://schemas.openxmlformats.org/officeDocument/2006/relationships/slideLayout" Target="../slideLayouts/slideLayout13.xml"/><Relationship Id="rId13" Type="http://schemas.openxmlformats.org/officeDocument/2006/relationships/theme" Target="../theme/theme2.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Rectangle 36"/>
          <p:cNvSpPr>
            <a:spLocks noChangeArrowheads="1"/>
          </p:cNvSpPr>
          <p:nvPr userDrawn="1"/>
        </p:nvSpPr>
        <p:spPr bwMode="auto">
          <a:xfrm>
            <a:off x="0" y="0"/>
            <a:ext cx="40233600" cy="5486400"/>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sz="3112" b="0" i="0" baseline="0" dirty="0" smtClean="0">
              <a:solidFill>
                <a:schemeClr val="tx1"/>
              </a:solidFill>
              <a:latin typeface="Arial" charset="0"/>
              <a:ea typeface="Arial" charset="0"/>
            </a:endParaRPr>
          </a:p>
        </p:txBody>
      </p:sp>
      <p:sp>
        <p:nvSpPr>
          <p:cNvPr id="7" name="Rectangle 6"/>
          <p:cNvSpPr/>
          <p:nvPr userDrawn="1"/>
        </p:nvSpPr>
        <p:spPr>
          <a:xfrm>
            <a:off x="0" y="5257801"/>
            <a:ext cx="40233600" cy="2651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789" dirty="0"/>
          </a:p>
        </p:txBody>
      </p:sp>
      <p:pic>
        <p:nvPicPr>
          <p:cNvPr id="9" name="Picture 8"/>
          <p:cNvPicPr>
            <a:picLocks noChangeAspect="1"/>
          </p:cNvPicPr>
          <p:nvPr userDrawn="1"/>
        </p:nvPicPr>
        <p:blipFill rotWithShape="1">
          <a:blip r:embed="rId3">
            <a:alphaModFix amt="41000"/>
            <a:extLst>
              <a:ext uri="{28A0092B-C50C-407E-A947-70E740481C1C}">
                <a14:useLocalDpi xmlns:a14="http://schemas.microsoft.com/office/drawing/2010/main" val="0"/>
              </a:ext>
            </a:extLst>
          </a:blip>
          <a:srcRect t="4395" b="40121"/>
          <a:stretch/>
        </p:blipFill>
        <p:spPr>
          <a:xfrm>
            <a:off x="28148671" y="1"/>
            <a:ext cx="10025218" cy="5256959"/>
          </a:xfrm>
          <a:prstGeom prst="rect">
            <a:avLst/>
          </a:prstGeom>
        </p:spPr>
      </p:pic>
      <p:sp>
        <p:nvSpPr>
          <p:cNvPr id="10" name="Rectangle 36"/>
          <p:cNvSpPr>
            <a:spLocks noChangeArrowheads="1"/>
          </p:cNvSpPr>
          <p:nvPr userDrawn="1"/>
        </p:nvSpPr>
        <p:spPr bwMode="auto">
          <a:xfrm>
            <a:off x="0" y="30409662"/>
            <a:ext cx="40233600" cy="2508738"/>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sz="3112" b="0" i="0" baseline="0" dirty="0" smtClean="0">
              <a:solidFill>
                <a:schemeClr val="tx1"/>
              </a:solidFill>
              <a:latin typeface="Arial" charset="0"/>
              <a:ea typeface="Arial" charset="0"/>
            </a:endParaRPr>
          </a:p>
        </p:txBody>
      </p:sp>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53372" y="31154745"/>
            <a:ext cx="14590198" cy="1008282"/>
          </a:xfrm>
          <a:prstGeom prst="rect">
            <a:avLst/>
          </a:prstGeom>
        </p:spPr>
      </p:pic>
      <p:cxnSp>
        <p:nvCxnSpPr>
          <p:cNvPr id="12" name="Straight Connector 11"/>
          <p:cNvCxnSpPr/>
          <p:nvPr userDrawn="1"/>
        </p:nvCxnSpPr>
        <p:spPr>
          <a:xfrm>
            <a:off x="28914657" y="30837464"/>
            <a:ext cx="0" cy="1588169"/>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1499162"/>
      </p:ext>
    </p:extLst>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txStyles>
    <p:titleStyle>
      <a:lvl1pPr algn="l" defTabSz="838255" rtl="0" eaLnBrk="1" latinLnBrk="0" hangingPunct="1">
        <a:lnSpc>
          <a:spcPct val="90000"/>
        </a:lnSpc>
        <a:spcBef>
          <a:spcPct val="0"/>
        </a:spcBef>
        <a:buNone/>
        <a:defRPr sz="4033" kern="1200">
          <a:solidFill>
            <a:schemeClr val="tx1"/>
          </a:solidFill>
          <a:latin typeface="+mj-lt"/>
          <a:ea typeface="+mj-ea"/>
          <a:cs typeface="+mj-cs"/>
        </a:defRPr>
      </a:lvl1pPr>
    </p:titleStyle>
    <p:bodyStyle>
      <a:lvl1pPr marL="209564" indent="-209564" algn="l" defTabSz="838255" rtl="0" eaLnBrk="1" latinLnBrk="0" hangingPunct="1">
        <a:lnSpc>
          <a:spcPct val="90000"/>
        </a:lnSpc>
        <a:spcBef>
          <a:spcPts val="917"/>
        </a:spcBef>
        <a:buFont typeface="Arial"/>
        <a:buChar char="•"/>
        <a:defRPr sz="2567" kern="1200">
          <a:solidFill>
            <a:schemeClr val="tx1"/>
          </a:solidFill>
          <a:latin typeface="+mn-lt"/>
          <a:ea typeface="+mn-ea"/>
          <a:cs typeface="+mn-cs"/>
        </a:defRPr>
      </a:lvl1pPr>
      <a:lvl2pPr marL="628691" indent="-209564" algn="l" defTabSz="838255" rtl="0" eaLnBrk="1" latinLnBrk="0" hangingPunct="1">
        <a:lnSpc>
          <a:spcPct val="90000"/>
        </a:lnSpc>
        <a:spcBef>
          <a:spcPts val="458"/>
        </a:spcBef>
        <a:buFont typeface="Arial"/>
        <a:buChar char="•"/>
        <a:defRPr sz="2200" kern="1200">
          <a:solidFill>
            <a:schemeClr val="tx1"/>
          </a:solidFill>
          <a:latin typeface="+mn-lt"/>
          <a:ea typeface="+mn-ea"/>
          <a:cs typeface="+mn-cs"/>
        </a:defRPr>
      </a:lvl2pPr>
      <a:lvl3pPr marL="1047820" indent="-209564" algn="l" defTabSz="838255" rtl="0" eaLnBrk="1" latinLnBrk="0" hangingPunct="1">
        <a:lnSpc>
          <a:spcPct val="90000"/>
        </a:lnSpc>
        <a:spcBef>
          <a:spcPts val="458"/>
        </a:spcBef>
        <a:buFont typeface="Arial"/>
        <a:buChar char="•"/>
        <a:defRPr sz="1833" kern="1200">
          <a:solidFill>
            <a:schemeClr val="tx1"/>
          </a:solidFill>
          <a:latin typeface="+mn-lt"/>
          <a:ea typeface="+mn-ea"/>
          <a:cs typeface="+mn-cs"/>
        </a:defRPr>
      </a:lvl3pPr>
      <a:lvl4pPr marL="1466947" indent="-209564" algn="l" defTabSz="838255" rtl="0" eaLnBrk="1" latinLnBrk="0" hangingPunct="1">
        <a:lnSpc>
          <a:spcPct val="90000"/>
        </a:lnSpc>
        <a:spcBef>
          <a:spcPts val="458"/>
        </a:spcBef>
        <a:buFont typeface="Arial"/>
        <a:buChar char="•"/>
        <a:defRPr sz="1651" kern="1200">
          <a:solidFill>
            <a:schemeClr val="tx1"/>
          </a:solidFill>
          <a:latin typeface="+mn-lt"/>
          <a:ea typeface="+mn-ea"/>
          <a:cs typeface="+mn-cs"/>
        </a:defRPr>
      </a:lvl4pPr>
      <a:lvl5pPr marL="1886075" indent="-209564" algn="l" defTabSz="838255" rtl="0" eaLnBrk="1" latinLnBrk="0" hangingPunct="1">
        <a:lnSpc>
          <a:spcPct val="90000"/>
        </a:lnSpc>
        <a:spcBef>
          <a:spcPts val="458"/>
        </a:spcBef>
        <a:buFont typeface="Arial"/>
        <a:buChar char="•"/>
        <a:defRPr sz="1651" kern="1200">
          <a:solidFill>
            <a:schemeClr val="tx1"/>
          </a:solidFill>
          <a:latin typeface="+mn-lt"/>
          <a:ea typeface="+mn-ea"/>
          <a:cs typeface="+mn-cs"/>
        </a:defRPr>
      </a:lvl5pPr>
      <a:lvl6pPr marL="2305202" indent="-209564" algn="l" defTabSz="838255" rtl="0" eaLnBrk="1" latinLnBrk="0" hangingPunct="1">
        <a:lnSpc>
          <a:spcPct val="90000"/>
        </a:lnSpc>
        <a:spcBef>
          <a:spcPts val="458"/>
        </a:spcBef>
        <a:buFont typeface="Arial"/>
        <a:buChar char="•"/>
        <a:defRPr sz="1651" kern="1200">
          <a:solidFill>
            <a:schemeClr val="tx1"/>
          </a:solidFill>
          <a:latin typeface="+mn-lt"/>
          <a:ea typeface="+mn-ea"/>
          <a:cs typeface="+mn-cs"/>
        </a:defRPr>
      </a:lvl6pPr>
      <a:lvl7pPr marL="2724331" indent="-209564" algn="l" defTabSz="838255" rtl="0" eaLnBrk="1" latinLnBrk="0" hangingPunct="1">
        <a:lnSpc>
          <a:spcPct val="90000"/>
        </a:lnSpc>
        <a:spcBef>
          <a:spcPts val="458"/>
        </a:spcBef>
        <a:buFont typeface="Arial"/>
        <a:buChar char="•"/>
        <a:defRPr sz="1651" kern="1200">
          <a:solidFill>
            <a:schemeClr val="tx1"/>
          </a:solidFill>
          <a:latin typeface="+mn-lt"/>
          <a:ea typeface="+mn-ea"/>
          <a:cs typeface="+mn-cs"/>
        </a:defRPr>
      </a:lvl7pPr>
      <a:lvl8pPr marL="3143459" indent="-209564" algn="l" defTabSz="838255" rtl="0" eaLnBrk="1" latinLnBrk="0" hangingPunct="1">
        <a:lnSpc>
          <a:spcPct val="90000"/>
        </a:lnSpc>
        <a:spcBef>
          <a:spcPts val="458"/>
        </a:spcBef>
        <a:buFont typeface="Arial"/>
        <a:buChar char="•"/>
        <a:defRPr sz="1651" kern="1200">
          <a:solidFill>
            <a:schemeClr val="tx1"/>
          </a:solidFill>
          <a:latin typeface="+mn-lt"/>
          <a:ea typeface="+mn-ea"/>
          <a:cs typeface="+mn-cs"/>
        </a:defRPr>
      </a:lvl8pPr>
      <a:lvl9pPr marL="3562586" indent="-209564" algn="l" defTabSz="838255" rtl="0" eaLnBrk="1" latinLnBrk="0" hangingPunct="1">
        <a:lnSpc>
          <a:spcPct val="90000"/>
        </a:lnSpc>
        <a:spcBef>
          <a:spcPts val="458"/>
        </a:spcBef>
        <a:buFont typeface="Arial"/>
        <a:buChar char="•"/>
        <a:defRPr sz="1651" kern="1200">
          <a:solidFill>
            <a:schemeClr val="tx1"/>
          </a:solidFill>
          <a:latin typeface="+mn-lt"/>
          <a:ea typeface="+mn-ea"/>
          <a:cs typeface="+mn-cs"/>
        </a:defRPr>
      </a:lvl9pPr>
    </p:bodyStyle>
    <p:otherStyle>
      <a:defPPr>
        <a:defRPr lang="en-US"/>
      </a:defPPr>
      <a:lvl1pPr marL="0" algn="l" defTabSz="838255" rtl="0" eaLnBrk="1" latinLnBrk="0" hangingPunct="1">
        <a:defRPr sz="1651" kern="1200">
          <a:solidFill>
            <a:schemeClr val="tx1"/>
          </a:solidFill>
          <a:latin typeface="+mn-lt"/>
          <a:ea typeface="+mn-ea"/>
          <a:cs typeface="+mn-cs"/>
        </a:defRPr>
      </a:lvl1pPr>
      <a:lvl2pPr marL="419128" algn="l" defTabSz="838255" rtl="0" eaLnBrk="1" latinLnBrk="0" hangingPunct="1">
        <a:defRPr sz="1651" kern="1200">
          <a:solidFill>
            <a:schemeClr val="tx1"/>
          </a:solidFill>
          <a:latin typeface="+mn-lt"/>
          <a:ea typeface="+mn-ea"/>
          <a:cs typeface="+mn-cs"/>
        </a:defRPr>
      </a:lvl2pPr>
      <a:lvl3pPr marL="838255" algn="l" defTabSz="838255" rtl="0" eaLnBrk="1" latinLnBrk="0" hangingPunct="1">
        <a:defRPr sz="1651" kern="1200">
          <a:solidFill>
            <a:schemeClr val="tx1"/>
          </a:solidFill>
          <a:latin typeface="+mn-lt"/>
          <a:ea typeface="+mn-ea"/>
          <a:cs typeface="+mn-cs"/>
        </a:defRPr>
      </a:lvl3pPr>
      <a:lvl4pPr marL="1257384" algn="l" defTabSz="838255" rtl="0" eaLnBrk="1" latinLnBrk="0" hangingPunct="1">
        <a:defRPr sz="1651" kern="1200">
          <a:solidFill>
            <a:schemeClr val="tx1"/>
          </a:solidFill>
          <a:latin typeface="+mn-lt"/>
          <a:ea typeface="+mn-ea"/>
          <a:cs typeface="+mn-cs"/>
        </a:defRPr>
      </a:lvl4pPr>
      <a:lvl5pPr marL="1676511" algn="l" defTabSz="838255" rtl="0" eaLnBrk="1" latinLnBrk="0" hangingPunct="1">
        <a:defRPr sz="1651" kern="1200">
          <a:solidFill>
            <a:schemeClr val="tx1"/>
          </a:solidFill>
          <a:latin typeface="+mn-lt"/>
          <a:ea typeface="+mn-ea"/>
          <a:cs typeface="+mn-cs"/>
        </a:defRPr>
      </a:lvl5pPr>
      <a:lvl6pPr marL="2095639" algn="l" defTabSz="838255" rtl="0" eaLnBrk="1" latinLnBrk="0" hangingPunct="1">
        <a:defRPr sz="1651" kern="1200">
          <a:solidFill>
            <a:schemeClr val="tx1"/>
          </a:solidFill>
          <a:latin typeface="+mn-lt"/>
          <a:ea typeface="+mn-ea"/>
          <a:cs typeface="+mn-cs"/>
        </a:defRPr>
      </a:lvl6pPr>
      <a:lvl7pPr marL="2514766" algn="l" defTabSz="838255" rtl="0" eaLnBrk="1" latinLnBrk="0" hangingPunct="1">
        <a:defRPr sz="1651" kern="1200">
          <a:solidFill>
            <a:schemeClr val="tx1"/>
          </a:solidFill>
          <a:latin typeface="+mn-lt"/>
          <a:ea typeface="+mn-ea"/>
          <a:cs typeface="+mn-cs"/>
        </a:defRPr>
      </a:lvl7pPr>
      <a:lvl8pPr marL="2933895" algn="l" defTabSz="838255" rtl="0" eaLnBrk="1" latinLnBrk="0" hangingPunct="1">
        <a:defRPr sz="1651" kern="1200">
          <a:solidFill>
            <a:schemeClr val="tx1"/>
          </a:solidFill>
          <a:latin typeface="+mn-lt"/>
          <a:ea typeface="+mn-ea"/>
          <a:cs typeface="+mn-cs"/>
        </a:defRPr>
      </a:lvl8pPr>
      <a:lvl9pPr marL="3353022" algn="l" defTabSz="838255" rtl="0" eaLnBrk="1" latinLnBrk="0" hangingPunct="1">
        <a:defRPr sz="16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7066600" y="4630522"/>
            <a:ext cx="26126122" cy="5705856"/>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066600" y="12662619"/>
            <a:ext cx="26126122" cy="1488951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307349" y="29946317"/>
            <a:ext cx="9087364" cy="1555046"/>
          </a:xfrm>
          <a:prstGeom prst="rect">
            <a:avLst/>
          </a:prstGeom>
        </p:spPr>
        <p:txBody>
          <a:bodyPr vert="horz" lIns="91440" tIns="45720" rIns="91440" bIns="45720" rtlCol="0" anchor="ctr"/>
          <a:lstStyle>
            <a:lvl1pPr algn="r">
              <a:defRPr sz="4400">
                <a:solidFill>
                  <a:schemeClr val="tx1">
                    <a:alpha val="70000"/>
                  </a:schemeClr>
                </a:solidFill>
              </a:defRPr>
            </a:lvl1pPr>
          </a:lstStyle>
          <a:p>
            <a:fld id="{1160EA64-D806-43AC-9DF2-F8C432F32B4C}" type="datetimeFigureOut">
              <a:rPr lang="en-US"/>
              <a:pPr/>
              <a:t>2/18/19</a:t>
            </a:fld>
            <a:endParaRPr lang="en-US" dirty="0"/>
          </a:p>
        </p:txBody>
      </p:sp>
      <p:sp>
        <p:nvSpPr>
          <p:cNvPr id="5" name="Footer Placeholder 4"/>
          <p:cNvSpPr>
            <a:spLocks noGrp="1"/>
          </p:cNvSpPr>
          <p:nvPr>
            <p:ph type="ftr" sz="quarter" idx="3"/>
          </p:nvPr>
        </p:nvSpPr>
        <p:spPr>
          <a:xfrm>
            <a:off x="4849851" y="29933798"/>
            <a:ext cx="20049322" cy="1536192"/>
          </a:xfrm>
          <a:prstGeom prst="rect">
            <a:avLst/>
          </a:prstGeom>
        </p:spPr>
        <p:txBody>
          <a:bodyPr vert="horz" lIns="91440" tIns="45720" rIns="91440" bIns="45720" rtlCol="0" anchor="ctr"/>
          <a:lstStyle>
            <a:lvl1pPr algn="l">
              <a:defRPr sz="440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36256493" y="29846016"/>
            <a:ext cx="1609344" cy="1755648"/>
          </a:xfrm>
          <a:prstGeom prst="ellipse">
            <a:avLst/>
          </a:prstGeom>
          <a:solidFill>
            <a:srgbClr val="1D1D1D">
              <a:alpha val="69804"/>
            </a:srgbClr>
          </a:solidFill>
        </p:spPr>
        <p:txBody>
          <a:bodyPr vert="horz" lIns="18288" tIns="45720" rIns="18288" bIns="45720" rtlCol="0" anchor="ctr">
            <a:noAutofit/>
          </a:bodyPr>
          <a:lstStyle>
            <a:lvl1pPr algn="ctr">
              <a:defRPr sz="4840" spc="0" baseline="0">
                <a:solidFill>
                  <a:srgbClr val="FFFFFF"/>
                </a:solidFill>
              </a:defRPr>
            </a:lvl1pPr>
          </a:lstStyle>
          <a:p>
            <a:fld id="{8A7A6979-0714-4377-B894-6BE4C2D6E202}" type="slidenum">
              <a:rPr lang="en-US"/>
              <a:pPr/>
              <a:t>‹#›</a:t>
            </a:fld>
            <a:endParaRPr lang="en-US" dirty="0"/>
          </a:p>
        </p:txBody>
      </p:sp>
      <p:sp>
        <p:nvSpPr>
          <p:cNvPr id="7" name="Rectangle 36"/>
          <p:cNvSpPr>
            <a:spLocks noChangeArrowheads="1"/>
          </p:cNvSpPr>
          <p:nvPr userDrawn="1"/>
        </p:nvSpPr>
        <p:spPr bwMode="auto">
          <a:xfrm>
            <a:off x="0" y="0"/>
            <a:ext cx="40233600" cy="5486400"/>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sz="3112" b="0" i="0" baseline="0" dirty="0" smtClean="0">
              <a:solidFill>
                <a:schemeClr val="tx1"/>
              </a:solidFill>
              <a:latin typeface="Arial" charset="0"/>
              <a:ea typeface="Arial" charset="0"/>
            </a:endParaRPr>
          </a:p>
        </p:txBody>
      </p:sp>
      <p:sp>
        <p:nvSpPr>
          <p:cNvPr id="8" name="Rectangle 7"/>
          <p:cNvSpPr/>
          <p:nvPr userDrawn="1"/>
        </p:nvSpPr>
        <p:spPr>
          <a:xfrm>
            <a:off x="0" y="5257801"/>
            <a:ext cx="40233600" cy="2651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789" dirty="0"/>
          </a:p>
        </p:txBody>
      </p:sp>
      <p:pic>
        <p:nvPicPr>
          <p:cNvPr id="9" name="Picture 8"/>
          <p:cNvPicPr>
            <a:picLocks noChangeAspect="1"/>
          </p:cNvPicPr>
          <p:nvPr userDrawn="1"/>
        </p:nvPicPr>
        <p:blipFill rotWithShape="1">
          <a:blip r:embed="rId14">
            <a:alphaModFix amt="41000"/>
            <a:extLst>
              <a:ext uri="{28A0092B-C50C-407E-A947-70E740481C1C}">
                <a14:useLocalDpi xmlns:a14="http://schemas.microsoft.com/office/drawing/2010/main" val="0"/>
              </a:ext>
            </a:extLst>
          </a:blip>
          <a:srcRect t="4395" b="40121"/>
          <a:stretch/>
        </p:blipFill>
        <p:spPr>
          <a:xfrm>
            <a:off x="28148671" y="1"/>
            <a:ext cx="10025218" cy="5256959"/>
          </a:xfrm>
          <a:prstGeom prst="rect">
            <a:avLst/>
          </a:prstGeom>
        </p:spPr>
      </p:pic>
      <p:sp>
        <p:nvSpPr>
          <p:cNvPr id="10" name="Rectangle 36"/>
          <p:cNvSpPr>
            <a:spLocks noChangeArrowheads="1"/>
          </p:cNvSpPr>
          <p:nvPr userDrawn="1"/>
        </p:nvSpPr>
        <p:spPr bwMode="auto">
          <a:xfrm>
            <a:off x="0" y="30409662"/>
            <a:ext cx="40233600" cy="2508738"/>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sz="3112" b="0" i="0" baseline="0" dirty="0" smtClean="0">
              <a:solidFill>
                <a:schemeClr val="tx1"/>
              </a:solidFill>
              <a:latin typeface="Arial" charset="0"/>
              <a:ea typeface="Arial" charset="0"/>
            </a:endParaRPr>
          </a:p>
        </p:txBody>
      </p:sp>
      <p:pic>
        <p:nvPicPr>
          <p:cNvPr id="11" name="Pictur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153372" y="31154745"/>
            <a:ext cx="14590198" cy="1008282"/>
          </a:xfrm>
          <a:prstGeom prst="rect">
            <a:avLst/>
          </a:prstGeom>
        </p:spPr>
      </p:pic>
      <p:cxnSp>
        <p:nvCxnSpPr>
          <p:cNvPr id="12" name="Straight Connector 11"/>
          <p:cNvCxnSpPr/>
          <p:nvPr userDrawn="1"/>
        </p:nvCxnSpPr>
        <p:spPr>
          <a:xfrm>
            <a:off x="28914657" y="30837464"/>
            <a:ext cx="0" cy="1588169"/>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645144"/>
      </p:ext>
    </p:extLst>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Lst>
  <p:txStyles>
    <p:titleStyle>
      <a:lvl1pPr algn="ctr" defTabSz="4023360" rtl="0" eaLnBrk="1" latinLnBrk="0" hangingPunct="1">
        <a:lnSpc>
          <a:spcPct val="90000"/>
        </a:lnSpc>
        <a:spcBef>
          <a:spcPct val="0"/>
        </a:spcBef>
        <a:buNone/>
        <a:defRPr sz="11440" kern="1200" cap="all" spc="880" baseline="0">
          <a:solidFill>
            <a:srgbClr val="262626"/>
          </a:solidFill>
          <a:latin typeface="+mj-lt"/>
          <a:ea typeface="+mj-ea"/>
          <a:cs typeface="+mj-cs"/>
        </a:defRPr>
      </a:lvl1pPr>
    </p:titleStyle>
    <p:bodyStyle>
      <a:lvl1pPr marL="1005840" indent="-1005840" algn="l" defTabSz="4023360" rtl="0" eaLnBrk="1" latinLnBrk="0" hangingPunct="1">
        <a:lnSpc>
          <a:spcPct val="100000"/>
        </a:lnSpc>
        <a:spcBef>
          <a:spcPts val="4400"/>
        </a:spcBef>
        <a:buClr>
          <a:schemeClr val="accent2"/>
        </a:buClr>
        <a:buFont typeface="Arial" panose="020B0604020202020204" pitchFamily="34" charset="0"/>
        <a:buChar char="•"/>
        <a:defRPr sz="7920" kern="1200">
          <a:solidFill>
            <a:schemeClr val="tx1">
              <a:lumMod val="85000"/>
              <a:lumOff val="15000"/>
            </a:schemeClr>
          </a:solidFill>
          <a:latin typeface="+mn-lt"/>
          <a:ea typeface="+mn-ea"/>
          <a:cs typeface="+mn-cs"/>
        </a:defRPr>
      </a:lvl1pPr>
      <a:lvl2pPr marL="2011680" indent="-1005840" algn="l" defTabSz="4023360"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lumMod val="85000"/>
              <a:lumOff val="15000"/>
            </a:schemeClr>
          </a:solidFill>
          <a:latin typeface="+mn-lt"/>
          <a:ea typeface="+mn-ea"/>
          <a:cs typeface="+mn-cs"/>
        </a:defRPr>
      </a:lvl2pPr>
      <a:lvl3pPr marL="3017520" indent="-1005840" algn="l" defTabSz="4023360"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lumMod val="85000"/>
              <a:lumOff val="15000"/>
            </a:schemeClr>
          </a:solidFill>
          <a:latin typeface="+mn-lt"/>
          <a:ea typeface="+mn-ea"/>
          <a:cs typeface="+mn-cs"/>
        </a:defRPr>
      </a:lvl3pPr>
      <a:lvl4pPr marL="4023360" indent="-1005840" algn="l" defTabSz="4023360"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lumMod val="85000"/>
              <a:lumOff val="15000"/>
            </a:schemeClr>
          </a:solidFill>
          <a:latin typeface="+mn-lt"/>
          <a:ea typeface="+mn-ea"/>
          <a:cs typeface="+mn-cs"/>
        </a:defRPr>
      </a:lvl4pPr>
      <a:lvl5pPr marL="5029200" indent="-1005840" algn="l" defTabSz="4023360"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lumMod val="85000"/>
              <a:lumOff val="15000"/>
            </a:schemeClr>
          </a:solidFill>
          <a:latin typeface="+mn-lt"/>
          <a:ea typeface="+mn-ea"/>
          <a:cs typeface="+mn-cs"/>
        </a:defRPr>
      </a:lvl5pPr>
      <a:lvl6pPr marL="5783580" indent="-1005840" algn="l" defTabSz="4023360"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solidFill>
          <a:latin typeface="+mn-lt"/>
          <a:ea typeface="+mn-ea"/>
          <a:cs typeface="+mn-cs"/>
        </a:defRPr>
      </a:lvl6pPr>
      <a:lvl7pPr marL="6537960" indent="-1005840" algn="l" defTabSz="4023360"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solidFill>
          <a:latin typeface="+mn-lt"/>
          <a:ea typeface="+mn-ea"/>
          <a:cs typeface="+mn-cs"/>
        </a:defRPr>
      </a:lvl7pPr>
      <a:lvl8pPr marL="7292340" indent="-1005840" algn="l" defTabSz="4023360" rtl="0" eaLnBrk="1" latinLnBrk="0" hangingPunct="1">
        <a:lnSpc>
          <a:spcPct val="100000"/>
        </a:lnSpc>
        <a:spcBef>
          <a:spcPts val="4400"/>
        </a:spcBef>
        <a:buClr>
          <a:schemeClr val="accent2"/>
        </a:buClr>
        <a:buFont typeface="Arial" panose="020B0604020202020204" pitchFamily="34" charset="0"/>
        <a:buChar char="•"/>
        <a:defRPr sz="7040" kern="1200" baseline="0">
          <a:solidFill>
            <a:schemeClr val="tx1"/>
          </a:solidFill>
          <a:latin typeface="+mn-lt"/>
          <a:ea typeface="+mn-ea"/>
          <a:cs typeface="+mn-cs"/>
        </a:defRPr>
      </a:lvl8pPr>
      <a:lvl9pPr marL="8046720" indent="-1005840" algn="l" defTabSz="4023360" rtl="0" eaLnBrk="1" latinLnBrk="0" hangingPunct="1">
        <a:lnSpc>
          <a:spcPct val="100000"/>
        </a:lnSpc>
        <a:spcBef>
          <a:spcPts val="4400"/>
        </a:spcBef>
        <a:buClr>
          <a:schemeClr val="accent2"/>
        </a:buClr>
        <a:buFont typeface="Arial" panose="020B0604020202020204" pitchFamily="34" charset="0"/>
        <a:buChar char="•"/>
        <a:defRPr sz="7040" kern="1200" baseline="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1" Type="http://schemas.openxmlformats.org/officeDocument/2006/relationships/slideLayout" Target="../slideLayouts/slideLayout13.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838200" y="6311844"/>
            <a:ext cx="9010651" cy="501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endParaRPr lang="en-US" altLang="en-US" sz="2658" dirty="0">
              <a:latin typeface="Arial" charset="0"/>
              <a:ea typeface="Arial" charset="0"/>
            </a:endParaRPr>
          </a:p>
        </p:txBody>
      </p:sp>
      <p:cxnSp>
        <p:nvCxnSpPr>
          <p:cNvPr id="31" name="Straight Connector 30"/>
          <p:cNvCxnSpPr/>
          <p:nvPr/>
        </p:nvCxnSpPr>
        <p:spPr bwMode="auto">
          <a:xfrm>
            <a:off x="940846" y="23028137"/>
            <a:ext cx="8968740" cy="0"/>
          </a:xfrm>
          <a:prstGeom prst="line">
            <a:avLst/>
          </a:prstGeom>
          <a:noFill/>
          <a:ln w="25400" cap="flat" cmpd="sng" algn="ctr">
            <a:solidFill>
              <a:schemeClr val="tx1"/>
            </a:solidFill>
            <a:prstDash val="dash"/>
            <a:round/>
            <a:headEnd type="none" w="med" len="med"/>
            <a:tailEnd type="none" w="med" len="med"/>
          </a:ln>
          <a:effectLst/>
        </p:spPr>
      </p:cxnSp>
      <p:cxnSp>
        <p:nvCxnSpPr>
          <p:cNvPr id="33" name="Straight Connector 32"/>
          <p:cNvCxnSpPr/>
          <p:nvPr/>
        </p:nvCxnSpPr>
        <p:spPr bwMode="auto">
          <a:xfrm>
            <a:off x="10596153" y="17338789"/>
            <a:ext cx="9010651" cy="0"/>
          </a:xfrm>
          <a:prstGeom prst="line">
            <a:avLst/>
          </a:prstGeom>
          <a:noFill/>
          <a:ln w="25400" cap="flat" cmpd="sng" algn="ctr">
            <a:solidFill>
              <a:schemeClr val="tx1"/>
            </a:solidFill>
            <a:prstDash val="dash"/>
            <a:round/>
            <a:headEnd type="none" w="med" len="med"/>
            <a:tailEnd type="none" w="med" len="med"/>
          </a:ln>
          <a:effectLst/>
        </p:spPr>
      </p:cxnSp>
      <p:cxnSp>
        <p:nvCxnSpPr>
          <p:cNvPr id="34" name="Straight Connector 33"/>
          <p:cNvCxnSpPr/>
          <p:nvPr/>
        </p:nvCxnSpPr>
        <p:spPr bwMode="auto">
          <a:xfrm>
            <a:off x="20466138" y="18151849"/>
            <a:ext cx="8867192" cy="0"/>
          </a:xfrm>
          <a:prstGeom prst="line">
            <a:avLst/>
          </a:prstGeom>
          <a:noFill/>
          <a:ln w="25400" cap="flat" cmpd="sng" algn="ctr">
            <a:solidFill>
              <a:schemeClr val="tx1"/>
            </a:solidFill>
            <a:prstDash val="dash"/>
            <a:round/>
            <a:headEnd type="none" w="med" len="med"/>
            <a:tailEnd type="none" w="med" len="med"/>
          </a:ln>
          <a:effectLst/>
        </p:spPr>
      </p:cxnSp>
      <p:cxnSp>
        <p:nvCxnSpPr>
          <p:cNvPr id="38" name="Straight Connector 37"/>
          <p:cNvCxnSpPr/>
          <p:nvPr/>
        </p:nvCxnSpPr>
        <p:spPr bwMode="auto">
          <a:xfrm>
            <a:off x="30391272" y="23744058"/>
            <a:ext cx="8692308" cy="0"/>
          </a:xfrm>
          <a:prstGeom prst="line">
            <a:avLst/>
          </a:prstGeom>
          <a:noFill/>
          <a:ln w="25400" cap="flat" cmpd="sng" algn="ctr">
            <a:solidFill>
              <a:schemeClr val="tx1"/>
            </a:solidFill>
            <a:prstDash val="dash"/>
            <a:round/>
            <a:headEnd type="none" w="med" len="med"/>
            <a:tailEnd type="none" w="med" len="med"/>
          </a:ln>
          <a:effectLst/>
        </p:spPr>
      </p:cxnSp>
      <p:sp>
        <p:nvSpPr>
          <p:cNvPr id="85" name="TextBox 84"/>
          <p:cNvSpPr txBox="1"/>
          <p:nvPr/>
        </p:nvSpPr>
        <p:spPr>
          <a:xfrm>
            <a:off x="10506271" y="25427114"/>
            <a:ext cx="9287394" cy="4632037"/>
          </a:xfrm>
          <a:prstGeom prst="rect">
            <a:avLst/>
          </a:prstGeom>
          <a:solidFill>
            <a:schemeClr val="bg1">
              <a:alpha val="42000"/>
            </a:schemeClr>
          </a:solidFill>
        </p:spPr>
        <p:txBody>
          <a:bodyPr wrap="square">
            <a:spAutoFit/>
          </a:bodyPr>
          <a:lstStyle/>
          <a:p>
            <a:pPr>
              <a:spcBef>
                <a:spcPts val="551"/>
              </a:spcBef>
              <a:buClr>
                <a:schemeClr val="tx2"/>
              </a:buClr>
              <a:defRPr/>
            </a:pPr>
            <a:r>
              <a:rPr lang="en-US" sz="3000" b="1" dirty="0" smtClean="0">
                <a:latin typeface="Times New Roman" charset="0"/>
                <a:ea typeface="Times New Roman" charset="0"/>
                <a:cs typeface="Times New Roman" charset="0"/>
              </a:rPr>
              <a:t>Figure 2: </a:t>
            </a:r>
            <a:r>
              <a:rPr lang="en-US" sz="3000" i="1" dirty="0" smtClean="0">
                <a:latin typeface="Times New Roman" charset="0"/>
                <a:ea typeface="Times New Roman" charset="0"/>
                <a:cs typeface="Times New Roman" charset="0"/>
              </a:rPr>
              <a:t>Boxplot showing observed growth among students according to their teacher’s level of math anxiety. </a:t>
            </a:r>
          </a:p>
          <a:p>
            <a:pPr marL="457200" indent="-457200">
              <a:lnSpc>
                <a:spcPct val="150000"/>
              </a:lnSpc>
              <a:spcBef>
                <a:spcPts val="551"/>
              </a:spcBef>
              <a:buClr>
                <a:schemeClr val="tx2"/>
              </a:buClr>
              <a:buFont typeface="Arial" charset="0"/>
              <a:buChar char="•"/>
              <a:defRPr/>
            </a:pPr>
            <a:r>
              <a:rPr lang="en-US" sz="3000" dirty="0" smtClean="0">
                <a:latin typeface="Times New Roman" charset="0"/>
                <a:ea typeface="Times New Roman" charset="0"/>
                <a:cs typeface="Times New Roman" charset="0"/>
              </a:rPr>
              <a:t>Teachers with high levels of math anxiety appear to self-select to teach lower grades.</a:t>
            </a:r>
          </a:p>
          <a:p>
            <a:pPr marL="342900" indent="-342900">
              <a:lnSpc>
                <a:spcPct val="150000"/>
              </a:lnSpc>
              <a:spcBef>
                <a:spcPts val="551"/>
              </a:spcBef>
              <a:buClr>
                <a:schemeClr val="tx2"/>
              </a:buClr>
              <a:buFont typeface="Arial" charset="0"/>
              <a:buChar char="•"/>
              <a:defRPr/>
            </a:pPr>
            <a:r>
              <a:rPr lang="en-US" sz="3000" dirty="0" smtClean="0">
                <a:latin typeface="Times New Roman" charset="0"/>
                <a:ea typeface="Times New Roman" charset="0"/>
                <a:cs typeface="Times New Roman" charset="0"/>
              </a:rPr>
              <a:t>Teachers with higher levels of math anxiety appear to be more likely to have greater variability among the middle 50% of their students. </a:t>
            </a:r>
            <a:endParaRPr lang="en-US" sz="3000" dirty="0">
              <a:latin typeface="Times New Roman" charset="0"/>
              <a:ea typeface="Times New Roman" charset="0"/>
              <a:cs typeface="Times New Roman" charset="0"/>
            </a:endParaRPr>
          </a:p>
        </p:txBody>
      </p:sp>
      <p:sp>
        <p:nvSpPr>
          <p:cNvPr id="92" name="TextBox 3"/>
          <p:cNvSpPr txBox="1">
            <a:spLocks noChangeArrowheads="1"/>
          </p:cNvSpPr>
          <p:nvPr/>
        </p:nvSpPr>
        <p:spPr bwMode="auto">
          <a:xfrm>
            <a:off x="3455360" y="6168500"/>
            <a:ext cx="3776330" cy="720710"/>
          </a:xfrm>
          <a:prstGeom prst="rect">
            <a:avLst/>
          </a:prstGeom>
          <a:solidFill>
            <a:schemeClr val="bg1">
              <a:alpha val="63000"/>
            </a:schemeClr>
          </a:solidFill>
          <a:ln>
            <a:noFill/>
          </a:ln>
          <a:effectLst/>
        </p:spPr>
        <p:txBody>
          <a:bodyPr wrap="square">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lnSpc>
                <a:spcPts val="4937"/>
              </a:lnSpc>
              <a:spcAft>
                <a:spcPts val="1288"/>
              </a:spcAft>
            </a:pPr>
            <a:r>
              <a:rPr lang="en-US" sz="5151" b="1" dirty="0" smtClean="0">
                <a:solidFill>
                  <a:srgbClr val="005BBB"/>
                </a:solidFill>
                <a:latin typeface="Times New Roman" charset="0"/>
                <a:ea typeface="Times New Roman" charset="0"/>
                <a:cs typeface="Times New Roman" charset="0"/>
              </a:rPr>
              <a:t>Introduction</a:t>
            </a:r>
          </a:p>
        </p:txBody>
      </p:sp>
      <p:sp>
        <p:nvSpPr>
          <p:cNvPr id="93" name="TextBox 92"/>
          <p:cNvSpPr txBox="1"/>
          <p:nvPr/>
        </p:nvSpPr>
        <p:spPr>
          <a:xfrm>
            <a:off x="817179" y="23895816"/>
            <a:ext cx="9132123" cy="6324808"/>
          </a:xfrm>
          <a:prstGeom prst="rect">
            <a:avLst/>
          </a:prstGeom>
          <a:solidFill>
            <a:schemeClr val="bg1">
              <a:alpha val="63000"/>
            </a:schemeClr>
          </a:solidFill>
          <a:effectLst/>
        </p:spPr>
        <p:txBody>
          <a:bodyPr wrap="square">
            <a:spAutoFit/>
          </a:bodyPr>
          <a:lstStyle/>
          <a:p>
            <a:pPr>
              <a:lnSpc>
                <a:spcPct val="150000"/>
              </a:lnSpc>
            </a:pPr>
            <a:r>
              <a:rPr lang="en-US" sz="3000" dirty="0" smtClean="0">
                <a:latin typeface="Times New Roman" charset="0"/>
                <a:ea typeface="Times New Roman" charset="0"/>
                <a:cs typeface="Times New Roman" charset="0"/>
              </a:rPr>
              <a:t>Nine female and one male teacher </a:t>
            </a:r>
            <a:r>
              <a:rPr lang="en-US" sz="3000" dirty="0">
                <a:latin typeface="Times New Roman" charset="0"/>
                <a:ea typeface="Times New Roman" charset="0"/>
                <a:cs typeface="Times New Roman" charset="0"/>
              </a:rPr>
              <a:t>and their </a:t>
            </a:r>
            <a:r>
              <a:rPr lang="en-US" sz="3000" dirty="0" smtClean="0">
                <a:latin typeface="Times New Roman" charset="0"/>
                <a:ea typeface="Times New Roman" charset="0"/>
                <a:cs typeface="Times New Roman" charset="0"/>
              </a:rPr>
              <a:t>students </a:t>
            </a:r>
            <a:r>
              <a:rPr lang="en-US" sz="3000" dirty="0">
                <a:latin typeface="Times New Roman" charset="0"/>
                <a:ea typeface="Times New Roman" charset="0"/>
                <a:cs typeface="Times New Roman" charset="0"/>
              </a:rPr>
              <a:t>from kindergarten to eighth grade </a:t>
            </a:r>
            <a:r>
              <a:rPr lang="en-US" sz="3000" dirty="0" smtClean="0">
                <a:latin typeface="Times New Roman" charset="0"/>
                <a:ea typeface="Times New Roman" charset="0"/>
                <a:cs typeface="Times New Roman" charset="0"/>
              </a:rPr>
              <a:t>voluntarily participated </a:t>
            </a:r>
            <a:r>
              <a:rPr lang="en-US" sz="3000" dirty="0">
                <a:latin typeface="Times New Roman" charset="0"/>
                <a:ea typeface="Times New Roman" charset="0"/>
                <a:cs typeface="Times New Roman" charset="0"/>
              </a:rPr>
              <a:t>in this study. Teachers’ level of math anxiety was assessed using the sMARS, a 25-item </a:t>
            </a:r>
            <a:r>
              <a:rPr lang="en-US" sz="3000" dirty="0" smtClean="0">
                <a:latin typeface="Times New Roman" charset="0"/>
                <a:ea typeface="Times New Roman" charset="0"/>
                <a:cs typeface="Times New Roman" charset="0"/>
              </a:rPr>
              <a:t>Likert scale </a:t>
            </a:r>
            <a:r>
              <a:rPr lang="en-US" sz="3000" dirty="0">
                <a:latin typeface="Times New Roman" charset="0"/>
                <a:ea typeface="Times New Roman" charset="0"/>
                <a:cs typeface="Times New Roman" charset="0"/>
              </a:rPr>
              <a:t>composed of situations that might arouse anxiety regarding mathematics. </a:t>
            </a:r>
            <a:r>
              <a:rPr lang="en-US" sz="3000" dirty="0" smtClean="0">
                <a:latin typeface="Times New Roman" charset="0"/>
                <a:ea typeface="Times New Roman" charset="0"/>
                <a:cs typeface="Times New Roman" charset="0"/>
              </a:rPr>
              <a:t>Student </a:t>
            </a:r>
            <a:r>
              <a:rPr lang="en-US" sz="3000" dirty="0">
                <a:latin typeface="Times New Roman" charset="0"/>
                <a:ea typeface="Times New Roman" charset="0"/>
                <a:cs typeface="Times New Roman" charset="0"/>
              </a:rPr>
              <a:t>math ability was assessed using their observed growth score on the MAPS test, a standardized test that all students take in the fall, winter, and spring </a:t>
            </a:r>
            <a:r>
              <a:rPr lang="en-US" sz="3000" dirty="0" smtClean="0">
                <a:latin typeface="Times New Roman" charset="0"/>
                <a:ea typeface="Times New Roman" charset="0"/>
                <a:cs typeface="Times New Roman" charset="0"/>
              </a:rPr>
              <a:t>each year.</a:t>
            </a:r>
            <a:endParaRPr lang="en-US" sz="3000" dirty="0">
              <a:latin typeface="Times New Roman" charset="0"/>
              <a:ea typeface="Times New Roman" charset="0"/>
              <a:cs typeface="Times New Roman" charset="0"/>
            </a:endParaRPr>
          </a:p>
        </p:txBody>
      </p:sp>
      <p:sp>
        <p:nvSpPr>
          <p:cNvPr id="98" name="TextBox 97"/>
          <p:cNvSpPr txBox="1"/>
          <p:nvPr/>
        </p:nvSpPr>
        <p:spPr>
          <a:xfrm>
            <a:off x="11449990" y="6311844"/>
            <a:ext cx="7464333" cy="720710"/>
          </a:xfrm>
          <a:prstGeom prst="rect">
            <a:avLst/>
          </a:prstGeom>
          <a:solidFill>
            <a:schemeClr val="bg1">
              <a:alpha val="63000"/>
            </a:schemeClr>
          </a:solidFill>
          <a:effectLst/>
        </p:spPr>
        <p:txBody>
          <a:bodyPr wrap="square">
            <a:spAutoFit/>
          </a:bodyPr>
          <a:lstStyle/>
          <a:p>
            <a:pPr>
              <a:lnSpc>
                <a:spcPts val="4937"/>
              </a:lnSpc>
              <a:spcAft>
                <a:spcPts val="1288"/>
              </a:spcAft>
              <a:defRPr/>
            </a:pPr>
            <a:r>
              <a:rPr lang="en-US" sz="5151" b="1" dirty="0">
                <a:solidFill>
                  <a:srgbClr val="005BBB"/>
                </a:solidFill>
                <a:latin typeface="Times New Roman" charset="0"/>
                <a:ea typeface="Times New Roman" charset="0"/>
                <a:cs typeface="Times New Roman" charset="0"/>
              </a:rPr>
              <a:t>Data </a:t>
            </a:r>
            <a:r>
              <a:rPr lang="en-US" sz="5151" b="1" dirty="0" smtClean="0">
                <a:solidFill>
                  <a:srgbClr val="005BBB"/>
                </a:solidFill>
                <a:latin typeface="Times New Roman" charset="0"/>
                <a:ea typeface="Times New Roman" charset="0"/>
                <a:cs typeface="Times New Roman" charset="0"/>
              </a:rPr>
              <a:t>Analysis and Results </a:t>
            </a:r>
            <a:endParaRPr lang="en-US" sz="5151" b="1" dirty="0">
              <a:solidFill>
                <a:srgbClr val="005BBB"/>
              </a:solidFill>
              <a:latin typeface="Times New Roman" charset="0"/>
              <a:ea typeface="Times New Roman" charset="0"/>
              <a:cs typeface="Times New Roman" charset="0"/>
            </a:endParaRPr>
          </a:p>
        </p:txBody>
      </p:sp>
      <p:sp>
        <p:nvSpPr>
          <p:cNvPr id="101" name="TextBox 100"/>
          <p:cNvSpPr txBox="1"/>
          <p:nvPr/>
        </p:nvSpPr>
        <p:spPr>
          <a:xfrm>
            <a:off x="30666361" y="8048300"/>
            <a:ext cx="8765457" cy="15159150"/>
          </a:xfrm>
          <a:prstGeom prst="rect">
            <a:avLst/>
          </a:prstGeom>
          <a:solidFill>
            <a:schemeClr val="bg1">
              <a:alpha val="63000"/>
            </a:schemeClr>
          </a:solidFill>
          <a:effectLst/>
        </p:spPr>
        <p:txBody>
          <a:bodyPr wrap="square">
            <a:spAutoFit/>
          </a:bodyPr>
          <a:lstStyle/>
          <a:p>
            <a:pPr>
              <a:lnSpc>
                <a:spcPct val="150000"/>
              </a:lnSpc>
              <a:spcAft>
                <a:spcPts val="1288"/>
              </a:spcAft>
              <a:defRPr/>
            </a:pPr>
            <a:r>
              <a:rPr lang="en-US" sz="3005" dirty="0" smtClean="0">
                <a:latin typeface="Times New Roman" charset="0"/>
                <a:ea typeface="Times New Roman" charset="0"/>
                <a:cs typeface="Times New Roman" charset="0"/>
              </a:rPr>
              <a:t>As </a:t>
            </a:r>
            <a:r>
              <a:rPr lang="en-US" sz="3005" dirty="0">
                <a:latin typeface="Times New Roman" charset="0"/>
                <a:ea typeface="Times New Roman" charset="0"/>
                <a:cs typeface="Times New Roman" charset="0"/>
              </a:rPr>
              <a:t>this was a case study, and only ten teachers were analyzed, further research is warranted to see if these trends hold true over time and among a larger sample population</a:t>
            </a:r>
            <a:r>
              <a:rPr lang="en-US" sz="3005" dirty="0" smtClean="0">
                <a:latin typeface="Times New Roman" charset="0"/>
                <a:ea typeface="Times New Roman" charset="0"/>
                <a:cs typeface="Times New Roman" charset="0"/>
              </a:rPr>
              <a:t>. Nonetheless, the trends described in this study raise important considerations that should be further investigated in order to ensure that the needs of all students are being met. </a:t>
            </a:r>
          </a:p>
          <a:p>
            <a:pPr marL="457200" indent="-457200">
              <a:lnSpc>
                <a:spcPct val="150000"/>
              </a:lnSpc>
              <a:spcAft>
                <a:spcPts val="1288"/>
              </a:spcAft>
              <a:buFont typeface="Arial" charset="0"/>
              <a:buChar char="•"/>
              <a:defRPr/>
            </a:pPr>
            <a:r>
              <a:rPr lang="en-US" sz="3005" dirty="0">
                <a:latin typeface="Times New Roman" charset="0"/>
                <a:ea typeface="Times New Roman" charset="0"/>
                <a:cs typeface="Times New Roman" charset="0"/>
              </a:rPr>
              <a:t>A</a:t>
            </a:r>
            <a:r>
              <a:rPr lang="en-US" sz="3005" dirty="0" smtClean="0">
                <a:latin typeface="Times New Roman" charset="0"/>
                <a:ea typeface="Times New Roman" charset="0"/>
                <a:cs typeface="Times New Roman" charset="0"/>
              </a:rPr>
              <a:t>nxious teachers appear to self-select to teach younger students. There is increased variability among their students, and females tend to be more affected than their male peers. </a:t>
            </a:r>
            <a:endParaRPr lang="en-US" sz="3005" dirty="0">
              <a:latin typeface="Times New Roman" charset="0"/>
              <a:ea typeface="Times New Roman" charset="0"/>
              <a:cs typeface="Times New Roman" charset="0"/>
            </a:endParaRPr>
          </a:p>
          <a:p>
            <a:pPr marL="457200" indent="-457200">
              <a:lnSpc>
                <a:spcPct val="150000"/>
              </a:lnSpc>
              <a:spcAft>
                <a:spcPts val="1288"/>
              </a:spcAft>
              <a:buFont typeface="Arial" charset="0"/>
              <a:buChar char="•"/>
              <a:defRPr/>
            </a:pPr>
            <a:r>
              <a:rPr lang="en-US" sz="3005" dirty="0" smtClean="0">
                <a:latin typeface="Times New Roman" charset="0"/>
                <a:ea typeface="Times New Roman" charset="0"/>
                <a:cs typeface="Times New Roman" charset="0"/>
              </a:rPr>
              <a:t>Early identification and treatment of math anxiety is crucial, as anxieties may compound over time and lead individuals to avoid higher math courses and math-related careers. </a:t>
            </a:r>
          </a:p>
          <a:p>
            <a:pPr marL="457200" indent="-457200">
              <a:lnSpc>
                <a:spcPct val="150000"/>
              </a:lnSpc>
              <a:spcAft>
                <a:spcPts val="1288"/>
              </a:spcAft>
              <a:buFont typeface="Arial" charset="0"/>
              <a:buChar char="•"/>
              <a:defRPr/>
            </a:pPr>
            <a:r>
              <a:rPr lang="en-US" sz="3005" dirty="0" smtClean="0">
                <a:latin typeface="Times New Roman" charset="0"/>
                <a:ea typeface="Times New Roman" charset="0"/>
                <a:cs typeface="Times New Roman" charset="0"/>
              </a:rPr>
              <a:t>Since the anxiety levels of teachers appear to have an effect on their students’ math performance, efforts should be made to decrease the anxieties of math teachers. </a:t>
            </a:r>
            <a:r>
              <a:rPr lang="en-US" sz="3005" dirty="0">
                <a:latin typeface="Times New Roman" charset="0"/>
                <a:ea typeface="Times New Roman" charset="0"/>
                <a:cs typeface="Times New Roman" charset="0"/>
              </a:rPr>
              <a:t>F</a:t>
            </a:r>
            <a:r>
              <a:rPr lang="en-US" sz="3005" dirty="0" smtClean="0">
                <a:latin typeface="Times New Roman" charset="0"/>
                <a:ea typeface="Times New Roman" charset="0"/>
                <a:cs typeface="Times New Roman" charset="0"/>
              </a:rPr>
              <a:t>urther math education and social-emotional training have been successful in this regard (Beilock et al., 2010). </a:t>
            </a:r>
            <a:endParaRPr lang="en-US" sz="3005" dirty="0">
              <a:latin typeface="Times New Roman" charset="0"/>
              <a:ea typeface="Times New Roman" charset="0"/>
              <a:cs typeface="Times New Roman" charset="0"/>
            </a:endParaRPr>
          </a:p>
        </p:txBody>
      </p:sp>
      <p:sp>
        <p:nvSpPr>
          <p:cNvPr id="108" name="TextBox 107"/>
          <p:cNvSpPr txBox="1"/>
          <p:nvPr/>
        </p:nvSpPr>
        <p:spPr>
          <a:xfrm>
            <a:off x="30353685" y="24734616"/>
            <a:ext cx="8767483" cy="5324535"/>
          </a:xfrm>
          <a:prstGeom prst="rect">
            <a:avLst/>
          </a:prstGeom>
          <a:solidFill>
            <a:schemeClr val="bg1">
              <a:alpha val="63000"/>
            </a:schemeClr>
          </a:solidFill>
          <a:effectLst/>
        </p:spPr>
        <p:txBody>
          <a:bodyPr wrap="square">
            <a:spAutoFit/>
          </a:bodyPr>
          <a:lstStyle/>
          <a:p>
            <a:r>
              <a:rPr lang="en-US" sz="2000" dirty="0" smtClean="0">
                <a:latin typeface="Times New Roman" charset="0"/>
                <a:ea typeface="Times New Roman" charset="0"/>
                <a:cs typeface="Times New Roman" charset="0"/>
              </a:rPr>
              <a:t>Ashcraft, M. &amp; Kirk, E. (2001). The relationships among working memory</a:t>
            </a:r>
            <a:r>
              <a:rPr lang="en-US" sz="2000" dirty="0">
                <a:latin typeface="Times New Roman" charset="0"/>
                <a:ea typeface="Times New Roman" charset="0"/>
                <a:cs typeface="Times New Roman" charset="0"/>
              </a:rPr>
              <a:t>, math </a:t>
            </a:r>
            <a:r>
              <a:rPr lang="en-US" sz="2000" dirty="0" smtClean="0">
                <a:latin typeface="Times New Roman" charset="0"/>
                <a:ea typeface="Times New Roman" charset="0"/>
                <a:cs typeface="Times New Roman" charset="0"/>
              </a:rPr>
              <a:t> </a:t>
            </a:r>
          </a:p>
          <a:p>
            <a:r>
              <a:rPr lang="en-US" sz="2000" dirty="0">
                <a:latin typeface="Times New Roman" charset="0"/>
                <a:ea typeface="Times New Roman" charset="0"/>
                <a:cs typeface="Times New Roman" charset="0"/>
              </a:rPr>
              <a:t> </a:t>
            </a:r>
            <a:r>
              <a:rPr lang="en-US" sz="2000" dirty="0" smtClean="0">
                <a:latin typeface="Times New Roman" charset="0"/>
                <a:ea typeface="Times New Roman" charset="0"/>
                <a:cs typeface="Times New Roman" charset="0"/>
              </a:rPr>
              <a:t>    anxiety</a:t>
            </a:r>
            <a:r>
              <a:rPr lang="en-US" sz="2000" dirty="0">
                <a:latin typeface="Times New Roman" charset="0"/>
                <a:ea typeface="Times New Roman" charset="0"/>
                <a:cs typeface="Times New Roman" charset="0"/>
              </a:rPr>
              <a:t>, and </a:t>
            </a:r>
            <a:r>
              <a:rPr lang="en-US" sz="2000" dirty="0" smtClean="0">
                <a:latin typeface="Times New Roman" charset="0"/>
                <a:ea typeface="Times New Roman" charset="0"/>
                <a:cs typeface="Times New Roman" charset="0"/>
              </a:rPr>
              <a:t>performance</a:t>
            </a:r>
            <a:r>
              <a:rPr lang="en-US" sz="2000" dirty="0">
                <a:latin typeface="Times New Roman" charset="0"/>
                <a:ea typeface="Times New Roman" charset="0"/>
                <a:cs typeface="Times New Roman" charset="0"/>
              </a:rPr>
              <a:t>. </a:t>
            </a:r>
            <a:r>
              <a:rPr lang="en-US" sz="2000" i="1" dirty="0">
                <a:latin typeface="Times New Roman" charset="0"/>
                <a:ea typeface="Times New Roman" charset="0"/>
                <a:cs typeface="Times New Roman" charset="0"/>
              </a:rPr>
              <a:t>Journal </a:t>
            </a:r>
            <a:r>
              <a:rPr lang="en-US" sz="2000" i="1" dirty="0" smtClean="0">
                <a:latin typeface="Times New Roman" charset="0"/>
                <a:ea typeface="Times New Roman" charset="0"/>
                <a:cs typeface="Times New Roman" charset="0"/>
              </a:rPr>
              <a:t>of Experimental </a:t>
            </a:r>
            <a:r>
              <a:rPr lang="en-US" sz="2000" i="1" dirty="0">
                <a:latin typeface="Times New Roman" charset="0"/>
                <a:ea typeface="Times New Roman" charset="0"/>
                <a:cs typeface="Times New Roman" charset="0"/>
              </a:rPr>
              <a:t>Psychology: General, </a:t>
            </a:r>
            <a:endParaRPr lang="en-US" sz="2000" i="1" dirty="0" smtClean="0">
              <a:latin typeface="Times New Roman" charset="0"/>
              <a:ea typeface="Times New Roman" charset="0"/>
              <a:cs typeface="Times New Roman" charset="0"/>
            </a:endParaRPr>
          </a:p>
          <a:p>
            <a:r>
              <a:rPr lang="en-US" sz="2000" i="1" dirty="0">
                <a:latin typeface="Times New Roman" charset="0"/>
                <a:ea typeface="Times New Roman" charset="0"/>
                <a:cs typeface="Times New Roman" charset="0"/>
              </a:rPr>
              <a:t> </a:t>
            </a:r>
            <a:r>
              <a:rPr lang="en-US" sz="2000" i="1" dirty="0" smtClean="0">
                <a:latin typeface="Times New Roman" charset="0"/>
                <a:ea typeface="Times New Roman" charset="0"/>
                <a:cs typeface="Times New Roman" charset="0"/>
              </a:rPr>
              <a:t>    </a:t>
            </a:r>
            <a:r>
              <a:rPr lang="en-US" sz="2000" dirty="0" smtClean="0">
                <a:latin typeface="Times New Roman" charset="0"/>
                <a:ea typeface="Times New Roman" charset="0"/>
                <a:cs typeface="Times New Roman" charset="0"/>
              </a:rPr>
              <a:t>130 </a:t>
            </a:r>
            <a:r>
              <a:rPr lang="en-US" sz="2000" dirty="0">
                <a:latin typeface="Times New Roman" charset="0"/>
                <a:ea typeface="Times New Roman" charset="0"/>
                <a:cs typeface="Times New Roman" charset="0"/>
              </a:rPr>
              <a:t>(4</a:t>
            </a:r>
            <a:r>
              <a:rPr lang="en-US" sz="2000" dirty="0" smtClean="0">
                <a:latin typeface="Times New Roman" charset="0"/>
                <a:ea typeface="Times New Roman" charset="0"/>
                <a:cs typeface="Times New Roman" charset="0"/>
              </a:rPr>
              <a:t>), 224-237.</a:t>
            </a:r>
          </a:p>
          <a:p>
            <a:r>
              <a:rPr lang="en-US" sz="2000" dirty="0">
                <a:latin typeface="Times New Roman" charset="0"/>
                <a:ea typeface="Times New Roman" charset="0"/>
                <a:cs typeface="Times New Roman" charset="0"/>
              </a:rPr>
              <a:t>Banilower, E., Smith, P., Weiss, I., Malzahn, K., Campbell, K., &amp; Weis, A. </a:t>
            </a:r>
          </a:p>
          <a:p>
            <a:r>
              <a:rPr lang="en-US" sz="2000" dirty="0">
                <a:latin typeface="Times New Roman" charset="0"/>
                <a:ea typeface="Times New Roman" charset="0"/>
                <a:cs typeface="Times New Roman" charset="0"/>
              </a:rPr>
              <a:t> </a:t>
            </a:r>
            <a:r>
              <a:rPr lang="en-US" sz="2000" dirty="0" smtClean="0">
                <a:latin typeface="Times New Roman" charset="0"/>
                <a:ea typeface="Times New Roman" charset="0"/>
                <a:cs typeface="Times New Roman" charset="0"/>
              </a:rPr>
              <a:t>    (</a:t>
            </a:r>
            <a:r>
              <a:rPr lang="en-US" sz="2000" dirty="0">
                <a:latin typeface="Times New Roman" charset="0"/>
                <a:ea typeface="Times New Roman" charset="0"/>
                <a:cs typeface="Times New Roman" charset="0"/>
              </a:rPr>
              <a:t>2013). Report of the 2012 national survey of science and mathematics </a:t>
            </a:r>
            <a:endParaRPr lang="en-US" sz="2000" dirty="0" smtClean="0">
              <a:latin typeface="Times New Roman" charset="0"/>
              <a:ea typeface="Times New Roman" charset="0"/>
              <a:cs typeface="Times New Roman" charset="0"/>
            </a:endParaRPr>
          </a:p>
          <a:p>
            <a:r>
              <a:rPr lang="en-US" sz="2000" dirty="0">
                <a:latin typeface="Times New Roman" charset="0"/>
                <a:ea typeface="Times New Roman" charset="0"/>
                <a:cs typeface="Times New Roman" charset="0"/>
              </a:rPr>
              <a:t> </a:t>
            </a:r>
            <a:r>
              <a:rPr lang="en-US" sz="2000" dirty="0" smtClean="0">
                <a:latin typeface="Times New Roman" charset="0"/>
                <a:ea typeface="Times New Roman" charset="0"/>
                <a:cs typeface="Times New Roman" charset="0"/>
              </a:rPr>
              <a:t>    education</a:t>
            </a:r>
            <a:r>
              <a:rPr lang="en-US" sz="2000" dirty="0">
                <a:latin typeface="Times New Roman" charset="0"/>
                <a:ea typeface="Times New Roman" charset="0"/>
                <a:cs typeface="Times New Roman" charset="0"/>
              </a:rPr>
              <a:t>. Chapel Hill, NC: Horizon Research, Inc. </a:t>
            </a:r>
            <a:endParaRPr lang="en-US" sz="2000" dirty="0" smtClean="0">
              <a:latin typeface="Times New Roman" charset="0"/>
              <a:ea typeface="Times New Roman" charset="0"/>
              <a:cs typeface="Times New Roman" charset="0"/>
            </a:endParaRPr>
          </a:p>
          <a:p>
            <a:r>
              <a:rPr lang="en-US" sz="2000" dirty="0" smtClean="0">
                <a:latin typeface="Times New Roman" charset="0"/>
                <a:ea typeface="Times New Roman" charset="0"/>
                <a:cs typeface="Times New Roman" charset="0"/>
              </a:rPr>
              <a:t>Beilock, S., Gunderson, E., Ramirez, G., &amp; Levine, S. (2010). Female </a:t>
            </a:r>
            <a:r>
              <a:rPr lang="en-US" sz="2000" dirty="0">
                <a:latin typeface="Times New Roman" charset="0"/>
                <a:ea typeface="Times New Roman" charset="0"/>
                <a:cs typeface="Times New Roman" charset="0"/>
              </a:rPr>
              <a:t>teachers’ </a:t>
            </a:r>
            <a:endParaRPr lang="en-US" sz="2000" dirty="0" smtClean="0">
              <a:latin typeface="Times New Roman" charset="0"/>
              <a:ea typeface="Times New Roman" charset="0"/>
              <a:cs typeface="Times New Roman" charset="0"/>
            </a:endParaRPr>
          </a:p>
          <a:p>
            <a:r>
              <a:rPr lang="en-US" sz="2000" dirty="0" smtClean="0">
                <a:latin typeface="Times New Roman" charset="0"/>
                <a:ea typeface="Times New Roman" charset="0"/>
                <a:cs typeface="Times New Roman" charset="0"/>
              </a:rPr>
              <a:t>     math anxiety </a:t>
            </a:r>
            <a:r>
              <a:rPr lang="en-US" sz="2000" dirty="0">
                <a:latin typeface="Times New Roman" charset="0"/>
                <a:ea typeface="Times New Roman" charset="0"/>
                <a:cs typeface="Times New Roman" charset="0"/>
              </a:rPr>
              <a:t>affects girls’ math </a:t>
            </a:r>
            <a:r>
              <a:rPr lang="en-US" sz="2000" dirty="0" smtClean="0">
                <a:latin typeface="Times New Roman" charset="0"/>
                <a:ea typeface="Times New Roman" charset="0"/>
                <a:cs typeface="Times New Roman" charset="0"/>
              </a:rPr>
              <a:t>achievement. </a:t>
            </a:r>
            <a:r>
              <a:rPr lang="en-US" sz="2000" i="1" dirty="0" smtClean="0">
                <a:latin typeface="Times New Roman" charset="0"/>
                <a:ea typeface="Times New Roman" charset="0"/>
                <a:cs typeface="Times New Roman" charset="0"/>
              </a:rPr>
              <a:t>Proceedings </a:t>
            </a:r>
            <a:r>
              <a:rPr lang="en-US" sz="2000" i="1" dirty="0">
                <a:latin typeface="Times New Roman" charset="0"/>
                <a:ea typeface="Times New Roman" charset="0"/>
                <a:cs typeface="Times New Roman" charset="0"/>
              </a:rPr>
              <a:t>of the National </a:t>
            </a:r>
            <a:r>
              <a:rPr lang="en-US" sz="2000" i="1" dirty="0" smtClean="0">
                <a:latin typeface="Times New Roman" charset="0"/>
                <a:ea typeface="Times New Roman" charset="0"/>
                <a:cs typeface="Times New Roman" charset="0"/>
              </a:rPr>
              <a:t>  </a:t>
            </a:r>
          </a:p>
          <a:p>
            <a:r>
              <a:rPr lang="en-US" sz="2000" i="1" dirty="0">
                <a:latin typeface="Times New Roman" charset="0"/>
                <a:ea typeface="Times New Roman" charset="0"/>
                <a:cs typeface="Times New Roman" charset="0"/>
              </a:rPr>
              <a:t> </a:t>
            </a:r>
            <a:r>
              <a:rPr lang="en-US" sz="2000" i="1" dirty="0" smtClean="0">
                <a:latin typeface="Times New Roman" charset="0"/>
                <a:ea typeface="Times New Roman" charset="0"/>
                <a:cs typeface="Times New Roman" charset="0"/>
              </a:rPr>
              <a:t>    Academy </a:t>
            </a:r>
            <a:r>
              <a:rPr lang="en-US" sz="2000" i="1" dirty="0">
                <a:latin typeface="Times New Roman" charset="0"/>
                <a:ea typeface="Times New Roman" charset="0"/>
                <a:cs typeface="Times New Roman" charset="0"/>
              </a:rPr>
              <a:t>of </a:t>
            </a:r>
            <a:r>
              <a:rPr lang="en-US" sz="2000" i="1" dirty="0" smtClean="0">
                <a:latin typeface="Times New Roman" charset="0"/>
                <a:ea typeface="Times New Roman" charset="0"/>
                <a:cs typeface="Times New Roman" charset="0"/>
              </a:rPr>
              <a:t>Sciences </a:t>
            </a:r>
            <a:r>
              <a:rPr lang="en-US" sz="2000" i="1" dirty="0">
                <a:latin typeface="Times New Roman" charset="0"/>
                <a:ea typeface="Times New Roman" charset="0"/>
                <a:cs typeface="Times New Roman" charset="0"/>
              </a:rPr>
              <a:t>of </a:t>
            </a:r>
            <a:r>
              <a:rPr lang="en-US" sz="2000" i="1" dirty="0" smtClean="0">
                <a:latin typeface="Times New Roman" charset="0"/>
                <a:ea typeface="Times New Roman" charset="0"/>
                <a:cs typeface="Times New Roman" charset="0"/>
              </a:rPr>
              <a:t>the United </a:t>
            </a:r>
            <a:r>
              <a:rPr lang="en-US" sz="2000" i="1" dirty="0">
                <a:latin typeface="Times New Roman" charset="0"/>
                <a:ea typeface="Times New Roman" charset="0"/>
                <a:cs typeface="Times New Roman" charset="0"/>
              </a:rPr>
              <a:t>States of America</a:t>
            </a:r>
            <a:r>
              <a:rPr lang="en-US" sz="2000" dirty="0">
                <a:latin typeface="Times New Roman" charset="0"/>
                <a:ea typeface="Times New Roman" charset="0"/>
                <a:cs typeface="Times New Roman" charset="0"/>
              </a:rPr>
              <a:t>, 107 (5), 1860-1863. </a:t>
            </a:r>
          </a:p>
          <a:p>
            <a:r>
              <a:rPr lang="en-US" sz="2000" dirty="0">
                <a:latin typeface="Times New Roman" charset="0"/>
                <a:ea typeface="Times New Roman" charset="0"/>
                <a:cs typeface="Times New Roman" charset="0"/>
              </a:rPr>
              <a:t>Bussey, K. &amp; Bandura, A. (1984). Influence of gender constancy and </a:t>
            </a:r>
            <a:r>
              <a:rPr lang="en-US" sz="2000" dirty="0" smtClean="0">
                <a:latin typeface="Times New Roman" charset="0"/>
                <a:ea typeface="Times New Roman" charset="0"/>
                <a:cs typeface="Times New Roman" charset="0"/>
              </a:rPr>
              <a:t>social </a:t>
            </a:r>
            <a:r>
              <a:rPr lang="en-US" sz="2000" dirty="0">
                <a:latin typeface="Times New Roman" charset="0"/>
                <a:ea typeface="Times New Roman" charset="0"/>
                <a:cs typeface="Times New Roman" charset="0"/>
              </a:rPr>
              <a:t>power </a:t>
            </a:r>
            <a:endParaRPr lang="en-US" sz="2000" dirty="0" smtClean="0">
              <a:latin typeface="Times New Roman" charset="0"/>
              <a:ea typeface="Times New Roman" charset="0"/>
              <a:cs typeface="Times New Roman" charset="0"/>
            </a:endParaRPr>
          </a:p>
          <a:p>
            <a:r>
              <a:rPr lang="en-US" sz="2000" dirty="0">
                <a:latin typeface="Times New Roman" charset="0"/>
                <a:ea typeface="Times New Roman" charset="0"/>
                <a:cs typeface="Times New Roman" charset="0"/>
              </a:rPr>
              <a:t> </a:t>
            </a:r>
            <a:r>
              <a:rPr lang="en-US" sz="2000" dirty="0" smtClean="0">
                <a:latin typeface="Times New Roman" charset="0"/>
                <a:ea typeface="Times New Roman" charset="0"/>
                <a:cs typeface="Times New Roman" charset="0"/>
              </a:rPr>
              <a:t>    on sex-linked modeling</a:t>
            </a:r>
            <a:r>
              <a:rPr lang="en-US" sz="2000" dirty="0">
                <a:latin typeface="Times New Roman" charset="0"/>
                <a:ea typeface="Times New Roman" charset="0"/>
                <a:cs typeface="Times New Roman" charset="0"/>
              </a:rPr>
              <a:t>. Journal of Personality </a:t>
            </a:r>
            <a:r>
              <a:rPr lang="en-US" sz="2000" dirty="0" smtClean="0">
                <a:latin typeface="Times New Roman" charset="0"/>
                <a:ea typeface="Times New Roman" charset="0"/>
                <a:cs typeface="Times New Roman" charset="0"/>
              </a:rPr>
              <a:t>of Social </a:t>
            </a:r>
            <a:r>
              <a:rPr lang="en-US" sz="2000" dirty="0">
                <a:latin typeface="Times New Roman" charset="0"/>
                <a:ea typeface="Times New Roman" charset="0"/>
                <a:cs typeface="Times New Roman" charset="0"/>
              </a:rPr>
              <a:t>Psychology, </a:t>
            </a:r>
            <a:endParaRPr lang="en-US" sz="2000" dirty="0" smtClean="0">
              <a:latin typeface="Times New Roman" charset="0"/>
              <a:ea typeface="Times New Roman" charset="0"/>
              <a:cs typeface="Times New Roman" charset="0"/>
            </a:endParaRPr>
          </a:p>
          <a:p>
            <a:r>
              <a:rPr lang="en-US" sz="2000" dirty="0">
                <a:latin typeface="Times New Roman" charset="0"/>
                <a:ea typeface="Times New Roman" charset="0"/>
                <a:cs typeface="Times New Roman" charset="0"/>
              </a:rPr>
              <a:t> </a:t>
            </a:r>
            <a:r>
              <a:rPr lang="en-US" sz="2000" dirty="0" smtClean="0">
                <a:latin typeface="Times New Roman" charset="0"/>
                <a:ea typeface="Times New Roman" charset="0"/>
                <a:cs typeface="Times New Roman" charset="0"/>
              </a:rPr>
              <a:t>    47 </a:t>
            </a:r>
            <a:r>
              <a:rPr lang="en-US" sz="2000" dirty="0">
                <a:latin typeface="Times New Roman" charset="0"/>
                <a:ea typeface="Times New Roman" charset="0"/>
                <a:cs typeface="Times New Roman" charset="0"/>
              </a:rPr>
              <a:t>(6), 1292 – </a:t>
            </a:r>
            <a:r>
              <a:rPr lang="en-US" sz="2000" dirty="0" smtClean="0">
                <a:latin typeface="Times New Roman" charset="0"/>
                <a:ea typeface="Times New Roman" charset="0"/>
                <a:cs typeface="Times New Roman" charset="0"/>
              </a:rPr>
              <a:t>1302</a:t>
            </a:r>
            <a:r>
              <a:rPr lang="en-US" sz="2000" dirty="0">
                <a:latin typeface="Times New Roman" charset="0"/>
                <a:ea typeface="Times New Roman" charset="0"/>
                <a:cs typeface="Times New Roman" charset="0"/>
              </a:rPr>
              <a:t>. </a:t>
            </a:r>
          </a:p>
          <a:p>
            <a:r>
              <a:rPr lang="en-US" sz="2000" dirty="0">
                <a:latin typeface="Times New Roman" charset="0"/>
                <a:ea typeface="Times New Roman" charset="0"/>
                <a:cs typeface="Times New Roman" charset="0"/>
              </a:rPr>
              <a:t>Hembree, R. (1990). The nature, effects, and relief </a:t>
            </a:r>
            <a:r>
              <a:rPr lang="en-US" sz="2000" dirty="0" smtClean="0">
                <a:latin typeface="Times New Roman" charset="0"/>
                <a:ea typeface="Times New Roman" charset="0"/>
                <a:cs typeface="Times New Roman" charset="0"/>
              </a:rPr>
              <a:t>of mathematics </a:t>
            </a:r>
            <a:r>
              <a:rPr lang="en-US" sz="2000" dirty="0">
                <a:latin typeface="Times New Roman" charset="0"/>
                <a:ea typeface="Times New Roman" charset="0"/>
                <a:cs typeface="Times New Roman" charset="0"/>
              </a:rPr>
              <a:t>anxiety. </a:t>
            </a:r>
            <a:r>
              <a:rPr lang="en-US" sz="2000" i="1" dirty="0">
                <a:latin typeface="Times New Roman" charset="0"/>
                <a:ea typeface="Times New Roman" charset="0"/>
                <a:cs typeface="Times New Roman" charset="0"/>
              </a:rPr>
              <a:t>Journal </a:t>
            </a:r>
            <a:endParaRPr lang="en-US" sz="2000" i="1" dirty="0" smtClean="0">
              <a:latin typeface="Times New Roman" charset="0"/>
              <a:ea typeface="Times New Roman" charset="0"/>
              <a:cs typeface="Times New Roman" charset="0"/>
            </a:endParaRPr>
          </a:p>
          <a:p>
            <a:r>
              <a:rPr lang="en-US" sz="2000" i="1" dirty="0">
                <a:latin typeface="Times New Roman" charset="0"/>
                <a:ea typeface="Times New Roman" charset="0"/>
                <a:cs typeface="Times New Roman" charset="0"/>
              </a:rPr>
              <a:t> </a:t>
            </a:r>
            <a:r>
              <a:rPr lang="en-US" sz="2000" i="1" dirty="0" smtClean="0">
                <a:latin typeface="Times New Roman" charset="0"/>
                <a:ea typeface="Times New Roman" charset="0"/>
                <a:cs typeface="Times New Roman" charset="0"/>
              </a:rPr>
              <a:t>    for  Research in Mathematics Education</a:t>
            </a:r>
            <a:r>
              <a:rPr lang="en-US" sz="2000" i="1" dirty="0">
                <a:latin typeface="Times New Roman" charset="0"/>
                <a:ea typeface="Times New Roman" charset="0"/>
                <a:cs typeface="Times New Roman" charset="0"/>
              </a:rPr>
              <a:t>, </a:t>
            </a:r>
            <a:r>
              <a:rPr lang="en-US" sz="2000" dirty="0">
                <a:latin typeface="Times New Roman" charset="0"/>
                <a:ea typeface="Times New Roman" charset="0"/>
                <a:cs typeface="Times New Roman" charset="0"/>
              </a:rPr>
              <a:t>21(1), 33-46. </a:t>
            </a:r>
          </a:p>
          <a:p>
            <a:r>
              <a:rPr lang="en-US" sz="2000" dirty="0" smtClean="0">
                <a:solidFill>
                  <a:srgbClr val="000000"/>
                </a:solidFill>
                <a:latin typeface="Times New Roman" charset="0"/>
                <a:ea typeface="Calibri" charset="0"/>
              </a:rPr>
              <a:t>Ramirez</a:t>
            </a:r>
            <a:r>
              <a:rPr lang="en-US" sz="2000" dirty="0">
                <a:solidFill>
                  <a:srgbClr val="000000"/>
                </a:solidFill>
                <a:latin typeface="Times New Roman" charset="0"/>
                <a:ea typeface="Calibri" charset="0"/>
              </a:rPr>
              <a:t>, G., Gunderson, E., Levine, S., &amp; Beilock, S. (2012</a:t>
            </a:r>
            <a:r>
              <a:rPr lang="en-US" sz="2000" dirty="0" smtClean="0">
                <a:solidFill>
                  <a:srgbClr val="000000"/>
                </a:solidFill>
                <a:latin typeface="Times New Roman" charset="0"/>
                <a:ea typeface="Calibri" charset="0"/>
              </a:rPr>
              <a:t>). Math </a:t>
            </a:r>
            <a:r>
              <a:rPr lang="en-US" sz="2000" dirty="0">
                <a:solidFill>
                  <a:srgbClr val="000000"/>
                </a:solidFill>
                <a:latin typeface="Times New Roman" charset="0"/>
                <a:ea typeface="Calibri" charset="0"/>
              </a:rPr>
              <a:t>anxiety, </a:t>
            </a:r>
            <a:endParaRPr lang="en-US" sz="2000" dirty="0" smtClean="0">
              <a:solidFill>
                <a:srgbClr val="000000"/>
              </a:solidFill>
              <a:latin typeface="Times New Roman" charset="0"/>
              <a:ea typeface="Calibri" charset="0"/>
            </a:endParaRPr>
          </a:p>
          <a:p>
            <a:r>
              <a:rPr lang="en-US" sz="2000" dirty="0">
                <a:solidFill>
                  <a:srgbClr val="000000"/>
                </a:solidFill>
                <a:latin typeface="Times New Roman" charset="0"/>
                <a:ea typeface="Calibri" charset="0"/>
              </a:rPr>
              <a:t> </a:t>
            </a:r>
            <a:r>
              <a:rPr lang="en-US" sz="2000" dirty="0" smtClean="0">
                <a:solidFill>
                  <a:srgbClr val="000000"/>
                </a:solidFill>
                <a:latin typeface="Times New Roman" charset="0"/>
                <a:ea typeface="Calibri" charset="0"/>
              </a:rPr>
              <a:t>    working  memory</a:t>
            </a:r>
            <a:r>
              <a:rPr lang="en-US" sz="2000" dirty="0">
                <a:solidFill>
                  <a:srgbClr val="000000"/>
                </a:solidFill>
                <a:latin typeface="Times New Roman" charset="0"/>
                <a:ea typeface="Calibri" charset="0"/>
              </a:rPr>
              <a:t>, and math achievement </a:t>
            </a:r>
            <a:r>
              <a:rPr lang="en-US" sz="2000" dirty="0" smtClean="0">
                <a:solidFill>
                  <a:srgbClr val="000000"/>
                </a:solidFill>
                <a:latin typeface="Times New Roman" charset="0"/>
                <a:ea typeface="Calibri" charset="0"/>
              </a:rPr>
              <a:t>in early </a:t>
            </a:r>
            <a:r>
              <a:rPr lang="en-US" sz="2000" dirty="0">
                <a:solidFill>
                  <a:srgbClr val="000000"/>
                </a:solidFill>
                <a:latin typeface="Times New Roman" charset="0"/>
                <a:ea typeface="Calibri" charset="0"/>
              </a:rPr>
              <a:t>elementary school. </a:t>
            </a:r>
            <a:r>
              <a:rPr lang="en-US" sz="2000" i="1" dirty="0">
                <a:solidFill>
                  <a:srgbClr val="000000"/>
                </a:solidFill>
                <a:latin typeface="Times New Roman" charset="0"/>
                <a:ea typeface="Calibri" charset="0"/>
              </a:rPr>
              <a:t>Journal of </a:t>
            </a:r>
            <a:r>
              <a:rPr lang="en-US" sz="2000" i="1" dirty="0" smtClean="0">
                <a:solidFill>
                  <a:srgbClr val="000000"/>
                </a:solidFill>
                <a:latin typeface="Times New Roman" charset="0"/>
                <a:ea typeface="Calibri" charset="0"/>
              </a:rPr>
              <a:t> </a:t>
            </a:r>
          </a:p>
          <a:p>
            <a:r>
              <a:rPr lang="en-US" sz="2000" i="1" dirty="0">
                <a:solidFill>
                  <a:srgbClr val="000000"/>
                </a:solidFill>
                <a:latin typeface="Times New Roman" charset="0"/>
                <a:ea typeface="Calibri" charset="0"/>
              </a:rPr>
              <a:t> </a:t>
            </a:r>
            <a:r>
              <a:rPr lang="en-US" sz="2000" i="1" dirty="0" smtClean="0">
                <a:solidFill>
                  <a:srgbClr val="000000"/>
                </a:solidFill>
                <a:latin typeface="Times New Roman" charset="0"/>
                <a:ea typeface="Calibri" charset="0"/>
              </a:rPr>
              <a:t>    Cognition  and Development</a:t>
            </a:r>
            <a:r>
              <a:rPr lang="en-US" sz="2000" i="1" dirty="0">
                <a:solidFill>
                  <a:srgbClr val="000000"/>
                </a:solidFill>
                <a:latin typeface="Times New Roman" charset="0"/>
                <a:ea typeface="Calibri" charset="0"/>
              </a:rPr>
              <a:t>, </a:t>
            </a:r>
            <a:r>
              <a:rPr lang="en-US" sz="2000" dirty="0">
                <a:solidFill>
                  <a:srgbClr val="000000"/>
                </a:solidFill>
                <a:latin typeface="Times New Roman" charset="0"/>
                <a:ea typeface="Calibri" charset="0"/>
              </a:rPr>
              <a:t>14(2), 187-202. </a:t>
            </a:r>
            <a:endParaRPr lang="en-US" sz="2000" dirty="0">
              <a:latin typeface="Times New Roman" charset="0"/>
              <a:ea typeface="Calibri" charset="0"/>
            </a:endParaRPr>
          </a:p>
        </p:txBody>
      </p:sp>
      <p:sp>
        <p:nvSpPr>
          <p:cNvPr id="3" name="TextBox 2"/>
          <p:cNvSpPr txBox="1"/>
          <p:nvPr/>
        </p:nvSpPr>
        <p:spPr>
          <a:xfrm>
            <a:off x="0" y="40725"/>
            <a:ext cx="40233600" cy="5290457"/>
          </a:xfrm>
          <a:prstGeom prst="rect">
            <a:avLst/>
          </a:prstGeom>
          <a:solidFill>
            <a:srgbClr val="002670"/>
          </a:solidFill>
        </p:spPr>
        <p:txBody>
          <a:bodyPr wrap="square" rtlCol="0">
            <a:spAutoFit/>
          </a:bodyPr>
          <a:lstStyle/>
          <a:p>
            <a:endParaRPr lang="en-US" dirty="0"/>
          </a:p>
        </p:txBody>
      </p:sp>
      <p:sp>
        <p:nvSpPr>
          <p:cNvPr id="4" name="Rectangle 5"/>
          <p:cNvSpPr>
            <a:spLocks noChangeArrowheads="1"/>
          </p:cNvSpPr>
          <p:nvPr/>
        </p:nvSpPr>
        <p:spPr bwMode="auto">
          <a:xfrm>
            <a:off x="2162711" y="878043"/>
            <a:ext cx="35736797" cy="3644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40" tIns="41813" rIns="83640" bIns="41813">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lgn="ctr">
              <a:defRPr/>
            </a:pPr>
            <a:r>
              <a:rPr lang="en-US" altLang="en-US" sz="9600" dirty="0" smtClean="0">
                <a:solidFill>
                  <a:srgbClr val="FFFFFF"/>
                </a:solidFill>
                <a:latin typeface="Times New Roman" charset="0"/>
                <a:ea typeface="Times New Roman" charset="0"/>
                <a:cs typeface="Times New Roman" charset="0"/>
              </a:rPr>
              <a:t>Math Anxiety Among Teachers and Its Impact on Students’ Math Ability</a:t>
            </a:r>
            <a:endParaRPr lang="en-US" altLang="en-US" sz="9600" dirty="0">
              <a:solidFill>
                <a:srgbClr val="FFFFFF"/>
              </a:solidFill>
              <a:latin typeface="Times New Roman" charset="0"/>
              <a:ea typeface="Times New Roman" charset="0"/>
              <a:cs typeface="Times New Roman" charset="0"/>
            </a:endParaRPr>
          </a:p>
          <a:p>
            <a:pPr algn="ctr">
              <a:spcBef>
                <a:spcPts val="551"/>
              </a:spcBef>
              <a:spcAft>
                <a:spcPts val="1651"/>
              </a:spcAft>
              <a:defRPr/>
            </a:pPr>
            <a:r>
              <a:rPr lang="en-US" altLang="en-US" sz="5400" dirty="0" smtClean="0">
                <a:solidFill>
                  <a:srgbClr val="FFFFFF"/>
                </a:solidFill>
                <a:latin typeface="Times New Roman" charset="0"/>
                <a:ea typeface="Times New Roman" charset="0"/>
                <a:cs typeface="Times New Roman" charset="0"/>
              </a:rPr>
              <a:t>A Case Study Among Ten Elementary School Teachers and their Students </a:t>
            </a:r>
          </a:p>
          <a:p>
            <a:pPr algn="ctr">
              <a:spcBef>
                <a:spcPts val="1651"/>
              </a:spcBef>
              <a:defRPr/>
            </a:pPr>
            <a:r>
              <a:rPr lang="en-US" altLang="en-US" sz="4800" dirty="0" smtClean="0">
                <a:solidFill>
                  <a:srgbClr val="FFFFFF"/>
                </a:solidFill>
                <a:latin typeface="Times New Roman" charset="0"/>
                <a:ea typeface="Times New Roman" charset="0"/>
                <a:cs typeface="Times New Roman" charset="0"/>
              </a:rPr>
              <a:t>Elina Berglund, Spring 2019</a:t>
            </a:r>
            <a:endParaRPr lang="en-US" altLang="en-US" sz="4800" dirty="0">
              <a:solidFill>
                <a:srgbClr val="FFFFFF"/>
              </a:solidFill>
              <a:latin typeface="Times New Roman" charset="0"/>
              <a:ea typeface="Times New Roman" charset="0"/>
              <a:cs typeface="Times New Roman" charset="0"/>
            </a:endParaRPr>
          </a:p>
        </p:txBody>
      </p:sp>
      <p:sp>
        <p:nvSpPr>
          <p:cNvPr id="87" name="TextBox 86"/>
          <p:cNvSpPr txBox="1"/>
          <p:nvPr/>
        </p:nvSpPr>
        <p:spPr>
          <a:xfrm>
            <a:off x="-85690" y="30427717"/>
            <a:ext cx="40233600" cy="2487168"/>
          </a:xfrm>
          <a:prstGeom prst="rect">
            <a:avLst/>
          </a:prstGeom>
          <a:solidFill>
            <a:srgbClr val="002670"/>
          </a:solidFill>
        </p:spPr>
        <p:txBody>
          <a:bodyPr wrap="square" rtlCol="0">
            <a:spAutoFit/>
          </a:bodyPr>
          <a:lstStyle/>
          <a:p>
            <a:endParaRPr lang="en-US" dirty="0"/>
          </a:p>
        </p:txBody>
      </p:sp>
      <p:sp>
        <p:nvSpPr>
          <p:cNvPr id="91" name="Rectangle 90"/>
          <p:cNvSpPr/>
          <p:nvPr/>
        </p:nvSpPr>
        <p:spPr>
          <a:xfrm>
            <a:off x="33469879" y="30771434"/>
            <a:ext cx="6593759" cy="1605571"/>
          </a:xfrm>
          <a:prstGeom prst="rect">
            <a:avLst/>
          </a:prstGeom>
        </p:spPr>
        <p:txBody>
          <a:bodyPr wrap="square">
            <a:noAutofit/>
          </a:bodyPr>
          <a:lstStyle/>
          <a:p>
            <a:pPr>
              <a:spcAft>
                <a:spcPts val="859"/>
              </a:spcAft>
              <a:defRPr/>
            </a:pPr>
            <a:r>
              <a:rPr lang="en-US" altLang="en-US" sz="3005" dirty="0" smtClean="0">
                <a:solidFill>
                  <a:schemeClr val="bg1"/>
                </a:solidFill>
                <a:ea typeface="Arial" charset="0"/>
              </a:rPr>
              <a:t>Department of Teaching and Learning</a:t>
            </a:r>
            <a:r>
              <a:rPr lang="en-US" altLang="en-US" sz="3005" dirty="0">
                <a:solidFill>
                  <a:schemeClr val="bg1"/>
                </a:solidFill>
                <a:ea typeface="Arial" charset="0"/>
              </a:rPr>
              <a:t/>
            </a:r>
            <a:br>
              <a:rPr lang="en-US" altLang="en-US" sz="3005" dirty="0">
                <a:solidFill>
                  <a:schemeClr val="bg1"/>
                </a:solidFill>
                <a:ea typeface="Arial" charset="0"/>
              </a:rPr>
            </a:br>
            <a:r>
              <a:rPr lang="en-US" altLang="en-US" sz="3005" dirty="0" smtClean="0">
                <a:solidFill>
                  <a:schemeClr val="bg1"/>
                </a:solidFill>
                <a:ea typeface="Arial" charset="0"/>
              </a:rPr>
              <a:t>University of Montana</a:t>
            </a:r>
            <a:endParaRPr lang="en-US" altLang="en-US" sz="3005" dirty="0">
              <a:solidFill>
                <a:schemeClr val="bg1"/>
              </a:solidFill>
              <a:ea typeface="Arial" charset="0"/>
            </a:endParaRPr>
          </a:p>
          <a:p>
            <a:pPr>
              <a:spcAft>
                <a:spcPts val="86"/>
              </a:spcAft>
              <a:defRPr/>
            </a:pPr>
            <a:r>
              <a:rPr lang="en-US" sz="3649" b="1" dirty="0">
                <a:solidFill>
                  <a:schemeClr val="bg1"/>
                </a:solidFill>
              </a:rPr>
              <a:t>u</a:t>
            </a:r>
            <a:r>
              <a:rPr lang="en-US" sz="3649" b="1" dirty="0" smtClean="0">
                <a:solidFill>
                  <a:schemeClr val="bg1"/>
                </a:solidFill>
              </a:rPr>
              <a:t>montana.edu</a:t>
            </a:r>
            <a:endParaRPr lang="en-US" sz="3649" b="1" dirty="0">
              <a:solidFill>
                <a:schemeClr val="bg1"/>
              </a:solidFill>
            </a:endParaRPr>
          </a:p>
          <a:p>
            <a:pPr>
              <a:spcAft>
                <a:spcPts val="86"/>
              </a:spcAft>
              <a:defRPr/>
            </a:pPr>
            <a:endParaRPr lang="en-US" altLang="en-US" sz="3005" dirty="0">
              <a:solidFill>
                <a:schemeClr val="bg1"/>
              </a:solidFill>
              <a:ea typeface="Arial" charset="0"/>
            </a:endParaRPr>
          </a:p>
        </p:txBody>
      </p:sp>
      <p:pic>
        <p:nvPicPr>
          <p:cNvPr id="9" name="Picture Placeholder 8"/>
          <p:cNvPicPr>
            <a:picLocks noGrp="1" noChangeAspect="1"/>
          </p:cNvPicPr>
          <p:nvPr>
            <p:ph type="pic" sz="quarter" idx="16"/>
          </p:nvPr>
        </p:nvPicPr>
        <p:blipFill>
          <a:blip r:embed="rId2">
            <a:extLst>
              <a:ext uri="{28A0092B-C50C-407E-A947-70E740481C1C}">
                <a14:useLocalDpi xmlns:a14="http://schemas.microsoft.com/office/drawing/2010/main" val="0"/>
              </a:ext>
            </a:extLst>
          </a:blip>
          <a:stretch>
            <a:fillRect/>
          </a:stretch>
        </p:blipFill>
        <p:spPr>
          <a:xfrm>
            <a:off x="32194217" y="3566590"/>
            <a:ext cx="7875851" cy="1487934"/>
          </a:xfrm>
          <a:noFill/>
        </p:spPr>
      </p:pic>
      <p:sp>
        <p:nvSpPr>
          <p:cNvPr id="84" name="TextBox 83"/>
          <p:cNvSpPr txBox="1"/>
          <p:nvPr/>
        </p:nvSpPr>
        <p:spPr>
          <a:xfrm>
            <a:off x="10644642" y="13218746"/>
            <a:ext cx="9010651" cy="3862596"/>
          </a:xfrm>
          <a:prstGeom prst="rect">
            <a:avLst/>
          </a:prstGeom>
          <a:solidFill>
            <a:schemeClr val="bg1">
              <a:alpha val="42000"/>
            </a:schemeClr>
          </a:solidFill>
        </p:spPr>
        <p:txBody>
          <a:bodyPr>
            <a:spAutoFit/>
          </a:bodyPr>
          <a:lstStyle/>
          <a:p>
            <a:pPr>
              <a:spcBef>
                <a:spcPts val="551"/>
              </a:spcBef>
              <a:buClr>
                <a:schemeClr val="tx2"/>
              </a:buClr>
              <a:defRPr/>
            </a:pPr>
            <a:r>
              <a:rPr lang="en-US" sz="3000" b="1" dirty="0" smtClean="0">
                <a:latin typeface="Times New Roman" charset="0"/>
                <a:ea typeface="Times New Roman" charset="0"/>
                <a:cs typeface="Times New Roman" charset="0"/>
              </a:rPr>
              <a:t>Figure 1: </a:t>
            </a:r>
            <a:r>
              <a:rPr lang="en-US" sz="3000" i="1" dirty="0" smtClean="0">
                <a:latin typeface="Times New Roman" charset="0"/>
                <a:ea typeface="Times New Roman" charset="0"/>
                <a:cs typeface="Times New Roman" charset="0"/>
              </a:rPr>
              <a:t>Math anxiety among teachers vs. mean observed growth of students. </a:t>
            </a:r>
          </a:p>
          <a:p>
            <a:pPr marL="457200" indent="-457200">
              <a:lnSpc>
                <a:spcPct val="150000"/>
              </a:lnSpc>
              <a:spcBef>
                <a:spcPts val="551"/>
              </a:spcBef>
              <a:buClr>
                <a:schemeClr val="tx2"/>
              </a:buClr>
              <a:buFont typeface="Arial" charset="0"/>
              <a:buChar char="•"/>
              <a:defRPr/>
            </a:pPr>
            <a:r>
              <a:rPr lang="en-US" sz="3000" dirty="0" smtClean="0">
                <a:latin typeface="Times New Roman" charset="0"/>
                <a:ea typeface="Times New Roman" charset="0"/>
                <a:cs typeface="Times New Roman" charset="0"/>
              </a:rPr>
              <a:t>There appears to be a weak positive correlation between teacher anxiety and mean observed growth, indicating that anxious teachers are more likely to have higher growth scores among students.</a:t>
            </a:r>
            <a:endParaRPr lang="en-US" sz="3000" i="1" dirty="0">
              <a:latin typeface="Times New Roman" charset="0"/>
              <a:ea typeface="Times New Roman" charset="0"/>
              <a:cs typeface="Times New Roman"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86841" y="7193682"/>
            <a:ext cx="8190629" cy="5937488"/>
          </a:xfrm>
          <a:prstGeom prst="rect">
            <a:avLst/>
          </a:prstGeom>
        </p:spPr>
      </p:pic>
      <p:sp>
        <p:nvSpPr>
          <p:cNvPr id="21" name="Rectangle 20"/>
          <p:cNvSpPr/>
          <p:nvPr/>
        </p:nvSpPr>
        <p:spPr>
          <a:xfrm>
            <a:off x="20638902" y="11937183"/>
            <a:ext cx="9102939" cy="6017032"/>
          </a:xfrm>
          <a:prstGeom prst="rect">
            <a:avLst/>
          </a:prstGeom>
        </p:spPr>
        <p:txBody>
          <a:bodyPr wrap="square">
            <a:spAutoFit/>
          </a:bodyPr>
          <a:lstStyle/>
          <a:p>
            <a:pPr lvl="0">
              <a:spcBef>
                <a:spcPts val="551"/>
              </a:spcBef>
              <a:buClr>
                <a:srgbClr val="4A5356"/>
              </a:buClr>
              <a:defRPr/>
            </a:pPr>
            <a:r>
              <a:rPr lang="en-US" sz="3000" b="1" dirty="0">
                <a:solidFill>
                  <a:srgbClr val="000000"/>
                </a:solidFill>
                <a:latin typeface="Times New Roman" charset="0"/>
                <a:ea typeface="Times New Roman" charset="0"/>
                <a:cs typeface="Times New Roman" charset="0"/>
              </a:rPr>
              <a:t>Figure </a:t>
            </a:r>
            <a:r>
              <a:rPr lang="en-US" sz="3000" b="1" dirty="0" smtClean="0">
                <a:solidFill>
                  <a:srgbClr val="000000"/>
                </a:solidFill>
                <a:latin typeface="Times New Roman" charset="0"/>
                <a:ea typeface="Times New Roman" charset="0"/>
                <a:cs typeface="Times New Roman" charset="0"/>
              </a:rPr>
              <a:t>3: </a:t>
            </a:r>
            <a:r>
              <a:rPr lang="en-US" sz="3000" i="1" dirty="0">
                <a:solidFill>
                  <a:srgbClr val="000000"/>
                </a:solidFill>
                <a:latin typeface="Times New Roman" charset="0"/>
                <a:ea typeface="Times New Roman" charset="0"/>
                <a:cs typeface="Times New Roman" charset="0"/>
              </a:rPr>
              <a:t>Boxplot showing observed growth among students according to their teacher’s level of math anxiety. </a:t>
            </a:r>
            <a:endParaRPr lang="en-US" sz="3000" i="1" dirty="0" smtClean="0">
              <a:solidFill>
                <a:srgbClr val="000000"/>
              </a:solidFill>
              <a:latin typeface="Times New Roman" charset="0"/>
              <a:ea typeface="Times New Roman" charset="0"/>
              <a:cs typeface="Times New Roman" charset="0"/>
            </a:endParaRPr>
          </a:p>
          <a:p>
            <a:pPr marL="457200" lvl="0" indent="-457200">
              <a:lnSpc>
                <a:spcPct val="150000"/>
              </a:lnSpc>
              <a:spcBef>
                <a:spcPts val="551"/>
              </a:spcBef>
              <a:buClr>
                <a:srgbClr val="4A5356"/>
              </a:buClr>
              <a:buFont typeface="Arial" charset="0"/>
              <a:buChar char="•"/>
              <a:defRPr/>
            </a:pPr>
            <a:r>
              <a:rPr lang="en-US" sz="3000" dirty="0">
                <a:solidFill>
                  <a:srgbClr val="000000"/>
                </a:solidFill>
                <a:latin typeface="Times New Roman" charset="0"/>
                <a:ea typeface="Times New Roman" charset="0"/>
                <a:cs typeface="Times New Roman" charset="0"/>
              </a:rPr>
              <a:t>S</a:t>
            </a:r>
            <a:r>
              <a:rPr lang="en-US" sz="3000" dirty="0" smtClean="0">
                <a:solidFill>
                  <a:srgbClr val="000000"/>
                </a:solidFill>
                <a:latin typeface="Times New Roman" charset="0"/>
                <a:ea typeface="Times New Roman" charset="0"/>
                <a:cs typeface="Times New Roman" charset="0"/>
              </a:rPr>
              <a:t>tudents with less anxious teachers had a slightly higher median growth score than their peers with more anxious teachers. </a:t>
            </a:r>
            <a:endParaRPr lang="en-US" sz="3000" dirty="0">
              <a:solidFill>
                <a:srgbClr val="000000"/>
              </a:solidFill>
              <a:latin typeface="Times New Roman" charset="0"/>
              <a:ea typeface="Times New Roman" charset="0"/>
              <a:cs typeface="Times New Roman" charset="0"/>
            </a:endParaRPr>
          </a:p>
          <a:p>
            <a:pPr marL="342900" lvl="0" indent="-342900">
              <a:lnSpc>
                <a:spcPct val="150000"/>
              </a:lnSpc>
              <a:spcBef>
                <a:spcPts val="551"/>
              </a:spcBef>
              <a:buClr>
                <a:srgbClr val="4A5356"/>
              </a:buClr>
              <a:buFont typeface="Arial" charset="0"/>
              <a:buChar char="•"/>
              <a:defRPr/>
            </a:pPr>
            <a:r>
              <a:rPr lang="en-US" sz="3000" dirty="0" smtClean="0">
                <a:solidFill>
                  <a:srgbClr val="000000"/>
                </a:solidFill>
                <a:latin typeface="Times New Roman" charset="0"/>
                <a:ea typeface="Times New Roman" charset="0"/>
                <a:cs typeface="Times New Roman" charset="0"/>
              </a:rPr>
              <a:t>The IQR and overall range of the student scores from the less anxious group is slightly narrower than that of their peers. There is, in other words, less variability among the students of less anxious teachers. </a:t>
            </a:r>
            <a:endParaRPr lang="en-US" sz="3000" dirty="0">
              <a:solidFill>
                <a:srgbClr val="000000"/>
              </a:solidFill>
              <a:latin typeface="Times New Roman" charset="0"/>
              <a:ea typeface="Times New Roman" charset="0"/>
              <a:cs typeface="Times New Roman" charset="0"/>
            </a:endParaRPr>
          </a:p>
        </p:txBody>
      </p:sp>
      <p:sp>
        <p:nvSpPr>
          <p:cNvPr id="96" name="Rectangle 95"/>
          <p:cNvSpPr/>
          <p:nvPr/>
        </p:nvSpPr>
        <p:spPr>
          <a:xfrm>
            <a:off x="20234233" y="24179469"/>
            <a:ext cx="9678884" cy="5786199"/>
          </a:xfrm>
          <a:prstGeom prst="rect">
            <a:avLst/>
          </a:prstGeom>
        </p:spPr>
        <p:txBody>
          <a:bodyPr wrap="square">
            <a:spAutoFit/>
          </a:bodyPr>
          <a:lstStyle/>
          <a:p>
            <a:pPr lvl="0">
              <a:spcBef>
                <a:spcPts val="551"/>
              </a:spcBef>
              <a:buClr>
                <a:srgbClr val="4A5356"/>
              </a:buClr>
              <a:defRPr/>
            </a:pPr>
            <a:r>
              <a:rPr lang="en-US" sz="3000" b="1" dirty="0">
                <a:solidFill>
                  <a:srgbClr val="000000"/>
                </a:solidFill>
                <a:latin typeface="Times New Roman" charset="0"/>
                <a:ea typeface="Times New Roman" charset="0"/>
                <a:cs typeface="Times New Roman" charset="0"/>
              </a:rPr>
              <a:t>Figure </a:t>
            </a:r>
            <a:r>
              <a:rPr lang="en-US" sz="3000" b="1" dirty="0" smtClean="0">
                <a:solidFill>
                  <a:srgbClr val="000000"/>
                </a:solidFill>
                <a:latin typeface="Times New Roman" charset="0"/>
                <a:ea typeface="Times New Roman" charset="0"/>
                <a:cs typeface="Times New Roman" charset="0"/>
              </a:rPr>
              <a:t>4: </a:t>
            </a:r>
            <a:r>
              <a:rPr lang="en-US" sz="3000" i="1" dirty="0">
                <a:solidFill>
                  <a:srgbClr val="000000"/>
                </a:solidFill>
                <a:latin typeface="Times New Roman" charset="0"/>
                <a:ea typeface="Times New Roman" charset="0"/>
                <a:cs typeface="Times New Roman" charset="0"/>
              </a:rPr>
              <a:t>Boxplot showing observed growth among students according to their teacher’s level of math </a:t>
            </a:r>
            <a:r>
              <a:rPr lang="en-US" sz="3000" i="1" dirty="0" smtClean="0">
                <a:solidFill>
                  <a:srgbClr val="000000"/>
                </a:solidFill>
                <a:latin typeface="Times New Roman" charset="0"/>
                <a:ea typeface="Times New Roman" charset="0"/>
                <a:cs typeface="Times New Roman" charset="0"/>
              </a:rPr>
              <a:t>anxiety and student gender. </a:t>
            </a:r>
          </a:p>
          <a:p>
            <a:pPr marL="457200" lvl="0" indent="-457200">
              <a:lnSpc>
                <a:spcPct val="150000"/>
              </a:lnSpc>
              <a:spcBef>
                <a:spcPts val="551"/>
              </a:spcBef>
              <a:buClr>
                <a:srgbClr val="4A5356"/>
              </a:buClr>
              <a:buFont typeface="Arial" charset="0"/>
              <a:buChar char="•"/>
              <a:defRPr/>
            </a:pPr>
            <a:r>
              <a:rPr lang="en-US" sz="3000" dirty="0" smtClean="0">
                <a:solidFill>
                  <a:srgbClr val="000000"/>
                </a:solidFill>
                <a:latin typeface="Times New Roman" charset="0"/>
                <a:ea typeface="Times New Roman" charset="0"/>
                <a:cs typeface="Times New Roman" charset="0"/>
              </a:rPr>
              <a:t>The IQR and overall range of female students is greater than that of male students, especially among highly anxious teachers. </a:t>
            </a:r>
          </a:p>
          <a:p>
            <a:pPr marL="457200" lvl="0" indent="-457200">
              <a:lnSpc>
                <a:spcPct val="150000"/>
              </a:lnSpc>
              <a:spcBef>
                <a:spcPts val="551"/>
              </a:spcBef>
              <a:buClr>
                <a:srgbClr val="4A5356"/>
              </a:buClr>
              <a:buFont typeface="Arial" charset="0"/>
              <a:buChar char="•"/>
              <a:defRPr/>
            </a:pPr>
            <a:r>
              <a:rPr lang="en-US" sz="3000" dirty="0" smtClean="0">
                <a:solidFill>
                  <a:srgbClr val="000000"/>
                </a:solidFill>
                <a:latin typeface="Times New Roman" charset="0"/>
                <a:ea typeface="Times New Roman" charset="0"/>
                <a:cs typeface="Times New Roman" charset="0"/>
              </a:rPr>
              <a:t>Girls appear to be affected more by the math anxiety of their teachers than do their male peers, potentially due to the fact that most of the teachers in this study were female. </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8578" y="17542390"/>
            <a:ext cx="9225804" cy="7771302"/>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639694" y="6551448"/>
            <a:ext cx="8867961" cy="5312650"/>
          </a:xfrm>
          <a:prstGeom prst="rect">
            <a:avLst/>
          </a:prstGeom>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404716" y="18613899"/>
            <a:ext cx="9041517" cy="5381280"/>
          </a:xfrm>
          <a:prstGeom prst="rect">
            <a:avLst/>
          </a:prstGeom>
        </p:spPr>
      </p:pic>
      <p:sp>
        <p:nvSpPr>
          <p:cNvPr id="35" name="TextBox 3"/>
          <p:cNvSpPr txBox="1">
            <a:spLocks noChangeArrowheads="1"/>
          </p:cNvSpPr>
          <p:nvPr/>
        </p:nvSpPr>
        <p:spPr bwMode="auto">
          <a:xfrm>
            <a:off x="856896" y="6990274"/>
            <a:ext cx="9052690" cy="15936799"/>
          </a:xfrm>
          <a:prstGeom prst="rect">
            <a:avLst/>
          </a:prstGeom>
          <a:solidFill>
            <a:schemeClr val="bg1">
              <a:alpha val="63000"/>
            </a:schemeClr>
          </a:solidFill>
          <a:ln>
            <a:noFill/>
          </a:ln>
          <a:effectLst/>
        </p:spPr>
        <p:txBody>
          <a:bodyPr wrap="square">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lnSpc>
                <a:spcPct val="150000"/>
              </a:lnSpc>
              <a:spcAft>
                <a:spcPts val="1288"/>
              </a:spcAft>
            </a:pPr>
            <a:r>
              <a:rPr lang="en-US" sz="3000" dirty="0" smtClean="0">
                <a:latin typeface="Times New Roman" charset="0"/>
                <a:ea typeface="Times New Roman" charset="0"/>
                <a:cs typeface="Times New Roman" charset="0"/>
              </a:rPr>
              <a:t>Fear </a:t>
            </a:r>
            <a:r>
              <a:rPr lang="en-US" sz="3000" dirty="0">
                <a:latin typeface="Times New Roman" charset="0"/>
                <a:ea typeface="Times New Roman" charset="0"/>
                <a:cs typeface="Times New Roman" charset="0"/>
              </a:rPr>
              <a:t>and anxiety about math can impede an individual’s math achievement, and math anxious people tend to perform worse than their abilities would </a:t>
            </a:r>
            <a:r>
              <a:rPr lang="en-US" sz="3000" dirty="0" smtClean="0">
                <a:latin typeface="Times New Roman" charset="0"/>
                <a:ea typeface="Times New Roman" charset="0"/>
                <a:cs typeface="Times New Roman" charset="0"/>
              </a:rPr>
              <a:t>indicate (Hembree</a:t>
            </a:r>
            <a:r>
              <a:rPr lang="en-US" sz="3000" dirty="0">
                <a:latin typeface="Times New Roman" charset="0"/>
                <a:ea typeface="Times New Roman" charset="0"/>
                <a:cs typeface="Times New Roman" charset="0"/>
              </a:rPr>
              <a:t>, </a:t>
            </a:r>
            <a:r>
              <a:rPr lang="en-US" sz="3000" dirty="0" smtClean="0">
                <a:latin typeface="Times New Roman" charset="0"/>
                <a:ea typeface="Times New Roman" charset="0"/>
                <a:cs typeface="Times New Roman" charset="0"/>
              </a:rPr>
              <a:t>1990), most often due to working memory deficits (Ramirez</a:t>
            </a:r>
            <a:r>
              <a:rPr lang="en-US" sz="3000" dirty="0">
                <a:latin typeface="Times New Roman" charset="0"/>
                <a:ea typeface="Times New Roman" charset="0"/>
                <a:cs typeface="Times New Roman" charset="0"/>
              </a:rPr>
              <a:t>, Gunderson, Levine &amp; Beilock, </a:t>
            </a:r>
            <a:r>
              <a:rPr lang="en-US" sz="3000" dirty="0" smtClean="0">
                <a:latin typeface="Times New Roman" charset="0"/>
                <a:ea typeface="Times New Roman" charset="0"/>
                <a:cs typeface="Times New Roman" charset="0"/>
              </a:rPr>
              <a:t>2012). At </a:t>
            </a:r>
            <a:r>
              <a:rPr lang="en-US" sz="3000" dirty="0">
                <a:latin typeface="Times New Roman" charset="0"/>
                <a:ea typeface="Times New Roman" charset="0"/>
                <a:cs typeface="Times New Roman" charset="0"/>
              </a:rPr>
              <a:t>most United States universities, elementary education majors have minimal math education requirements, and these students have been found to harbor the highest levels of math anxiety of any college major (Beilock, </a:t>
            </a:r>
            <a:r>
              <a:rPr lang="en-US" sz="3000" dirty="0" smtClean="0">
                <a:latin typeface="Times New Roman" charset="0"/>
                <a:ea typeface="Times New Roman" charset="0"/>
                <a:cs typeface="Times New Roman" charset="0"/>
              </a:rPr>
              <a:t>Gunderson</a:t>
            </a:r>
            <a:r>
              <a:rPr lang="en-US" sz="3000" dirty="0">
                <a:latin typeface="Times New Roman" charset="0"/>
                <a:ea typeface="Times New Roman" charset="0"/>
                <a:cs typeface="Times New Roman" charset="0"/>
              </a:rPr>
              <a:t>, Ramirez, et al., 2010). When these teachers are charged to teach elementary school students mathematics, their </a:t>
            </a:r>
            <a:r>
              <a:rPr lang="en-US" sz="3000" dirty="0" smtClean="0">
                <a:latin typeface="Times New Roman" charset="0"/>
                <a:ea typeface="Times New Roman" charset="0"/>
                <a:cs typeface="Times New Roman" charset="0"/>
              </a:rPr>
              <a:t>anxieties </a:t>
            </a:r>
            <a:r>
              <a:rPr lang="en-US" sz="3000" dirty="0">
                <a:latin typeface="Times New Roman" charset="0"/>
                <a:ea typeface="Times New Roman" charset="0"/>
                <a:cs typeface="Times New Roman" charset="0"/>
              </a:rPr>
              <a:t>may impact their students’ math achievements (</a:t>
            </a:r>
            <a:r>
              <a:rPr lang="en-US" sz="3000" dirty="0" smtClean="0">
                <a:latin typeface="Times New Roman" charset="0"/>
                <a:ea typeface="Times New Roman" charset="0"/>
                <a:cs typeface="Times New Roman" charset="0"/>
              </a:rPr>
              <a:t>Banilower, Smith, Weiss, </a:t>
            </a:r>
            <a:r>
              <a:rPr lang="en-US" sz="3000" dirty="0">
                <a:latin typeface="Times New Roman" charset="0"/>
                <a:ea typeface="Times New Roman" charset="0"/>
                <a:cs typeface="Times New Roman" charset="0"/>
              </a:rPr>
              <a:t>et al., 2013). </a:t>
            </a:r>
            <a:r>
              <a:rPr lang="en-US" sz="3000" dirty="0" smtClean="0">
                <a:latin typeface="Times New Roman" charset="0"/>
                <a:ea typeface="Times New Roman" charset="0"/>
                <a:cs typeface="Times New Roman" charset="0"/>
              </a:rPr>
              <a:t>Children tend to model their behavior after same-sexed </a:t>
            </a:r>
            <a:r>
              <a:rPr lang="en-US" sz="3000" dirty="0">
                <a:latin typeface="Times New Roman" charset="0"/>
                <a:ea typeface="Times New Roman" charset="0"/>
                <a:cs typeface="Times New Roman" charset="0"/>
              </a:rPr>
              <a:t>adults (Bussey &amp; Bandura, </a:t>
            </a:r>
            <a:r>
              <a:rPr lang="en-US" sz="3000" dirty="0" smtClean="0">
                <a:latin typeface="Times New Roman" charset="0"/>
                <a:ea typeface="Times New Roman" charset="0"/>
                <a:cs typeface="Times New Roman" charset="0"/>
              </a:rPr>
              <a:t>1984), and as 90% of elementary school teachers in the U.S. are women, female students may be at a greater risk. Previous studies have found a negative correlation between the anxiety levels of teachers and the math achievement of their students among first and second grade female teachers (Beilock et al., 2010). This case study </a:t>
            </a:r>
            <a:r>
              <a:rPr lang="en-US" sz="3000" dirty="0">
                <a:latin typeface="Times New Roman" charset="0"/>
                <a:ea typeface="Times New Roman" charset="0"/>
                <a:cs typeface="Times New Roman" charset="0"/>
              </a:rPr>
              <a:t>investigated </a:t>
            </a:r>
            <a:r>
              <a:rPr lang="en-US" sz="3000" dirty="0" smtClean="0">
                <a:latin typeface="Times New Roman" charset="0"/>
                <a:ea typeface="Times New Roman" charset="0"/>
                <a:cs typeface="Times New Roman" charset="0"/>
              </a:rPr>
              <a:t>whether or not these trends hold true among K-8 teachers at a rural school in Montana. </a:t>
            </a:r>
            <a:endParaRPr lang="en-US" sz="3000" dirty="0">
              <a:latin typeface="Times New Roman" charset="0"/>
              <a:ea typeface="Times New Roman" charset="0"/>
              <a:cs typeface="Times New Roman" charset="0"/>
            </a:endParaRPr>
          </a:p>
        </p:txBody>
      </p:sp>
      <p:sp>
        <p:nvSpPr>
          <p:cNvPr id="36" name="TextBox 35"/>
          <p:cNvSpPr txBox="1"/>
          <p:nvPr/>
        </p:nvSpPr>
        <p:spPr>
          <a:xfrm>
            <a:off x="3968901" y="23119888"/>
            <a:ext cx="2749247" cy="720710"/>
          </a:xfrm>
          <a:prstGeom prst="rect">
            <a:avLst/>
          </a:prstGeom>
          <a:solidFill>
            <a:schemeClr val="bg1">
              <a:alpha val="63000"/>
            </a:schemeClr>
          </a:solidFill>
          <a:effectLst/>
        </p:spPr>
        <p:txBody>
          <a:bodyPr wrap="square">
            <a:spAutoFit/>
          </a:bodyPr>
          <a:lstStyle/>
          <a:p>
            <a:pPr>
              <a:lnSpc>
                <a:spcPts val="4937"/>
              </a:lnSpc>
              <a:spcAft>
                <a:spcPts val="1288"/>
              </a:spcAft>
              <a:defRPr/>
            </a:pPr>
            <a:r>
              <a:rPr lang="en-US" sz="5151" b="1" dirty="0" smtClean="0">
                <a:solidFill>
                  <a:srgbClr val="005BBB"/>
                </a:solidFill>
                <a:latin typeface="Times New Roman" charset="0"/>
                <a:ea typeface="Times New Roman" charset="0"/>
                <a:cs typeface="Times New Roman" charset="0"/>
              </a:rPr>
              <a:t>Methods</a:t>
            </a:r>
            <a:endParaRPr lang="en-US" sz="5151" b="1" dirty="0">
              <a:solidFill>
                <a:srgbClr val="005BBB"/>
              </a:solidFill>
              <a:latin typeface="Times New Roman" charset="0"/>
              <a:ea typeface="Times New Roman" charset="0"/>
              <a:cs typeface="Times New Roman" charset="0"/>
            </a:endParaRPr>
          </a:p>
        </p:txBody>
      </p:sp>
      <p:sp>
        <p:nvSpPr>
          <p:cNvPr id="37" name="TextBox 36"/>
          <p:cNvSpPr txBox="1"/>
          <p:nvPr/>
        </p:nvSpPr>
        <p:spPr>
          <a:xfrm>
            <a:off x="31499646" y="6414880"/>
            <a:ext cx="6475558" cy="1349087"/>
          </a:xfrm>
          <a:prstGeom prst="rect">
            <a:avLst/>
          </a:prstGeom>
          <a:solidFill>
            <a:schemeClr val="bg1">
              <a:alpha val="63000"/>
            </a:schemeClr>
          </a:solidFill>
          <a:effectLst/>
        </p:spPr>
        <p:txBody>
          <a:bodyPr wrap="square">
            <a:spAutoFit/>
          </a:bodyPr>
          <a:lstStyle/>
          <a:p>
            <a:pPr algn="ctr">
              <a:lnSpc>
                <a:spcPts val="4937"/>
              </a:lnSpc>
              <a:spcAft>
                <a:spcPts val="1288"/>
              </a:spcAft>
              <a:defRPr/>
            </a:pPr>
            <a:r>
              <a:rPr lang="en-US" sz="5151" b="1" dirty="0" smtClean="0">
                <a:solidFill>
                  <a:srgbClr val="005BBB"/>
                </a:solidFill>
                <a:latin typeface="Times New Roman" charset="0"/>
                <a:ea typeface="Times New Roman" charset="0"/>
                <a:cs typeface="Times New Roman" charset="0"/>
              </a:rPr>
              <a:t>Conclusions and Future Implications</a:t>
            </a:r>
            <a:endParaRPr lang="en-US" sz="5151" b="1" dirty="0">
              <a:solidFill>
                <a:srgbClr val="005BBB"/>
              </a:solidFill>
              <a:latin typeface="Times New Roman" charset="0"/>
              <a:ea typeface="Times New Roman" charset="0"/>
              <a:cs typeface="Times New Roman" charset="0"/>
            </a:endParaRPr>
          </a:p>
        </p:txBody>
      </p:sp>
      <p:sp>
        <p:nvSpPr>
          <p:cNvPr id="39" name="TextBox 38"/>
          <p:cNvSpPr txBox="1"/>
          <p:nvPr/>
        </p:nvSpPr>
        <p:spPr>
          <a:xfrm>
            <a:off x="33083211" y="23969858"/>
            <a:ext cx="3308427" cy="641458"/>
          </a:xfrm>
          <a:prstGeom prst="rect">
            <a:avLst/>
          </a:prstGeom>
          <a:solidFill>
            <a:schemeClr val="bg1">
              <a:alpha val="63000"/>
            </a:schemeClr>
          </a:solidFill>
          <a:effectLst/>
        </p:spPr>
        <p:txBody>
          <a:bodyPr wrap="square">
            <a:spAutoFit/>
          </a:bodyPr>
          <a:lstStyle/>
          <a:p>
            <a:pPr>
              <a:lnSpc>
                <a:spcPts val="4078"/>
              </a:lnSpc>
              <a:spcAft>
                <a:spcPts val="1288"/>
              </a:spcAft>
              <a:buClr>
                <a:schemeClr val="tx2"/>
              </a:buClr>
              <a:defRPr/>
            </a:pPr>
            <a:r>
              <a:rPr lang="en-US" sz="5151" b="1" dirty="0" smtClean="0">
                <a:solidFill>
                  <a:srgbClr val="005BBB"/>
                </a:solidFill>
                <a:latin typeface="Times New Roman" charset="0"/>
                <a:ea typeface="Times New Roman" charset="0"/>
                <a:cs typeface="Times New Roman" charset="0"/>
              </a:rPr>
              <a:t>References</a:t>
            </a:r>
            <a:endParaRPr lang="en-US" sz="2576" dirty="0" smtClean="0">
              <a:latin typeface="Times New Roman" charset="0"/>
              <a:ea typeface="Times New Roman" charset="0"/>
              <a:cs typeface="Times New Roman" charset="0"/>
            </a:endParaRPr>
          </a:p>
        </p:txBody>
      </p:sp>
    </p:spTree>
    <p:extLst>
      <p:ext uri="{BB962C8B-B14F-4D97-AF65-F5344CB8AC3E}">
        <p14:creationId xmlns:p14="http://schemas.microsoft.com/office/powerpoint/2010/main" val="109865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search Poster Template">
  <a:themeElements>
    <a:clrScheme name="UB Color Palette">
      <a:dk1>
        <a:srgbClr val="666666"/>
      </a:dk1>
      <a:lt1>
        <a:srgbClr val="FFFFFF"/>
      </a:lt1>
      <a:dk2>
        <a:srgbClr val="005BBB"/>
      </a:dk2>
      <a:lt2>
        <a:srgbClr val="FFFFFF"/>
      </a:lt2>
      <a:accent1>
        <a:srgbClr val="005BBB"/>
      </a:accent1>
      <a:accent2>
        <a:srgbClr val="41B6E6"/>
      </a:accent2>
      <a:accent3>
        <a:srgbClr val="E56D54"/>
      </a:accent3>
      <a:accent4>
        <a:srgbClr val="666666"/>
      </a:accent4>
      <a:accent5>
        <a:srgbClr val="007681"/>
      </a:accent5>
      <a:accent6>
        <a:srgbClr val="003E51"/>
      </a:accent6>
      <a:hlink>
        <a:srgbClr val="186BB7"/>
      </a:hlink>
      <a:folHlink>
        <a:srgbClr val="D86A4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840</TotalTime>
  <Words>1035</Words>
  <Application>Microsoft Macintosh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Calibri</vt:lpstr>
      <vt:lpstr>Gill Sans MT</vt:lpstr>
      <vt:lpstr>Times New Roman</vt:lpstr>
      <vt:lpstr>Arial</vt:lpstr>
      <vt:lpstr>Research Poster Template</vt:lpstr>
      <vt:lpstr>Parcel</vt:lpstr>
      <vt:lpstr>PowerPoint Presentation</vt:lpstr>
    </vt:vector>
  </TitlesOfParts>
  <Manager/>
  <Company>© University at Buffalo</Company>
  <LinksUpToDate>false</LinksUpToDate>
  <SharedDoc>false</SharedDoc>
  <HyperlinkBase>www.buffalo.edu/brand</HyperlinkBase>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 Research Poster Template</dc:title>
  <dc:subject/>
  <dc:creator/>
  <cp:keywords/>
  <dc:description/>
  <cp:lastModifiedBy>Anna Elina Berglund</cp:lastModifiedBy>
  <cp:revision>77</cp:revision>
  <cp:lastPrinted>2019-02-18T13:52:32Z</cp:lastPrinted>
  <dcterms:created xsi:type="dcterms:W3CDTF">2016-09-29T18:43:16Z</dcterms:created>
  <dcterms:modified xsi:type="dcterms:W3CDTF">2019-02-18T20:50:17Z</dcterms:modified>
  <cp:category/>
</cp:coreProperties>
</file>