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1"/>
  </p:sldMasterIdLst>
  <p:notesMasterIdLst>
    <p:notesMasterId r:id="rId24"/>
  </p:notesMasterIdLst>
  <p:sldIdLst>
    <p:sldId id="256" r:id="rId2"/>
    <p:sldId id="258" r:id="rId3"/>
    <p:sldId id="284" r:id="rId4"/>
    <p:sldId id="260" r:id="rId5"/>
    <p:sldId id="259" r:id="rId6"/>
    <p:sldId id="261" r:id="rId7"/>
    <p:sldId id="292" r:id="rId8"/>
    <p:sldId id="301" r:id="rId9"/>
    <p:sldId id="265" r:id="rId10"/>
    <p:sldId id="299" r:id="rId11"/>
    <p:sldId id="287" r:id="rId12"/>
    <p:sldId id="288" r:id="rId13"/>
    <p:sldId id="267" r:id="rId14"/>
    <p:sldId id="291" r:id="rId15"/>
    <p:sldId id="297" r:id="rId16"/>
    <p:sldId id="293" r:id="rId17"/>
    <p:sldId id="294" r:id="rId18"/>
    <p:sldId id="298" r:id="rId19"/>
    <p:sldId id="300" r:id="rId20"/>
    <p:sldId id="278" r:id="rId21"/>
    <p:sldId id="279" r:id="rId22"/>
    <p:sldId id="295" r:id="rId23"/>
  </p:sldIdLst>
  <p:sldSz cx="9144000" cy="5143500" type="screen16x9"/>
  <p:notesSz cx="6858000" cy="9144000"/>
  <p:embeddedFontLst>
    <p:embeddedFont>
      <p:font typeface="Frank Ruhl Libre" pitchFamily="2" charset="-79"/>
      <p:regular r:id="rId25"/>
      <p:bold r:id="rId26"/>
    </p:embeddedFont>
    <p:embeddedFont>
      <p:font typeface="Frank Ruhl Libre Medium" pitchFamily="2" charset="-79"/>
      <p:regular r:id="rId27"/>
      <p:bold r:id="rId28"/>
    </p:embeddedFont>
    <p:embeddedFont>
      <p:font typeface="Franklin Gothic Book" panose="020B0503020102020204" pitchFamily="34" charset="0"/>
      <p:regular r:id="rId29"/>
      <p:italic r:id="rId30"/>
    </p:embeddedFont>
    <p:embeddedFont>
      <p:font typeface="Libre Baskerville" panose="02000000000000000000" pitchFamily="2" charset="0"/>
      <p:regular r:id="rId31"/>
      <p:bold r:id="rId32"/>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92E8A4-9EF5-4844-A15F-1C6262EBDA26}">
  <a:tblStyle styleId="{C692E8A4-9EF5-4844-A15F-1C6262EBDA2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84563"/>
  </p:normalViewPr>
  <p:slideViewPr>
    <p:cSldViewPr snapToGrid="0" snapToObjects="1">
      <p:cViewPr varScale="1">
        <p:scale>
          <a:sx n="128" d="100"/>
          <a:sy n="128" d="100"/>
        </p:scale>
        <p:origin x="920"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possible explanation for an Ossuary in NE Penn  is this is a remnant of the 15th and 16th century practices of Feasts of the Dead. </a:t>
            </a:r>
          </a:p>
          <a:p>
            <a:pPr marL="0" lvl="0" indent="0" algn="l" rtl="0">
              <a:spcBef>
                <a:spcPts val="0"/>
              </a:spcBef>
              <a:spcAft>
                <a:spcPts val="0"/>
              </a:spcAft>
              <a:buNone/>
            </a:pPr>
            <a:r>
              <a:rPr lang="en-US" dirty="0"/>
              <a:t>At this time members of the Iroquois, specifically the Huron-Wendat populations, became the practices secondary burials in these ossuaries. </a:t>
            </a:r>
            <a:endParaRPr dirty="0"/>
          </a:p>
        </p:txBody>
      </p:sp>
    </p:spTree>
    <p:extLst>
      <p:ext uri="{BB962C8B-B14F-4D97-AF65-F5344CB8AC3E}">
        <p14:creationId xmlns:p14="http://schemas.microsoft.com/office/powerpoint/2010/main" val="113985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By the turn of the fourteenth century the maize culture had developed into a large agricultural system that resulted in new social institutions for year-round villages.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some anthropologists and historians consider this shift to be the start of recognizably Iroquoian material culture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As villages grew some historic populations such as the Huron-Wendat populations began the cultural practice of secondary burials in ossuaries that have been thought to have included upwards of 500 individuals!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p>
        </p:txBody>
      </p:sp>
    </p:spTree>
    <p:extLst>
      <p:ext uri="{BB962C8B-B14F-4D97-AF65-F5344CB8AC3E}">
        <p14:creationId xmlns:p14="http://schemas.microsoft.com/office/powerpoint/2010/main" val="297947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with the historic background covered lets move into the lab. </a:t>
            </a:r>
          </a:p>
          <a:p>
            <a:r>
              <a:rPr lang="en-US" dirty="0"/>
              <a:t>Ancient DNA, commonly referred to as aDNA, is DNA that has been subject to time and thus is damaged and more complicated to extract and sequence than modern DNA. </a:t>
            </a:r>
          </a:p>
          <a:p>
            <a:r>
              <a:rPr lang="en-US" dirty="0"/>
              <a:t>The possibilities are quite wide, currently, We can get ancient DNA from many things including Bones, teeth, coprolites and even chewed tobacco! </a:t>
            </a:r>
          </a:p>
        </p:txBody>
      </p:sp>
    </p:spTree>
    <p:extLst>
      <p:ext uri="{BB962C8B-B14F-4D97-AF65-F5344CB8AC3E}">
        <p14:creationId xmlns:p14="http://schemas.microsoft.com/office/powerpoint/2010/main" val="311838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all this amazing science does come some challenges. The root of this is that once an organism dies the DNA repair mechanisms of their body no longer function, this results in aDNA damage. It is important to know that all of this damage is extremely subject to time, environment and chemical activity. </a:t>
            </a:r>
          </a:p>
          <a:p>
            <a:pPr marL="0" lvl="0" indent="0" algn="l" rtl="0">
              <a:spcBef>
                <a:spcPts val="0"/>
              </a:spcBef>
              <a:spcAft>
                <a:spcPts val="0"/>
              </a:spcAft>
              <a:buNone/>
            </a:pPr>
            <a:r>
              <a:rPr lang="en-US" dirty="0"/>
              <a:t>Here we have a flow of all of the potential hazards in aDNA extraction and analysis.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we have an example of a standard protocol for aDNA extraction from bone, much like the procedures I followed with the Orton Quarry remains.  </a:t>
            </a:r>
          </a:p>
        </p:txBody>
      </p:sp>
    </p:spTree>
    <p:extLst>
      <p:ext uri="{BB962C8B-B14F-4D97-AF65-F5344CB8AC3E}">
        <p14:creationId xmlns:p14="http://schemas.microsoft.com/office/powerpoint/2010/main" val="315141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300" indent="0">
              <a:buNone/>
            </a:pPr>
            <a:r>
              <a:rPr lang="en-US" dirty="0"/>
              <a:t>At this point I would like to cover why I am so passionate about aDNA and have chosen to specialize in this research as a graduate student. In only </a:t>
            </a:r>
            <a:r>
              <a:rPr lang="en-US" dirty="0" err="1"/>
              <a:t>thirty-FIVE</a:t>
            </a:r>
            <a:r>
              <a:rPr lang="en-US" dirty="0"/>
              <a:t> years, ancient DNA has provided a window to look back at the people who existed before us and thus helped better understand our current selves (for example did you know that many people of European decent have Neandertal DNA in their genomes?!) </a:t>
            </a:r>
          </a:p>
          <a:p>
            <a:pPr marL="114300" indent="0">
              <a:buNone/>
            </a:pPr>
            <a:r>
              <a:rPr lang="en-US" dirty="0"/>
              <a:t>Ideally, the more we learn about people of the past, the more we can infer about ourselves and our future.</a:t>
            </a:r>
          </a:p>
          <a:p>
            <a:endParaRPr lang="en-US" dirty="0"/>
          </a:p>
        </p:txBody>
      </p:sp>
    </p:spTree>
    <p:extLst>
      <p:ext uri="{BB962C8B-B14F-4D97-AF65-F5344CB8AC3E}">
        <p14:creationId xmlns:p14="http://schemas.microsoft.com/office/powerpoint/2010/main" val="414731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finally onto my own research. </a:t>
            </a:r>
          </a:p>
          <a:p>
            <a:r>
              <a:rPr lang="en-US" dirty="0"/>
              <a:t>We know from a similar study conducted by Pfeiffer et al. that this region should have mitochondrial haplotypes- maternal decent patterns, high in types A &amp; B with distinguishing mutations that may link these remains with know sequences of near-by sites and furthermore may allow for identification of modern descendants in populations of the region today. </a:t>
            </a:r>
          </a:p>
          <a:p>
            <a:r>
              <a:rPr lang="en-US" dirty="0"/>
              <a:t>As of Friday, February 8</a:t>
            </a:r>
            <a:r>
              <a:rPr lang="en-US" baseline="30000" dirty="0"/>
              <a:t>th </a:t>
            </a:r>
            <a:r>
              <a:rPr lang="en-US" dirty="0"/>
              <a:t>the results from a baited run on </a:t>
            </a:r>
            <a:r>
              <a:rPr lang="en-US" dirty="0" err="1"/>
              <a:t>MiSeq</a:t>
            </a:r>
            <a:r>
              <a:rPr lang="en-US" dirty="0"/>
              <a:t> showed no mutations or variation from the refence genome. </a:t>
            </a:r>
          </a:p>
          <a:p>
            <a:r>
              <a:rPr lang="en-US" dirty="0"/>
              <a:t>Unfortunately all of the extracted DNA from all 9 samples were fragments too small and ultimately undistinguishable; therefore, no haplotypes can be assigned at this point. </a:t>
            </a:r>
          </a:p>
        </p:txBody>
      </p:sp>
    </p:spTree>
    <p:extLst>
      <p:ext uri="{BB962C8B-B14F-4D97-AF65-F5344CB8AC3E}">
        <p14:creationId xmlns:p14="http://schemas.microsoft.com/office/powerpoint/2010/main" val="352184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Despite the original heartbreak of February 8th's results, or lack there of, I must remember that this is the nature of aDNA. Luckily there are other protocols with varying pre-sequencing procedures -referred to as library prep- that can be conducted with the current extracted products that may yield larger and clearer results.  </a:t>
            </a:r>
          </a:p>
        </p:txBody>
      </p:sp>
    </p:spTree>
    <p:extLst>
      <p:ext uri="{BB962C8B-B14F-4D97-AF65-F5344CB8AC3E}">
        <p14:creationId xmlns:p14="http://schemas.microsoft.com/office/powerpoint/2010/main" val="2094838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With all of that having been said I would like to end this presentation on a positive note by sharing the broader impacts of my thesis research with you all. it is my belief that by extracting and analyzing the degrading DNA from these otherwise forgotten bio-archeological specimens, we as molecular scientist are allowing these bones to tell their story again. </a:t>
            </a:r>
          </a:p>
          <a:p>
            <a:endParaRPr lang="en-US" dirty="0"/>
          </a:p>
        </p:txBody>
      </p:sp>
    </p:spTree>
    <p:extLst>
      <p:ext uri="{BB962C8B-B14F-4D97-AF65-F5344CB8AC3E}">
        <p14:creationId xmlns:p14="http://schemas.microsoft.com/office/powerpoint/2010/main" val="282464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Furthermore, as the descendants of the original inhabitants of this site remains unknown, the molecular analysis would provide a pathway for us, as anthropologists, to return the remains to their descendants-their families. </a:t>
            </a:r>
          </a:p>
        </p:txBody>
      </p:sp>
    </p:spTree>
    <p:extLst>
      <p:ext uri="{BB962C8B-B14F-4D97-AF65-F5344CB8AC3E}">
        <p14:creationId xmlns:p14="http://schemas.microsoft.com/office/powerpoint/2010/main" val="212245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everyone, thank you for joining me today, my name is Paige and I'll be presenting on my molecular </a:t>
            </a:r>
            <a:r>
              <a:rPr lang="en-US" dirty="0" err="1"/>
              <a:t>anlalyisis</a:t>
            </a:r>
            <a:r>
              <a:rPr lang="en-US" dirty="0"/>
              <a:t> of bone samples from the Orton Quarry Ossuary.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 you all for coming, does anyone have any questions? </a:t>
            </a:r>
          </a:p>
          <a:p>
            <a:pPr marL="0" lvl="0" indent="0" algn="l" rtl="0">
              <a:spcBef>
                <a:spcPts val="0"/>
              </a:spcBef>
              <a:spcAft>
                <a:spcPts val="0"/>
              </a:spcAft>
              <a:buNone/>
            </a:pPr>
            <a:r>
              <a:rPr lang="en-US" dirty="0"/>
              <a:t>...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Great! and lastly I'd like to give two special thanks to my professor and my colleague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we are going to start off with a brief history of the OQ O.</a:t>
            </a:r>
          </a:p>
          <a:p>
            <a:r>
              <a:rPr lang="en-US" dirty="0"/>
              <a:t>An anthropological review of cultural practice of Feasts of the Dead.</a:t>
            </a:r>
          </a:p>
          <a:p>
            <a:r>
              <a:rPr lang="en-US" dirty="0"/>
              <a:t>Then moving on to the many challenges molecular anthropologists face working with aDNA  and lastly dive into my own research conducted as a graduate student here at the University. </a:t>
            </a:r>
          </a:p>
        </p:txBody>
      </p:sp>
    </p:spTree>
    <p:extLst>
      <p:ext uri="{BB962C8B-B14F-4D97-AF65-F5344CB8AC3E}">
        <p14:creationId xmlns:p14="http://schemas.microsoft.com/office/powerpoint/2010/main" val="164193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 is my hope that this quote from Wilhelm </a:t>
            </a:r>
            <a:r>
              <a:rPr lang="en-US" dirty="0" err="1"/>
              <a:t>Dilthey</a:t>
            </a:r>
            <a:r>
              <a:rPr lang="en-US" dirty="0"/>
              <a:t> provides a bit of insight into my love for anthropology and it's broad scope.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illustrates anthropology’s overarching goal to understand inherent human nature of how we have lived our lives in the past as well as today.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moving on to the history of OQ O</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As archeological sites go, there is very little known about the original context or excavation findings at Orton Quarry. We do know it is a Late Prehistoric site along the coast of Lake Erie and that it was originally excavated in the early 90s after an heavy-equipment accident destroyed 2 3rds of the ossuary, leaving only the eastern third to be excavated by archeologists of Mercyhurst University. In the time since very little has been published on the Orton Quarry site, its importance, or its original inhabitants. </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 have included a map of the original arch excavation. The location, in red, is where the ossuary was located and served as a starting point for the rest of the excavation. </a:t>
            </a:r>
          </a:p>
        </p:txBody>
      </p:sp>
    </p:spTree>
    <p:extLst>
      <p:ext uri="{BB962C8B-B14F-4D97-AF65-F5344CB8AC3E}">
        <p14:creationId xmlns:p14="http://schemas.microsoft.com/office/powerpoint/2010/main" val="2495187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So at this point you may be wondering what an ossuary is, in short, an Ossuary is another term for Mass grave of human remains- a place with many bones. </a:t>
            </a:r>
          </a:p>
          <a:p>
            <a:r>
              <a:rPr lang="en-US" dirty="0"/>
              <a:t>Here we have a couple of pictures of myself visiting one the most well-known Ossuaries in the world, the </a:t>
            </a:r>
            <a:r>
              <a:rPr lang="en-US" dirty="0" err="1"/>
              <a:t>Sedlec</a:t>
            </a:r>
            <a:r>
              <a:rPr lang="en-US" dirty="0"/>
              <a:t> ossuary- located just outside of Prague in a suburb of </a:t>
            </a:r>
            <a:r>
              <a:rPr lang="en-US" sz="1100" b="0" i="0" u="none" strike="noStrike" cap="none" dirty="0" err="1">
                <a:solidFill>
                  <a:srgbClr val="000000"/>
                </a:solidFill>
                <a:effectLst/>
                <a:latin typeface="Arial"/>
                <a:ea typeface="Arial"/>
                <a:cs typeface="Arial"/>
                <a:sym typeface="Arial"/>
              </a:rPr>
              <a:t>Kutná</a:t>
            </a:r>
            <a:r>
              <a:rPr lang="en-US" sz="1100" b="0" i="0" u="none" strike="noStrike" cap="none" dirty="0">
                <a:solidFill>
                  <a:srgbClr val="000000"/>
                </a:solidFill>
                <a:effectLst/>
                <a:latin typeface="Arial"/>
                <a:ea typeface="Arial"/>
                <a:cs typeface="Arial"/>
                <a:sym typeface="Arial"/>
              </a:rPr>
              <a:t> Hora in the Czech Republic.</a:t>
            </a:r>
            <a:r>
              <a:rPr lang="en-US" dirty="0"/>
              <a:t> </a:t>
            </a:r>
          </a:p>
        </p:txBody>
      </p:sp>
    </p:spTree>
    <p:extLst>
      <p:ext uri="{BB962C8B-B14F-4D97-AF65-F5344CB8AC3E}">
        <p14:creationId xmlns:p14="http://schemas.microsoft.com/office/powerpoint/2010/main" val="2417207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However they are many other smaller ossuary throughout the world including the Great Lakes region.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3" name="Google Shape;13;p2"/>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a:spLocks noGrp="1"/>
          </p:cNvSpPr>
          <p:nvPr>
            <p:ph type="ctrTitle"/>
          </p:nvPr>
        </p:nvSpPr>
        <p:spPr>
          <a:xfrm>
            <a:off x="2787625" y="1991825"/>
            <a:ext cx="3572100" cy="1159800"/>
          </a:xfrm>
          <a:prstGeom prst="rect">
            <a:avLst/>
          </a:prstGeom>
        </p:spPr>
        <p:txBody>
          <a:bodyPr spcFirstLastPara="1" wrap="square" lIns="0" tIns="0" rIns="0" bIns="0"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9" name="Google Shape;19;p2"/>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0" name="Google Shape;20;p2"/>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1" name="Google Shape;21;p2"/>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22" name="Google Shape;22;p2"/>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2316267" y="304925"/>
            <a:ext cx="4511142" cy="4526109"/>
            <a:chOff x="2316267" y="304925"/>
            <a:chExt cx="4511142" cy="4526109"/>
          </a:xfrm>
        </p:grpSpPr>
        <p:sp>
          <p:nvSpPr>
            <p:cNvPr id="25" name="Google Shape;25;p3"/>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27" name="Google Shape;27;p3"/>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28" name="Google Shape;28;p3"/>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29" name="Google Shape;29;p3"/>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0" name="Google Shape;30;p3"/>
          <p:cNvSpPr txBox="1">
            <a:spLocks noGrp="1"/>
          </p:cNvSpPr>
          <p:nvPr>
            <p:ph type="ctrTitle"/>
          </p:nvPr>
        </p:nvSpPr>
        <p:spPr>
          <a:xfrm>
            <a:off x="2795175" y="1668850"/>
            <a:ext cx="3553500" cy="1159800"/>
          </a:xfrm>
          <a:prstGeom prst="rect">
            <a:avLst/>
          </a:prstGeom>
        </p:spPr>
        <p:txBody>
          <a:bodyPr spcFirstLastPara="1" wrap="square" lIns="0" tIns="0" rIns="0" bIns="0" anchor="b" anchorCtr="0"/>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1" name="Google Shape;31;p3"/>
          <p:cNvSpPr txBox="1">
            <a:spLocks noGrp="1"/>
          </p:cNvSpPr>
          <p:nvPr>
            <p:ph type="subTitle" idx="1"/>
          </p:nvPr>
        </p:nvSpPr>
        <p:spPr>
          <a:xfrm>
            <a:off x="2795175" y="2948146"/>
            <a:ext cx="3553500" cy="297900"/>
          </a:xfrm>
          <a:prstGeom prst="rect">
            <a:avLst/>
          </a:prstGeom>
        </p:spPr>
        <p:txBody>
          <a:bodyPr spcFirstLastPara="1" wrap="square" lIns="0" tIns="0" rIns="0" bIns="0" anchor="t" anchorCtr="0"/>
          <a:lstStyle>
            <a:lvl1pPr lvl="0" algn="ctr" rtl="0">
              <a:spcBef>
                <a:spcPts val="0"/>
              </a:spcBef>
              <a:spcAft>
                <a:spcPts val="0"/>
              </a:spcAft>
              <a:buSzPts val="1600"/>
              <a:buNone/>
              <a:defRPr sz="1600">
                <a:solidFill>
                  <a:srgbClr val="B0C6D3"/>
                </a:solidFill>
              </a:defRPr>
            </a:lvl1pPr>
            <a:lvl2pPr lvl="1" algn="ctr" rtl="0">
              <a:spcBef>
                <a:spcPts val="0"/>
              </a:spcBef>
              <a:spcAft>
                <a:spcPts val="0"/>
              </a:spcAft>
              <a:buSzPts val="1600"/>
              <a:buNone/>
              <a:defRPr sz="1600">
                <a:solidFill>
                  <a:srgbClr val="B0C6D3"/>
                </a:solidFill>
              </a:defRPr>
            </a:lvl2pPr>
            <a:lvl3pPr lvl="2" algn="ctr" rtl="0">
              <a:spcBef>
                <a:spcPts val="0"/>
              </a:spcBef>
              <a:spcAft>
                <a:spcPts val="0"/>
              </a:spcAft>
              <a:buSzPts val="1600"/>
              <a:buNone/>
              <a:defRPr sz="1600">
                <a:solidFill>
                  <a:srgbClr val="B0C6D3"/>
                </a:solidFill>
              </a:defRPr>
            </a:lvl3pPr>
            <a:lvl4pPr lvl="3" algn="ctr" rtl="0">
              <a:spcBef>
                <a:spcPts val="0"/>
              </a:spcBef>
              <a:spcAft>
                <a:spcPts val="0"/>
              </a:spcAft>
              <a:buSzPts val="1600"/>
              <a:buNone/>
              <a:defRPr sz="1600">
                <a:solidFill>
                  <a:srgbClr val="B0C6D3"/>
                </a:solidFill>
              </a:defRPr>
            </a:lvl4pPr>
            <a:lvl5pPr lvl="4" algn="ctr" rtl="0">
              <a:spcBef>
                <a:spcPts val="0"/>
              </a:spcBef>
              <a:spcAft>
                <a:spcPts val="0"/>
              </a:spcAft>
              <a:buSzPts val="1600"/>
              <a:buNone/>
              <a:defRPr sz="1600">
                <a:solidFill>
                  <a:srgbClr val="B0C6D3"/>
                </a:solidFill>
              </a:defRPr>
            </a:lvl5pPr>
            <a:lvl6pPr lvl="5" algn="ctr" rtl="0">
              <a:spcBef>
                <a:spcPts val="0"/>
              </a:spcBef>
              <a:spcAft>
                <a:spcPts val="0"/>
              </a:spcAft>
              <a:buSzPts val="1600"/>
              <a:buNone/>
              <a:defRPr sz="1600">
                <a:solidFill>
                  <a:srgbClr val="B0C6D3"/>
                </a:solidFill>
              </a:defRPr>
            </a:lvl6pPr>
            <a:lvl7pPr lvl="6" algn="ctr" rtl="0">
              <a:spcBef>
                <a:spcPts val="0"/>
              </a:spcBef>
              <a:spcAft>
                <a:spcPts val="0"/>
              </a:spcAft>
              <a:buSzPts val="1600"/>
              <a:buNone/>
              <a:defRPr sz="1600">
                <a:solidFill>
                  <a:srgbClr val="B0C6D3"/>
                </a:solidFill>
              </a:defRPr>
            </a:lvl7pPr>
            <a:lvl8pPr lvl="7" algn="ctr" rtl="0">
              <a:spcBef>
                <a:spcPts val="0"/>
              </a:spcBef>
              <a:spcAft>
                <a:spcPts val="0"/>
              </a:spcAft>
              <a:buSzPts val="1600"/>
              <a:buNone/>
              <a:defRPr sz="1600">
                <a:solidFill>
                  <a:srgbClr val="B0C6D3"/>
                </a:solidFill>
              </a:defRPr>
            </a:lvl8pPr>
            <a:lvl9pPr lvl="8" algn="ctr" rtl="0">
              <a:spcBef>
                <a:spcPts val="0"/>
              </a:spcBef>
              <a:spcAft>
                <a:spcPts val="0"/>
              </a:spcAft>
              <a:buSzPts val="1600"/>
              <a:buNone/>
              <a:defRPr sz="1600">
                <a:solidFill>
                  <a:srgbClr val="B0C6D3"/>
                </a:solidFill>
              </a:defRPr>
            </a:lvl9pPr>
          </a:lstStyle>
          <a:p>
            <a:endParaRPr/>
          </a:p>
        </p:txBody>
      </p:sp>
      <p:grpSp>
        <p:nvGrpSpPr>
          <p:cNvPr id="32" name="Google Shape;32;p3"/>
          <p:cNvGrpSpPr/>
          <p:nvPr/>
        </p:nvGrpSpPr>
        <p:grpSpPr>
          <a:xfrm>
            <a:off x="4357664" y="3735189"/>
            <a:ext cx="428350" cy="428530"/>
            <a:chOff x="1191725" y="238125"/>
            <a:chExt cx="5236550" cy="5238750"/>
          </a:xfrm>
        </p:grpSpPr>
        <p:sp>
          <p:nvSpPr>
            <p:cNvPr id="33" name="Google Shape;33;p3"/>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4" name="Google Shape;34;p3"/>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5" name="Google Shape;35;p3"/>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6" name="Google Shape;36;p3"/>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37" name="Google Shape;37;p3"/>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4"/>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4"/>
          <p:cNvGrpSpPr/>
          <p:nvPr/>
        </p:nvGrpSpPr>
        <p:grpSpPr>
          <a:xfrm>
            <a:off x="2316267" y="304925"/>
            <a:ext cx="4511142" cy="4526109"/>
            <a:chOff x="2316267" y="304925"/>
            <a:chExt cx="4511142" cy="4526109"/>
          </a:xfrm>
        </p:grpSpPr>
        <p:sp>
          <p:nvSpPr>
            <p:cNvPr id="41" name="Google Shape;41;p4"/>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43" name="Google Shape;43;p4"/>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44" name="Google Shape;44;p4"/>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45" name="Google Shape;45;p4"/>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46" name="Google Shape;46;p4"/>
          <p:cNvSpPr txBox="1">
            <a:spLocks noGrp="1"/>
          </p:cNvSpPr>
          <p:nvPr>
            <p:ph type="body" idx="1"/>
          </p:nvPr>
        </p:nvSpPr>
        <p:spPr>
          <a:xfrm>
            <a:off x="3009700" y="1187400"/>
            <a:ext cx="3124500" cy="2768700"/>
          </a:xfrm>
          <a:prstGeom prst="rect">
            <a:avLst/>
          </a:prstGeom>
        </p:spPr>
        <p:txBody>
          <a:bodyPr spcFirstLastPara="1" wrap="square" lIns="0" tIns="0" rIns="0" bIns="0" anchor="ctr" anchorCtr="0"/>
          <a:lstStyle>
            <a:lvl1pPr marL="457200" lvl="0" indent="-342900" algn="ctr" rtl="0">
              <a:spcBef>
                <a:spcPts val="600"/>
              </a:spcBef>
              <a:spcAft>
                <a:spcPts val="0"/>
              </a:spcAft>
              <a:buSzPts val="1800"/>
              <a:buFont typeface="Libre Baskerville"/>
              <a:buChar char="➢"/>
              <a:defRPr sz="1800" i="1">
                <a:latin typeface="Libre Baskerville"/>
                <a:ea typeface="Libre Baskerville"/>
                <a:cs typeface="Libre Baskerville"/>
                <a:sym typeface="Libre Baskerville"/>
              </a:defRPr>
            </a:lvl1pPr>
            <a:lvl2pPr marL="914400" lvl="1"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2pPr>
            <a:lvl3pPr marL="1371600" lvl="2"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3pPr>
            <a:lvl4pPr marL="1828800" lvl="3"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4pPr>
            <a:lvl5pPr marL="2286000" lvl="4"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5pPr>
            <a:lvl6pPr marL="2743200" lvl="5"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6pPr>
            <a:lvl7pPr marL="3200400" lvl="6"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7pPr>
            <a:lvl8pPr marL="3657600" lvl="7" indent="-342900" algn="ctr" rtl="0">
              <a:spcBef>
                <a:spcPts val="0"/>
              </a:spcBef>
              <a:spcAft>
                <a:spcPts val="0"/>
              </a:spcAft>
              <a:buSzPts val="1800"/>
              <a:buFont typeface="Libre Baskerville"/>
              <a:buChar char="￫"/>
              <a:defRPr sz="1800" i="1">
                <a:latin typeface="Libre Baskerville"/>
                <a:ea typeface="Libre Baskerville"/>
                <a:cs typeface="Libre Baskerville"/>
                <a:sym typeface="Libre Baskerville"/>
              </a:defRPr>
            </a:lvl8pPr>
            <a:lvl9pPr marL="4114800" lvl="8" indent="-342900" algn="ctr">
              <a:spcBef>
                <a:spcPts val="0"/>
              </a:spcBef>
              <a:spcAft>
                <a:spcPts val="0"/>
              </a:spcAft>
              <a:buSzPts val="1800"/>
              <a:buFont typeface="Libre Baskerville"/>
              <a:buChar char="￫"/>
              <a:defRPr sz="1800" i="1">
                <a:latin typeface="Libre Baskerville"/>
                <a:ea typeface="Libre Baskerville"/>
                <a:cs typeface="Libre Baskerville"/>
                <a:sym typeface="Libre Baskerville"/>
              </a:defRPr>
            </a:lvl9pPr>
          </a:lstStyle>
          <a:p>
            <a:endParaRPr/>
          </a:p>
        </p:txBody>
      </p:sp>
      <p:sp>
        <p:nvSpPr>
          <p:cNvPr id="47" name="Google Shape;47;p4"/>
          <p:cNvSpPr txBox="1"/>
          <p:nvPr/>
        </p:nvSpPr>
        <p:spPr>
          <a:xfrm>
            <a:off x="3593400" y="6289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7200">
                <a:solidFill>
                  <a:srgbClr val="B0C6D3"/>
                </a:solidFill>
                <a:latin typeface="Frank Ruhl Libre"/>
                <a:ea typeface="Frank Ruhl Libre"/>
                <a:cs typeface="Frank Ruhl Libre"/>
                <a:sym typeface="Frank Ruhl Libre"/>
              </a:rPr>
              <a:t>“</a:t>
            </a:r>
            <a:endParaRPr sz="7200">
              <a:solidFill>
                <a:srgbClr val="B0C6D3"/>
              </a:solidFill>
              <a:latin typeface="Frank Ruhl Libre"/>
              <a:ea typeface="Frank Ruhl Libre"/>
              <a:cs typeface="Frank Ruhl Libre"/>
              <a:sym typeface="Frank Ruhl Libre"/>
            </a:endParaRPr>
          </a:p>
        </p:txBody>
      </p:sp>
      <p:sp>
        <p:nvSpPr>
          <p:cNvPr id="48" name="Google Shape;48;p4"/>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5"/>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5"/>
          <p:cNvGrpSpPr/>
          <p:nvPr/>
        </p:nvGrpSpPr>
        <p:grpSpPr>
          <a:xfrm>
            <a:off x="312475" y="304925"/>
            <a:ext cx="8519109" cy="4526109"/>
            <a:chOff x="312475" y="304925"/>
            <a:chExt cx="8519109" cy="4526109"/>
          </a:xfrm>
        </p:grpSpPr>
        <p:sp>
          <p:nvSpPr>
            <p:cNvPr id="52" name="Google Shape;52;p5"/>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54" name="Google Shape;54;p5"/>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55" name="Google Shape;55;p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57" name="Google Shape;57;p5"/>
          <p:cNvGrpSpPr/>
          <p:nvPr/>
        </p:nvGrpSpPr>
        <p:grpSpPr>
          <a:xfrm>
            <a:off x="4433231" y="1195444"/>
            <a:ext cx="277537" cy="277654"/>
            <a:chOff x="1191725" y="238125"/>
            <a:chExt cx="5236550" cy="5238750"/>
          </a:xfrm>
        </p:grpSpPr>
        <p:sp>
          <p:nvSpPr>
            <p:cNvPr id="58" name="Google Shape;58;p5"/>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59" name="Google Shape;59;p5"/>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0" name="Google Shape;60;p5"/>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1" name="Google Shape;61;p5"/>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62" name="Google Shape;62;p5"/>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63" name="Google Shape;63;p5"/>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4" name="Google Shape;64;p5"/>
          <p:cNvSpPr txBox="1">
            <a:spLocks noGrp="1"/>
          </p:cNvSpPr>
          <p:nvPr>
            <p:ph type="body" idx="1"/>
          </p:nvPr>
        </p:nvSpPr>
        <p:spPr>
          <a:xfrm>
            <a:off x="1003200" y="1563725"/>
            <a:ext cx="7137600" cy="2760300"/>
          </a:xfrm>
          <a:prstGeom prst="rect">
            <a:avLst/>
          </a:prstGeom>
        </p:spPr>
        <p:txBody>
          <a:bodyPr spcFirstLastPara="1" wrap="square" lIns="0" tIns="0" rIns="0" bIns="0"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65" name="Google Shape;65;p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background">
  <p:cSld name="TITLE_AND_BODY_1">
    <p:bg>
      <p:bgPr>
        <a:blipFill>
          <a:blip r:embed="rId2">
            <a:alphaModFix/>
          </a:blip>
          <a:stretch>
            <a:fillRect/>
          </a:stretch>
        </a:blipFill>
        <a:effectLst/>
      </p:bgPr>
    </p:bg>
    <p:spTree>
      <p:nvGrpSpPr>
        <p:cNvPr id="1" name="Shape 66"/>
        <p:cNvGrpSpPr/>
        <p:nvPr/>
      </p:nvGrpSpPr>
      <p:grpSpPr>
        <a:xfrm>
          <a:off x="0" y="0"/>
          <a:ext cx="0" cy="0"/>
          <a:chOff x="0" y="0"/>
          <a:chExt cx="0" cy="0"/>
        </a:xfrm>
      </p:grpSpPr>
      <p:grpSp>
        <p:nvGrpSpPr>
          <p:cNvPr id="67" name="Google Shape;67;p6"/>
          <p:cNvGrpSpPr/>
          <p:nvPr/>
        </p:nvGrpSpPr>
        <p:grpSpPr>
          <a:xfrm>
            <a:off x="325492" y="304925"/>
            <a:ext cx="4511142" cy="4526109"/>
            <a:chOff x="2316267" y="304925"/>
            <a:chExt cx="4511142" cy="4526109"/>
          </a:xfrm>
        </p:grpSpPr>
        <p:sp>
          <p:nvSpPr>
            <p:cNvPr id="68" name="Google Shape;68;p6"/>
            <p:cNvSpPr/>
            <p:nvPr/>
          </p:nvSpPr>
          <p:spPr>
            <a:xfrm>
              <a:off x="2550175" y="541175"/>
              <a:ext cx="40437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2626375" y="6173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70" name="Google Shape;70;p6"/>
            <p:cNvSpPr/>
            <p:nvPr/>
          </p:nvSpPr>
          <p:spPr>
            <a:xfrm rot="10800000">
              <a:off x="2841625" y="811975"/>
              <a:ext cx="3676062"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71" name="Google Shape;71;p6"/>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72" name="Google Shape;72;p6"/>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grpSp>
        <p:nvGrpSpPr>
          <p:cNvPr id="73" name="Google Shape;73;p6"/>
          <p:cNvGrpSpPr/>
          <p:nvPr/>
        </p:nvGrpSpPr>
        <p:grpSpPr>
          <a:xfrm>
            <a:off x="796444" y="1424044"/>
            <a:ext cx="277537" cy="277654"/>
            <a:chOff x="1191725" y="238125"/>
            <a:chExt cx="5236550" cy="5238750"/>
          </a:xfrm>
        </p:grpSpPr>
        <p:sp>
          <p:nvSpPr>
            <p:cNvPr id="74" name="Google Shape;74;p6"/>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5" name="Google Shape;75;p6"/>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6" name="Google Shape;76;p6"/>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7" name="Google Shape;77;p6"/>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78" name="Google Shape;78;p6"/>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79" name="Google Shape;79;p6"/>
          <p:cNvSpPr txBox="1">
            <a:spLocks noGrp="1"/>
          </p:cNvSpPr>
          <p:nvPr>
            <p:ph type="title"/>
          </p:nvPr>
        </p:nvSpPr>
        <p:spPr>
          <a:xfrm>
            <a:off x="796450" y="845975"/>
            <a:ext cx="3553500" cy="548700"/>
          </a:xfrm>
          <a:prstGeom prst="rect">
            <a:avLst/>
          </a:prstGeom>
        </p:spPr>
        <p:txBody>
          <a:bodyPr spcFirstLastPara="1" wrap="square" lIns="0" tIns="0" rIns="0" bIns="0" anchor="b" anchorCtr="0"/>
          <a:lstStyle>
            <a:lvl1pPr lvl="0" algn="l" rtl="0">
              <a:spcBef>
                <a:spcPts val="0"/>
              </a:spcBef>
              <a:spcAft>
                <a:spcPts val="0"/>
              </a:spcAft>
              <a:buSzPts val="1600"/>
              <a:buNone/>
              <a:defRPr/>
            </a:lvl1pPr>
            <a:lvl2pPr lvl="1" algn="l" rtl="0">
              <a:spcBef>
                <a:spcPts val="0"/>
              </a:spcBef>
              <a:spcAft>
                <a:spcPts val="0"/>
              </a:spcAft>
              <a:buSzPts val="1600"/>
              <a:buNone/>
              <a:defRPr/>
            </a:lvl2pPr>
            <a:lvl3pPr lvl="2" algn="l" rtl="0">
              <a:spcBef>
                <a:spcPts val="0"/>
              </a:spcBef>
              <a:spcAft>
                <a:spcPts val="0"/>
              </a:spcAft>
              <a:buSzPts val="1600"/>
              <a:buNone/>
              <a:defRPr/>
            </a:lvl3pPr>
            <a:lvl4pPr lvl="3" algn="l" rtl="0">
              <a:spcBef>
                <a:spcPts val="0"/>
              </a:spcBef>
              <a:spcAft>
                <a:spcPts val="0"/>
              </a:spcAft>
              <a:buSzPts val="1600"/>
              <a:buNone/>
              <a:defRPr/>
            </a:lvl4pPr>
            <a:lvl5pPr lvl="4" algn="l" rtl="0">
              <a:spcBef>
                <a:spcPts val="0"/>
              </a:spcBef>
              <a:spcAft>
                <a:spcPts val="0"/>
              </a:spcAft>
              <a:buSzPts val="1600"/>
              <a:buNone/>
              <a:defRPr/>
            </a:lvl5pPr>
            <a:lvl6pPr lvl="5" algn="l" rtl="0">
              <a:spcBef>
                <a:spcPts val="0"/>
              </a:spcBef>
              <a:spcAft>
                <a:spcPts val="0"/>
              </a:spcAft>
              <a:buSzPts val="1600"/>
              <a:buNone/>
              <a:defRPr/>
            </a:lvl6pPr>
            <a:lvl7pPr lvl="6" algn="l" rtl="0">
              <a:spcBef>
                <a:spcPts val="0"/>
              </a:spcBef>
              <a:spcAft>
                <a:spcPts val="0"/>
              </a:spcAft>
              <a:buSzPts val="1600"/>
              <a:buNone/>
              <a:defRPr/>
            </a:lvl7pPr>
            <a:lvl8pPr lvl="7" algn="l" rtl="0">
              <a:spcBef>
                <a:spcPts val="0"/>
              </a:spcBef>
              <a:spcAft>
                <a:spcPts val="0"/>
              </a:spcAft>
              <a:buSzPts val="1600"/>
              <a:buNone/>
              <a:defRPr/>
            </a:lvl8pPr>
            <a:lvl9pPr lvl="8" algn="l" rtl="0">
              <a:spcBef>
                <a:spcPts val="0"/>
              </a:spcBef>
              <a:spcAft>
                <a:spcPts val="0"/>
              </a:spcAft>
              <a:buSzPts val="1600"/>
              <a:buNone/>
              <a:defRPr/>
            </a:lvl9pPr>
          </a:lstStyle>
          <a:p>
            <a:endParaRPr/>
          </a:p>
        </p:txBody>
      </p:sp>
      <p:sp>
        <p:nvSpPr>
          <p:cNvPr id="80" name="Google Shape;80;p6"/>
          <p:cNvSpPr txBox="1">
            <a:spLocks noGrp="1"/>
          </p:cNvSpPr>
          <p:nvPr>
            <p:ph type="body" idx="1"/>
          </p:nvPr>
        </p:nvSpPr>
        <p:spPr>
          <a:xfrm>
            <a:off x="796450" y="1792325"/>
            <a:ext cx="3553500" cy="2404500"/>
          </a:xfrm>
          <a:prstGeom prst="rect">
            <a:avLst/>
          </a:prstGeom>
        </p:spPr>
        <p:txBody>
          <a:bodyPr spcFirstLastPara="1" wrap="square" lIns="0" tIns="0" rIns="0" bIns="0"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81" name="Google Shape;81;p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8"/>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8"/>
          <p:cNvGrpSpPr/>
          <p:nvPr/>
        </p:nvGrpSpPr>
        <p:grpSpPr>
          <a:xfrm>
            <a:off x="312475" y="304925"/>
            <a:ext cx="8519109" cy="4526109"/>
            <a:chOff x="312475" y="304925"/>
            <a:chExt cx="8519109" cy="4526109"/>
          </a:xfrm>
        </p:grpSpPr>
        <p:sp>
          <p:nvSpPr>
            <p:cNvPr id="103" name="Google Shape;103;p8"/>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05" name="Google Shape;105;p8"/>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06" name="Google Shape;106;p8"/>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4433231" y="1195444"/>
            <a:ext cx="277537" cy="277654"/>
            <a:chOff x="1191725" y="238125"/>
            <a:chExt cx="5236550" cy="5238750"/>
          </a:xfrm>
        </p:grpSpPr>
        <p:sp>
          <p:nvSpPr>
            <p:cNvPr id="109" name="Google Shape;109;p8"/>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0" name="Google Shape;110;p8"/>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1" name="Google Shape;111;p8"/>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2" name="Google Shape;112;p8"/>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13" name="Google Shape;113;p8"/>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14" name="Google Shape;114;p8"/>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5" name="Google Shape;115;p8"/>
          <p:cNvSpPr txBox="1">
            <a:spLocks noGrp="1"/>
          </p:cNvSpPr>
          <p:nvPr>
            <p:ph type="body" idx="1"/>
          </p:nvPr>
        </p:nvSpPr>
        <p:spPr>
          <a:xfrm>
            <a:off x="10032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6" name="Google Shape;116;p8"/>
          <p:cNvSpPr txBox="1">
            <a:spLocks noGrp="1"/>
          </p:cNvSpPr>
          <p:nvPr>
            <p:ph type="body" idx="2"/>
          </p:nvPr>
        </p:nvSpPr>
        <p:spPr>
          <a:xfrm>
            <a:off x="3455100"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7" name="Google Shape;117;p8"/>
          <p:cNvSpPr txBox="1">
            <a:spLocks noGrp="1"/>
          </p:cNvSpPr>
          <p:nvPr>
            <p:ph type="body" idx="3"/>
          </p:nvPr>
        </p:nvSpPr>
        <p:spPr>
          <a:xfrm>
            <a:off x="5907003" y="1563725"/>
            <a:ext cx="2233800" cy="2747700"/>
          </a:xfrm>
          <a:prstGeom prst="rect">
            <a:avLst/>
          </a:prstGeom>
        </p:spPr>
        <p:txBody>
          <a:bodyPr spcFirstLastPara="1" wrap="square" lIns="0" tIns="0" rIns="0" bIns="0"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18" name="Google Shape;118;p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9"/>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9"/>
          <p:cNvGrpSpPr/>
          <p:nvPr/>
        </p:nvGrpSpPr>
        <p:grpSpPr>
          <a:xfrm>
            <a:off x="312475" y="304925"/>
            <a:ext cx="8519109" cy="4526109"/>
            <a:chOff x="312475" y="304925"/>
            <a:chExt cx="8519109" cy="4526109"/>
          </a:xfrm>
        </p:grpSpPr>
        <p:sp>
          <p:nvSpPr>
            <p:cNvPr id="122" name="Google Shape;122;p9"/>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24" name="Google Shape;124;p9"/>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25" name="Google Shape;125;p9"/>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26" name="Google Shape;126;p9"/>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27" name="Google Shape;127;p9"/>
          <p:cNvGrpSpPr/>
          <p:nvPr/>
        </p:nvGrpSpPr>
        <p:grpSpPr>
          <a:xfrm>
            <a:off x="4433231" y="1195444"/>
            <a:ext cx="277537" cy="277654"/>
            <a:chOff x="1191725" y="238125"/>
            <a:chExt cx="5236550" cy="5238750"/>
          </a:xfrm>
        </p:grpSpPr>
        <p:sp>
          <p:nvSpPr>
            <p:cNvPr id="128" name="Google Shape;128;p9"/>
            <p:cNvSpPr/>
            <p:nvPr/>
          </p:nvSpPr>
          <p:spPr>
            <a:xfrm>
              <a:off x="2218800" y="1278375"/>
              <a:ext cx="1018300" cy="1002925"/>
            </a:xfrm>
            <a:custGeom>
              <a:avLst/>
              <a:gdLst/>
              <a:ahLst/>
              <a:cxnLst/>
              <a:rect l="l" t="t" r="r" b="b"/>
              <a:pathLst>
                <a:path w="40732" h="40117" extrusionOk="0">
                  <a:moveTo>
                    <a:pt x="0" y="1"/>
                  </a:moveTo>
                  <a:lnTo>
                    <a:pt x="23225" y="40116"/>
                  </a:lnTo>
                  <a:lnTo>
                    <a:pt x="37212" y="36158"/>
                  </a:lnTo>
                  <a:lnTo>
                    <a:pt x="40731" y="22962"/>
                  </a:lnTo>
                  <a:lnTo>
                    <a:pt x="0"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29" name="Google Shape;129;p9"/>
            <p:cNvSpPr/>
            <p:nvPr/>
          </p:nvSpPr>
          <p:spPr>
            <a:xfrm>
              <a:off x="2227575" y="3429300"/>
              <a:ext cx="1002925" cy="1018300"/>
            </a:xfrm>
            <a:custGeom>
              <a:avLst/>
              <a:gdLst/>
              <a:ahLst/>
              <a:cxnLst/>
              <a:rect l="l" t="t" r="r" b="b"/>
              <a:pathLst>
                <a:path w="40117" h="40732" extrusionOk="0">
                  <a:moveTo>
                    <a:pt x="22962" y="1"/>
                  </a:moveTo>
                  <a:lnTo>
                    <a:pt x="1" y="40732"/>
                  </a:lnTo>
                  <a:lnTo>
                    <a:pt x="40116" y="17595"/>
                  </a:lnTo>
                  <a:lnTo>
                    <a:pt x="36158" y="3608"/>
                  </a:lnTo>
                  <a:lnTo>
                    <a:pt x="22962"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30" name="Google Shape;130;p9"/>
            <p:cNvSpPr/>
            <p:nvPr/>
          </p:nvSpPr>
          <p:spPr>
            <a:xfrm>
              <a:off x="4385100" y="1267400"/>
              <a:ext cx="1005125" cy="1020500"/>
            </a:xfrm>
            <a:custGeom>
              <a:avLst/>
              <a:gdLst/>
              <a:ahLst/>
              <a:cxnLst/>
              <a:rect l="l" t="t" r="r" b="b"/>
              <a:pathLst>
                <a:path w="40205" h="40820" extrusionOk="0">
                  <a:moveTo>
                    <a:pt x="40204" y="0"/>
                  </a:moveTo>
                  <a:lnTo>
                    <a:pt x="1" y="23313"/>
                  </a:lnTo>
                  <a:lnTo>
                    <a:pt x="3872" y="37300"/>
                  </a:lnTo>
                  <a:lnTo>
                    <a:pt x="17155" y="40819"/>
                  </a:lnTo>
                  <a:lnTo>
                    <a:pt x="40204"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31" name="Google Shape;131;p9"/>
            <p:cNvSpPr/>
            <p:nvPr/>
          </p:nvSpPr>
          <p:spPr>
            <a:xfrm>
              <a:off x="4380700" y="3435900"/>
              <a:ext cx="1018300" cy="1002925"/>
            </a:xfrm>
            <a:custGeom>
              <a:avLst/>
              <a:gdLst/>
              <a:ahLst/>
              <a:cxnLst/>
              <a:rect l="l" t="t" r="r" b="b"/>
              <a:pathLst>
                <a:path w="40732" h="40117" extrusionOk="0">
                  <a:moveTo>
                    <a:pt x="17507" y="1"/>
                  </a:moveTo>
                  <a:lnTo>
                    <a:pt x="3520" y="3872"/>
                  </a:lnTo>
                  <a:lnTo>
                    <a:pt x="1" y="17155"/>
                  </a:lnTo>
                  <a:lnTo>
                    <a:pt x="40732" y="40116"/>
                  </a:lnTo>
                  <a:lnTo>
                    <a:pt x="17507" y="1"/>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sp>
          <p:nvSpPr>
            <p:cNvPr id="132" name="Google Shape;132;p9"/>
            <p:cNvSpPr/>
            <p:nvPr/>
          </p:nvSpPr>
          <p:spPr>
            <a:xfrm>
              <a:off x="1191725" y="238125"/>
              <a:ext cx="5236550" cy="5238750"/>
            </a:xfrm>
            <a:custGeom>
              <a:avLst/>
              <a:gdLst/>
              <a:ahLst/>
              <a:cxnLst/>
              <a:rect l="l" t="t" r="r" b="b"/>
              <a:pathLst>
                <a:path w="209462" h="209550" extrusionOk="0">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C6D3"/>
                </a:solidFill>
              </a:endParaRPr>
            </a:p>
          </p:txBody>
        </p:sp>
      </p:grpSp>
      <p:sp>
        <p:nvSpPr>
          <p:cNvPr id="133" name="Google Shape;133;p9"/>
          <p:cNvSpPr txBox="1">
            <a:spLocks noGrp="1"/>
          </p:cNvSpPr>
          <p:nvPr>
            <p:ph type="title"/>
          </p:nvPr>
        </p:nvSpPr>
        <p:spPr>
          <a:xfrm>
            <a:off x="1003200" y="617375"/>
            <a:ext cx="7137600" cy="548700"/>
          </a:xfrm>
          <a:prstGeom prst="rect">
            <a:avLst/>
          </a:prstGeom>
        </p:spPr>
        <p:txBody>
          <a:bodyPr spcFirstLastPara="1" wrap="square" lIns="0" tIns="0" rIns="0" bIns="0" anchor="b" anchorCtr="0"/>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34" name="Google Shape;134;p9"/>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name="adj1" fmla="val 0"/>
                <a:gd name="adj2" fmla="val 8729"/>
              </a:avLst>
            </a:prstGeom>
            <a:solidFill>
              <a:srgbClr val="FFFFFF"/>
            </a:solidFill>
            <a:ln>
              <a:noFill/>
            </a:ln>
            <a:effectLst>
              <a:outerShdw blurRad="42863" dist="9525" algn="bl" rotWithShape="0">
                <a:srgbClr val="000000">
                  <a:alpha val="6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624925" y="6173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sp>
          <p:nvSpPr>
            <p:cNvPr id="156" name="Google Shape;156;p11"/>
            <p:cNvSpPr/>
            <p:nvPr/>
          </p:nvSpPr>
          <p:spPr>
            <a:xfrm rot="10800000">
              <a:off x="799550" y="811975"/>
              <a:ext cx="7719575" cy="3706600"/>
            </a:xfrm>
            <a:custGeom>
              <a:avLst/>
              <a:gdLst/>
              <a:ahLst/>
              <a:cxnLst/>
              <a:rect l="l" t="t" r="r" b="b"/>
              <a:pathLst>
                <a:path w="308783" h="148264" extrusionOk="0">
                  <a:moveTo>
                    <a:pt x="0" y="148264"/>
                  </a:moveTo>
                  <a:lnTo>
                    <a:pt x="0" y="0"/>
                  </a:lnTo>
                  <a:lnTo>
                    <a:pt x="308783" y="0"/>
                  </a:lnTo>
                </a:path>
              </a:pathLst>
            </a:custGeom>
            <a:noFill/>
            <a:ln w="28575" cap="flat" cmpd="dbl">
              <a:solidFill>
                <a:srgbClr val="B0C6D3"/>
              </a:solidFill>
              <a:prstDash val="solid"/>
              <a:round/>
              <a:headEnd type="none" w="med" len="med"/>
              <a:tailEnd type="none" w="med" len="med"/>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otally blank">
  <p:cSld name="BLANK_1">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13"/>
          <p:cNvSpPr/>
          <p:nvPr/>
        </p:nvSpPr>
        <p:spPr>
          <a:xfrm>
            <a:off x="25" y="-7525"/>
            <a:ext cx="9144000" cy="5151000"/>
          </a:xfrm>
          <a:prstGeom prst="rect">
            <a:avLst/>
          </a:prstGeom>
          <a:solidFill>
            <a:srgbClr val="040E11">
              <a:alpha val="2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3200" y="617375"/>
            <a:ext cx="7137600" cy="548700"/>
          </a:xfrm>
          <a:prstGeom prst="rect">
            <a:avLst/>
          </a:prstGeom>
          <a:noFill/>
          <a:ln>
            <a:noFill/>
          </a:ln>
        </p:spPr>
        <p:txBody>
          <a:bodyPr spcFirstLastPara="1" wrap="square" lIns="0" tIns="0" rIns="0" bIns="0" anchor="b" anchorCtr="0"/>
          <a:lstStyle>
            <a:lvl1pPr lvl="0"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1pPr>
            <a:lvl2pPr lvl="1"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2pPr>
            <a:lvl3pPr lvl="2"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3pPr>
            <a:lvl4pPr lvl="3"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4pPr>
            <a:lvl5pPr lvl="4"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5pPr>
            <a:lvl6pPr lvl="5"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6pPr>
            <a:lvl7pPr lvl="6"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7pPr>
            <a:lvl8pPr lvl="7"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8pPr>
            <a:lvl9pPr lvl="8" algn="ctr">
              <a:spcBef>
                <a:spcPts val="0"/>
              </a:spcBef>
              <a:spcAft>
                <a:spcPts val="0"/>
              </a:spcAft>
              <a:buClr>
                <a:srgbClr val="8A9BA6"/>
              </a:buClr>
              <a:buSzPts val="1600"/>
              <a:buFont typeface="Frank Ruhl Libre Medium"/>
              <a:buNone/>
              <a:defRPr sz="1600">
                <a:solidFill>
                  <a:srgbClr val="8A9BA6"/>
                </a:solidFill>
                <a:latin typeface="Frank Ruhl Libre Medium"/>
                <a:ea typeface="Frank Ruhl Libre Medium"/>
                <a:cs typeface="Frank Ruhl Libre Medium"/>
                <a:sym typeface="Frank Ruhl Libre Medium"/>
              </a:defRPr>
            </a:lvl9pPr>
          </a:lstStyle>
          <a:p>
            <a:endParaRPr/>
          </a:p>
        </p:txBody>
      </p:sp>
      <p:sp>
        <p:nvSpPr>
          <p:cNvPr id="7" name="Google Shape;7;p1"/>
          <p:cNvSpPr txBox="1">
            <a:spLocks noGrp="1"/>
          </p:cNvSpPr>
          <p:nvPr>
            <p:ph type="body" idx="1"/>
          </p:nvPr>
        </p:nvSpPr>
        <p:spPr>
          <a:xfrm>
            <a:off x="1003200" y="1563725"/>
            <a:ext cx="7137600" cy="2760300"/>
          </a:xfrm>
          <a:prstGeom prst="rect">
            <a:avLst/>
          </a:prstGeom>
          <a:noFill/>
          <a:ln>
            <a:noFill/>
          </a:ln>
        </p:spPr>
        <p:txBody>
          <a:bodyPr spcFirstLastPara="1" wrap="square" lIns="0" tIns="0" rIns="0" bIns="0" anchor="t" anchorCtr="0"/>
          <a:lstStyle>
            <a:lvl1pPr marL="457200" lvl="0" indent="-3810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marL="914400" lvl="1"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marL="1371600" lvl="2"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marL="1828800" lvl="3"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marL="2286000" lvl="4"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marL="2743200" lvl="5"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marL="3200400" lvl="6"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marL="3657600" lvl="7"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marL="4114800" lvl="8" indent="-381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a:endParaRPr/>
          </a:p>
        </p:txBody>
      </p:sp>
      <p:sp>
        <p:nvSpPr>
          <p:cNvPr id="8" name="Google Shape;8;p1"/>
          <p:cNvSpPr txBox="1">
            <a:spLocks noGrp="1"/>
          </p:cNvSpPr>
          <p:nvPr>
            <p:ph type="sldNum" idx="12"/>
          </p:nvPr>
        </p:nvSpPr>
        <p:spPr>
          <a:xfrm>
            <a:off x="4297650" y="4594775"/>
            <a:ext cx="548700" cy="548700"/>
          </a:xfrm>
          <a:prstGeom prst="rect">
            <a:avLst/>
          </a:prstGeom>
          <a:noFill/>
          <a:ln>
            <a:noFill/>
          </a:ln>
          <a:effectLst>
            <a:outerShdw blurRad="42863" dist="9525" dir="5400000" algn="bl" rotWithShape="0">
              <a:srgbClr val="000000">
                <a:alpha val="40000"/>
              </a:srgbClr>
            </a:outerShdw>
          </a:effectLst>
        </p:spPr>
        <p:txBody>
          <a:bodyPr spcFirstLastPara="1" wrap="square" lIns="0" tIns="0" rIns="0" bIns="0" anchor="ctr" anchorCtr="0">
            <a:noAutofit/>
          </a:bodyPr>
          <a:lstStyle>
            <a:lvl1pPr lvl="0" algn="ctr">
              <a:buNone/>
              <a:defRPr sz="1200">
                <a:solidFill>
                  <a:srgbClr val="FFFFFF"/>
                </a:solidFill>
                <a:latin typeface="Frank Ruhl Libre Medium"/>
                <a:ea typeface="Frank Ruhl Libre Medium"/>
                <a:cs typeface="Frank Ruhl Libre Medium"/>
                <a:sym typeface="Frank Ruhl Libre Medium"/>
              </a:defRPr>
            </a:lvl1pPr>
            <a:lvl2pPr lvl="1" algn="ctr">
              <a:buNone/>
              <a:defRPr sz="1200">
                <a:solidFill>
                  <a:srgbClr val="FFFFFF"/>
                </a:solidFill>
                <a:latin typeface="Frank Ruhl Libre Medium"/>
                <a:ea typeface="Frank Ruhl Libre Medium"/>
                <a:cs typeface="Frank Ruhl Libre Medium"/>
                <a:sym typeface="Frank Ruhl Libre Medium"/>
              </a:defRPr>
            </a:lvl2pPr>
            <a:lvl3pPr lvl="2" algn="ctr">
              <a:buNone/>
              <a:defRPr sz="1200">
                <a:solidFill>
                  <a:srgbClr val="FFFFFF"/>
                </a:solidFill>
                <a:latin typeface="Frank Ruhl Libre Medium"/>
                <a:ea typeface="Frank Ruhl Libre Medium"/>
                <a:cs typeface="Frank Ruhl Libre Medium"/>
                <a:sym typeface="Frank Ruhl Libre Medium"/>
              </a:defRPr>
            </a:lvl3pPr>
            <a:lvl4pPr lvl="3" algn="ctr">
              <a:buNone/>
              <a:defRPr sz="1200">
                <a:solidFill>
                  <a:srgbClr val="FFFFFF"/>
                </a:solidFill>
                <a:latin typeface="Frank Ruhl Libre Medium"/>
                <a:ea typeface="Frank Ruhl Libre Medium"/>
                <a:cs typeface="Frank Ruhl Libre Medium"/>
                <a:sym typeface="Frank Ruhl Libre Medium"/>
              </a:defRPr>
            </a:lvl4pPr>
            <a:lvl5pPr lvl="4" algn="ctr">
              <a:buNone/>
              <a:defRPr sz="1200">
                <a:solidFill>
                  <a:srgbClr val="FFFFFF"/>
                </a:solidFill>
                <a:latin typeface="Frank Ruhl Libre Medium"/>
                <a:ea typeface="Frank Ruhl Libre Medium"/>
                <a:cs typeface="Frank Ruhl Libre Medium"/>
                <a:sym typeface="Frank Ruhl Libre Medium"/>
              </a:defRPr>
            </a:lvl5pPr>
            <a:lvl6pPr lvl="5" algn="ctr">
              <a:buNone/>
              <a:defRPr sz="1200">
                <a:solidFill>
                  <a:srgbClr val="FFFFFF"/>
                </a:solidFill>
                <a:latin typeface="Frank Ruhl Libre Medium"/>
                <a:ea typeface="Frank Ruhl Libre Medium"/>
                <a:cs typeface="Frank Ruhl Libre Medium"/>
                <a:sym typeface="Frank Ruhl Libre Medium"/>
              </a:defRPr>
            </a:lvl6pPr>
            <a:lvl7pPr lvl="6" algn="ctr">
              <a:buNone/>
              <a:defRPr sz="1200">
                <a:solidFill>
                  <a:srgbClr val="FFFFFF"/>
                </a:solidFill>
                <a:latin typeface="Frank Ruhl Libre Medium"/>
                <a:ea typeface="Frank Ruhl Libre Medium"/>
                <a:cs typeface="Frank Ruhl Libre Medium"/>
                <a:sym typeface="Frank Ruhl Libre Medium"/>
              </a:defRPr>
            </a:lvl7pPr>
            <a:lvl8pPr lvl="7" algn="ctr">
              <a:buNone/>
              <a:defRPr sz="1200">
                <a:solidFill>
                  <a:srgbClr val="FFFFFF"/>
                </a:solidFill>
                <a:latin typeface="Frank Ruhl Libre Medium"/>
                <a:ea typeface="Frank Ruhl Libre Medium"/>
                <a:cs typeface="Frank Ruhl Libre Medium"/>
                <a:sym typeface="Frank Ruhl Libre Medium"/>
              </a:defRPr>
            </a:lvl8pPr>
            <a:lvl9pPr lvl="8" algn="ctr">
              <a:buNone/>
              <a:defRPr sz="1200">
                <a:solidFill>
                  <a:srgbClr val="FFFFFF"/>
                </a:solidFill>
                <a:latin typeface="Frank Ruhl Libre Medium"/>
                <a:ea typeface="Frank Ruhl Libre Medium"/>
                <a:cs typeface="Frank Ruhl Libre Medium"/>
                <a:sym typeface="Frank Ruhl Libre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 id="214748365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ctrTitle"/>
          </p:nvPr>
        </p:nvSpPr>
        <p:spPr>
          <a:xfrm>
            <a:off x="2785949" y="1752128"/>
            <a:ext cx="3625483" cy="1150560"/>
          </a:xfrm>
          <a:prstGeom prst="rect">
            <a:avLst/>
          </a:prstGeom>
        </p:spPr>
        <p:txBody>
          <a:bodyPr spcFirstLastPara="1" wrap="square" lIns="0" tIns="0" rIns="0" bIns="0" anchor="ctr" anchorCtr="0">
            <a:noAutofit/>
          </a:bodyPr>
          <a:lstStyle/>
          <a:p>
            <a:pPr lvl="0"/>
            <a:r>
              <a:rPr lang="en-US" sz="3200" dirty="0"/>
              <a:t>Ancient DNA Extraction and Analysis of Bone Samples from Orton Quarry Ossuary</a:t>
            </a:r>
            <a:endParaRPr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796450" y="845975"/>
            <a:ext cx="3553500" cy="16608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2000" dirty="0"/>
              <a:t> </a:t>
            </a:r>
            <a:endParaRPr sz="2000" dirty="0"/>
          </a:p>
        </p:txBody>
      </p:sp>
      <p:sp>
        <p:nvSpPr>
          <p:cNvPr id="257" name="Google Shape;257;p23"/>
          <p:cNvSpPr txBox="1">
            <a:spLocks noGrp="1"/>
          </p:cNvSpPr>
          <p:nvPr>
            <p:ph type="body" idx="1"/>
          </p:nvPr>
        </p:nvSpPr>
        <p:spPr>
          <a:xfrm>
            <a:off x="796450" y="845975"/>
            <a:ext cx="3553500" cy="3350850"/>
          </a:xfrm>
          <a:prstGeom prst="rect">
            <a:avLst/>
          </a:prstGeom>
        </p:spPr>
        <p:txBody>
          <a:bodyPr spcFirstLastPara="1" wrap="square" lIns="0" tIns="0" rIns="0" bIns="0" anchor="t" anchorCtr="0">
            <a:noAutofit/>
          </a:bodyPr>
          <a:lstStyle/>
          <a:p>
            <a:pPr marL="0" indent="0" algn="ctr">
              <a:lnSpc>
                <a:spcPct val="150000"/>
              </a:lnSpc>
              <a:buNone/>
            </a:pPr>
            <a:r>
              <a:rPr lang="en-US" sz="2400" dirty="0"/>
              <a:t>Possible cause:</a:t>
            </a:r>
          </a:p>
          <a:p>
            <a:pPr marL="0" indent="0" algn="ctr">
              <a:lnSpc>
                <a:spcPct val="150000"/>
              </a:lnSpc>
              <a:buNone/>
            </a:pPr>
            <a:r>
              <a:rPr lang="en-US" sz="2400" dirty="0"/>
              <a:t> 15</a:t>
            </a:r>
            <a:r>
              <a:rPr lang="en-US" sz="2400" baseline="30000" dirty="0"/>
              <a:t>th</a:t>
            </a:r>
            <a:r>
              <a:rPr lang="en-US" sz="2400" dirty="0"/>
              <a:t> and early 16</a:t>
            </a:r>
            <a:r>
              <a:rPr lang="en-US" sz="2400" baseline="30000" dirty="0"/>
              <a:t>th</a:t>
            </a:r>
            <a:r>
              <a:rPr lang="en-US" sz="2400" dirty="0"/>
              <a:t> centuries’ practice of Feasts of the Dead. </a:t>
            </a:r>
            <a:endParaRPr sz="2400" dirty="0"/>
          </a:p>
        </p:txBody>
      </p:sp>
      <p:sp>
        <p:nvSpPr>
          <p:cNvPr id="258" name="Google Shape;258;p2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dirty="0"/>
          </a:p>
        </p:txBody>
      </p:sp>
    </p:spTree>
    <p:extLst>
      <p:ext uri="{BB962C8B-B14F-4D97-AF65-F5344CB8AC3E}">
        <p14:creationId xmlns:p14="http://schemas.microsoft.com/office/powerpoint/2010/main" val="1431504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B35C-6481-884D-99F0-B3BBFD1C2C4C}"/>
              </a:ext>
            </a:extLst>
          </p:cNvPr>
          <p:cNvSpPr>
            <a:spLocks noGrp="1"/>
          </p:cNvSpPr>
          <p:nvPr>
            <p:ph type="title"/>
          </p:nvPr>
        </p:nvSpPr>
        <p:spPr/>
        <p:txBody>
          <a:bodyPr/>
          <a:lstStyle/>
          <a:p>
            <a:r>
              <a:rPr lang="en-US" dirty="0"/>
              <a:t>The Iroquoian culture and their practice of Feasts of the Dead</a:t>
            </a:r>
          </a:p>
        </p:txBody>
      </p:sp>
      <p:sp>
        <p:nvSpPr>
          <p:cNvPr id="3" name="Text Placeholder 2">
            <a:extLst>
              <a:ext uri="{FF2B5EF4-FFF2-40B4-BE49-F238E27FC236}">
                <a16:creationId xmlns:a16="http://schemas.microsoft.com/office/drawing/2014/main" id="{DBCF6E5C-B0CD-A44A-B7F6-33D17F3AAD3D}"/>
              </a:ext>
            </a:extLst>
          </p:cNvPr>
          <p:cNvSpPr>
            <a:spLocks noGrp="1"/>
          </p:cNvSpPr>
          <p:nvPr>
            <p:ph type="body" idx="1"/>
          </p:nvPr>
        </p:nvSpPr>
        <p:spPr>
          <a:xfrm>
            <a:off x="1003200" y="1563725"/>
            <a:ext cx="2233800" cy="1321518"/>
          </a:xfrm>
        </p:spPr>
        <p:txBody>
          <a:bodyPr/>
          <a:lstStyle/>
          <a:p>
            <a:r>
              <a:rPr lang="en-US" dirty="0"/>
              <a:t>Maize culture leads to large agricultural system and new social institutions.</a:t>
            </a:r>
          </a:p>
        </p:txBody>
      </p:sp>
      <p:sp>
        <p:nvSpPr>
          <p:cNvPr id="4" name="Text Placeholder 3">
            <a:extLst>
              <a:ext uri="{FF2B5EF4-FFF2-40B4-BE49-F238E27FC236}">
                <a16:creationId xmlns:a16="http://schemas.microsoft.com/office/drawing/2014/main" id="{C2C869AA-6920-0A4A-8C87-9D80846CAB48}"/>
              </a:ext>
            </a:extLst>
          </p:cNvPr>
          <p:cNvSpPr>
            <a:spLocks noGrp="1"/>
          </p:cNvSpPr>
          <p:nvPr>
            <p:ph type="body" idx="2"/>
          </p:nvPr>
        </p:nvSpPr>
        <p:spPr>
          <a:xfrm>
            <a:off x="3455100" y="1563725"/>
            <a:ext cx="2233800" cy="1667747"/>
          </a:xfrm>
        </p:spPr>
        <p:txBody>
          <a:bodyPr/>
          <a:lstStyle/>
          <a:p>
            <a:r>
              <a:rPr lang="en-US" dirty="0"/>
              <a:t>This shift to maize is considered the start of recognizably “Iroquoian” material culture.</a:t>
            </a:r>
          </a:p>
        </p:txBody>
      </p:sp>
      <p:sp>
        <p:nvSpPr>
          <p:cNvPr id="5" name="Text Placeholder 4">
            <a:extLst>
              <a:ext uri="{FF2B5EF4-FFF2-40B4-BE49-F238E27FC236}">
                <a16:creationId xmlns:a16="http://schemas.microsoft.com/office/drawing/2014/main" id="{B3974757-EF66-1745-89AF-193AC3D11136}"/>
              </a:ext>
            </a:extLst>
          </p:cNvPr>
          <p:cNvSpPr>
            <a:spLocks noGrp="1"/>
          </p:cNvSpPr>
          <p:nvPr>
            <p:ph type="body" idx="3"/>
          </p:nvPr>
        </p:nvSpPr>
        <p:spPr>
          <a:xfrm>
            <a:off x="5907003" y="1563725"/>
            <a:ext cx="2233800" cy="1419172"/>
          </a:xfrm>
        </p:spPr>
        <p:txBody>
          <a:bodyPr/>
          <a:lstStyle/>
          <a:p>
            <a:r>
              <a:rPr lang="en-US" dirty="0"/>
              <a:t>Villages growth led to the cultural practice of secondary burials in ossuaries.</a:t>
            </a:r>
            <a:br>
              <a:rPr lang="en-US" dirty="0"/>
            </a:br>
            <a:endParaRPr lang="en-US" dirty="0"/>
          </a:p>
        </p:txBody>
      </p:sp>
      <p:sp>
        <p:nvSpPr>
          <p:cNvPr id="6" name="Slide Number Placeholder 5">
            <a:extLst>
              <a:ext uri="{FF2B5EF4-FFF2-40B4-BE49-F238E27FC236}">
                <a16:creationId xmlns:a16="http://schemas.microsoft.com/office/drawing/2014/main" id="{6AEE5150-6745-0B4E-B707-FF21F487EDB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dirty="0"/>
          </a:p>
        </p:txBody>
      </p:sp>
    </p:spTree>
    <p:extLst>
      <p:ext uri="{BB962C8B-B14F-4D97-AF65-F5344CB8AC3E}">
        <p14:creationId xmlns:p14="http://schemas.microsoft.com/office/powerpoint/2010/main" val="287941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BF84-0248-4345-9164-B28AF8F6DFDD}"/>
              </a:ext>
            </a:extLst>
          </p:cNvPr>
          <p:cNvSpPr>
            <a:spLocks noGrp="1"/>
          </p:cNvSpPr>
          <p:nvPr>
            <p:ph type="ctrTitle"/>
          </p:nvPr>
        </p:nvSpPr>
        <p:spPr/>
        <p:txBody>
          <a:bodyPr/>
          <a:lstStyle/>
          <a:p>
            <a:r>
              <a:rPr lang="en-US" dirty="0"/>
              <a:t>What is ancient DNA? </a:t>
            </a:r>
          </a:p>
        </p:txBody>
      </p:sp>
    </p:spTree>
    <p:extLst>
      <p:ext uri="{BB962C8B-B14F-4D97-AF65-F5344CB8AC3E}">
        <p14:creationId xmlns:p14="http://schemas.microsoft.com/office/powerpoint/2010/main" val="209601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5"/>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ANCIENT DNA AND WHAT CAN GO WRONG</a:t>
            </a:r>
            <a:endParaRPr dirty="0"/>
          </a:p>
        </p:txBody>
      </p:sp>
      <p:sp>
        <p:nvSpPr>
          <p:cNvPr id="270" name="Google Shape;270;p25"/>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dirty="0"/>
          </a:p>
        </p:txBody>
      </p:sp>
      <p:cxnSp>
        <p:nvCxnSpPr>
          <p:cNvPr id="271" name="Google Shape;271;p25"/>
          <p:cNvCxnSpPr>
            <a:cxnSpLocks/>
          </p:cNvCxnSpPr>
          <p:nvPr/>
        </p:nvCxnSpPr>
        <p:spPr>
          <a:xfrm rot="16200000" flipH="1">
            <a:off x="5718079" y="1013454"/>
            <a:ext cx="507593" cy="2799750"/>
          </a:xfrm>
          <a:prstGeom prst="bentConnector3">
            <a:avLst>
              <a:gd name="adj1" fmla="val 50000"/>
            </a:avLst>
          </a:prstGeom>
          <a:noFill/>
          <a:ln w="9525" cap="flat" cmpd="sng">
            <a:solidFill>
              <a:srgbClr val="B0C6D3"/>
            </a:solidFill>
            <a:prstDash val="solid"/>
            <a:miter lim="8000"/>
            <a:headEnd type="none" w="sm" len="sm"/>
            <a:tailEnd type="none" w="sm" len="sm"/>
          </a:ln>
        </p:spPr>
      </p:cxnSp>
      <p:cxnSp>
        <p:nvCxnSpPr>
          <p:cNvPr id="274" name="Google Shape;274;p25"/>
          <p:cNvCxnSpPr>
            <a:cxnSpLocks/>
            <a:stCxn id="275" idx="0"/>
            <a:endCxn id="272" idx="2"/>
          </p:cNvCxnSpPr>
          <p:nvPr/>
        </p:nvCxnSpPr>
        <p:spPr>
          <a:xfrm rot="5400000" flipH="1" flipV="1">
            <a:off x="2787030" y="889431"/>
            <a:ext cx="547888" cy="3022051"/>
          </a:xfrm>
          <a:prstGeom prst="bentConnector3">
            <a:avLst>
              <a:gd name="adj1" fmla="val 50000"/>
            </a:avLst>
          </a:prstGeom>
          <a:noFill/>
          <a:ln w="9525" cap="flat" cmpd="sng">
            <a:solidFill>
              <a:srgbClr val="B0C6D3"/>
            </a:solidFill>
            <a:prstDash val="solid"/>
            <a:miter lim="8000"/>
            <a:headEnd type="none" w="sm" len="sm"/>
            <a:tailEnd type="none" w="sm" len="sm"/>
          </a:ln>
        </p:spPr>
      </p:cxnSp>
      <p:cxnSp>
        <p:nvCxnSpPr>
          <p:cNvPr id="276" name="Google Shape;276;p25"/>
          <p:cNvCxnSpPr>
            <a:cxnSpLocks/>
          </p:cNvCxnSpPr>
          <p:nvPr/>
        </p:nvCxnSpPr>
        <p:spPr>
          <a:xfrm rot="16200000" flipH="1">
            <a:off x="3783848" y="2947682"/>
            <a:ext cx="1576303" cy="2"/>
          </a:xfrm>
          <a:prstGeom prst="bentConnector3">
            <a:avLst>
              <a:gd name="adj1" fmla="val 50000"/>
            </a:avLst>
          </a:prstGeom>
          <a:noFill/>
          <a:ln w="9525" cap="flat" cmpd="sng">
            <a:solidFill>
              <a:srgbClr val="B0C6D3"/>
            </a:solidFill>
            <a:prstDash val="solid"/>
            <a:miter lim="8000"/>
            <a:headEnd type="none" w="sm" len="sm"/>
            <a:tailEnd type="none" w="sm" len="sm"/>
          </a:ln>
        </p:spPr>
      </p:cxnSp>
      <p:cxnSp>
        <p:nvCxnSpPr>
          <p:cNvPr id="278" name="Google Shape;278;p25"/>
          <p:cNvCxnSpPr>
            <a:cxnSpLocks/>
            <a:stCxn id="279" idx="0"/>
          </p:cNvCxnSpPr>
          <p:nvPr/>
        </p:nvCxnSpPr>
        <p:spPr>
          <a:xfrm rot="5400000" flipH="1" flipV="1">
            <a:off x="2802617" y="2442063"/>
            <a:ext cx="811692" cy="769051"/>
          </a:xfrm>
          <a:prstGeom prst="bentConnector3">
            <a:avLst>
              <a:gd name="adj1" fmla="val 50000"/>
            </a:avLst>
          </a:prstGeom>
          <a:noFill/>
          <a:ln w="9525" cap="flat" cmpd="sng">
            <a:solidFill>
              <a:srgbClr val="B0C6D3"/>
            </a:solidFill>
            <a:prstDash val="solid"/>
            <a:miter lim="8000"/>
            <a:headEnd type="none" w="sm" len="sm"/>
            <a:tailEnd type="none" w="sm" len="sm"/>
          </a:ln>
        </p:spPr>
      </p:cxnSp>
      <p:cxnSp>
        <p:nvCxnSpPr>
          <p:cNvPr id="280" name="Google Shape;280;p25"/>
          <p:cNvCxnSpPr>
            <a:stCxn id="273" idx="2"/>
            <a:endCxn id="281" idx="0"/>
          </p:cNvCxnSpPr>
          <p:nvPr/>
        </p:nvCxnSpPr>
        <p:spPr>
          <a:xfrm rot="16200000" flipH="1">
            <a:off x="7144937" y="3227218"/>
            <a:ext cx="735428" cy="281802"/>
          </a:xfrm>
          <a:prstGeom prst="bentConnector3">
            <a:avLst>
              <a:gd name="adj1" fmla="val 50000"/>
            </a:avLst>
          </a:prstGeom>
          <a:noFill/>
          <a:ln w="9525" cap="flat" cmpd="sng">
            <a:solidFill>
              <a:srgbClr val="B0C6D3"/>
            </a:solidFill>
            <a:prstDash val="solid"/>
            <a:miter lim="8000"/>
            <a:headEnd type="none" w="sm" len="sm"/>
            <a:tailEnd type="none" w="sm" len="sm"/>
          </a:ln>
        </p:spPr>
      </p:cxnSp>
      <p:cxnSp>
        <p:nvCxnSpPr>
          <p:cNvPr id="282" name="Google Shape;282;p25"/>
          <p:cNvCxnSpPr>
            <a:stCxn id="283" idx="0"/>
            <a:endCxn id="273" idx="2"/>
          </p:cNvCxnSpPr>
          <p:nvPr/>
        </p:nvCxnSpPr>
        <p:spPr>
          <a:xfrm rot="5400000" flipH="1" flipV="1">
            <a:off x="6715100" y="2605365"/>
            <a:ext cx="261610" cy="1051690"/>
          </a:xfrm>
          <a:prstGeom prst="bentConnector3">
            <a:avLst>
              <a:gd name="adj1" fmla="val 50000"/>
            </a:avLst>
          </a:prstGeom>
          <a:noFill/>
          <a:ln w="9525" cap="flat" cmpd="sng">
            <a:solidFill>
              <a:srgbClr val="B0C6D3"/>
            </a:solidFill>
            <a:prstDash val="solid"/>
            <a:miter lim="8000"/>
            <a:headEnd type="none" w="sm" len="sm"/>
            <a:tailEnd type="none" w="sm" len="sm"/>
          </a:ln>
        </p:spPr>
      </p:cxnSp>
      <p:sp>
        <p:nvSpPr>
          <p:cNvPr id="272" name="Google Shape;272;p25"/>
          <p:cNvSpPr txBox="1"/>
          <p:nvPr/>
        </p:nvSpPr>
        <p:spPr>
          <a:xfrm>
            <a:off x="3801750" y="1577812"/>
            <a:ext cx="1540500" cy="5487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rgbClr val="434343"/>
                </a:solidFill>
                <a:latin typeface="Frank Ruhl Libre"/>
                <a:ea typeface="Frank Ruhl Libre"/>
                <a:cs typeface="Frank Ruhl Libre"/>
                <a:sym typeface="Frank Ruhl Libre"/>
              </a:rPr>
              <a:t>CONTAMINATION IS COMMON DURING EXCAVATION</a:t>
            </a:r>
            <a:endParaRPr sz="1050" dirty="0">
              <a:solidFill>
                <a:srgbClr val="434343"/>
              </a:solidFill>
              <a:latin typeface="Frank Ruhl Libre"/>
              <a:ea typeface="Frank Ruhl Libre"/>
              <a:cs typeface="Frank Ruhl Libre"/>
              <a:sym typeface="Frank Ruhl Libre"/>
            </a:endParaRPr>
          </a:p>
        </p:txBody>
      </p:sp>
      <p:sp>
        <p:nvSpPr>
          <p:cNvPr id="275" name="Google Shape;275;p25"/>
          <p:cNvSpPr txBox="1"/>
          <p:nvPr/>
        </p:nvSpPr>
        <p:spPr>
          <a:xfrm>
            <a:off x="780899" y="2674400"/>
            <a:ext cx="1538100" cy="3663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434343"/>
                </a:solidFill>
                <a:latin typeface="Frank Ruhl Libre"/>
                <a:ea typeface="Frank Ruhl Libre"/>
                <a:cs typeface="Frank Ruhl Libre"/>
                <a:sym typeface="Frank Ruhl Libre"/>
              </a:rPr>
              <a:t>DNA STRANDS BREAK DOWN OVER TIME</a:t>
            </a:r>
            <a:endParaRPr sz="1000" dirty="0">
              <a:solidFill>
                <a:srgbClr val="434343"/>
              </a:solidFill>
              <a:latin typeface="Frank Ruhl Libre"/>
              <a:ea typeface="Frank Ruhl Libre"/>
              <a:cs typeface="Frank Ruhl Libre"/>
              <a:sym typeface="Frank Ruhl Libre"/>
            </a:endParaRPr>
          </a:p>
        </p:txBody>
      </p:sp>
      <p:sp>
        <p:nvSpPr>
          <p:cNvPr id="273" name="Google Shape;273;p25"/>
          <p:cNvSpPr txBox="1"/>
          <p:nvPr/>
        </p:nvSpPr>
        <p:spPr>
          <a:xfrm>
            <a:off x="6602700" y="2634105"/>
            <a:ext cx="1538100" cy="3663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434343"/>
                </a:solidFill>
                <a:latin typeface="Frank Ruhl Libre"/>
                <a:ea typeface="Frank Ruhl Libre"/>
                <a:cs typeface="Frank Ruhl Libre"/>
                <a:sym typeface="Frank Ruhl Libre"/>
              </a:rPr>
              <a:t>OXIDATION DAMAGES DNA</a:t>
            </a:r>
            <a:endParaRPr sz="1000" dirty="0">
              <a:solidFill>
                <a:srgbClr val="434343"/>
              </a:solidFill>
              <a:latin typeface="Frank Ruhl Libre"/>
              <a:ea typeface="Frank Ruhl Libre"/>
              <a:cs typeface="Frank Ruhl Libre"/>
              <a:sym typeface="Frank Ruhl Libre"/>
            </a:endParaRPr>
          </a:p>
        </p:txBody>
      </p:sp>
      <p:sp>
        <p:nvSpPr>
          <p:cNvPr id="281" name="Google Shape;281;p25"/>
          <p:cNvSpPr txBox="1"/>
          <p:nvPr/>
        </p:nvSpPr>
        <p:spPr>
          <a:xfrm>
            <a:off x="6884502" y="3735833"/>
            <a:ext cx="1538100" cy="3663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lvl="0" algn="ctr"/>
            <a:r>
              <a:rPr lang="en" sz="800" dirty="0">
                <a:solidFill>
                  <a:srgbClr val="434343"/>
                </a:solidFill>
                <a:latin typeface="Frank Ruhl Libre"/>
                <a:ea typeface="Frank Ruhl Libre"/>
                <a:cs typeface="Frank Ruhl Libre"/>
                <a:sym typeface="Frank Ruhl Libre"/>
              </a:rPr>
              <a:t>JUMPING PCR </a:t>
            </a:r>
            <a:endParaRPr sz="800" dirty="0">
              <a:solidFill>
                <a:srgbClr val="434343"/>
              </a:solidFill>
              <a:latin typeface="Frank Ruhl Libre"/>
              <a:ea typeface="Frank Ruhl Libre"/>
              <a:cs typeface="Frank Ruhl Libre"/>
              <a:sym typeface="Frank Ruhl Libre"/>
            </a:endParaRPr>
          </a:p>
        </p:txBody>
      </p:sp>
      <p:sp>
        <p:nvSpPr>
          <p:cNvPr id="283" name="Google Shape;283;p25"/>
          <p:cNvSpPr txBox="1"/>
          <p:nvPr/>
        </p:nvSpPr>
        <p:spPr>
          <a:xfrm>
            <a:off x="5551010" y="3262015"/>
            <a:ext cx="1538100" cy="3663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dirty="0">
                <a:solidFill>
                  <a:srgbClr val="434343"/>
                </a:solidFill>
                <a:latin typeface="Frank Ruhl Libre"/>
                <a:ea typeface="Frank Ruhl Libre"/>
                <a:cs typeface="Frank Ruhl Libre"/>
                <a:sym typeface="Frank Ruhl Libre"/>
              </a:rPr>
              <a:t>POLYMERASE BLOCKAGE</a:t>
            </a:r>
            <a:endParaRPr sz="800" dirty="0">
              <a:solidFill>
                <a:srgbClr val="434343"/>
              </a:solidFill>
              <a:latin typeface="Frank Ruhl Libre"/>
              <a:ea typeface="Frank Ruhl Libre"/>
              <a:cs typeface="Frank Ruhl Libre"/>
              <a:sym typeface="Frank Ruhl Libre"/>
            </a:endParaRPr>
          </a:p>
        </p:txBody>
      </p:sp>
      <p:sp>
        <p:nvSpPr>
          <p:cNvPr id="277" name="Google Shape;277;p25"/>
          <p:cNvSpPr txBox="1"/>
          <p:nvPr/>
        </p:nvSpPr>
        <p:spPr>
          <a:xfrm>
            <a:off x="3801750" y="3799005"/>
            <a:ext cx="1538100" cy="366300"/>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434343"/>
                </a:solidFill>
                <a:latin typeface="Frank Ruhl Libre"/>
                <a:ea typeface="Frank Ruhl Libre"/>
                <a:cs typeface="Frank Ruhl Libre"/>
                <a:sym typeface="Frank Ruhl Libre"/>
              </a:rPr>
              <a:t>CROSSLINKAGE </a:t>
            </a:r>
            <a:endParaRPr sz="1000" dirty="0">
              <a:solidFill>
                <a:srgbClr val="434343"/>
              </a:solidFill>
              <a:latin typeface="Frank Ruhl Libre"/>
              <a:ea typeface="Frank Ruhl Libre"/>
              <a:cs typeface="Frank Ruhl Libre"/>
              <a:sym typeface="Frank Ruhl Libre"/>
            </a:endParaRPr>
          </a:p>
        </p:txBody>
      </p:sp>
      <p:sp>
        <p:nvSpPr>
          <p:cNvPr id="279" name="Google Shape;279;p25"/>
          <p:cNvSpPr txBox="1"/>
          <p:nvPr/>
        </p:nvSpPr>
        <p:spPr>
          <a:xfrm>
            <a:off x="2054888" y="3232434"/>
            <a:ext cx="1538100" cy="503399"/>
          </a:xfrm>
          <a:prstGeom prst="rect">
            <a:avLst/>
          </a:prstGeom>
          <a:solidFill>
            <a:srgbClr val="F2EDDA"/>
          </a:solidFill>
          <a:ln w="28575" cap="flat" cmpd="dbl">
            <a:solidFill>
              <a:srgbClr val="8A9BA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434343"/>
                </a:solidFill>
                <a:latin typeface="Frank Ruhl Libre"/>
                <a:ea typeface="Frank Ruhl Libre"/>
                <a:cs typeface="Frank Ruhl Libre"/>
                <a:sym typeface="Frank Ruhl Libre"/>
              </a:rPr>
              <a:t>MISCODING ERRORS: A⇢G</a:t>
            </a:r>
          </a:p>
          <a:p>
            <a:pPr lvl="0" algn="ctr"/>
            <a:r>
              <a:rPr lang="en" sz="1000" dirty="0">
                <a:solidFill>
                  <a:srgbClr val="434343"/>
                </a:solidFill>
                <a:latin typeface="Frank Ruhl Libre"/>
                <a:ea typeface="Frank Ruhl Libre"/>
                <a:cs typeface="Frank Ruhl Libre"/>
                <a:sym typeface="Frank Ruhl Libre"/>
              </a:rPr>
              <a:t>C ⇢T AND G ⇢A</a:t>
            </a:r>
            <a:endParaRPr sz="1000" dirty="0">
              <a:solidFill>
                <a:srgbClr val="434343"/>
              </a:solidFill>
              <a:latin typeface="Frank Ruhl Libre"/>
              <a:ea typeface="Frank Ruhl Libre"/>
              <a:cs typeface="Frank Ruhl Libre"/>
              <a:sym typeface="Frank Ruhl Libr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BBEC03-D2CC-5C4B-A31C-E50EDE1EF6F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dirty="0"/>
          </a:p>
        </p:txBody>
      </p:sp>
      <p:pic>
        <p:nvPicPr>
          <p:cNvPr id="4" name="Picture 3">
            <a:extLst>
              <a:ext uri="{FF2B5EF4-FFF2-40B4-BE49-F238E27FC236}">
                <a16:creationId xmlns:a16="http://schemas.microsoft.com/office/drawing/2014/main" id="{530F27B8-947F-A644-94EA-3E18C150ABB4}"/>
              </a:ext>
            </a:extLst>
          </p:cNvPr>
          <p:cNvPicPr>
            <a:picLocks noChangeAspect="1"/>
          </p:cNvPicPr>
          <p:nvPr/>
        </p:nvPicPr>
        <p:blipFill>
          <a:blip r:embed="rId3"/>
          <a:stretch>
            <a:fillRect/>
          </a:stretch>
        </p:blipFill>
        <p:spPr>
          <a:xfrm>
            <a:off x="88776" y="523562"/>
            <a:ext cx="8922059" cy="4096375"/>
          </a:xfrm>
          <a:prstGeom prst="rect">
            <a:avLst/>
          </a:prstGeom>
        </p:spPr>
      </p:pic>
    </p:spTree>
    <p:extLst>
      <p:ext uri="{BB962C8B-B14F-4D97-AF65-F5344CB8AC3E}">
        <p14:creationId xmlns:p14="http://schemas.microsoft.com/office/powerpoint/2010/main" val="340066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9DD9-5631-9D4B-8956-AD25A9118CA6}"/>
              </a:ext>
            </a:extLst>
          </p:cNvPr>
          <p:cNvSpPr>
            <a:spLocks noGrp="1"/>
          </p:cNvSpPr>
          <p:nvPr>
            <p:ph type="title"/>
          </p:nvPr>
        </p:nvSpPr>
        <p:spPr>
          <a:xfrm>
            <a:off x="796450" y="744279"/>
            <a:ext cx="3553500" cy="3437104"/>
          </a:xfrm>
        </p:spPr>
        <p:txBody>
          <a:bodyPr/>
          <a:lstStyle/>
          <a:p>
            <a:pPr algn="ctr">
              <a:lnSpc>
                <a:spcPct val="200000"/>
              </a:lnSpc>
            </a:pPr>
            <a:r>
              <a:rPr lang="en-US" sz="2400" dirty="0"/>
              <a:t>WHY I AM PASSIONATE ABOUT   </a:t>
            </a:r>
            <a:br>
              <a:rPr lang="en-US" sz="2400" dirty="0"/>
            </a:br>
            <a:r>
              <a:rPr lang="en-US" sz="2400" dirty="0"/>
              <a:t>ANCIENT DNA </a:t>
            </a:r>
            <a:br>
              <a:rPr lang="en-US" sz="2400" dirty="0"/>
            </a:br>
            <a:r>
              <a:rPr lang="en-US" sz="2400" dirty="0"/>
              <a:t>AND WHY YOU SHOULD BE TOO</a:t>
            </a:r>
          </a:p>
        </p:txBody>
      </p:sp>
      <p:sp>
        <p:nvSpPr>
          <p:cNvPr id="3" name="Text Placeholder 2">
            <a:extLst>
              <a:ext uri="{FF2B5EF4-FFF2-40B4-BE49-F238E27FC236}">
                <a16:creationId xmlns:a16="http://schemas.microsoft.com/office/drawing/2014/main" id="{9C0BB459-265A-134F-8A4A-C2FFFFD78C32}"/>
              </a:ext>
            </a:extLst>
          </p:cNvPr>
          <p:cNvSpPr>
            <a:spLocks noGrp="1"/>
          </p:cNvSpPr>
          <p:nvPr>
            <p:ph type="body" idx="1"/>
          </p:nvPr>
        </p:nvSpPr>
        <p:spPr>
          <a:xfrm>
            <a:off x="796450" y="4181383"/>
            <a:ext cx="3553500" cy="302573"/>
          </a:xfrm>
        </p:spPr>
        <p:txBody>
          <a:bodyPr/>
          <a:lstStyle/>
          <a:p>
            <a:pPr marL="101600" indent="0">
              <a:buNone/>
            </a:pPr>
            <a:r>
              <a:rPr lang="en-US" dirty="0"/>
              <a:t> </a:t>
            </a:r>
          </a:p>
        </p:txBody>
      </p:sp>
      <p:sp>
        <p:nvSpPr>
          <p:cNvPr id="4" name="Slide Number Placeholder 3">
            <a:extLst>
              <a:ext uri="{FF2B5EF4-FFF2-40B4-BE49-F238E27FC236}">
                <a16:creationId xmlns:a16="http://schemas.microsoft.com/office/drawing/2014/main" id="{0A761DCE-6AB1-FA49-B512-66CADA9F17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998712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347B-1BC0-6D42-B7F2-910C88F6E278}"/>
              </a:ext>
            </a:extLst>
          </p:cNvPr>
          <p:cNvSpPr>
            <a:spLocks noGrp="1"/>
          </p:cNvSpPr>
          <p:nvPr>
            <p:ph type="title"/>
          </p:nvPr>
        </p:nvSpPr>
        <p:spPr/>
        <p:txBody>
          <a:bodyPr/>
          <a:lstStyle/>
          <a:p>
            <a:r>
              <a:rPr lang="en-US" dirty="0"/>
              <a:t>The Results Thus Far</a:t>
            </a:r>
          </a:p>
        </p:txBody>
      </p:sp>
      <p:sp>
        <p:nvSpPr>
          <p:cNvPr id="3" name="Text Placeholder 2">
            <a:extLst>
              <a:ext uri="{FF2B5EF4-FFF2-40B4-BE49-F238E27FC236}">
                <a16:creationId xmlns:a16="http://schemas.microsoft.com/office/drawing/2014/main" id="{38CDC60A-C2C5-BB46-B17E-08751D917C30}"/>
              </a:ext>
            </a:extLst>
          </p:cNvPr>
          <p:cNvSpPr>
            <a:spLocks noGrp="1"/>
          </p:cNvSpPr>
          <p:nvPr>
            <p:ph type="body" idx="1"/>
          </p:nvPr>
        </p:nvSpPr>
        <p:spPr/>
        <p:txBody>
          <a:bodyPr/>
          <a:lstStyle/>
          <a:p>
            <a:pPr>
              <a:buFont typeface="Wingdings" pitchFamily="2" charset="2"/>
              <a:buChar char="v"/>
            </a:pPr>
            <a:r>
              <a:rPr lang="en-US" dirty="0"/>
              <a:t>No distinguishing mutations. </a:t>
            </a:r>
          </a:p>
          <a:p>
            <a:endParaRPr lang="en-US" baseline="30000" dirty="0"/>
          </a:p>
          <a:p>
            <a:endParaRPr lang="en-US" baseline="30000" dirty="0"/>
          </a:p>
          <a:p>
            <a:r>
              <a:rPr lang="en-US" baseline="30000" dirty="0"/>
              <a:t>All fragments were too small and indistinguishable from the reference mitochondrial genome. </a:t>
            </a:r>
          </a:p>
          <a:p>
            <a:pPr marL="76200" indent="0">
              <a:buNone/>
            </a:pPr>
            <a:endParaRPr lang="en-US" baseline="30000" dirty="0"/>
          </a:p>
          <a:p>
            <a:pPr>
              <a:buFont typeface="Wingdings" pitchFamily="2" charset="2"/>
              <a:buChar char="v"/>
            </a:pPr>
            <a:r>
              <a:rPr lang="en-US" baseline="30000" dirty="0"/>
              <a:t>No haplotypes can be assigned. </a:t>
            </a:r>
          </a:p>
        </p:txBody>
      </p:sp>
      <p:sp>
        <p:nvSpPr>
          <p:cNvPr id="4" name="Slide Number Placeholder 3">
            <a:extLst>
              <a:ext uri="{FF2B5EF4-FFF2-40B4-BE49-F238E27FC236}">
                <a16:creationId xmlns:a16="http://schemas.microsoft.com/office/drawing/2014/main" id="{16730B74-F025-EE41-9F06-6324E76F6C4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dirty="0"/>
          </a:p>
        </p:txBody>
      </p:sp>
    </p:spTree>
    <p:extLst>
      <p:ext uri="{BB962C8B-B14F-4D97-AF65-F5344CB8AC3E}">
        <p14:creationId xmlns:p14="http://schemas.microsoft.com/office/powerpoint/2010/main" val="1653453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A9C6-B4A0-0047-806D-6BC26AC98587}"/>
              </a:ext>
            </a:extLst>
          </p:cNvPr>
          <p:cNvSpPr>
            <a:spLocks noGrp="1"/>
          </p:cNvSpPr>
          <p:nvPr>
            <p:ph type="ctrTitle"/>
          </p:nvPr>
        </p:nvSpPr>
        <p:spPr/>
        <p:txBody>
          <a:bodyPr/>
          <a:lstStyle/>
          <a:p>
            <a:r>
              <a:rPr lang="en-US" dirty="0"/>
              <a:t>So What’s Next?</a:t>
            </a:r>
            <a:br>
              <a:rPr lang="en-US" dirty="0"/>
            </a:br>
            <a:endParaRPr lang="en-US" dirty="0"/>
          </a:p>
        </p:txBody>
      </p:sp>
      <p:sp>
        <p:nvSpPr>
          <p:cNvPr id="3" name="Subtitle 2">
            <a:extLst>
              <a:ext uri="{FF2B5EF4-FFF2-40B4-BE49-F238E27FC236}">
                <a16:creationId xmlns:a16="http://schemas.microsoft.com/office/drawing/2014/main" id="{7D45196D-A54B-F147-AC0E-8EDFE5C03169}"/>
              </a:ext>
            </a:extLst>
          </p:cNvPr>
          <p:cNvSpPr>
            <a:spLocks noGrp="1"/>
          </p:cNvSpPr>
          <p:nvPr>
            <p:ph type="subTitle" idx="1"/>
          </p:nvPr>
        </p:nvSpPr>
        <p:spPr/>
        <p:txBody>
          <a:bodyPr/>
          <a:lstStyle/>
          <a:p>
            <a:r>
              <a:rPr lang="en-US" dirty="0"/>
              <a:t>In classic aDNA fashion: we try again.</a:t>
            </a:r>
          </a:p>
        </p:txBody>
      </p:sp>
    </p:spTree>
    <p:extLst>
      <p:ext uri="{BB962C8B-B14F-4D97-AF65-F5344CB8AC3E}">
        <p14:creationId xmlns:p14="http://schemas.microsoft.com/office/powerpoint/2010/main" val="4262061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D002-47F6-B44F-A5D3-4E617A2AA1F4}"/>
              </a:ext>
            </a:extLst>
          </p:cNvPr>
          <p:cNvSpPr>
            <a:spLocks noGrp="1"/>
          </p:cNvSpPr>
          <p:nvPr>
            <p:ph type="title"/>
          </p:nvPr>
        </p:nvSpPr>
        <p:spPr/>
        <p:txBody>
          <a:bodyPr/>
          <a:lstStyle/>
          <a:p>
            <a:r>
              <a:rPr lang="en-US" sz="2800" dirty="0"/>
              <a:t>THE BIG PICTURE</a:t>
            </a:r>
          </a:p>
        </p:txBody>
      </p:sp>
      <p:sp>
        <p:nvSpPr>
          <p:cNvPr id="3" name="Text Placeholder 2">
            <a:extLst>
              <a:ext uri="{FF2B5EF4-FFF2-40B4-BE49-F238E27FC236}">
                <a16:creationId xmlns:a16="http://schemas.microsoft.com/office/drawing/2014/main" id="{051F305D-D341-AA4E-9C20-B7A4F86999C4}"/>
              </a:ext>
            </a:extLst>
          </p:cNvPr>
          <p:cNvSpPr>
            <a:spLocks noGrp="1"/>
          </p:cNvSpPr>
          <p:nvPr>
            <p:ph type="body" idx="1"/>
          </p:nvPr>
        </p:nvSpPr>
        <p:spPr>
          <a:xfrm>
            <a:off x="1003200" y="1997475"/>
            <a:ext cx="7137600" cy="2326549"/>
          </a:xfrm>
        </p:spPr>
        <p:txBody>
          <a:bodyPr/>
          <a:lstStyle/>
          <a:p>
            <a:pPr marL="76200" indent="0" algn="ctr">
              <a:lnSpc>
                <a:spcPct val="150000"/>
              </a:lnSpc>
              <a:buNone/>
            </a:pPr>
            <a:r>
              <a:rPr lang="en-US" dirty="0"/>
              <a:t>Extracting and analyzing the degrading DNA from an otherwise forgotten site allows these remains to tell their story again. </a:t>
            </a:r>
          </a:p>
          <a:p>
            <a:pPr marL="76200" indent="0">
              <a:buNone/>
            </a:pPr>
            <a:endParaRPr lang="en-US" dirty="0"/>
          </a:p>
        </p:txBody>
      </p:sp>
      <p:sp>
        <p:nvSpPr>
          <p:cNvPr id="4" name="Slide Number Placeholder 3">
            <a:extLst>
              <a:ext uri="{FF2B5EF4-FFF2-40B4-BE49-F238E27FC236}">
                <a16:creationId xmlns:a16="http://schemas.microsoft.com/office/drawing/2014/main" id="{41A1A86E-9A3B-554D-AFA4-D276ED412B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dirty="0"/>
          </a:p>
        </p:txBody>
      </p:sp>
    </p:spTree>
    <p:extLst>
      <p:ext uri="{BB962C8B-B14F-4D97-AF65-F5344CB8AC3E}">
        <p14:creationId xmlns:p14="http://schemas.microsoft.com/office/powerpoint/2010/main" val="2588580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D002-47F6-B44F-A5D3-4E617A2AA1F4}"/>
              </a:ext>
            </a:extLst>
          </p:cNvPr>
          <p:cNvSpPr>
            <a:spLocks noGrp="1"/>
          </p:cNvSpPr>
          <p:nvPr>
            <p:ph type="title"/>
          </p:nvPr>
        </p:nvSpPr>
        <p:spPr/>
        <p:txBody>
          <a:bodyPr/>
          <a:lstStyle/>
          <a:p>
            <a:r>
              <a:rPr lang="en-US" sz="2800" dirty="0"/>
              <a:t>THE BIG PICTURE</a:t>
            </a:r>
          </a:p>
        </p:txBody>
      </p:sp>
      <p:sp>
        <p:nvSpPr>
          <p:cNvPr id="3" name="Text Placeholder 2">
            <a:extLst>
              <a:ext uri="{FF2B5EF4-FFF2-40B4-BE49-F238E27FC236}">
                <a16:creationId xmlns:a16="http://schemas.microsoft.com/office/drawing/2014/main" id="{051F305D-D341-AA4E-9C20-B7A4F86999C4}"/>
              </a:ext>
            </a:extLst>
          </p:cNvPr>
          <p:cNvSpPr>
            <a:spLocks noGrp="1"/>
          </p:cNvSpPr>
          <p:nvPr>
            <p:ph type="body" idx="1"/>
          </p:nvPr>
        </p:nvSpPr>
        <p:spPr>
          <a:xfrm>
            <a:off x="1003200" y="1873187"/>
            <a:ext cx="7137600" cy="2450837"/>
          </a:xfrm>
        </p:spPr>
        <p:txBody>
          <a:bodyPr/>
          <a:lstStyle/>
          <a:p>
            <a:pPr marL="76200" indent="0" algn="ctr">
              <a:lnSpc>
                <a:spcPct val="150000"/>
              </a:lnSpc>
              <a:buNone/>
            </a:pPr>
            <a:r>
              <a:rPr lang="en-US" dirty="0"/>
              <a:t>After the DNA analysis is completed my professor and I hope to return the remains to their descendants. </a:t>
            </a:r>
          </a:p>
          <a:p>
            <a:pPr marL="76200" indent="0">
              <a:buNone/>
            </a:pPr>
            <a:endParaRPr lang="en-US" dirty="0"/>
          </a:p>
        </p:txBody>
      </p:sp>
      <p:sp>
        <p:nvSpPr>
          <p:cNvPr id="4" name="Slide Number Placeholder 3">
            <a:extLst>
              <a:ext uri="{FF2B5EF4-FFF2-40B4-BE49-F238E27FC236}">
                <a16:creationId xmlns:a16="http://schemas.microsoft.com/office/drawing/2014/main" id="{41A1A86E-9A3B-554D-AFA4-D276ED412B4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19</a:t>
            </a:fld>
            <a:endParaRPr lang="en" dirty="0"/>
          </a:p>
        </p:txBody>
      </p:sp>
    </p:spTree>
    <p:extLst>
      <p:ext uri="{BB962C8B-B14F-4D97-AF65-F5344CB8AC3E}">
        <p14:creationId xmlns:p14="http://schemas.microsoft.com/office/powerpoint/2010/main" val="119049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6"/>
          <p:cNvSpPr txBox="1">
            <a:spLocks noGrp="1"/>
          </p:cNvSpPr>
          <p:nvPr>
            <p:ph type="ctrTitle" idx="4294967295"/>
          </p:nvPr>
        </p:nvSpPr>
        <p:spPr>
          <a:xfrm>
            <a:off x="1275150" y="2505375"/>
            <a:ext cx="65937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a:t>HELLO!</a:t>
            </a:r>
            <a:endParaRPr sz="2400" dirty="0"/>
          </a:p>
        </p:txBody>
      </p:sp>
      <p:sp>
        <p:nvSpPr>
          <p:cNvPr id="193" name="Google Shape;193;p16"/>
          <p:cNvSpPr txBox="1">
            <a:spLocks noGrp="1"/>
          </p:cNvSpPr>
          <p:nvPr>
            <p:ph type="subTitle" idx="4294967295"/>
          </p:nvPr>
        </p:nvSpPr>
        <p:spPr>
          <a:xfrm>
            <a:off x="1275150" y="3082179"/>
            <a:ext cx="6593700" cy="1131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1800" b="1" dirty="0"/>
              <a:t>My name is P</a:t>
            </a:r>
            <a:r>
              <a:rPr lang="en-US" sz="1800" b="1" dirty="0"/>
              <a:t>a</a:t>
            </a:r>
            <a:r>
              <a:rPr lang="en" sz="1800" b="1" dirty="0" err="1"/>
              <a:t>ige</a:t>
            </a:r>
            <a:r>
              <a:rPr lang="en" sz="1800" b="1"/>
              <a:t> Plattner </a:t>
            </a:r>
          </a:p>
          <a:p>
            <a:pPr marL="0" lvl="0" indent="0" algn="ctr" rtl="0">
              <a:spcBef>
                <a:spcPts val="600"/>
              </a:spcBef>
              <a:spcAft>
                <a:spcPts val="0"/>
              </a:spcAft>
              <a:buNone/>
            </a:pPr>
            <a:r>
              <a:rPr lang="en" sz="1800"/>
              <a:t> </a:t>
            </a:r>
            <a:endParaRPr sz="1800"/>
          </a:p>
          <a:p>
            <a:pPr marL="0" lvl="0" indent="0" algn="ctr" rtl="0">
              <a:spcBef>
                <a:spcPts val="600"/>
              </a:spcBef>
              <a:spcAft>
                <a:spcPts val="0"/>
              </a:spcAft>
              <a:buClr>
                <a:schemeClr val="dk1"/>
              </a:buClr>
              <a:buSzPts val="1100"/>
              <a:buFont typeface="Arial"/>
              <a:buNone/>
            </a:pPr>
            <a:r>
              <a:rPr lang="en" sz="1800"/>
              <a:t>You can find me at </a:t>
            </a:r>
            <a:r>
              <a:rPr lang="en" sz="1800" err="1"/>
              <a:t>paige.plattner@umconnect.umt.edu</a:t>
            </a:r>
            <a:endParaRPr sz="1800" b="1"/>
          </a:p>
        </p:txBody>
      </p:sp>
      <p:pic>
        <p:nvPicPr>
          <p:cNvPr id="194" name="Google Shape;194;p16"/>
          <p:cNvPicPr preferRelativeResize="0"/>
          <p:nvPr/>
        </p:nvPicPr>
        <p:blipFill>
          <a:blip r:embed="rId3"/>
          <a:stretch>
            <a:fillRect/>
          </a:stretch>
        </p:blipFill>
        <p:spPr>
          <a:xfrm rot="5400000">
            <a:off x="3779250" y="1228586"/>
            <a:ext cx="1585500" cy="1191178"/>
          </a:xfrm>
          <a:prstGeom prst="diamond">
            <a:avLst/>
          </a:prstGeom>
          <a:noFill/>
          <a:ln w="38100" cap="flat" cmpd="thinThick">
            <a:solidFill>
              <a:srgbClr val="B0C6D3"/>
            </a:solidFill>
            <a:prstDash val="solid"/>
            <a:round/>
            <a:headEnd type="none" w="sm" len="sm"/>
            <a:tailEnd type="none" w="sm" len="sm"/>
          </a:ln>
        </p:spPr>
      </p:pic>
      <p:sp>
        <p:nvSpPr>
          <p:cNvPr id="195" name="Google Shape;195;p1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6"/>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dirty="0"/>
          </a:p>
        </p:txBody>
      </p:sp>
      <p:sp>
        <p:nvSpPr>
          <p:cNvPr id="405" name="Google Shape;405;p36"/>
          <p:cNvSpPr txBox="1">
            <a:spLocks noGrp="1"/>
          </p:cNvSpPr>
          <p:nvPr>
            <p:ph type="ctrTitle" idx="4294967295"/>
          </p:nvPr>
        </p:nvSpPr>
        <p:spPr>
          <a:xfrm>
            <a:off x="1275150" y="2505375"/>
            <a:ext cx="65937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a:t>THANKS!</a:t>
            </a:r>
            <a:endParaRPr sz="2400" dirty="0"/>
          </a:p>
        </p:txBody>
      </p:sp>
      <p:sp>
        <p:nvSpPr>
          <p:cNvPr id="406" name="Google Shape;406;p36"/>
          <p:cNvSpPr txBox="1">
            <a:spLocks noGrp="1"/>
          </p:cNvSpPr>
          <p:nvPr>
            <p:ph type="subTitle" idx="4294967295"/>
          </p:nvPr>
        </p:nvSpPr>
        <p:spPr>
          <a:xfrm>
            <a:off x="1275150" y="3082179"/>
            <a:ext cx="6593700" cy="11319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sz="1800" b="1" dirty="0"/>
              <a:t>Any questions?</a:t>
            </a:r>
            <a:endParaRPr sz="1800" b="1" dirty="0"/>
          </a:p>
          <a:p>
            <a:pPr marL="0" lvl="0" indent="0" algn="ctr" rtl="0">
              <a:spcBef>
                <a:spcPts val="600"/>
              </a:spcBef>
              <a:spcAft>
                <a:spcPts val="0"/>
              </a:spcAft>
              <a:buClr>
                <a:schemeClr val="dk1"/>
              </a:buClr>
              <a:buSzPts val="1100"/>
              <a:buFont typeface="Arial"/>
              <a:buNone/>
            </a:pPr>
            <a:r>
              <a:rPr lang="en" sz="1800" dirty="0"/>
              <a:t>You can find me at </a:t>
            </a:r>
            <a:r>
              <a:rPr lang="en" sz="1800" dirty="0" err="1"/>
              <a:t>paige.plattner@umconnect.umt.edu</a:t>
            </a:r>
            <a:endParaRPr sz="1800" b="1" dirty="0"/>
          </a:p>
        </p:txBody>
      </p:sp>
      <p:grpSp>
        <p:nvGrpSpPr>
          <p:cNvPr id="407" name="Google Shape;407;p36"/>
          <p:cNvGrpSpPr/>
          <p:nvPr/>
        </p:nvGrpSpPr>
        <p:grpSpPr>
          <a:xfrm>
            <a:off x="3828600" y="1220955"/>
            <a:ext cx="1486799" cy="1256322"/>
            <a:chOff x="3918650" y="293075"/>
            <a:chExt cx="488500" cy="412775"/>
          </a:xfrm>
        </p:grpSpPr>
        <p:sp>
          <p:nvSpPr>
            <p:cNvPr id="408" name="Google Shape;408;p36"/>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7"/>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CREDITS</a:t>
            </a:r>
            <a:endParaRPr dirty="0"/>
          </a:p>
        </p:txBody>
      </p:sp>
      <p:sp>
        <p:nvSpPr>
          <p:cNvPr id="416" name="Google Shape;416;p37"/>
          <p:cNvSpPr txBox="1">
            <a:spLocks noGrp="1"/>
          </p:cNvSpPr>
          <p:nvPr>
            <p:ph type="body" idx="1"/>
          </p:nvPr>
        </p:nvSpPr>
        <p:spPr>
          <a:xfrm>
            <a:off x="1003200" y="1563725"/>
            <a:ext cx="7137600" cy="2760300"/>
          </a:xfrm>
          <a:prstGeom prst="rect">
            <a:avLst/>
          </a:prstGeom>
        </p:spPr>
        <p:txBody>
          <a:bodyPr spcFirstLastPara="1" wrap="square" lIns="0" tIns="0" rIns="0" bIns="0" anchor="t" anchorCtr="0">
            <a:noAutofit/>
          </a:bodyPr>
          <a:lstStyle/>
          <a:p>
            <a:pPr marL="342900" lvl="0" indent="-342900" algn="l" rtl="0">
              <a:spcBef>
                <a:spcPts val="600"/>
              </a:spcBef>
              <a:spcAft>
                <a:spcPts val="0"/>
              </a:spcAft>
              <a:buFont typeface="Wingdings" pitchFamily="2" charset="2"/>
              <a:buChar char="v"/>
            </a:pPr>
            <a:endParaRPr lang="en" sz="2000" dirty="0"/>
          </a:p>
          <a:p>
            <a:pPr marL="342900" lvl="0" indent="-342900" algn="l" rtl="0">
              <a:spcBef>
                <a:spcPts val="600"/>
              </a:spcBef>
              <a:spcAft>
                <a:spcPts val="0"/>
              </a:spcAft>
              <a:buFont typeface="Wingdings" pitchFamily="2" charset="2"/>
              <a:buChar char="v"/>
            </a:pPr>
            <a:r>
              <a:rPr lang="en" sz="2000" dirty="0"/>
              <a:t>Special thanks to my advisor Professor Meradeth Snow, without her guidance this project would not be possible.</a:t>
            </a:r>
            <a:endParaRPr sz="2000" dirty="0"/>
          </a:p>
          <a:p>
            <a:pPr marL="457200" lvl="0" indent="-355600" algn="l" rtl="0">
              <a:lnSpc>
                <a:spcPct val="115000"/>
              </a:lnSpc>
              <a:spcBef>
                <a:spcPts val="600"/>
              </a:spcBef>
              <a:spcAft>
                <a:spcPts val="0"/>
              </a:spcAft>
              <a:buSzPts val="2000"/>
              <a:buChar char="➢"/>
            </a:pPr>
            <a:endParaRPr lang="en" sz="2000" dirty="0">
              <a:solidFill>
                <a:schemeClr val="tx1">
                  <a:lumMod val="85000"/>
                  <a:lumOff val="15000"/>
                </a:schemeClr>
              </a:solidFill>
            </a:endParaRPr>
          </a:p>
          <a:p>
            <a:pPr marL="457200" lvl="0" indent="-355600" algn="l" rtl="0">
              <a:lnSpc>
                <a:spcPct val="115000"/>
              </a:lnSpc>
              <a:spcBef>
                <a:spcPts val="600"/>
              </a:spcBef>
              <a:spcAft>
                <a:spcPts val="0"/>
              </a:spcAft>
              <a:buSzPts val="2000"/>
              <a:buChar char="➢"/>
            </a:pPr>
            <a:r>
              <a:rPr lang="en" sz="2000" dirty="0">
                <a:solidFill>
                  <a:schemeClr val="tx1">
                    <a:lumMod val="85000"/>
                    <a:lumOff val="15000"/>
                  </a:schemeClr>
                </a:solidFill>
              </a:rPr>
              <a:t>Additional Thanks goes to my colleague Tre </a:t>
            </a:r>
            <a:r>
              <a:rPr lang="en" sz="2000" dirty="0" err="1">
                <a:solidFill>
                  <a:schemeClr val="tx1">
                    <a:lumMod val="85000"/>
                    <a:lumOff val="15000"/>
                  </a:schemeClr>
                </a:solidFill>
              </a:rPr>
              <a:t>Blohm</a:t>
            </a:r>
            <a:r>
              <a:rPr lang="en" sz="2000" dirty="0">
                <a:solidFill>
                  <a:schemeClr val="tx1">
                    <a:lumMod val="85000"/>
                    <a:lumOff val="15000"/>
                  </a:schemeClr>
                </a:solidFill>
              </a:rPr>
              <a:t> for assistance with the Bioinformatics. </a:t>
            </a:r>
          </a:p>
        </p:txBody>
      </p:sp>
      <p:sp>
        <p:nvSpPr>
          <p:cNvPr id="417" name="Google Shape;417;p37"/>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19A0-377F-4642-89DE-DD46A7CC13AC}"/>
              </a:ext>
            </a:extLst>
          </p:cNvPr>
          <p:cNvSpPr>
            <a:spLocks noGrp="1"/>
          </p:cNvSpPr>
          <p:nvPr>
            <p:ph type="title"/>
          </p:nvPr>
        </p:nvSpPr>
        <p:spPr/>
        <p:txBody>
          <a:bodyPr/>
          <a:lstStyle/>
          <a:p>
            <a:r>
              <a:rPr lang="en-US" b="1" dirty="0">
                <a:solidFill>
                  <a:schemeClr val="tx1">
                    <a:lumMod val="85000"/>
                    <a:lumOff val="15000"/>
                  </a:schemeClr>
                </a:solidFill>
              </a:rPr>
              <a:t>References</a:t>
            </a:r>
            <a:r>
              <a:rPr lang="en-US" dirty="0">
                <a:solidFill>
                  <a:schemeClr val="tx1">
                    <a:lumMod val="85000"/>
                    <a:lumOff val="15000"/>
                  </a:schemeClr>
                </a:solidFill>
              </a:rPr>
              <a:t> </a:t>
            </a:r>
            <a:endParaRPr lang="en-US" dirty="0"/>
          </a:p>
        </p:txBody>
      </p:sp>
      <p:sp>
        <p:nvSpPr>
          <p:cNvPr id="3" name="Text Placeholder 2">
            <a:extLst>
              <a:ext uri="{FF2B5EF4-FFF2-40B4-BE49-F238E27FC236}">
                <a16:creationId xmlns:a16="http://schemas.microsoft.com/office/drawing/2014/main" id="{77C7A1DD-ED91-3A47-B1C3-1A004B1AB003}"/>
              </a:ext>
            </a:extLst>
          </p:cNvPr>
          <p:cNvSpPr>
            <a:spLocks noGrp="1"/>
          </p:cNvSpPr>
          <p:nvPr>
            <p:ph type="body" idx="1"/>
          </p:nvPr>
        </p:nvSpPr>
        <p:spPr/>
        <p:txBody>
          <a:bodyPr/>
          <a:lstStyle/>
          <a:p>
            <a:pPr marL="444500" lvl="0" indent="-342900">
              <a:lnSpc>
                <a:spcPct val="115000"/>
              </a:lnSpc>
              <a:buSzPts val="2000"/>
              <a:buFont typeface="Wingdings" pitchFamily="2" charset="2"/>
              <a:buChar char="Ø"/>
            </a:pPr>
            <a:r>
              <a:rPr lang="en-US" sz="1200" dirty="0" err="1"/>
              <a:t>Dirkmaat</a:t>
            </a:r>
            <a:r>
              <a:rPr lang="en-US" sz="1200" dirty="0"/>
              <a:t>, D. C. (1993). Preliminary analysis of the human remains from the Orton Quarry Site, Erie County, Pennsylvania. American journal of physical anthropology , 16, 81. Retrieved October 9, 2017. </a:t>
            </a:r>
          </a:p>
          <a:p>
            <a:pPr marL="444500" lvl="0" indent="-342900">
              <a:lnSpc>
                <a:spcPct val="115000"/>
              </a:lnSpc>
              <a:buSzPts val="2000"/>
              <a:buFont typeface="Wingdings" pitchFamily="2" charset="2"/>
              <a:buChar char="Ø"/>
            </a:pPr>
            <a:r>
              <a:rPr lang="en-US" sz="1200" dirty="0" err="1"/>
              <a:t>Dirkmaat</a:t>
            </a:r>
            <a:r>
              <a:rPr lang="en-US" sz="1200" dirty="0"/>
              <a:t>, D. (2012). A companion to forensic anthropology (Blackwell companions to anthropology ; 16). Malden, MA: Wiley-Blackwell. </a:t>
            </a:r>
          </a:p>
          <a:p>
            <a:pPr marL="444500" lvl="0" indent="-342900">
              <a:lnSpc>
                <a:spcPct val="115000"/>
              </a:lnSpc>
              <a:buSzPts val="2000"/>
              <a:buFont typeface="Wingdings" pitchFamily="2" charset="2"/>
              <a:buChar char="Ø"/>
            </a:pPr>
            <a:r>
              <a:rPr lang="en-US" sz="1200" dirty="0"/>
              <a:t>Dabney, J., Knapp, M., </a:t>
            </a:r>
            <a:r>
              <a:rPr lang="en-US" sz="1200" dirty="0" err="1"/>
              <a:t>Glocke</a:t>
            </a:r>
            <a:r>
              <a:rPr lang="en-US" sz="1200" dirty="0"/>
              <a:t>, I., </a:t>
            </a:r>
            <a:r>
              <a:rPr lang="en-US" sz="1200" dirty="0" err="1"/>
              <a:t>Gansauge</a:t>
            </a:r>
            <a:r>
              <a:rPr lang="en-US" sz="1200" dirty="0"/>
              <a:t>, M. T., </a:t>
            </a:r>
            <a:r>
              <a:rPr lang="en-US" sz="1200" dirty="0" err="1"/>
              <a:t>Weihmann</a:t>
            </a:r>
            <a:r>
              <a:rPr lang="en-US" sz="1200" dirty="0"/>
              <a:t>, A., Nickel, B., ... &amp; Meyer, M. (2013). Complete mitochondrial genome sequence of a Middle Pleistocene cave bear reconstructed from ultrashort DNA fragments. Proceedings of the National Academy of Sciences, 110(39), 15758-15763.</a:t>
            </a:r>
          </a:p>
          <a:p>
            <a:pPr marL="444500" lvl="0" indent="-342900">
              <a:lnSpc>
                <a:spcPct val="115000"/>
              </a:lnSpc>
              <a:buSzPts val="2000"/>
              <a:buFont typeface="Wingdings" pitchFamily="2" charset="2"/>
              <a:buChar char="Ø"/>
            </a:pPr>
            <a:r>
              <a:rPr lang="en-US" sz="1200" dirty="0"/>
              <a:t>Pfeiffer, S., Williamson, R. F., Sealy, J. C., Smith, D. G., &amp; Snow, M. H. (2014). Stable dietary isotopes and mtDNA from Woodland period southern Ontario people: results from a tooth sampling protocol. Journal of Archaeological Science, 42, 334-345.</a:t>
            </a:r>
            <a:endParaRPr lang="en-US" sz="1200" dirty="0">
              <a:solidFill>
                <a:schemeClr val="tx1">
                  <a:lumMod val="85000"/>
                  <a:lumOff val="15000"/>
                </a:schemeClr>
              </a:solidFill>
            </a:endParaRPr>
          </a:p>
          <a:p>
            <a:pPr marL="76200" indent="0">
              <a:buNone/>
            </a:pPr>
            <a:endParaRPr lang="en-US" dirty="0"/>
          </a:p>
        </p:txBody>
      </p:sp>
      <p:sp>
        <p:nvSpPr>
          <p:cNvPr id="4" name="Slide Number Placeholder 3">
            <a:extLst>
              <a:ext uri="{FF2B5EF4-FFF2-40B4-BE49-F238E27FC236}">
                <a16:creationId xmlns:a16="http://schemas.microsoft.com/office/drawing/2014/main" id="{DDF1B329-B0D3-5845-BAC1-91C5940BEF7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1426149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14CE-0D84-0E41-BA37-A20372A7B146}"/>
              </a:ext>
            </a:extLst>
          </p:cNvPr>
          <p:cNvSpPr>
            <a:spLocks noGrp="1"/>
          </p:cNvSpPr>
          <p:nvPr>
            <p:ph type="title"/>
          </p:nvPr>
        </p:nvSpPr>
        <p:spPr/>
        <p:txBody>
          <a:bodyPr/>
          <a:lstStyle/>
          <a:p>
            <a:r>
              <a:rPr lang="en-US" sz="2400"/>
              <a:t>Outline</a:t>
            </a:r>
          </a:p>
        </p:txBody>
      </p:sp>
      <p:sp>
        <p:nvSpPr>
          <p:cNvPr id="3" name="Text Placeholder 2">
            <a:extLst>
              <a:ext uri="{FF2B5EF4-FFF2-40B4-BE49-F238E27FC236}">
                <a16:creationId xmlns:a16="http://schemas.microsoft.com/office/drawing/2014/main" id="{3D038EFF-7E1E-8C45-BF2A-4C0F268D416D}"/>
              </a:ext>
            </a:extLst>
          </p:cNvPr>
          <p:cNvSpPr>
            <a:spLocks noGrp="1"/>
          </p:cNvSpPr>
          <p:nvPr>
            <p:ph type="body" idx="1"/>
          </p:nvPr>
        </p:nvSpPr>
        <p:spPr/>
        <p:txBody>
          <a:bodyPr/>
          <a:lstStyle/>
          <a:p>
            <a:r>
              <a:rPr lang="en-US" sz="1800"/>
              <a:t>History of the Orton Quarry Ossuary (36ER243)</a:t>
            </a:r>
          </a:p>
          <a:p>
            <a:r>
              <a:rPr lang="en-US" sz="1800"/>
              <a:t>Feasts of the Dead and associated Ossuaries</a:t>
            </a:r>
          </a:p>
          <a:p>
            <a:r>
              <a:rPr lang="en-US" sz="1800"/>
              <a:t>Ancient DNA and its challenges </a:t>
            </a:r>
          </a:p>
          <a:p>
            <a:r>
              <a:rPr lang="en-US" sz="1800"/>
              <a:t>Personal research thus far and what’s next </a:t>
            </a:r>
          </a:p>
        </p:txBody>
      </p:sp>
      <p:sp>
        <p:nvSpPr>
          <p:cNvPr id="4" name="Slide Number Placeholder 3">
            <a:extLst>
              <a:ext uri="{FF2B5EF4-FFF2-40B4-BE49-F238E27FC236}">
                <a16:creationId xmlns:a16="http://schemas.microsoft.com/office/drawing/2014/main" id="{17A4233F-41ED-9C4E-92C4-F5351297758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155393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body" idx="1"/>
          </p:nvPr>
        </p:nvSpPr>
        <p:spPr>
          <a:xfrm>
            <a:off x="3009700" y="1187400"/>
            <a:ext cx="3124500" cy="2768700"/>
          </a:xfrm>
          <a:prstGeom prst="rect">
            <a:avLst/>
          </a:prstGeom>
        </p:spPr>
        <p:txBody>
          <a:bodyPr spcFirstLastPara="1" wrap="square" lIns="0" tIns="0" rIns="0" bIns="0" anchor="ctr" anchorCtr="0">
            <a:noAutofit/>
          </a:bodyPr>
          <a:lstStyle/>
          <a:p>
            <a:pPr marL="0" lvl="0" indent="0">
              <a:buNone/>
            </a:pPr>
            <a:r>
              <a:rPr lang="en-US" dirty="0"/>
              <a:t>If there were a science of human beings it would be anthropology that aims at understanding the totality of experience through structural context.</a:t>
            </a:r>
          </a:p>
          <a:p>
            <a:pPr marL="0" lvl="0" indent="0">
              <a:buNone/>
            </a:pPr>
            <a:endParaRPr lang="en-US" sz="1400" dirty="0"/>
          </a:p>
          <a:p>
            <a:pPr marL="0" lvl="0" indent="0">
              <a:buNone/>
            </a:pPr>
            <a:r>
              <a:rPr lang="en-US" sz="1400" dirty="0"/>
              <a:t>Wilhelm </a:t>
            </a:r>
            <a:r>
              <a:rPr lang="en-US" sz="1400" dirty="0" err="1"/>
              <a:t>Dilthey</a:t>
            </a:r>
            <a:endParaRPr lang="en-US" sz="1400" dirty="0"/>
          </a:p>
          <a:p>
            <a:pPr marL="0" lvl="0" indent="0" algn="ctr" rtl="0">
              <a:spcBef>
                <a:spcPts val="600"/>
              </a:spcBef>
              <a:spcAft>
                <a:spcPts val="0"/>
              </a:spcAft>
              <a:buNone/>
            </a:pPr>
            <a:endParaRPr dirty="0"/>
          </a:p>
        </p:txBody>
      </p:sp>
      <p:sp>
        <p:nvSpPr>
          <p:cNvPr id="207" name="Google Shape;207;p18"/>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7"/>
          <p:cNvSpPr txBox="1">
            <a:spLocks noGrp="1"/>
          </p:cNvSpPr>
          <p:nvPr>
            <p:ph type="ctrTitle"/>
          </p:nvPr>
        </p:nvSpPr>
        <p:spPr>
          <a:xfrm>
            <a:off x="2795175" y="1668850"/>
            <a:ext cx="35535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solidFill>
                  <a:srgbClr val="B6D7A8"/>
                </a:solidFill>
              </a:rPr>
              <a:t>1.</a:t>
            </a:r>
            <a:endParaRPr>
              <a:solidFill>
                <a:srgbClr val="B6D7A8"/>
              </a:solidFill>
            </a:endParaRPr>
          </a:p>
          <a:p>
            <a:pPr marL="0" lvl="0" indent="0" algn="ctr" rtl="0">
              <a:spcBef>
                <a:spcPts val="0"/>
              </a:spcBef>
              <a:spcAft>
                <a:spcPts val="0"/>
              </a:spcAft>
              <a:buNone/>
            </a:pPr>
            <a:r>
              <a:rPr lang="en"/>
              <a:t>The Orton Quarry Ossuary </a:t>
            </a:r>
            <a:endParaRPr/>
          </a:p>
        </p:txBody>
      </p:sp>
      <p:sp>
        <p:nvSpPr>
          <p:cNvPr id="201" name="Google Shape;201;p17"/>
          <p:cNvSpPr txBox="1">
            <a:spLocks noGrp="1"/>
          </p:cNvSpPr>
          <p:nvPr>
            <p:ph type="subTitle" idx="1"/>
          </p:nvPr>
        </p:nvSpPr>
        <p:spPr>
          <a:xfrm>
            <a:off x="2795175" y="2948146"/>
            <a:ext cx="3553500" cy="297900"/>
          </a:xfrm>
          <a:prstGeom prst="rect">
            <a:avLst/>
          </a:prstGeom>
        </p:spPr>
        <p:txBody>
          <a:bodyPr spcFirstLastPara="1" wrap="square" lIns="0" tIns="0" rIns="0" bIns="0" anchor="t" anchorCtr="0">
            <a:noAutofit/>
          </a:bodyPr>
          <a:lstStyle/>
          <a:p>
            <a:pPr marL="0" lvl="0" indent="0"/>
            <a:r>
              <a:rPr lang="en-US"/>
              <a:t>(36ER243)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9"/>
          <p:cNvSpPr txBox="1">
            <a:spLocks noGrp="1"/>
          </p:cNvSpPr>
          <p:nvPr>
            <p:ph type="title"/>
          </p:nvPr>
        </p:nvSpPr>
        <p:spPr>
          <a:xfrm>
            <a:off x="1003200" y="617375"/>
            <a:ext cx="7137600" cy="548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History of a little-known site</a:t>
            </a:r>
            <a:endParaRPr/>
          </a:p>
        </p:txBody>
      </p:sp>
      <p:sp>
        <p:nvSpPr>
          <p:cNvPr id="213" name="Google Shape;213;p19"/>
          <p:cNvSpPr txBox="1">
            <a:spLocks noGrp="1"/>
          </p:cNvSpPr>
          <p:nvPr>
            <p:ph type="body" idx="1"/>
          </p:nvPr>
        </p:nvSpPr>
        <p:spPr>
          <a:xfrm>
            <a:off x="1003200" y="1404236"/>
            <a:ext cx="7137600" cy="2760300"/>
          </a:xfrm>
          <a:prstGeom prst="rect">
            <a:avLst/>
          </a:prstGeom>
        </p:spPr>
        <p:txBody>
          <a:bodyPr spcFirstLastPara="1" wrap="square" lIns="0" tIns="0" rIns="0" bIns="0" anchor="t" anchorCtr="0">
            <a:noAutofit/>
          </a:bodyPr>
          <a:lstStyle/>
          <a:p>
            <a:r>
              <a:rPr lang="en-US" sz="2000" dirty="0"/>
              <a:t>The Orton Quarry is a Late Prehistoric </a:t>
            </a:r>
            <a:r>
              <a:rPr lang="en-US" sz="1400" dirty="0"/>
              <a:t>(A.D. 900 to 1650) </a:t>
            </a:r>
            <a:r>
              <a:rPr lang="en-US" sz="2000" dirty="0"/>
              <a:t>site in Northeastern Pennsylvania. </a:t>
            </a:r>
          </a:p>
          <a:p>
            <a:endParaRPr lang="en-US" sz="2000" dirty="0"/>
          </a:p>
          <a:p>
            <a:r>
              <a:rPr lang="en-US" sz="2000" dirty="0"/>
              <a:t>In March 1991, heavy-equipment operators accidentally exposed and destroyed two-thirds of the original ossuary. </a:t>
            </a:r>
          </a:p>
          <a:p>
            <a:pPr marL="76200" indent="0">
              <a:buNone/>
            </a:pPr>
            <a:endParaRPr lang="en-US" sz="2000" dirty="0"/>
          </a:p>
        </p:txBody>
      </p:sp>
      <p:sp>
        <p:nvSpPr>
          <p:cNvPr id="214" name="Google Shape;214;p19"/>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E9E620-3D4D-C847-B7FC-7ADD7443C2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pic>
        <p:nvPicPr>
          <p:cNvPr id="4" name="Picture 3">
            <a:extLst>
              <a:ext uri="{FF2B5EF4-FFF2-40B4-BE49-F238E27FC236}">
                <a16:creationId xmlns:a16="http://schemas.microsoft.com/office/drawing/2014/main" id="{E933CC99-A294-B947-86F8-A826E55745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86000"/>
                    </a14:imgEffect>
                    <a14:imgEffect>
                      <a14:brightnessContrast bright="-20000" contrast="40000"/>
                    </a14:imgEffect>
                  </a14:imgLayer>
                </a14:imgProps>
              </a:ext>
            </a:extLst>
          </a:blip>
          <a:stretch>
            <a:fillRect/>
          </a:stretch>
        </p:blipFill>
        <p:spPr>
          <a:xfrm>
            <a:off x="115410" y="218359"/>
            <a:ext cx="8771138" cy="4784257"/>
          </a:xfrm>
          <a:prstGeom prst="rect">
            <a:avLst/>
          </a:prstGeom>
          <a:noFill/>
          <a:ln>
            <a:solidFill>
              <a:schemeClr val="tx1"/>
            </a:solidFill>
          </a:ln>
        </p:spPr>
      </p:pic>
      <p:sp>
        <p:nvSpPr>
          <p:cNvPr id="3" name="Oval 2">
            <a:extLst>
              <a:ext uri="{FF2B5EF4-FFF2-40B4-BE49-F238E27FC236}">
                <a16:creationId xmlns:a16="http://schemas.microsoft.com/office/drawing/2014/main" id="{98A7C06D-5C8B-424E-B5FE-0D711665C1DE}"/>
              </a:ext>
            </a:extLst>
          </p:cNvPr>
          <p:cNvSpPr/>
          <p:nvPr/>
        </p:nvSpPr>
        <p:spPr>
          <a:xfrm>
            <a:off x="725556" y="3140766"/>
            <a:ext cx="1232452" cy="1212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46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506B8-2574-A14D-9F94-0AD21ABDAB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3" name="TextBox 2">
            <a:extLst>
              <a:ext uri="{FF2B5EF4-FFF2-40B4-BE49-F238E27FC236}">
                <a16:creationId xmlns:a16="http://schemas.microsoft.com/office/drawing/2014/main" id="{447F62A2-717B-AC47-AB7F-82A8EF2FAF66}"/>
              </a:ext>
            </a:extLst>
          </p:cNvPr>
          <p:cNvSpPr txBox="1"/>
          <p:nvPr/>
        </p:nvSpPr>
        <p:spPr>
          <a:xfrm>
            <a:off x="1838738" y="364522"/>
            <a:ext cx="3776871" cy="584775"/>
          </a:xfrm>
          <a:prstGeom prst="rect">
            <a:avLst/>
          </a:prstGeom>
          <a:solidFill>
            <a:schemeClr val="tx1"/>
          </a:solidFill>
        </p:spPr>
        <p:txBody>
          <a:bodyPr wrap="square" rtlCol="0">
            <a:spAutoFit/>
          </a:bodyPr>
          <a:lstStyle/>
          <a:p>
            <a:r>
              <a:rPr lang="en-US" sz="3200" dirty="0">
                <a:solidFill>
                  <a:schemeClr val="bg1"/>
                </a:solidFill>
                <a:latin typeface="Franklin Gothic Book" panose="020B0503020102020204" pitchFamily="34" charset="0"/>
                <a:cs typeface="Apple Chancery" panose="03020702040506060504" pitchFamily="66" charset="-79"/>
              </a:rPr>
              <a:t>What is an Ossuary?</a:t>
            </a:r>
          </a:p>
        </p:txBody>
      </p:sp>
      <p:pic>
        <p:nvPicPr>
          <p:cNvPr id="5" name="Picture 4">
            <a:extLst>
              <a:ext uri="{FF2B5EF4-FFF2-40B4-BE49-F238E27FC236}">
                <a16:creationId xmlns:a16="http://schemas.microsoft.com/office/drawing/2014/main" id="{9B470166-F381-3644-A020-72D9F8B75BBC}"/>
              </a:ext>
            </a:extLst>
          </p:cNvPr>
          <p:cNvPicPr>
            <a:picLocks noChangeAspect="1"/>
          </p:cNvPicPr>
          <p:nvPr/>
        </p:nvPicPr>
        <p:blipFill>
          <a:blip r:embed="rId3"/>
          <a:stretch>
            <a:fillRect/>
          </a:stretch>
        </p:blipFill>
        <p:spPr>
          <a:xfrm>
            <a:off x="6102626" y="138593"/>
            <a:ext cx="2703445" cy="4806124"/>
          </a:xfrm>
          <a:prstGeom prst="rect">
            <a:avLst/>
          </a:prstGeom>
        </p:spPr>
      </p:pic>
      <p:pic>
        <p:nvPicPr>
          <p:cNvPr id="7" name="Picture 6">
            <a:extLst>
              <a:ext uri="{FF2B5EF4-FFF2-40B4-BE49-F238E27FC236}">
                <a16:creationId xmlns:a16="http://schemas.microsoft.com/office/drawing/2014/main" id="{FEAD7D05-8B8E-6942-A6AB-DB1929747BAE}"/>
              </a:ext>
            </a:extLst>
          </p:cNvPr>
          <p:cNvPicPr>
            <a:picLocks noChangeAspect="1"/>
          </p:cNvPicPr>
          <p:nvPr/>
        </p:nvPicPr>
        <p:blipFill>
          <a:blip r:embed="rId4"/>
          <a:stretch>
            <a:fillRect/>
          </a:stretch>
        </p:blipFill>
        <p:spPr>
          <a:xfrm>
            <a:off x="146061" y="1404973"/>
            <a:ext cx="1996697" cy="3549684"/>
          </a:xfrm>
          <a:prstGeom prst="rect">
            <a:avLst/>
          </a:prstGeom>
        </p:spPr>
      </p:pic>
      <p:pic>
        <p:nvPicPr>
          <p:cNvPr id="10" name="Picture 9">
            <a:extLst>
              <a:ext uri="{FF2B5EF4-FFF2-40B4-BE49-F238E27FC236}">
                <a16:creationId xmlns:a16="http://schemas.microsoft.com/office/drawing/2014/main" id="{72AAE4A6-E879-2A43-BDAA-BFD036B4A565}"/>
              </a:ext>
            </a:extLst>
          </p:cNvPr>
          <p:cNvPicPr>
            <a:picLocks noChangeAspect="1"/>
          </p:cNvPicPr>
          <p:nvPr/>
        </p:nvPicPr>
        <p:blipFill>
          <a:blip r:embed="rId5"/>
          <a:stretch>
            <a:fillRect/>
          </a:stretch>
        </p:blipFill>
        <p:spPr>
          <a:xfrm>
            <a:off x="2364284" y="1918252"/>
            <a:ext cx="3516816" cy="2349946"/>
          </a:xfrm>
          <a:prstGeom prst="rect">
            <a:avLst/>
          </a:prstGeom>
        </p:spPr>
      </p:pic>
    </p:spTree>
    <p:extLst>
      <p:ext uri="{BB962C8B-B14F-4D97-AF65-F5344CB8AC3E}">
        <p14:creationId xmlns:p14="http://schemas.microsoft.com/office/powerpoint/2010/main" val="3774719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Shape 255"/>
        <p:cNvGrpSpPr/>
        <p:nvPr/>
      </p:nvGrpSpPr>
      <p:grpSpPr>
        <a:xfrm>
          <a:off x="0" y="0"/>
          <a:ext cx="0" cy="0"/>
          <a:chOff x="0" y="0"/>
          <a:chExt cx="0" cy="0"/>
        </a:xfrm>
      </p:grpSpPr>
      <p:sp>
        <p:nvSpPr>
          <p:cNvPr id="256" name="Google Shape;256;p23"/>
          <p:cNvSpPr txBox="1">
            <a:spLocks noGrp="1"/>
          </p:cNvSpPr>
          <p:nvPr>
            <p:ph type="title"/>
          </p:nvPr>
        </p:nvSpPr>
        <p:spPr>
          <a:xfrm>
            <a:off x="796450" y="375457"/>
            <a:ext cx="3553500" cy="2900403"/>
          </a:xfrm>
          <a:prstGeom prst="rect">
            <a:avLst/>
          </a:prstGeom>
        </p:spPr>
        <p:txBody>
          <a:bodyPr spcFirstLastPara="1" wrap="square" lIns="0" tIns="0" rIns="0" bIns="0" anchor="b" anchorCtr="0">
            <a:noAutofit/>
          </a:bodyPr>
          <a:lstStyle/>
          <a:p>
            <a:pPr marL="0" lvl="0" indent="0" algn="ctr" rtl="0">
              <a:lnSpc>
                <a:spcPct val="150000"/>
              </a:lnSpc>
              <a:spcBef>
                <a:spcPts val="0"/>
              </a:spcBef>
              <a:spcAft>
                <a:spcPts val="0"/>
              </a:spcAft>
              <a:buNone/>
            </a:pPr>
            <a:r>
              <a:rPr lang="en-US" sz="2800" dirty="0"/>
              <a:t>What are Ossuaries?</a:t>
            </a:r>
            <a:br>
              <a:rPr lang="en-US" sz="2800" dirty="0"/>
            </a:br>
            <a:br>
              <a:rPr lang="en-US" sz="2800" dirty="0"/>
            </a:br>
            <a:r>
              <a:rPr lang="en-US" sz="2800" dirty="0"/>
              <a:t>Why is there one in </a:t>
            </a:r>
            <a:br>
              <a:rPr lang="en-US" sz="2800" dirty="0"/>
            </a:br>
            <a:r>
              <a:rPr lang="en-US" sz="2800" dirty="0"/>
              <a:t>NE Pennsylvania?  </a:t>
            </a:r>
            <a:endParaRPr sz="2800" dirty="0"/>
          </a:p>
        </p:txBody>
      </p:sp>
      <p:sp>
        <p:nvSpPr>
          <p:cNvPr id="257" name="Google Shape;257;p23"/>
          <p:cNvSpPr txBox="1">
            <a:spLocks noGrp="1"/>
          </p:cNvSpPr>
          <p:nvPr>
            <p:ph type="body" idx="1"/>
          </p:nvPr>
        </p:nvSpPr>
        <p:spPr>
          <a:xfrm>
            <a:off x="796450" y="3915051"/>
            <a:ext cx="3553500" cy="281773"/>
          </a:xfrm>
          <a:prstGeom prst="rect">
            <a:avLst/>
          </a:prstGeom>
        </p:spPr>
        <p:txBody>
          <a:bodyPr spcFirstLastPara="1" wrap="square" lIns="0" tIns="0" rIns="0" bIns="0" anchor="t" anchorCtr="0">
            <a:noAutofit/>
          </a:bodyPr>
          <a:lstStyle/>
          <a:p>
            <a:pPr marL="0" indent="0">
              <a:buNone/>
            </a:pPr>
            <a:r>
              <a:rPr lang="en-US" dirty="0"/>
              <a:t> </a:t>
            </a:r>
            <a:endParaRPr dirty="0"/>
          </a:p>
        </p:txBody>
      </p:sp>
      <p:sp>
        <p:nvSpPr>
          <p:cNvPr id="258" name="Google Shape;258;p23"/>
          <p:cNvSpPr txBox="1">
            <a:spLocks noGrp="1"/>
          </p:cNvSpPr>
          <p:nvPr>
            <p:ph type="sldNum" idx="12"/>
          </p:nvPr>
        </p:nvSpPr>
        <p:spPr>
          <a:xfrm>
            <a:off x="4297650" y="4594775"/>
            <a:ext cx="548700" cy="548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dirty="0"/>
          </a:p>
        </p:txBody>
      </p:sp>
    </p:spTree>
  </p:cSld>
  <p:clrMapOvr>
    <a:masterClrMapping/>
  </p:clrMapOvr>
</p:sld>
</file>

<file path=ppt/theme/theme1.xml><?xml version="1.0" encoding="utf-8"?>
<a:theme xmlns:a="http://schemas.openxmlformats.org/drawingml/2006/main" name="Di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TotalTime>
  <Words>1690</Words>
  <Application>Microsoft Macintosh PowerPoint</Application>
  <PresentationFormat>On-screen Show (16:9)</PresentationFormat>
  <Paragraphs>123</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Frank Ruhl Libre</vt:lpstr>
      <vt:lpstr>Frank Ruhl Libre Medium</vt:lpstr>
      <vt:lpstr>Franklin Gothic Book</vt:lpstr>
      <vt:lpstr>Arial</vt:lpstr>
      <vt:lpstr>Wingdings</vt:lpstr>
      <vt:lpstr>Libre Baskerville</vt:lpstr>
      <vt:lpstr>Dion template</vt:lpstr>
      <vt:lpstr>Ancient DNA Extraction and Analysis of Bone Samples from Orton Quarry Ossuary</vt:lpstr>
      <vt:lpstr>HELLO!</vt:lpstr>
      <vt:lpstr>Outline</vt:lpstr>
      <vt:lpstr>PowerPoint Presentation</vt:lpstr>
      <vt:lpstr>1. The Orton Quarry Ossuary </vt:lpstr>
      <vt:lpstr>History of a little-known site</vt:lpstr>
      <vt:lpstr>PowerPoint Presentation</vt:lpstr>
      <vt:lpstr>PowerPoint Presentation</vt:lpstr>
      <vt:lpstr>What are Ossuaries?  Why is there one in  NE Pennsylvania?  </vt:lpstr>
      <vt:lpstr> </vt:lpstr>
      <vt:lpstr>The Iroquoian culture and their practice of Feasts of the Dead</vt:lpstr>
      <vt:lpstr>What is ancient DNA? </vt:lpstr>
      <vt:lpstr>ANCIENT DNA AND WHAT CAN GO WRONG</vt:lpstr>
      <vt:lpstr>PowerPoint Presentation</vt:lpstr>
      <vt:lpstr>WHY I AM PASSIONATE ABOUT    ANCIENT DNA  AND WHY YOU SHOULD BE TOO</vt:lpstr>
      <vt:lpstr>The Results Thus Far</vt:lpstr>
      <vt:lpstr>So What’s Next? </vt:lpstr>
      <vt:lpstr>THE BIG PICTURE</vt:lpstr>
      <vt:lpstr>THE BIG PICTURE</vt:lpstr>
      <vt:lpstr>THANKS!</vt:lpstr>
      <vt:lpstr>CREDITS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Plattner, Paige</cp:lastModifiedBy>
  <cp:revision>35</cp:revision>
  <dcterms:modified xsi:type="dcterms:W3CDTF">2019-02-14T23:37:20Z</dcterms:modified>
</cp:coreProperties>
</file>